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21.gif" ContentType="image/gif"/>
  <Override PartName="/ppt/media/image20.png" ContentType="image/png"/>
  <Override PartName="/ppt/media/image17.jpeg" ContentType="image/jpeg"/>
  <Override PartName="/ppt/media/image16.jpeg" ContentType="image/jpeg"/>
  <Override PartName="/ppt/media/image15.jpeg" ContentType="image/jpeg"/>
  <Override PartName="/ppt/media/image18.jpeg" ContentType="image/jpeg"/>
  <Override PartName="/ppt/media/image14.gif" ContentType="image/gif"/>
  <Override PartName="/ppt/media/image13.jpeg" ContentType="image/jpeg"/>
  <Override PartName="/ppt/media/image19.png" ContentType="image/png"/>
  <Override PartName="/ppt/media/image12.jpeg" ContentType="image/jpeg"/>
  <Override PartName="/ppt/media/image11.jpeg" ContentType="image/jpeg"/>
  <Override PartName="/ppt/media/image4.jpeg" ContentType="image/jpeg"/>
  <Override PartName="/ppt/media/image10.jpeg" ContentType="image/jpeg"/>
  <Override PartName="/ppt/media/image3.jpeg" ContentType="image/jpeg"/>
  <Override PartName="/ppt/media/image1.png" ContentType="image/png"/>
  <Override PartName="/ppt/media/image5.jpeg" ContentType="image/jpeg"/>
  <Override PartName="/ppt/media/image6.jpeg" ContentType="image/jpeg"/>
  <Override PartName="/ppt/media/image22.wmf" ContentType="image/x-wmf"/>
  <Override PartName="/ppt/media/image2.png" ContentType="image/png"/>
  <Override PartName="/ppt/media/image7.jpeg" ContentType="image/jpeg"/>
  <Override PartName="/ppt/media/image8.png" ContentType="image/png"/>
  <Override PartName="/ppt/media/image9.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6576000" cy="27432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38"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39"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40"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1" name="PlaceHolder 5"/>
          <p:cNvSpPr>
            <a:spLocks noGrp="1"/>
          </p:cNvSpPr>
          <p:nvPr>
            <p:ph type="sldNum"/>
          </p:nvPr>
        </p:nvSpPr>
        <p:spPr>
          <a:xfrm>
            <a:off x="4399200" y="9555480"/>
            <a:ext cx="3372840" cy="502560"/>
          </a:xfrm>
          <a:prstGeom prst="rect">
            <a:avLst/>
          </a:prstGeom>
        </p:spPr>
        <p:txBody>
          <a:bodyPr lIns="0" rIns="0" tIns="0" bIns="0" anchor="b"/>
          <a:p>
            <a:pPr algn="r"/>
            <a:fld id="{2630E896-6130-482B-A8B6-B0ED6D7DF176}"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3884760" y="8685360"/>
            <a:ext cx="2971440" cy="456840"/>
          </a:xfrm>
          <a:prstGeom prst="rect">
            <a:avLst/>
          </a:prstGeom>
          <a:noFill/>
          <a:ln w="9360">
            <a:noFill/>
          </a:ln>
        </p:spPr>
        <p:txBody>
          <a:bodyPr anchor="b"/>
          <a:p>
            <a:pPr algn="r">
              <a:lnSpc>
                <a:spcPct val="100000"/>
              </a:lnSpc>
            </a:pPr>
            <a:fld id="{B5AABDA2-B390-4AAF-9183-1EE74A9C2D6C}"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117" name="PlaceHolder 2"/>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828800" y="1094400"/>
            <a:ext cx="32918040" cy="4580640"/>
          </a:xfrm>
          <a:prstGeom prst="rect">
            <a:avLst/>
          </a:prstGeom>
        </p:spPr>
        <p:txBody>
          <a:bodyPr lIns="0" rIns="0" tIns="0" bIns="0" anchor="ctr"/>
          <a:p>
            <a:endParaRPr b="0" lang="en-US" sz="72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1828800" y="6418800"/>
            <a:ext cx="32918040" cy="7588800"/>
          </a:xfrm>
          <a:prstGeom prst="rect">
            <a:avLst/>
          </a:prstGeom>
        </p:spPr>
        <p:txBody>
          <a:bodyPr lIns="0" rIns="0" tIns="0" bIns="0"/>
          <a:p>
            <a:endParaRPr b="0" lang="en-US" sz="128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1828800" y="14729040"/>
            <a:ext cx="32918040" cy="7588800"/>
          </a:xfrm>
          <a:prstGeom prst="rect">
            <a:avLst/>
          </a:prstGeom>
        </p:spPr>
        <p:txBody>
          <a:bodyPr lIns="0" rIns="0" tIns="0" bIns="0"/>
          <a:p>
            <a:endParaRPr b="0" lang="en-US" sz="128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828800" y="1094400"/>
            <a:ext cx="32918040" cy="4580640"/>
          </a:xfrm>
          <a:prstGeom prst="rect">
            <a:avLst/>
          </a:prstGeom>
        </p:spPr>
        <p:txBody>
          <a:bodyPr lIns="0" rIns="0" tIns="0" bIns="0" anchor="ctr"/>
          <a:p>
            <a:endParaRPr b="0" lang="en-US" sz="72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1828800" y="6418800"/>
            <a:ext cx="16063920" cy="7588800"/>
          </a:xfrm>
          <a:prstGeom prst="rect">
            <a:avLst/>
          </a:prstGeom>
        </p:spPr>
        <p:txBody>
          <a:bodyPr lIns="0" rIns="0" tIns="0" bIns="0"/>
          <a:p>
            <a:endParaRPr b="0" lang="en-US" sz="128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18696240" y="6418800"/>
            <a:ext cx="16063920" cy="7588800"/>
          </a:xfrm>
          <a:prstGeom prst="rect">
            <a:avLst/>
          </a:prstGeom>
        </p:spPr>
        <p:txBody>
          <a:bodyPr lIns="0" rIns="0" tIns="0" bIns="0"/>
          <a:p>
            <a:endParaRPr b="0" lang="en-US" sz="128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18696240" y="14729040"/>
            <a:ext cx="16063920" cy="7588800"/>
          </a:xfrm>
          <a:prstGeom prst="rect">
            <a:avLst/>
          </a:prstGeom>
        </p:spPr>
        <p:txBody>
          <a:bodyPr lIns="0" rIns="0" tIns="0" bIns="0"/>
          <a:p>
            <a:endParaRPr b="0" lang="en-US" sz="128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1828800" y="14729040"/>
            <a:ext cx="16063920" cy="7588800"/>
          </a:xfrm>
          <a:prstGeom prst="rect">
            <a:avLst/>
          </a:prstGeom>
        </p:spPr>
        <p:txBody>
          <a:bodyPr lIns="0" rIns="0" tIns="0" bIns="0"/>
          <a:p>
            <a:endParaRPr b="0" lang="en-US" sz="128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828800" y="1094400"/>
            <a:ext cx="32918040" cy="4580640"/>
          </a:xfrm>
          <a:prstGeom prst="rect">
            <a:avLst/>
          </a:prstGeom>
        </p:spPr>
        <p:txBody>
          <a:bodyPr lIns="0" rIns="0" tIns="0" bIns="0" anchor="ctr"/>
          <a:p>
            <a:endParaRPr b="0" lang="en-US" sz="72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1828800" y="6418800"/>
            <a:ext cx="32918040" cy="15910200"/>
          </a:xfrm>
          <a:prstGeom prst="rect">
            <a:avLst/>
          </a:prstGeom>
        </p:spPr>
        <p:txBody>
          <a:bodyPr lIns="0" rIns="0" tIns="0" bIns="0"/>
          <a:p>
            <a:endParaRPr b="0" lang="en-US" sz="128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1828800" y="6418800"/>
            <a:ext cx="32918040" cy="15910200"/>
          </a:xfrm>
          <a:prstGeom prst="rect">
            <a:avLst/>
          </a:prstGeom>
        </p:spPr>
        <p:txBody>
          <a:bodyPr lIns="0" rIns="0" tIns="0" bIns="0"/>
          <a:p>
            <a:endParaRPr b="0" lang="en-US" sz="128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8317080" y="6418440"/>
            <a:ext cx="19940760" cy="15910200"/>
          </a:xfrm>
          <a:prstGeom prst="rect">
            <a:avLst/>
          </a:prstGeom>
          <a:ln>
            <a:noFill/>
          </a:ln>
        </p:spPr>
      </p:pic>
      <p:pic>
        <p:nvPicPr>
          <p:cNvPr id="36" name="" descr=""/>
          <p:cNvPicPr/>
          <p:nvPr/>
        </p:nvPicPr>
        <p:blipFill>
          <a:blip r:embed="rId3"/>
          <a:stretch/>
        </p:blipFill>
        <p:spPr>
          <a:xfrm>
            <a:off x="8317080" y="6418440"/>
            <a:ext cx="19940760" cy="1591020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828800" y="1094400"/>
            <a:ext cx="32918040" cy="4580640"/>
          </a:xfrm>
          <a:prstGeom prst="rect">
            <a:avLst/>
          </a:prstGeom>
        </p:spPr>
        <p:txBody>
          <a:bodyPr lIns="0" rIns="0" tIns="0" bIns="0" anchor="ctr"/>
          <a:p>
            <a:endParaRPr b="0" lang="en-US" sz="72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1828800" y="6418800"/>
            <a:ext cx="32918040" cy="159102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828800" y="1094400"/>
            <a:ext cx="32918040" cy="4580640"/>
          </a:xfrm>
          <a:prstGeom prst="rect">
            <a:avLst/>
          </a:prstGeom>
        </p:spPr>
        <p:txBody>
          <a:bodyPr lIns="0" rIns="0" tIns="0" bIns="0" anchor="ctr"/>
          <a:p>
            <a:endParaRPr b="0" lang="en-US" sz="72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1828800" y="6418800"/>
            <a:ext cx="32918040" cy="15910200"/>
          </a:xfrm>
          <a:prstGeom prst="rect">
            <a:avLst/>
          </a:prstGeom>
        </p:spPr>
        <p:txBody>
          <a:bodyPr lIns="0" rIns="0" tIns="0" bIns="0"/>
          <a:p>
            <a:endParaRPr b="0" lang="en-US" sz="128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828800" y="1094400"/>
            <a:ext cx="32918040" cy="4580640"/>
          </a:xfrm>
          <a:prstGeom prst="rect">
            <a:avLst/>
          </a:prstGeom>
        </p:spPr>
        <p:txBody>
          <a:bodyPr lIns="0" rIns="0" tIns="0" bIns="0" anchor="ctr"/>
          <a:p>
            <a:endParaRPr b="0" lang="en-US" sz="72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1828800" y="6418800"/>
            <a:ext cx="16063920" cy="15910200"/>
          </a:xfrm>
          <a:prstGeom prst="rect">
            <a:avLst/>
          </a:prstGeom>
        </p:spPr>
        <p:txBody>
          <a:bodyPr lIns="0" rIns="0" tIns="0" bIns="0"/>
          <a:p>
            <a:endParaRPr b="0" lang="en-US" sz="128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18696240" y="6418800"/>
            <a:ext cx="16063920" cy="15910200"/>
          </a:xfrm>
          <a:prstGeom prst="rect">
            <a:avLst/>
          </a:prstGeom>
        </p:spPr>
        <p:txBody>
          <a:bodyPr lIns="0" rIns="0" tIns="0" bIns="0"/>
          <a:p>
            <a:endParaRPr b="0" lang="en-US" sz="128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828800" y="1094400"/>
            <a:ext cx="32918040" cy="4580640"/>
          </a:xfrm>
          <a:prstGeom prst="rect">
            <a:avLst/>
          </a:prstGeom>
        </p:spPr>
        <p:txBody>
          <a:bodyPr lIns="0" rIns="0" tIns="0" bIns="0" anchor="ctr"/>
          <a:p>
            <a:endParaRPr b="0" lang="en-US" sz="72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828800" y="1094400"/>
            <a:ext cx="32918040" cy="21234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828800" y="1094400"/>
            <a:ext cx="32918040" cy="4580640"/>
          </a:xfrm>
          <a:prstGeom prst="rect">
            <a:avLst/>
          </a:prstGeom>
        </p:spPr>
        <p:txBody>
          <a:bodyPr lIns="0" rIns="0" tIns="0" bIns="0" anchor="ctr"/>
          <a:p>
            <a:endParaRPr b="0" lang="en-US" sz="72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1828800" y="6418800"/>
            <a:ext cx="16063920" cy="7588800"/>
          </a:xfrm>
          <a:prstGeom prst="rect">
            <a:avLst/>
          </a:prstGeom>
        </p:spPr>
        <p:txBody>
          <a:bodyPr lIns="0" rIns="0" tIns="0" bIns="0"/>
          <a:p>
            <a:endParaRPr b="0" lang="en-US" sz="128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1828800" y="14729040"/>
            <a:ext cx="16063920" cy="7588800"/>
          </a:xfrm>
          <a:prstGeom prst="rect">
            <a:avLst/>
          </a:prstGeom>
        </p:spPr>
        <p:txBody>
          <a:bodyPr lIns="0" rIns="0" tIns="0" bIns="0"/>
          <a:p>
            <a:endParaRPr b="0" lang="en-US" sz="128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18696240" y="6418800"/>
            <a:ext cx="16063920" cy="15910200"/>
          </a:xfrm>
          <a:prstGeom prst="rect">
            <a:avLst/>
          </a:prstGeom>
        </p:spPr>
        <p:txBody>
          <a:bodyPr lIns="0" rIns="0" tIns="0" bIns="0"/>
          <a:p>
            <a:endParaRPr b="0" lang="en-US" sz="128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828800" y="1094400"/>
            <a:ext cx="32918040" cy="4580640"/>
          </a:xfrm>
          <a:prstGeom prst="rect">
            <a:avLst/>
          </a:prstGeom>
        </p:spPr>
        <p:txBody>
          <a:bodyPr lIns="0" rIns="0" tIns="0" bIns="0" anchor="ctr"/>
          <a:p>
            <a:endParaRPr b="0" lang="en-US" sz="72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1828800" y="6418800"/>
            <a:ext cx="16063920" cy="15910200"/>
          </a:xfrm>
          <a:prstGeom prst="rect">
            <a:avLst/>
          </a:prstGeom>
        </p:spPr>
        <p:txBody>
          <a:bodyPr lIns="0" rIns="0" tIns="0" bIns="0"/>
          <a:p>
            <a:endParaRPr b="0" lang="en-US" sz="128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18696240" y="6418800"/>
            <a:ext cx="16063920" cy="7588800"/>
          </a:xfrm>
          <a:prstGeom prst="rect">
            <a:avLst/>
          </a:prstGeom>
        </p:spPr>
        <p:txBody>
          <a:bodyPr lIns="0" rIns="0" tIns="0" bIns="0"/>
          <a:p>
            <a:endParaRPr b="0" lang="en-US" sz="128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18696240" y="14729040"/>
            <a:ext cx="16063920" cy="7588800"/>
          </a:xfrm>
          <a:prstGeom prst="rect">
            <a:avLst/>
          </a:prstGeom>
        </p:spPr>
        <p:txBody>
          <a:bodyPr lIns="0" rIns="0" tIns="0" bIns="0"/>
          <a:p>
            <a:endParaRPr b="0" lang="en-US" sz="128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828800" y="1094400"/>
            <a:ext cx="32918040" cy="4580640"/>
          </a:xfrm>
          <a:prstGeom prst="rect">
            <a:avLst/>
          </a:prstGeom>
        </p:spPr>
        <p:txBody>
          <a:bodyPr lIns="0" rIns="0" tIns="0" bIns="0" anchor="ctr"/>
          <a:p>
            <a:endParaRPr b="0" lang="en-US" sz="72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1828800" y="6418800"/>
            <a:ext cx="16063920" cy="7588800"/>
          </a:xfrm>
          <a:prstGeom prst="rect">
            <a:avLst/>
          </a:prstGeom>
        </p:spPr>
        <p:txBody>
          <a:bodyPr lIns="0" rIns="0" tIns="0" bIns="0"/>
          <a:p>
            <a:endParaRPr b="0" lang="en-US" sz="128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18696240" y="6418800"/>
            <a:ext cx="16063920" cy="7588800"/>
          </a:xfrm>
          <a:prstGeom prst="rect">
            <a:avLst/>
          </a:prstGeom>
        </p:spPr>
        <p:txBody>
          <a:bodyPr lIns="0" rIns="0" tIns="0" bIns="0"/>
          <a:p>
            <a:endParaRPr b="0" lang="en-US" sz="128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1828800" y="14729040"/>
            <a:ext cx="32918040" cy="7588800"/>
          </a:xfrm>
          <a:prstGeom prst="rect">
            <a:avLst/>
          </a:prstGeom>
        </p:spPr>
        <p:txBody>
          <a:bodyPr lIns="0" rIns="0" tIns="0" bIns="0"/>
          <a:p>
            <a:endParaRPr b="0" lang="en-US" sz="128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1828800" y="24980760"/>
            <a:ext cx="8534160" cy="1904760"/>
          </a:xfrm>
          <a:prstGeom prst="rect">
            <a:avLst/>
          </a:prstGeom>
        </p:spPr>
        <p:txBody>
          <a:bodyPr lIns="365760" rIns="365760" tIns="182880" bIns="182880"/>
          <a:p>
            <a:endParaRPr b="0" lang="en-US" sz="2400" spc="-1" strike="noStrike">
              <a:solidFill>
                <a:srgbClr val="000000"/>
              </a:solidFill>
              <a:uFill>
                <a:solidFill>
                  <a:srgbClr val="ffffff"/>
                </a:solidFill>
              </a:uFill>
              <a:latin typeface="Times New Roman"/>
            </a:endParaRPr>
          </a:p>
        </p:txBody>
      </p:sp>
      <p:sp>
        <p:nvSpPr>
          <p:cNvPr id="1" name="PlaceHolder 2"/>
          <p:cNvSpPr>
            <a:spLocks noGrp="1"/>
          </p:cNvSpPr>
          <p:nvPr>
            <p:ph type="ftr"/>
          </p:nvPr>
        </p:nvSpPr>
        <p:spPr>
          <a:xfrm>
            <a:off x="12496680" y="24980760"/>
            <a:ext cx="11581920" cy="1904760"/>
          </a:xfrm>
          <a:prstGeom prst="rect">
            <a:avLst/>
          </a:prstGeom>
        </p:spPr>
        <p:txBody>
          <a:bodyPr lIns="365760" rIns="365760" tIns="182880" bIns="182880"/>
          <a:p>
            <a:endParaRPr b="0" lang="en-US" sz="2400" spc="-1" strike="noStrike">
              <a:solidFill>
                <a:srgbClr val="000000"/>
              </a:solidFill>
              <a:uFill>
                <a:solidFill>
                  <a:srgbClr val="ffffff"/>
                </a:solidFill>
              </a:uFill>
              <a:latin typeface="Times New Roman"/>
            </a:endParaRPr>
          </a:p>
        </p:txBody>
      </p:sp>
      <p:sp>
        <p:nvSpPr>
          <p:cNvPr id="2" name="PlaceHolder 3"/>
          <p:cNvSpPr>
            <a:spLocks noGrp="1"/>
          </p:cNvSpPr>
          <p:nvPr>
            <p:ph type="sldNum"/>
          </p:nvPr>
        </p:nvSpPr>
        <p:spPr>
          <a:xfrm>
            <a:off x="26212680" y="24980760"/>
            <a:ext cx="8534160" cy="1904760"/>
          </a:xfrm>
          <a:prstGeom prst="rect">
            <a:avLst/>
          </a:prstGeom>
        </p:spPr>
        <p:txBody>
          <a:bodyPr lIns="365760" rIns="365760" tIns="182880" bIns="182880"/>
          <a:p>
            <a:pPr algn="r">
              <a:lnSpc>
                <a:spcPct val="100000"/>
              </a:lnSpc>
            </a:pPr>
            <a:fld id="{FB207C0C-912D-41F6-AC6C-EC9BE4DFBC4F}" type="slidenum">
              <a:rPr b="0" lang="en-US" sz="56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6" Type="http://schemas.openxmlformats.org/officeDocument/2006/relationships/image" Target="../media/image8.png"/><Relationship Id="rId7" Type="http://schemas.openxmlformats.org/officeDocument/2006/relationships/image" Target="../media/image9.jpeg"/><Relationship Id="rId8" Type="http://schemas.openxmlformats.org/officeDocument/2006/relationships/image" Target="../media/image10.jpeg"/><Relationship Id="rId9" Type="http://schemas.openxmlformats.org/officeDocument/2006/relationships/image" Target="../media/image11.jpeg"/><Relationship Id="rId10" Type="http://schemas.openxmlformats.org/officeDocument/2006/relationships/image" Target="../media/image12.jpeg"/><Relationship Id="rId11" Type="http://schemas.openxmlformats.org/officeDocument/2006/relationships/image" Target="../media/image13.jpeg"/><Relationship Id="rId12" Type="http://schemas.openxmlformats.org/officeDocument/2006/relationships/hyperlink" Target="http://www.chem.ntnu.nononequilibrium-thermodynamicsindex522b.html/" TargetMode="External"/><Relationship Id="rId13" Type="http://schemas.openxmlformats.org/officeDocument/2006/relationships/image" Target="../media/image14.gif"/><Relationship Id="rId14" Type="http://schemas.openxmlformats.org/officeDocument/2006/relationships/image" Target="../media/image15.jpeg"/><Relationship Id="rId15" Type="http://schemas.openxmlformats.org/officeDocument/2006/relationships/image" Target="../media/image16.jpeg"/><Relationship Id="rId16" Type="http://schemas.openxmlformats.org/officeDocument/2006/relationships/image" Target="../media/image17.jpeg"/><Relationship Id="rId17" Type="http://schemas.openxmlformats.org/officeDocument/2006/relationships/image" Target="../media/image18.jpeg"/><Relationship Id="rId18" Type="http://schemas.openxmlformats.org/officeDocument/2006/relationships/image" Target="../media/image19.png"/><Relationship Id="rId19" Type="http://schemas.openxmlformats.org/officeDocument/2006/relationships/image" Target="../media/image20.png"/><Relationship Id="rId20" Type="http://schemas.openxmlformats.org/officeDocument/2006/relationships/image" Target="../media/image21.gif"/><Relationship Id="rId21" Type="http://schemas.openxmlformats.org/officeDocument/2006/relationships/image" Target="../media/image22.wmf"/><Relationship Id="rId22" Type="http://schemas.openxmlformats.org/officeDocument/2006/relationships/slideLayout" Target="../slideLayouts/slideLayout1.xml"/><Relationship Id="rId2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25632000" y="23005080"/>
            <a:ext cx="10436400" cy="1499760"/>
          </a:xfrm>
          <a:prstGeom prst="rect">
            <a:avLst/>
          </a:prstGeom>
          <a:ln>
            <a:noFill/>
          </a:ln>
        </p:spPr>
        <p:style>
          <a:lnRef idx="2">
            <a:schemeClr val="accent6"/>
          </a:lnRef>
          <a:fillRef idx="1">
            <a:schemeClr val="lt1"/>
          </a:fillRef>
          <a:effectRef idx="0">
            <a:schemeClr val="accent6"/>
          </a:effectRef>
          <a:fontRef idx="minor"/>
        </p:style>
        <p:txBody>
          <a:bodyPr/>
          <a:p>
            <a:pPr algn="just">
              <a:lnSpc>
                <a:spcPct val="100000"/>
              </a:lnSpc>
            </a:pPr>
            <a:r>
              <a:rPr b="1" lang="en-US" sz="1600" spc="-1" strike="noStrike">
                <a:solidFill>
                  <a:srgbClr val="000000"/>
                </a:solidFill>
                <a:uFill>
                  <a:solidFill>
                    <a:srgbClr val="ffffff"/>
                  </a:solidFill>
                </a:uFill>
                <a:latin typeface="Times New Roman"/>
              </a:rPr>
              <a:t> </a:t>
            </a:r>
            <a:r>
              <a:rPr b="0" lang="en-US" sz="1600" spc="-1" strike="noStrike">
                <a:solidFill>
                  <a:srgbClr val="000000"/>
                </a:solidFill>
                <a:uFill>
                  <a:solidFill>
                    <a:srgbClr val="ffffff"/>
                  </a:solidFill>
                </a:uFill>
                <a:latin typeface="Arial"/>
              </a:rPr>
              <a:t>1. Tan Tai Boon, A. J. Schultz, and D. A. Kofke, 'Efficient Calculation of - and -Nitrogen Free Energies and Coexistence Conditions Via Overlap Sampling with Targeted Perturbation', </a:t>
            </a:r>
            <a:r>
              <a:rPr b="0" i="1" lang="en-US" sz="1600" spc="-1" strike="noStrike">
                <a:solidFill>
                  <a:srgbClr val="000000"/>
                </a:solidFill>
                <a:uFill>
                  <a:solidFill>
                    <a:srgbClr val="ffffff"/>
                  </a:solidFill>
                </a:uFill>
                <a:latin typeface="Arial"/>
              </a:rPr>
              <a:t>Journal of Chemical Physics,</a:t>
            </a:r>
            <a:r>
              <a:rPr b="0" lang="en-US" sz="1600" spc="-1" strike="noStrike">
                <a:solidFill>
                  <a:srgbClr val="000000"/>
                </a:solidFill>
                <a:uFill>
                  <a:solidFill>
                    <a:srgbClr val="ffffff"/>
                  </a:solidFill>
                </a:uFill>
                <a:latin typeface="Arial"/>
              </a:rPr>
              <a:t> 135 (2011), 044125 (13 pp.).</a:t>
            </a:r>
            <a:endParaRPr b="0" lang="en-US" sz="7200" spc="-1" strike="noStrike">
              <a:solidFill>
                <a:srgbClr val="000000"/>
              </a:solidFill>
              <a:uFill>
                <a:solidFill>
                  <a:srgbClr val="ffffff"/>
                </a:solidFill>
              </a:uFill>
              <a:latin typeface="Arial"/>
            </a:endParaRPr>
          </a:p>
          <a:p>
            <a:pPr algn="just">
              <a:lnSpc>
                <a:spcPct val="100000"/>
              </a:lnSpc>
            </a:pPr>
            <a:r>
              <a:rPr b="0" lang="en-US" sz="1600" spc="-1" strike="noStrike">
                <a:solidFill>
                  <a:srgbClr val="000000"/>
                </a:solidFill>
                <a:uFill>
                  <a:solidFill>
                    <a:srgbClr val="ffffff"/>
                  </a:solidFill>
                </a:uFill>
                <a:latin typeface="Arial"/>
              </a:rPr>
              <a:t>2. T. B. Tan, A. J. Schultz, and D. A. Kofke, 'Efficient Calculation of Temperature Dependence of Solid-Phase Free Energies by Overlap Sampling Coupled with Harmonically Targeted Perturbation', </a:t>
            </a:r>
            <a:r>
              <a:rPr b="0" i="1" lang="en-US" sz="1600" spc="-1" strike="noStrike">
                <a:solidFill>
                  <a:srgbClr val="000000"/>
                </a:solidFill>
                <a:uFill>
                  <a:solidFill>
                    <a:srgbClr val="ffffff"/>
                  </a:solidFill>
                </a:uFill>
                <a:latin typeface="Arial"/>
              </a:rPr>
              <a:t>Journal of Chemical Physics,</a:t>
            </a:r>
            <a:r>
              <a:rPr b="0" lang="en-US" sz="1600" spc="-1" strike="noStrike">
                <a:solidFill>
                  <a:srgbClr val="000000"/>
                </a:solidFill>
                <a:uFill>
                  <a:solidFill>
                    <a:srgbClr val="ffffff"/>
                  </a:solidFill>
                </a:uFill>
                <a:latin typeface="Arial"/>
              </a:rPr>
              <a:t> 133 (2010).</a:t>
            </a:r>
            <a:endParaRPr b="0" lang="en-US" sz="7200" spc="-1" strike="noStrike">
              <a:solidFill>
                <a:srgbClr val="000000"/>
              </a:solidFill>
              <a:uFill>
                <a:solidFill>
                  <a:srgbClr val="ffffff"/>
                </a:solidFill>
              </a:uFill>
              <a:latin typeface="Arial"/>
            </a:endParaRPr>
          </a:p>
          <a:p>
            <a:pPr algn="just">
              <a:lnSpc>
                <a:spcPct val="100000"/>
              </a:lnSpc>
            </a:pPr>
            <a:endParaRPr b="0" lang="en-US" sz="7200" spc="-1" strike="noStrike">
              <a:solidFill>
                <a:srgbClr val="000000"/>
              </a:solidFill>
              <a:uFill>
                <a:solidFill>
                  <a:srgbClr val="ffffff"/>
                </a:solidFill>
              </a:uFill>
              <a:latin typeface="Arial"/>
            </a:endParaRPr>
          </a:p>
        </p:txBody>
      </p:sp>
      <p:pic>
        <p:nvPicPr>
          <p:cNvPr id="43" name="Picture 73" descr=""/>
          <p:cNvPicPr/>
          <p:nvPr/>
        </p:nvPicPr>
        <p:blipFill>
          <a:blip r:embed="rId1"/>
          <a:stretch/>
        </p:blipFill>
        <p:spPr>
          <a:xfrm>
            <a:off x="1219320" y="11430000"/>
            <a:ext cx="9524520" cy="5486040"/>
          </a:xfrm>
          <a:prstGeom prst="rect">
            <a:avLst/>
          </a:prstGeom>
          <a:ln>
            <a:noFill/>
          </a:ln>
        </p:spPr>
      </p:pic>
      <p:pic>
        <p:nvPicPr>
          <p:cNvPr id="44" name="Picture 17" descr=""/>
          <p:cNvPicPr/>
          <p:nvPr/>
        </p:nvPicPr>
        <p:blipFill>
          <a:blip r:embed="rId2"/>
          <a:stretch/>
        </p:blipFill>
        <p:spPr>
          <a:xfrm>
            <a:off x="26592840" y="9816480"/>
            <a:ext cx="2952720" cy="1701360"/>
          </a:xfrm>
          <a:prstGeom prst="rect">
            <a:avLst/>
          </a:prstGeom>
          <a:ln>
            <a:noFill/>
          </a:ln>
        </p:spPr>
      </p:pic>
      <p:pic>
        <p:nvPicPr>
          <p:cNvPr id="45" name="Picture 146" descr=""/>
          <p:cNvPicPr/>
          <p:nvPr/>
        </p:nvPicPr>
        <p:blipFill>
          <a:blip r:embed="rId3"/>
          <a:stretch/>
        </p:blipFill>
        <p:spPr>
          <a:xfrm>
            <a:off x="25566840" y="4202640"/>
            <a:ext cx="4938840" cy="3409200"/>
          </a:xfrm>
          <a:prstGeom prst="rect">
            <a:avLst/>
          </a:prstGeom>
          <a:ln>
            <a:noFill/>
          </a:ln>
        </p:spPr>
      </p:pic>
      <p:pic>
        <p:nvPicPr>
          <p:cNvPr id="46" name="Picture 71" descr=""/>
          <p:cNvPicPr/>
          <p:nvPr/>
        </p:nvPicPr>
        <p:blipFill>
          <a:blip r:embed="rId4"/>
          <a:stretch/>
        </p:blipFill>
        <p:spPr>
          <a:xfrm>
            <a:off x="25846200" y="25455960"/>
            <a:ext cx="2561040" cy="1909080"/>
          </a:xfrm>
          <a:prstGeom prst="rect">
            <a:avLst/>
          </a:prstGeom>
          <a:ln>
            <a:noFill/>
          </a:ln>
        </p:spPr>
      </p:pic>
      <p:pic>
        <p:nvPicPr>
          <p:cNvPr id="47" name="Picture 121" descr=""/>
          <p:cNvPicPr/>
          <p:nvPr/>
        </p:nvPicPr>
        <p:blipFill>
          <a:blip r:embed="rId5"/>
          <a:stretch/>
        </p:blipFill>
        <p:spPr>
          <a:xfrm>
            <a:off x="27168480" y="15869880"/>
            <a:ext cx="6705360" cy="5158080"/>
          </a:xfrm>
          <a:prstGeom prst="rect">
            <a:avLst/>
          </a:prstGeom>
          <a:ln>
            <a:noFill/>
          </a:ln>
        </p:spPr>
      </p:pic>
      <p:sp>
        <p:nvSpPr>
          <p:cNvPr id="48" name="CustomShape 2"/>
          <p:cNvSpPr/>
          <p:nvPr/>
        </p:nvSpPr>
        <p:spPr>
          <a:xfrm>
            <a:off x="222480" y="19615680"/>
            <a:ext cx="12306960" cy="2558160"/>
          </a:xfrm>
          <a:prstGeom prst="rect">
            <a:avLst/>
          </a:prstGeom>
          <a:ln>
            <a:noFill/>
          </a:ln>
        </p:spPr>
        <p:style>
          <a:lnRef idx="2">
            <a:schemeClr val="accent6"/>
          </a:lnRef>
          <a:fillRef idx="1">
            <a:schemeClr val="lt1"/>
          </a:fillRef>
          <a:effectRef idx="0">
            <a:schemeClr val="accent6"/>
          </a:effectRef>
          <a:fontRef idx="minor"/>
        </p:style>
        <p:txBody>
          <a:bodyPr/>
          <a:p>
            <a:pPr>
              <a:lnSpc>
                <a:spcPct val="100000"/>
              </a:lnSpc>
            </a:pPr>
            <a:endParaRPr b="0" lang="en-US" sz="7200" spc="-1" strike="noStrike">
              <a:solidFill>
                <a:srgbClr val="000000"/>
              </a:solidFill>
              <a:uFill>
                <a:solidFill>
                  <a:srgbClr val="ffffff"/>
                </a:solidFill>
              </a:uFill>
              <a:latin typeface="Arial"/>
            </a:endParaRPr>
          </a:p>
          <a:p>
            <a:pPr>
              <a:lnSpc>
                <a:spcPct val="100000"/>
              </a:lnSpc>
            </a:pPr>
            <a:r>
              <a:rPr b="1" lang="en-US" sz="2800" spc="-1" strike="noStrike">
                <a:solidFill>
                  <a:srgbClr val="000000"/>
                </a:solidFill>
                <a:uFill>
                  <a:solidFill>
                    <a:srgbClr val="ffffff"/>
                  </a:solidFill>
                </a:uFill>
                <a:latin typeface="Times New Roman"/>
              </a:rPr>
              <a:t>1.Solve the blockage in the oil pipelines. </a:t>
            </a:r>
            <a:endParaRPr b="0" lang="en-US" sz="7200" spc="-1" strike="noStrike">
              <a:solidFill>
                <a:srgbClr val="000000"/>
              </a:solidFill>
              <a:uFill>
                <a:solidFill>
                  <a:srgbClr val="ffffff"/>
                </a:solidFill>
              </a:uFill>
              <a:latin typeface="Arial"/>
            </a:endParaRPr>
          </a:p>
          <a:p>
            <a:pPr>
              <a:lnSpc>
                <a:spcPct val="100000"/>
              </a:lnSpc>
            </a:pPr>
            <a:r>
              <a:rPr b="1" lang="en-US" sz="2800" spc="-1" strike="noStrike">
                <a:solidFill>
                  <a:srgbClr val="000000"/>
                </a:solidFill>
                <a:uFill>
                  <a:solidFill>
                    <a:srgbClr val="ffffff"/>
                  </a:solidFill>
                </a:uFill>
                <a:latin typeface="Times New Roman"/>
              </a:rPr>
              <a:t>The formation of clathrate hydrate becomes the main reason of blockage in the pipelines which could result in the suspension of gas and oil production. It is also one of reason of ecological disasters like tragedy in the Mexico Gulf.</a:t>
            </a:r>
            <a:endParaRPr b="0" lang="en-US" sz="7200" spc="-1" strike="noStrike">
              <a:solidFill>
                <a:srgbClr val="000000"/>
              </a:solidFill>
              <a:uFill>
                <a:solidFill>
                  <a:srgbClr val="ffffff"/>
                </a:solidFill>
              </a:uFill>
              <a:latin typeface="Arial"/>
            </a:endParaRPr>
          </a:p>
        </p:txBody>
      </p:sp>
      <p:pic>
        <p:nvPicPr>
          <p:cNvPr id="49" name="Picture 43" descr=""/>
          <p:cNvPicPr/>
          <p:nvPr/>
        </p:nvPicPr>
        <p:blipFill>
          <a:blip r:embed="rId6"/>
          <a:stretch/>
        </p:blipFill>
        <p:spPr>
          <a:xfrm>
            <a:off x="444600" y="544680"/>
            <a:ext cx="3119040" cy="2068200"/>
          </a:xfrm>
          <a:prstGeom prst="rect">
            <a:avLst/>
          </a:prstGeom>
          <a:ln>
            <a:noFill/>
          </a:ln>
        </p:spPr>
      </p:pic>
      <p:sp>
        <p:nvSpPr>
          <p:cNvPr id="50" name="CustomShape 3"/>
          <p:cNvSpPr/>
          <p:nvPr/>
        </p:nvSpPr>
        <p:spPr>
          <a:xfrm>
            <a:off x="0" y="-590400"/>
            <a:ext cx="144000" cy="1180800"/>
          </a:xfrm>
          <a:prstGeom prst="rect">
            <a:avLst/>
          </a:prstGeom>
          <a:noFill/>
          <a:ln>
            <a:noFill/>
          </a:ln>
        </p:spPr>
        <p:style>
          <a:lnRef idx="0"/>
          <a:fillRef idx="0"/>
          <a:effectRef idx="0"/>
          <a:fontRef idx="minor"/>
        </p:style>
      </p:sp>
      <p:sp>
        <p:nvSpPr>
          <p:cNvPr id="51" name="CustomShape 4"/>
          <p:cNvSpPr/>
          <p:nvPr/>
        </p:nvSpPr>
        <p:spPr>
          <a:xfrm>
            <a:off x="3936960" y="509760"/>
            <a:ext cx="32194080" cy="2537640"/>
          </a:xfrm>
          <a:prstGeom prst="rect">
            <a:avLst/>
          </a:prstGeom>
          <a:noFill/>
          <a:ln w="9360">
            <a:solidFill>
              <a:schemeClr val="tx1"/>
            </a:solidFill>
            <a:round/>
          </a:ln>
        </p:spPr>
        <p:style>
          <a:lnRef idx="0"/>
          <a:fillRef idx="0"/>
          <a:effectRef idx="0"/>
          <a:fontRef idx="minor"/>
        </p:style>
      </p:sp>
      <p:sp>
        <p:nvSpPr>
          <p:cNvPr id="52" name="CustomShape 5"/>
          <p:cNvSpPr/>
          <p:nvPr/>
        </p:nvSpPr>
        <p:spPr>
          <a:xfrm>
            <a:off x="4191120" y="533520"/>
            <a:ext cx="31876560" cy="686880"/>
          </a:xfrm>
          <a:prstGeom prst="rect">
            <a:avLst/>
          </a:prstGeom>
          <a:noFill/>
          <a:ln>
            <a:noFill/>
          </a:ln>
        </p:spPr>
        <p:style>
          <a:lnRef idx="0"/>
          <a:fillRef idx="0"/>
          <a:effectRef idx="0"/>
          <a:fontRef idx="minor"/>
        </p:style>
      </p:sp>
      <p:sp>
        <p:nvSpPr>
          <p:cNvPr id="53" name="CustomShape 6"/>
          <p:cNvSpPr/>
          <p:nvPr/>
        </p:nvSpPr>
        <p:spPr>
          <a:xfrm>
            <a:off x="0" y="-426960"/>
            <a:ext cx="144000" cy="1179000"/>
          </a:xfrm>
          <a:prstGeom prst="rect">
            <a:avLst/>
          </a:prstGeom>
          <a:noFill/>
          <a:ln>
            <a:noFill/>
          </a:ln>
        </p:spPr>
        <p:style>
          <a:lnRef idx="0"/>
          <a:fillRef idx="0"/>
          <a:effectRef idx="0"/>
          <a:fontRef idx="minor"/>
        </p:style>
      </p:sp>
      <p:sp>
        <p:nvSpPr>
          <p:cNvPr id="54" name="CustomShape 7"/>
          <p:cNvSpPr/>
          <p:nvPr/>
        </p:nvSpPr>
        <p:spPr>
          <a:xfrm>
            <a:off x="0" y="22320"/>
            <a:ext cx="144000" cy="1179000"/>
          </a:xfrm>
          <a:prstGeom prst="rect">
            <a:avLst/>
          </a:prstGeom>
          <a:noFill/>
          <a:ln>
            <a:noFill/>
          </a:ln>
        </p:spPr>
        <p:style>
          <a:lnRef idx="0"/>
          <a:fillRef idx="0"/>
          <a:effectRef idx="0"/>
          <a:fontRef idx="minor"/>
        </p:style>
      </p:sp>
      <p:sp>
        <p:nvSpPr>
          <p:cNvPr id="55" name="CustomShape 8"/>
          <p:cNvSpPr/>
          <p:nvPr/>
        </p:nvSpPr>
        <p:spPr>
          <a:xfrm>
            <a:off x="0" y="-590400"/>
            <a:ext cx="144000" cy="1180800"/>
          </a:xfrm>
          <a:prstGeom prst="rect">
            <a:avLst/>
          </a:prstGeom>
          <a:noFill/>
          <a:ln>
            <a:noFill/>
          </a:ln>
        </p:spPr>
        <p:style>
          <a:lnRef idx="0"/>
          <a:fillRef idx="0"/>
          <a:effectRef idx="0"/>
          <a:fontRef idx="minor"/>
        </p:style>
      </p:sp>
      <p:sp>
        <p:nvSpPr>
          <p:cNvPr id="56" name="CustomShape 9"/>
          <p:cNvSpPr/>
          <p:nvPr/>
        </p:nvSpPr>
        <p:spPr>
          <a:xfrm>
            <a:off x="0" y="-426960"/>
            <a:ext cx="144000" cy="1179000"/>
          </a:xfrm>
          <a:prstGeom prst="rect">
            <a:avLst/>
          </a:prstGeom>
          <a:noFill/>
          <a:ln>
            <a:noFill/>
          </a:ln>
        </p:spPr>
        <p:style>
          <a:lnRef idx="0"/>
          <a:fillRef idx="0"/>
          <a:effectRef idx="0"/>
          <a:fontRef idx="minor"/>
        </p:style>
      </p:sp>
      <p:sp>
        <p:nvSpPr>
          <p:cNvPr id="57" name="CustomShape 10"/>
          <p:cNvSpPr/>
          <p:nvPr/>
        </p:nvSpPr>
        <p:spPr>
          <a:xfrm>
            <a:off x="0" y="28440"/>
            <a:ext cx="144000" cy="1180800"/>
          </a:xfrm>
          <a:prstGeom prst="rect">
            <a:avLst/>
          </a:prstGeom>
          <a:noFill/>
          <a:ln>
            <a:noFill/>
          </a:ln>
        </p:spPr>
        <p:style>
          <a:lnRef idx="0"/>
          <a:fillRef idx="0"/>
          <a:effectRef idx="0"/>
          <a:fontRef idx="minor"/>
        </p:style>
      </p:sp>
      <p:sp>
        <p:nvSpPr>
          <p:cNvPr id="58" name="CustomShape 11"/>
          <p:cNvSpPr/>
          <p:nvPr/>
        </p:nvSpPr>
        <p:spPr>
          <a:xfrm>
            <a:off x="0" y="-426960"/>
            <a:ext cx="144000" cy="1179000"/>
          </a:xfrm>
          <a:prstGeom prst="rect">
            <a:avLst/>
          </a:prstGeom>
          <a:noFill/>
          <a:ln>
            <a:noFill/>
          </a:ln>
        </p:spPr>
        <p:style>
          <a:lnRef idx="0"/>
          <a:fillRef idx="0"/>
          <a:effectRef idx="0"/>
          <a:fontRef idx="minor"/>
        </p:style>
      </p:sp>
      <p:sp>
        <p:nvSpPr>
          <p:cNvPr id="59" name="CustomShape 12"/>
          <p:cNvSpPr/>
          <p:nvPr/>
        </p:nvSpPr>
        <p:spPr>
          <a:xfrm>
            <a:off x="0" y="-590400"/>
            <a:ext cx="144000" cy="1180800"/>
          </a:xfrm>
          <a:prstGeom prst="rect">
            <a:avLst/>
          </a:prstGeom>
          <a:noFill/>
          <a:ln>
            <a:noFill/>
          </a:ln>
        </p:spPr>
        <p:style>
          <a:lnRef idx="0"/>
          <a:fillRef idx="0"/>
          <a:effectRef idx="0"/>
          <a:fontRef idx="minor"/>
        </p:style>
      </p:sp>
      <p:sp>
        <p:nvSpPr>
          <p:cNvPr id="60" name="CustomShape 13"/>
          <p:cNvSpPr/>
          <p:nvPr/>
        </p:nvSpPr>
        <p:spPr>
          <a:xfrm>
            <a:off x="0" y="-426960"/>
            <a:ext cx="144000" cy="1179000"/>
          </a:xfrm>
          <a:prstGeom prst="rect">
            <a:avLst/>
          </a:prstGeom>
          <a:noFill/>
          <a:ln>
            <a:noFill/>
          </a:ln>
        </p:spPr>
        <p:style>
          <a:lnRef idx="0"/>
          <a:fillRef idx="0"/>
          <a:effectRef idx="0"/>
          <a:fontRef idx="minor"/>
        </p:style>
      </p:sp>
      <p:sp>
        <p:nvSpPr>
          <p:cNvPr id="61" name="CustomShape 14"/>
          <p:cNvSpPr/>
          <p:nvPr/>
        </p:nvSpPr>
        <p:spPr>
          <a:xfrm>
            <a:off x="0" y="-590400"/>
            <a:ext cx="144000" cy="1180800"/>
          </a:xfrm>
          <a:prstGeom prst="rect">
            <a:avLst/>
          </a:prstGeom>
          <a:noFill/>
          <a:ln>
            <a:noFill/>
          </a:ln>
        </p:spPr>
        <p:style>
          <a:lnRef idx="0"/>
          <a:fillRef idx="0"/>
          <a:effectRef idx="0"/>
          <a:fontRef idx="minor"/>
        </p:style>
      </p:sp>
      <p:sp>
        <p:nvSpPr>
          <p:cNvPr id="62" name="CustomShape 15"/>
          <p:cNvSpPr/>
          <p:nvPr/>
        </p:nvSpPr>
        <p:spPr>
          <a:xfrm>
            <a:off x="0" y="3429000"/>
            <a:ext cx="12877560" cy="23970240"/>
          </a:xfrm>
          <a:prstGeom prst="rect">
            <a:avLst/>
          </a:prstGeom>
          <a:noFill/>
          <a:ln w="63360">
            <a:solidFill>
              <a:srgbClr val="00307e"/>
            </a:solidFill>
            <a:round/>
          </a:ln>
        </p:spPr>
        <p:style>
          <a:lnRef idx="0"/>
          <a:fillRef idx="0"/>
          <a:effectRef idx="0"/>
          <a:fontRef idx="minor"/>
        </p:style>
      </p:sp>
      <p:sp>
        <p:nvSpPr>
          <p:cNvPr id="63" name="CustomShape 16"/>
          <p:cNvSpPr/>
          <p:nvPr/>
        </p:nvSpPr>
        <p:spPr>
          <a:xfrm>
            <a:off x="12931200" y="3429000"/>
            <a:ext cx="12601800" cy="23970240"/>
          </a:xfrm>
          <a:prstGeom prst="rect">
            <a:avLst/>
          </a:prstGeom>
          <a:noFill/>
          <a:ln w="63360">
            <a:solidFill>
              <a:srgbClr val="00307e"/>
            </a:solidFill>
            <a:round/>
          </a:ln>
        </p:spPr>
        <p:style>
          <a:lnRef idx="0"/>
          <a:fillRef idx="0"/>
          <a:effectRef idx="0"/>
          <a:fontRef idx="minor"/>
        </p:style>
      </p:sp>
      <p:sp>
        <p:nvSpPr>
          <p:cNvPr id="64" name="CustomShape 17"/>
          <p:cNvSpPr/>
          <p:nvPr/>
        </p:nvSpPr>
        <p:spPr>
          <a:xfrm>
            <a:off x="25533360" y="3429000"/>
            <a:ext cx="10966320" cy="23970240"/>
          </a:xfrm>
          <a:prstGeom prst="rect">
            <a:avLst/>
          </a:prstGeom>
          <a:noFill/>
          <a:ln w="63360">
            <a:solidFill>
              <a:srgbClr val="00307e"/>
            </a:solidFill>
            <a:round/>
          </a:ln>
        </p:spPr>
        <p:style>
          <a:lnRef idx="0"/>
          <a:fillRef idx="0"/>
          <a:effectRef idx="0"/>
          <a:fontRef idx="minor"/>
        </p:style>
      </p:sp>
      <p:sp>
        <p:nvSpPr>
          <p:cNvPr id="65" name="CustomShape 18"/>
          <p:cNvSpPr/>
          <p:nvPr/>
        </p:nvSpPr>
        <p:spPr>
          <a:xfrm>
            <a:off x="444600" y="9521280"/>
            <a:ext cx="12432960" cy="3503160"/>
          </a:xfrm>
          <a:prstGeom prst="rect">
            <a:avLst/>
          </a:prstGeom>
          <a:noFill/>
          <a:ln>
            <a:noFill/>
          </a:ln>
        </p:spPr>
        <p:style>
          <a:lnRef idx="0"/>
          <a:fillRef idx="0"/>
          <a:effectRef idx="0"/>
          <a:fontRef idx="minor"/>
        </p:style>
        <p:txBody>
          <a:bodyPr lIns="90000" rIns="90000" tIns="45000" bIns="45000"/>
          <a:p>
            <a:pPr algn="ctr">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1" lang="en-US" sz="2800" spc="-1" strike="noStrike">
                <a:solidFill>
                  <a:srgbClr val="000000"/>
                </a:solidFill>
                <a:uFill>
                  <a:solidFill>
                    <a:srgbClr val="ffffff"/>
                  </a:solidFill>
                </a:uFill>
                <a:latin typeface="Times New Roman"/>
              </a:rPr>
              <a:t>2. Structure</a:t>
            </a:r>
            <a:endParaRPr b="0" lang="en-US" sz="1800" spc="-1" strike="noStrike">
              <a:solidFill>
                <a:srgbClr val="000000"/>
              </a:solidFill>
              <a:uFill>
                <a:solidFill>
                  <a:srgbClr val="ffffff"/>
                </a:solidFill>
              </a:uFill>
              <a:latin typeface="Arial"/>
            </a:endParaRPr>
          </a:p>
          <a:p>
            <a:pPr algn="just">
              <a:lnSpc>
                <a:spcPct val="100000"/>
              </a:lnSpc>
            </a:pPr>
            <a:r>
              <a:rPr b="1" lang="en-US" sz="2800" spc="-1" strike="noStrike">
                <a:solidFill>
                  <a:srgbClr val="000000"/>
                </a:solidFill>
                <a:uFill>
                  <a:solidFill>
                    <a:srgbClr val="ffffff"/>
                  </a:solidFill>
                </a:uFill>
                <a:latin typeface="Times New Roman"/>
              </a:rPr>
              <a:t>Gas hydrates usually form three crystallographic cubic structures: structure I and structure II and Structure H. Each type are formed of two or three small cages:</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66" name="Line 19"/>
          <p:cNvSpPr/>
          <p:nvPr/>
        </p:nvSpPr>
        <p:spPr>
          <a:xfrm>
            <a:off x="25568280" y="22136040"/>
            <a:ext cx="10902960" cy="360"/>
          </a:xfrm>
          <a:prstGeom prst="line">
            <a:avLst/>
          </a:prstGeom>
          <a:ln w="38160">
            <a:solidFill>
              <a:srgbClr val="00307e"/>
            </a:solidFill>
            <a:round/>
          </a:ln>
        </p:spPr>
        <p:style>
          <a:lnRef idx="0"/>
          <a:fillRef idx="0"/>
          <a:effectRef idx="0"/>
          <a:fontRef idx="minor"/>
        </p:style>
      </p:sp>
      <p:sp>
        <p:nvSpPr>
          <p:cNvPr id="67" name="Line 20"/>
          <p:cNvSpPr/>
          <p:nvPr/>
        </p:nvSpPr>
        <p:spPr>
          <a:xfrm>
            <a:off x="12884040" y="14934240"/>
            <a:ext cx="12648960" cy="6120"/>
          </a:xfrm>
          <a:prstGeom prst="line">
            <a:avLst/>
          </a:prstGeom>
          <a:ln w="38160">
            <a:solidFill>
              <a:srgbClr val="00307e"/>
            </a:solidFill>
            <a:round/>
          </a:ln>
        </p:spPr>
        <p:style>
          <a:lnRef idx="0"/>
          <a:fillRef idx="0"/>
          <a:effectRef idx="0"/>
          <a:fontRef idx="minor"/>
        </p:style>
      </p:sp>
      <p:sp>
        <p:nvSpPr>
          <p:cNvPr id="68" name="Line 21"/>
          <p:cNvSpPr/>
          <p:nvPr/>
        </p:nvSpPr>
        <p:spPr>
          <a:xfrm flipV="1">
            <a:off x="25513200" y="14554080"/>
            <a:ext cx="10945800" cy="20880"/>
          </a:xfrm>
          <a:prstGeom prst="line">
            <a:avLst/>
          </a:prstGeom>
          <a:ln w="38160">
            <a:solidFill>
              <a:srgbClr val="00307e"/>
            </a:solidFill>
            <a:round/>
          </a:ln>
        </p:spPr>
        <p:style>
          <a:lnRef idx="0"/>
          <a:fillRef idx="0"/>
          <a:effectRef idx="0"/>
          <a:fontRef idx="minor"/>
        </p:style>
      </p:sp>
      <p:sp>
        <p:nvSpPr>
          <p:cNvPr id="69" name="CustomShape 22"/>
          <p:cNvSpPr/>
          <p:nvPr/>
        </p:nvSpPr>
        <p:spPr>
          <a:xfrm>
            <a:off x="3897000" y="509760"/>
            <a:ext cx="32234040" cy="2360520"/>
          </a:xfrm>
          <a:prstGeom prst="rect">
            <a:avLst/>
          </a:prstGeom>
          <a:solidFill>
            <a:srgbClr val="3e3ebc"/>
          </a:solidFill>
          <a:ln>
            <a:noFill/>
          </a:ln>
        </p:spPr>
        <p:style>
          <a:lnRef idx="0"/>
          <a:fillRef idx="0"/>
          <a:effectRef idx="0"/>
          <a:fontRef idx="minor"/>
        </p:style>
        <p:txBody>
          <a:bodyPr lIns="75240" rIns="75240" tIns="37440" bIns="37440"/>
          <a:p>
            <a:pPr algn="ctr">
              <a:lnSpc>
                <a:spcPct val="100000"/>
              </a:lnSpc>
            </a:pPr>
            <a:r>
              <a:rPr b="0" lang="en-US" sz="6600" spc="-1" strike="noStrike">
                <a:solidFill>
                  <a:srgbClr val="ffffff"/>
                </a:solidFill>
                <a:uFill>
                  <a:solidFill>
                    <a:srgbClr val="ffffff"/>
                  </a:solidFill>
                </a:uFill>
                <a:latin typeface="Arial"/>
              </a:rPr>
              <a:t>A Comprehensive Molecular-Based Study of the Stability of clathrate Hydrates</a:t>
            </a:r>
            <a:endParaRPr b="0" lang="en-US" sz="1800" spc="-1" strike="noStrike">
              <a:solidFill>
                <a:srgbClr val="000000"/>
              </a:solidFill>
              <a:uFill>
                <a:solidFill>
                  <a:srgbClr val="ffffff"/>
                </a:solidFill>
              </a:uFill>
              <a:latin typeface="Arial"/>
            </a:endParaRPr>
          </a:p>
          <a:p>
            <a:pPr algn="ctr">
              <a:lnSpc>
                <a:spcPct val="100000"/>
              </a:lnSpc>
            </a:pPr>
            <a:r>
              <a:rPr b="1" lang="en-US" sz="4000" spc="-1" strike="noStrike">
                <a:solidFill>
                  <a:srgbClr val="ffffff"/>
                </a:solidFill>
                <a:uFill>
                  <a:solidFill>
                    <a:srgbClr val="ffffff"/>
                  </a:solidFill>
                </a:uFill>
                <a:latin typeface="Times New Roman"/>
              </a:rPr>
              <a:t>Weisong Lin , Andrew J. Schultz, David A. Kofke</a:t>
            </a:r>
            <a:endParaRPr b="0" lang="en-US" sz="1800" spc="-1" strike="noStrike">
              <a:solidFill>
                <a:srgbClr val="000000"/>
              </a:solidFill>
              <a:uFill>
                <a:solidFill>
                  <a:srgbClr val="ffffff"/>
                </a:solidFill>
              </a:uFill>
              <a:latin typeface="Arial"/>
            </a:endParaRPr>
          </a:p>
          <a:p>
            <a:pPr algn="ctr">
              <a:lnSpc>
                <a:spcPct val="100000"/>
              </a:lnSpc>
            </a:pPr>
            <a:r>
              <a:rPr b="1" lang="en-US" sz="4400" spc="-1" strike="noStrike">
                <a:solidFill>
                  <a:srgbClr val="ffffff"/>
                </a:solidFill>
                <a:uFill>
                  <a:solidFill>
                    <a:srgbClr val="ffffff"/>
                  </a:solidFill>
                </a:uFill>
                <a:latin typeface="Times New Roman"/>
              </a:rPr>
              <a:t>Department of Chemical and Biological Engineering, University at Buffalo, The State University of New York, Buffalo, NY 14260</a:t>
            </a:r>
            <a:endParaRPr b="0" lang="en-US" sz="1800" spc="-1" strike="noStrike">
              <a:solidFill>
                <a:srgbClr val="000000"/>
              </a:solidFill>
              <a:uFill>
                <a:solidFill>
                  <a:srgbClr val="ffffff"/>
                </a:solidFill>
              </a:uFill>
              <a:latin typeface="Arial"/>
            </a:endParaRPr>
          </a:p>
        </p:txBody>
      </p:sp>
      <p:pic>
        <p:nvPicPr>
          <p:cNvPr id="70" name="Picture 6" descr=""/>
          <p:cNvPicPr/>
          <p:nvPr/>
        </p:nvPicPr>
        <p:blipFill>
          <a:blip r:embed="rId7"/>
          <a:stretch/>
        </p:blipFill>
        <p:spPr>
          <a:xfrm>
            <a:off x="6879960" y="5032440"/>
            <a:ext cx="5523840" cy="4185000"/>
          </a:xfrm>
          <a:prstGeom prst="rect">
            <a:avLst/>
          </a:prstGeom>
          <a:ln>
            <a:noFill/>
          </a:ln>
        </p:spPr>
      </p:pic>
      <p:sp>
        <p:nvSpPr>
          <p:cNvPr id="71" name="CustomShape 23"/>
          <p:cNvSpPr/>
          <p:nvPr/>
        </p:nvSpPr>
        <p:spPr>
          <a:xfrm>
            <a:off x="348120" y="3642840"/>
            <a:ext cx="12181680" cy="821520"/>
          </a:xfrm>
          <a:prstGeom prst="rect">
            <a:avLst/>
          </a:prstGeom>
          <a:solidFill>
            <a:srgbClr val="3e3ebc"/>
          </a:solidFill>
          <a:ln>
            <a:noFill/>
          </a:ln>
        </p:spPr>
        <p:style>
          <a:lnRef idx="0"/>
          <a:fillRef idx="0"/>
          <a:effectRef idx="0"/>
          <a:fontRef idx="minor"/>
        </p:style>
        <p:txBody>
          <a:bodyPr lIns="90000" rIns="90000" tIns="45000" bIns="45000"/>
          <a:p>
            <a:pPr algn="ctr">
              <a:lnSpc>
                <a:spcPct val="100000"/>
              </a:lnSpc>
            </a:pPr>
            <a:r>
              <a:rPr b="1" lang="en-US" sz="4800" spc="-1" strike="noStrike">
                <a:solidFill>
                  <a:srgbClr val="ffffff"/>
                </a:solidFill>
                <a:uFill>
                  <a:solidFill>
                    <a:srgbClr val="ffffff"/>
                  </a:solidFill>
                </a:uFill>
                <a:latin typeface="Times New Roman"/>
              </a:rPr>
              <a:t>Introduction</a:t>
            </a:r>
            <a:endParaRPr b="0" lang="en-US" sz="1800" spc="-1" strike="noStrike">
              <a:solidFill>
                <a:srgbClr val="000000"/>
              </a:solidFill>
              <a:uFill>
                <a:solidFill>
                  <a:srgbClr val="ffffff"/>
                </a:solidFill>
              </a:uFill>
              <a:latin typeface="Arial"/>
            </a:endParaRPr>
          </a:p>
        </p:txBody>
      </p:sp>
      <p:sp>
        <p:nvSpPr>
          <p:cNvPr id="72" name="CustomShape 24"/>
          <p:cNvSpPr/>
          <p:nvPr/>
        </p:nvSpPr>
        <p:spPr>
          <a:xfrm>
            <a:off x="7012440" y="9291600"/>
            <a:ext cx="5691600" cy="858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rPr>
              <a:t>clathrate hydrate. The Bones are H</a:t>
            </a:r>
            <a:r>
              <a:rPr b="0" lang="en-US" sz="1800" spc="-1" strike="noStrike" baseline="-25000">
                <a:solidFill>
                  <a:srgbClr val="000000"/>
                </a:solidFill>
                <a:uFill>
                  <a:solidFill>
                    <a:srgbClr val="ffffff"/>
                  </a:solidFill>
                </a:uFill>
                <a:latin typeface="Arial"/>
              </a:rPr>
              <a:t>2</a:t>
            </a:r>
            <a:r>
              <a:rPr b="0" lang="en-US" sz="1800" spc="-1" strike="noStrike">
                <a:solidFill>
                  <a:srgbClr val="000000"/>
                </a:solidFill>
                <a:uFill>
                  <a:solidFill>
                    <a:srgbClr val="ffffff"/>
                  </a:solidFill>
                </a:uFill>
                <a:latin typeface="Arial"/>
              </a:rPr>
              <a:t>0 and the green Spheres are guest molecules</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Arial"/>
              </a:rPr>
              <a:t>http://ps.uci.eduscholarkcjandaresearchgas-hydrate-structure</a:t>
            </a:r>
            <a:endParaRPr b="0" lang="en-US" sz="1800" spc="-1" strike="noStrike">
              <a:solidFill>
                <a:srgbClr val="000000"/>
              </a:solidFill>
              <a:uFill>
                <a:solidFill>
                  <a:srgbClr val="ffffff"/>
                </a:solidFill>
              </a:uFill>
              <a:latin typeface="Arial"/>
            </a:endParaRPr>
          </a:p>
        </p:txBody>
      </p:sp>
      <p:sp>
        <p:nvSpPr>
          <p:cNvPr id="73" name="CustomShape 25"/>
          <p:cNvSpPr/>
          <p:nvPr/>
        </p:nvSpPr>
        <p:spPr>
          <a:xfrm>
            <a:off x="1443600" y="17299800"/>
            <a:ext cx="8936280" cy="137016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800" spc="-1" strike="noStrike">
                <a:solidFill>
                  <a:srgbClr val="000000"/>
                </a:solidFill>
                <a:uFill>
                  <a:solidFill>
                    <a:srgbClr val="ffffff"/>
                  </a:solidFill>
                </a:uFill>
                <a:latin typeface="Arial"/>
              </a:rPr>
              <a:t>The three common clathrate hydrate structures, including the constituent cavities. Nomenclature: 5</a:t>
            </a:r>
            <a:r>
              <a:rPr b="0" lang="en-US" sz="1800" spc="-1" strike="noStrike" baseline="30000">
                <a:solidFill>
                  <a:srgbClr val="000000"/>
                </a:solidFill>
                <a:uFill>
                  <a:solidFill>
                    <a:srgbClr val="ffffff"/>
                  </a:solidFill>
                </a:uFill>
                <a:latin typeface="Arial"/>
              </a:rPr>
              <a:t>12</a:t>
            </a:r>
            <a:r>
              <a:rPr b="0" lang="en-US" sz="1800" spc="-1" strike="noStrike">
                <a:solidFill>
                  <a:srgbClr val="000000"/>
                </a:solidFill>
                <a:uFill>
                  <a:solidFill>
                    <a:srgbClr val="ffffff"/>
                  </a:solidFill>
                </a:uFill>
                <a:latin typeface="Arial"/>
              </a:rPr>
              <a:t>6</a:t>
            </a:r>
            <a:r>
              <a:rPr b="0" lang="en-US" sz="1800" spc="-1" strike="noStrike" baseline="30000">
                <a:solidFill>
                  <a:srgbClr val="000000"/>
                </a:solidFill>
                <a:uFill>
                  <a:solidFill>
                    <a:srgbClr val="ffffff"/>
                  </a:solidFill>
                </a:uFill>
                <a:latin typeface="Arial"/>
              </a:rPr>
              <a:t>8</a:t>
            </a:r>
            <a:r>
              <a:rPr b="0" lang="en-US" sz="1800" spc="-1" strike="noStrike">
                <a:solidFill>
                  <a:srgbClr val="000000"/>
                </a:solidFill>
                <a:uFill>
                  <a:solidFill>
                    <a:srgbClr val="ffffff"/>
                  </a:solidFill>
                </a:uFill>
                <a:latin typeface="Arial"/>
              </a:rPr>
              <a:t>indicates 12 pentagonal and 8 hexagonal sides in a cavity; numbers along lines indicate the number of cavities in each unit crystal structure. The rightmost numbers indicate the water molecules per crystal structure</a:t>
            </a:r>
            <a:endParaRPr b="0" lang="en-US" sz="1800" spc="-1" strike="noStrike">
              <a:solidFill>
                <a:srgbClr val="000000"/>
              </a:solidFill>
              <a:uFill>
                <a:solidFill>
                  <a:srgbClr val="ffffff"/>
                </a:solidFill>
              </a:uFill>
              <a:latin typeface="Arial"/>
            </a:endParaRPr>
          </a:p>
          <a:p>
            <a:pPr algn="just">
              <a:lnSpc>
                <a:spcPct val="100000"/>
              </a:lnSpc>
            </a:pPr>
            <a:r>
              <a:rPr b="0" lang="en-US" sz="1200" spc="-1" strike="noStrike">
                <a:solidFill>
                  <a:srgbClr val="000000"/>
                </a:solidFill>
                <a:uFill>
                  <a:solidFill>
                    <a:srgbClr val="ffffff"/>
                  </a:solidFill>
                </a:uFill>
                <a:latin typeface="Arial"/>
              </a:rPr>
              <a:t>http://www.globalspec.com/reference/55602/203279/2-what-are-natural-gas-clathrate-hydrates</a:t>
            </a:r>
            <a:endParaRPr b="0" lang="en-US" sz="1800" spc="-1" strike="noStrike">
              <a:solidFill>
                <a:srgbClr val="000000"/>
              </a:solidFill>
              <a:uFill>
                <a:solidFill>
                  <a:srgbClr val="ffffff"/>
                </a:solidFill>
              </a:uFill>
              <a:latin typeface="Arial"/>
            </a:endParaRPr>
          </a:p>
        </p:txBody>
      </p:sp>
      <p:sp>
        <p:nvSpPr>
          <p:cNvPr id="74" name="CustomShape 26"/>
          <p:cNvSpPr/>
          <p:nvPr/>
        </p:nvSpPr>
        <p:spPr>
          <a:xfrm>
            <a:off x="585720" y="5178600"/>
            <a:ext cx="6216120" cy="350316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2800" spc="-1" strike="noStrike">
                <a:solidFill>
                  <a:srgbClr val="000000"/>
                </a:solidFill>
                <a:uFill>
                  <a:solidFill>
                    <a:srgbClr val="ffffff"/>
                  </a:solidFill>
                </a:uFill>
                <a:latin typeface="Arial"/>
              </a:rPr>
              <a:t>1. </a:t>
            </a:r>
            <a:r>
              <a:rPr b="1" lang="en-US" sz="2800" spc="-1" strike="noStrike">
                <a:solidFill>
                  <a:srgbClr val="000000"/>
                </a:solidFill>
                <a:uFill>
                  <a:solidFill>
                    <a:srgbClr val="ffffff"/>
                  </a:solidFill>
                </a:uFill>
                <a:latin typeface="Times New Roman"/>
              </a:rPr>
              <a:t>Definition</a:t>
            </a:r>
            <a:endParaRPr b="0" lang="en-US" sz="1800" spc="-1" strike="noStrike">
              <a:solidFill>
                <a:srgbClr val="000000"/>
              </a:solidFill>
              <a:uFill>
                <a:solidFill>
                  <a:srgbClr val="ffffff"/>
                </a:solidFill>
              </a:uFill>
              <a:latin typeface="Arial"/>
            </a:endParaRPr>
          </a:p>
          <a:p>
            <a:pPr algn="just">
              <a:lnSpc>
                <a:spcPct val="100000"/>
              </a:lnSpc>
            </a:pPr>
            <a:r>
              <a:rPr b="1" lang="en-US" sz="2800" spc="-1" strike="noStrike">
                <a:solidFill>
                  <a:srgbClr val="000000"/>
                </a:solidFill>
                <a:uFill>
                  <a:solidFill>
                    <a:srgbClr val="ffffff"/>
                  </a:solidFill>
                </a:uFill>
                <a:latin typeface="Times New Roman"/>
              </a:rPr>
              <a:t>Clathrate hydrates are crystalline structures that consist of water molecules forming cages via a hydrogen-bonding network enclosing small guest molecules. Such structures normally form at a condition of high pressure and low temperature. </a:t>
            </a:r>
            <a:endParaRPr b="0" lang="en-US" sz="1800" spc="-1" strike="noStrike">
              <a:solidFill>
                <a:srgbClr val="000000"/>
              </a:solidFill>
              <a:uFill>
                <a:solidFill>
                  <a:srgbClr val="ffffff"/>
                </a:solidFill>
              </a:uFill>
              <a:latin typeface="Arial"/>
            </a:endParaRPr>
          </a:p>
        </p:txBody>
      </p:sp>
      <p:sp>
        <p:nvSpPr>
          <p:cNvPr id="75" name="CustomShape 27"/>
          <p:cNvSpPr/>
          <p:nvPr/>
        </p:nvSpPr>
        <p:spPr>
          <a:xfrm>
            <a:off x="222480" y="18692280"/>
            <a:ext cx="12181680" cy="821520"/>
          </a:xfrm>
          <a:prstGeom prst="rect">
            <a:avLst/>
          </a:prstGeom>
          <a:solidFill>
            <a:srgbClr val="3e3ebc"/>
          </a:solidFill>
          <a:ln>
            <a:noFill/>
          </a:ln>
        </p:spPr>
        <p:style>
          <a:lnRef idx="0"/>
          <a:fillRef idx="0"/>
          <a:effectRef idx="0"/>
          <a:fontRef idx="minor"/>
        </p:style>
        <p:txBody>
          <a:bodyPr lIns="90000" rIns="90000" tIns="45000" bIns="45000"/>
          <a:p>
            <a:pPr algn="ctr">
              <a:lnSpc>
                <a:spcPct val="100000"/>
              </a:lnSpc>
            </a:pPr>
            <a:r>
              <a:rPr b="1" lang="en-US" sz="4800" spc="-1" strike="noStrike">
                <a:solidFill>
                  <a:srgbClr val="ffffff"/>
                </a:solidFill>
                <a:uFill>
                  <a:solidFill>
                    <a:srgbClr val="ffffff"/>
                  </a:solidFill>
                </a:uFill>
                <a:latin typeface="Times New Roman"/>
              </a:rPr>
              <a:t>Motivation</a:t>
            </a:r>
            <a:endParaRPr b="0" lang="en-US" sz="1800" spc="-1" strike="noStrike">
              <a:solidFill>
                <a:srgbClr val="000000"/>
              </a:solidFill>
              <a:uFill>
                <a:solidFill>
                  <a:srgbClr val="ffffff"/>
                </a:solidFill>
              </a:uFill>
              <a:latin typeface="Arial"/>
            </a:endParaRPr>
          </a:p>
        </p:txBody>
      </p:sp>
      <p:pic>
        <p:nvPicPr>
          <p:cNvPr id="76" name="Picture 89" descr=""/>
          <p:cNvPicPr/>
          <p:nvPr/>
        </p:nvPicPr>
        <p:blipFill>
          <a:blip r:embed="rId8"/>
          <a:stretch/>
        </p:blipFill>
        <p:spPr>
          <a:xfrm>
            <a:off x="641520" y="22267440"/>
            <a:ext cx="5146200" cy="3389760"/>
          </a:xfrm>
          <a:prstGeom prst="rect">
            <a:avLst/>
          </a:prstGeom>
          <a:ln>
            <a:noFill/>
          </a:ln>
        </p:spPr>
      </p:pic>
      <p:pic>
        <p:nvPicPr>
          <p:cNvPr id="77" name="Picture 91" descr=""/>
          <p:cNvPicPr/>
          <p:nvPr/>
        </p:nvPicPr>
        <p:blipFill>
          <a:blip r:embed="rId9"/>
          <a:stretch/>
        </p:blipFill>
        <p:spPr>
          <a:xfrm>
            <a:off x="7012440" y="22260600"/>
            <a:ext cx="4331520" cy="3389760"/>
          </a:xfrm>
          <a:prstGeom prst="rect">
            <a:avLst/>
          </a:prstGeom>
          <a:ln>
            <a:noFill/>
          </a:ln>
        </p:spPr>
      </p:pic>
      <p:sp>
        <p:nvSpPr>
          <p:cNvPr id="78" name="CustomShape 28"/>
          <p:cNvSpPr/>
          <p:nvPr/>
        </p:nvSpPr>
        <p:spPr>
          <a:xfrm>
            <a:off x="360720" y="26047080"/>
            <a:ext cx="5952240" cy="1095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rPr>
              <a:t>Pipeline blockage caused by clathrate Hydrate</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Arial"/>
              </a:rPr>
              <a:t>http://www.radhanathswamionline.comeventshow-to-fix-the-hole-in-the-gulf-of-mexico</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79" name="CustomShape 29"/>
          <p:cNvSpPr/>
          <p:nvPr/>
        </p:nvSpPr>
        <p:spPr>
          <a:xfrm>
            <a:off x="6661080" y="26047080"/>
            <a:ext cx="5245200" cy="7297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rPr>
              <a:t>disaster  of oil in the Gulf of Mexico</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Arial"/>
              </a:rPr>
              <a:t>http://www.radhanathswamionline.comeventshow-to-fix-the-hole-in-the-gulf-of-mexico</a:t>
            </a:r>
            <a:endParaRPr b="0" lang="en-US" sz="1800" spc="-1" strike="noStrike">
              <a:solidFill>
                <a:srgbClr val="000000"/>
              </a:solidFill>
              <a:uFill>
                <a:solidFill>
                  <a:srgbClr val="ffffff"/>
                </a:solidFill>
              </a:uFill>
              <a:latin typeface="Arial"/>
            </a:endParaRPr>
          </a:p>
        </p:txBody>
      </p:sp>
      <p:sp>
        <p:nvSpPr>
          <p:cNvPr id="80" name="CustomShape 30"/>
          <p:cNvSpPr/>
          <p:nvPr/>
        </p:nvSpPr>
        <p:spPr>
          <a:xfrm>
            <a:off x="13175640" y="3553200"/>
            <a:ext cx="12306960" cy="2558160"/>
          </a:xfrm>
          <a:prstGeom prst="rect">
            <a:avLst/>
          </a:prstGeom>
          <a:ln>
            <a:noFill/>
          </a:ln>
        </p:spPr>
        <p:style>
          <a:lnRef idx="2">
            <a:schemeClr val="accent6"/>
          </a:lnRef>
          <a:fillRef idx="1">
            <a:schemeClr val="lt1"/>
          </a:fillRef>
          <a:effectRef idx="0">
            <a:schemeClr val="accent6"/>
          </a:effectRef>
          <a:fontRef idx="minor"/>
        </p:style>
        <p:txBody>
          <a:bodyPr/>
          <a:p>
            <a:pPr>
              <a:lnSpc>
                <a:spcPct val="100000"/>
              </a:lnSpc>
            </a:pPr>
            <a:endParaRPr b="0" lang="en-US" sz="7200" spc="-1" strike="noStrike">
              <a:solidFill>
                <a:srgbClr val="000000"/>
              </a:solidFill>
              <a:uFill>
                <a:solidFill>
                  <a:srgbClr val="ffffff"/>
                </a:solidFill>
              </a:uFill>
              <a:latin typeface="Arial"/>
            </a:endParaRPr>
          </a:p>
          <a:p>
            <a:pPr>
              <a:lnSpc>
                <a:spcPct val="100000"/>
              </a:lnSpc>
            </a:pPr>
            <a:r>
              <a:rPr b="1" lang="en-US" sz="2800" spc="-1" strike="noStrike">
                <a:solidFill>
                  <a:srgbClr val="000000"/>
                </a:solidFill>
                <a:uFill>
                  <a:solidFill>
                    <a:srgbClr val="ffffff"/>
                  </a:solidFill>
                </a:uFill>
                <a:latin typeface="Times New Roman"/>
              </a:rPr>
              <a:t>2. Recovery of huge potential energy</a:t>
            </a:r>
            <a:endParaRPr b="0" lang="en-US" sz="7200" spc="-1" strike="noStrike">
              <a:solidFill>
                <a:srgbClr val="000000"/>
              </a:solidFill>
              <a:uFill>
                <a:solidFill>
                  <a:srgbClr val="ffffff"/>
                </a:solidFill>
              </a:uFill>
              <a:latin typeface="Arial"/>
            </a:endParaRPr>
          </a:p>
          <a:p>
            <a:pPr algn="just">
              <a:lnSpc>
                <a:spcPct val="100000"/>
              </a:lnSpc>
            </a:pPr>
            <a:r>
              <a:rPr b="1" lang="en-US" sz="2800" spc="-1" strike="noStrike">
                <a:solidFill>
                  <a:srgbClr val="000000"/>
                </a:solidFill>
                <a:uFill>
                  <a:solidFill>
                    <a:srgbClr val="ffffff"/>
                  </a:solidFill>
                </a:uFill>
                <a:latin typeface="Times New Roman"/>
              </a:rPr>
              <a:t>The global resource of methane in gas hydrate deposits in commonly cited as 20,000 trillion m</a:t>
            </a:r>
            <a:r>
              <a:rPr b="1" lang="en-US" sz="2800" spc="-1" strike="noStrike" baseline="30000">
                <a:solidFill>
                  <a:srgbClr val="000000"/>
                </a:solidFill>
                <a:uFill>
                  <a:solidFill>
                    <a:srgbClr val="ffffff"/>
                  </a:solidFill>
                </a:uFill>
                <a:latin typeface="Times New Roman"/>
              </a:rPr>
              <a:t>3</a:t>
            </a:r>
            <a:r>
              <a:rPr b="1" lang="en-US" sz="2800" spc="-1" strike="noStrike">
                <a:solidFill>
                  <a:srgbClr val="000000"/>
                </a:solidFill>
                <a:uFill>
                  <a:solidFill>
                    <a:srgbClr val="ffffff"/>
                  </a:solidFill>
                </a:uFill>
                <a:latin typeface="Times New Roman"/>
              </a:rPr>
              <a:t> making gas hydrates itself contain more energy than any other forms of energies we exploit today. Exploiting the resource while capturing CO</a:t>
            </a:r>
            <a:r>
              <a:rPr b="1" lang="en-US" sz="2800" spc="-1" strike="noStrike" baseline="-25000">
                <a:solidFill>
                  <a:srgbClr val="000000"/>
                </a:solidFill>
                <a:uFill>
                  <a:solidFill>
                    <a:srgbClr val="ffffff"/>
                  </a:solidFill>
                </a:uFill>
                <a:latin typeface="Times New Roman"/>
              </a:rPr>
              <a:t>2</a:t>
            </a:r>
            <a:r>
              <a:rPr b="1" lang="en-US" sz="2800" spc="-1" strike="noStrike">
                <a:solidFill>
                  <a:srgbClr val="000000"/>
                </a:solidFill>
                <a:uFill>
                  <a:solidFill>
                    <a:srgbClr val="ffffff"/>
                  </a:solidFill>
                </a:uFill>
                <a:latin typeface="Times New Roman"/>
              </a:rPr>
              <a:t> would not only solve the energy crisis but also reduces the greenhouse gases.</a:t>
            </a:r>
            <a:endParaRPr b="0" lang="en-US" sz="7200" spc="-1" strike="noStrike">
              <a:solidFill>
                <a:srgbClr val="000000"/>
              </a:solidFill>
              <a:uFill>
                <a:solidFill>
                  <a:srgbClr val="ffffff"/>
                </a:solidFill>
              </a:uFill>
              <a:latin typeface="Arial"/>
            </a:endParaRPr>
          </a:p>
        </p:txBody>
      </p:sp>
      <p:pic>
        <p:nvPicPr>
          <p:cNvPr id="81" name="Picture 101" descr=""/>
          <p:cNvPicPr/>
          <p:nvPr/>
        </p:nvPicPr>
        <p:blipFill>
          <a:blip r:embed="rId10"/>
          <a:stretch/>
        </p:blipFill>
        <p:spPr>
          <a:xfrm>
            <a:off x="14325480" y="6599880"/>
            <a:ext cx="3809520" cy="3389760"/>
          </a:xfrm>
          <a:prstGeom prst="rect">
            <a:avLst/>
          </a:prstGeom>
          <a:ln>
            <a:noFill/>
          </a:ln>
        </p:spPr>
      </p:pic>
      <p:pic>
        <p:nvPicPr>
          <p:cNvPr id="82" name="Picture 103" descr=""/>
          <p:cNvPicPr/>
          <p:nvPr/>
        </p:nvPicPr>
        <p:blipFill>
          <a:blip r:embed="rId11"/>
          <a:stretch/>
        </p:blipFill>
        <p:spPr>
          <a:xfrm>
            <a:off x="13563720" y="17943120"/>
            <a:ext cx="3637800" cy="3269160"/>
          </a:xfrm>
          <a:prstGeom prst="rect">
            <a:avLst/>
          </a:prstGeom>
          <a:ln>
            <a:noFill/>
          </a:ln>
        </p:spPr>
      </p:pic>
      <p:sp>
        <p:nvSpPr>
          <p:cNvPr id="83" name="CustomShape 31"/>
          <p:cNvSpPr/>
          <p:nvPr/>
        </p:nvSpPr>
        <p:spPr>
          <a:xfrm>
            <a:off x="13870440" y="10397160"/>
            <a:ext cx="6625080" cy="5472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800" spc="-1" strike="noStrike">
                <a:solidFill>
                  <a:srgbClr val="000000"/>
                </a:solidFill>
                <a:uFill>
                  <a:solidFill>
                    <a:srgbClr val="ffffff"/>
                  </a:solidFill>
                </a:uFill>
                <a:latin typeface="Arial"/>
              </a:rPr>
              <a:t>Flaming hydrate</a:t>
            </a:r>
            <a:endParaRPr b="0" lang="en-US" sz="1800" spc="-1" strike="noStrike">
              <a:solidFill>
                <a:srgbClr val="000000"/>
              </a:solidFill>
              <a:uFill>
                <a:solidFill>
                  <a:srgbClr val="ffffff"/>
                </a:solidFill>
              </a:uFill>
              <a:latin typeface="Arial"/>
            </a:endParaRPr>
          </a:p>
          <a:p>
            <a:pPr algn="just">
              <a:lnSpc>
                <a:spcPct val="100000"/>
              </a:lnSpc>
            </a:pPr>
            <a:r>
              <a:rPr b="0" lang="en-US" sz="1200" spc="-1" strike="noStrike">
                <a:solidFill>
                  <a:srgbClr val="000000"/>
                </a:solidFill>
                <a:uFill>
                  <a:solidFill>
                    <a:srgbClr val="ffffff"/>
                  </a:solidFill>
                </a:uFill>
                <a:latin typeface="Arial"/>
              </a:rPr>
              <a:t>www.chem.ntnu.nononequilibrium-thermodynamicsindex522b.htm</a:t>
            </a:r>
            <a:r>
              <a:rPr b="0" lang="en-US" sz="1200" spc="-1" strike="noStrike" u="sng">
                <a:solidFill>
                  <a:srgbClr val="009999"/>
                </a:solidFill>
                <a:uFill>
                  <a:solidFill>
                    <a:srgbClr val="ffffff"/>
                  </a:solidFill>
                </a:uFill>
                <a:latin typeface="Arial"/>
                <a:hlinkClick r:id="rId12"/>
              </a:rPr>
              <a:t>l</a:t>
            </a:r>
            <a:endParaRPr b="0" lang="en-US" sz="1800" spc="-1" strike="noStrike">
              <a:solidFill>
                <a:srgbClr val="000000"/>
              </a:solidFill>
              <a:uFill>
                <a:solidFill>
                  <a:srgbClr val="ffffff"/>
                </a:solidFill>
              </a:uFill>
              <a:latin typeface="Arial"/>
            </a:endParaRPr>
          </a:p>
        </p:txBody>
      </p:sp>
      <p:sp>
        <p:nvSpPr>
          <p:cNvPr id="84" name="CustomShape 32"/>
          <p:cNvSpPr/>
          <p:nvPr/>
        </p:nvSpPr>
        <p:spPr>
          <a:xfrm>
            <a:off x="13563720" y="21850920"/>
            <a:ext cx="4024440" cy="91224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800" spc="-1" strike="noStrike">
                <a:solidFill>
                  <a:srgbClr val="000000"/>
                </a:solidFill>
                <a:uFill>
                  <a:solidFill>
                    <a:srgbClr val="ffffff"/>
                  </a:solidFill>
                </a:uFill>
                <a:latin typeface="Arial"/>
              </a:rPr>
              <a:t>clathrate hydrate with vacant cages. </a:t>
            </a:r>
            <a:endParaRPr b="0" lang="en-US" sz="1800" spc="-1" strike="noStrike">
              <a:solidFill>
                <a:srgbClr val="000000"/>
              </a:solidFill>
              <a:uFill>
                <a:solidFill>
                  <a:srgbClr val="ffffff"/>
                </a:solidFill>
              </a:uFill>
              <a:latin typeface="Arial"/>
            </a:endParaRPr>
          </a:p>
          <a:p>
            <a:pPr algn="just">
              <a:lnSpc>
                <a:spcPct val="100000"/>
              </a:lnSpc>
            </a:pPr>
            <a:r>
              <a:rPr b="0" lang="en-US" sz="1200" spc="-1" strike="noStrike">
                <a:solidFill>
                  <a:srgbClr val="000000"/>
                </a:solidFill>
                <a:uFill>
                  <a:solidFill>
                    <a:srgbClr val="ffffff"/>
                  </a:solidFill>
                </a:uFill>
                <a:latin typeface="Arial"/>
              </a:rPr>
              <a:t>structure Energy science of clathrate hydrates Simulation-based advances Amadeu K. Sum , David T. Wu , and Kenji Yasuoka</a:t>
            </a:r>
            <a:endParaRPr b="0" lang="en-US" sz="1800" spc="-1" strike="noStrike">
              <a:solidFill>
                <a:srgbClr val="000000"/>
              </a:solidFill>
              <a:uFill>
                <a:solidFill>
                  <a:srgbClr val="ffffff"/>
                </a:solidFill>
              </a:uFill>
              <a:latin typeface="Arial"/>
            </a:endParaRPr>
          </a:p>
        </p:txBody>
      </p:sp>
      <p:sp>
        <p:nvSpPr>
          <p:cNvPr id="85" name="CustomShape 33"/>
          <p:cNvSpPr/>
          <p:nvPr/>
        </p:nvSpPr>
        <p:spPr>
          <a:xfrm>
            <a:off x="13175640" y="11106720"/>
            <a:ext cx="12306960" cy="3599640"/>
          </a:xfrm>
          <a:prstGeom prst="rect">
            <a:avLst/>
          </a:prstGeom>
          <a:ln>
            <a:noFill/>
          </a:ln>
        </p:spPr>
        <p:style>
          <a:lnRef idx="2">
            <a:schemeClr val="accent6"/>
          </a:lnRef>
          <a:fillRef idx="1">
            <a:schemeClr val="lt1"/>
          </a:fillRef>
          <a:effectRef idx="0">
            <a:schemeClr val="accent6"/>
          </a:effectRef>
          <a:fontRef idx="minor"/>
        </p:style>
        <p:txBody>
          <a:bodyPr/>
          <a:p>
            <a:pPr>
              <a:lnSpc>
                <a:spcPct val="100000"/>
              </a:lnSpc>
            </a:pPr>
            <a:endParaRPr b="0" lang="en-US" sz="7200" spc="-1" strike="noStrike">
              <a:solidFill>
                <a:srgbClr val="000000"/>
              </a:solidFill>
              <a:uFill>
                <a:solidFill>
                  <a:srgbClr val="ffffff"/>
                </a:solidFill>
              </a:uFill>
              <a:latin typeface="Arial"/>
            </a:endParaRPr>
          </a:p>
          <a:p>
            <a:pPr>
              <a:lnSpc>
                <a:spcPct val="100000"/>
              </a:lnSpc>
            </a:pPr>
            <a:r>
              <a:rPr b="1" lang="en-US" sz="2800" spc="-1" strike="noStrike">
                <a:solidFill>
                  <a:srgbClr val="000000"/>
                </a:solidFill>
                <a:uFill>
                  <a:solidFill>
                    <a:srgbClr val="ffffff"/>
                  </a:solidFill>
                </a:uFill>
                <a:latin typeface="Times New Roman"/>
              </a:rPr>
              <a:t>3. Clathrate hydrate also has other applications in refrigeration, desalination and transportation.</a:t>
            </a:r>
            <a:endParaRPr b="0" lang="en-US" sz="7200" spc="-1" strike="noStrike">
              <a:solidFill>
                <a:srgbClr val="000000"/>
              </a:solidFill>
              <a:uFill>
                <a:solidFill>
                  <a:srgbClr val="ffffff"/>
                </a:solidFill>
              </a:uFill>
              <a:latin typeface="Arial"/>
            </a:endParaRPr>
          </a:p>
          <a:p>
            <a:pPr algn="just">
              <a:lnSpc>
                <a:spcPct val="100000"/>
              </a:lnSpc>
            </a:pPr>
            <a:r>
              <a:rPr b="1" lang="en-US" sz="2800" spc="-1" strike="noStrike">
                <a:solidFill>
                  <a:srgbClr val="000000"/>
                </a:solidFill>
                <a:uFill>
                  <a:solidFill>
                    <a:srgbClr val="ffffff"/>
                  </a:solidFill>
                </a:uFill>
                <a:latin typeface="Times New Roman"/>
              </a:rPr>
              <a:t>Solid-fluid secondary refrigerants have higher energy efficiency in refrigeration. Advances are reported in several aspects of clathrate hydrate desalination fundamentals necessary to develop an economical means to produce municipal quantities of potable water from seawater. Using clathrate transport gas like H</a:t>
            </a:r>
            <a:r>
              <a:rPr b="1" lang="en-US" sz="2800" spc="-1" strike="noStrike" baseline="-25000">
                <a:solidFill>
                  <a:srgbClr val="000000"/>
                </a:solidFill>
                <a:uFill>
                  <a:solidFill>
                    <a:srgbClr val="ffffff"/>
                  </a:solidFill>
                </a:uFill>
                <a:latin typeface="Times New Roman"/>
              </a:rPr>
              <a:t>2</a:t>
            </a:r>
            <a:r>
              <a:rPr b="1" lang="en-US" sz="2800" spc="-1" strike="noStrike">
                <a:solidFill>
                  <a:srgbClr val="000000"/>
                </a:solidFill>
                <a:uFill>
                  <a:solidFill>
                    <a:srgbClr val="ffffff"/>
                  </a:solidFill>
                </a:uFill>
                <a:latin typeface="Times New Roman"/>
              </a:rPr>
              <a:t> would be safer and more efficient by reducing pressure and increasing temperature.</a:t>
            </a:r>
            <a:endParaRPr b="0" lang="en-US" sz="7200" spc="-1" strike="noStrike">
              <a:solidFill>
                <a:srgbClr val="000000"/>
              </a:solidFill>
              <a:uFill>
                <a:solidFill>
                  <a:srgbClr val="ffffff"/>
                </a:solidFill>
              </a:uFill>
              <a:latin typeface="Arial"/>
            </a:endParaRPr>
          </a:p>
        </p:txBody>
      </p:sp>
      <p:sp>
        <p:nvSpPr>
          <p:cNvPr id="86" name="CustomShape 34"/>
          <p:cNvSpPr/>
          <p:nvPr/>
        </p:nvSpPr>
        <p:spPr>
          <a:xfrm>
            <a:off x="13117680" y="15141240"/>
            <a:ext cx="12181680" cy="821520"/>
          </a:xfrm>
          <a:prstGeom prst="rect">
            <a:avLst/>
          </a:prstGeom>
          <a:solidFill>
            <a:srgbClr val="3e3ebc"/>
          </a:solidFill>
          <a:ln>
            <a:noFill/>
          </a:ln>
        </p:spPr>
        <p:style>
          <a:lnRef idx="0"/>
          <a:fillRef idx="0"/>
          <a:effectRef idx="0"/>
          <a:fontRef idx="minor"/>
        </p:style>
        <p:txBody>
          <a:bodyPr lIns="90000" rIns="90000" tIns="45000" bIns="45000"/>
          <a:p>
            <a:pPr algn="ctr">
              <a:lnSpc>
                <a:spcPct val="100000"/>
              </a:lnSpc>
            </a:pPr>
            <a:r>
              <a:rPr b="1" lang="en-US" sz="4800" spc="-1" strike="noStrike">
                <a:solidFill>
                  <a:srgbClr val="ffffff"/>
                </a:solidFill>
                <a:uFill>
                  <a:solidFill>
                    <a:srgbClr val="ffffff"/>
                  </a:solidFill>
                </a:uFill>
                <a:latin typeface="Times New Roman"/>
              </a:rPr>
              <a:t>Method</a:t>
            </a:r>
            <a:endParaRPr b="0" lang="en-US" sz="1800" spc="-1" strike="noStrike">
              <a:solidFill>
                <a:srgbClr val="000000"/>
              </a:solidFill>
              <a:uFill>
                <a:solidFill>
                  <a:srgbClr val="ffffff"/>
                </a:solidFill>
              </a:uFill>
              <a:latin typeface="Arial"/>
            </a:endParaRPr>
          </a:p>
        </p:txBody>
      </p:sp>
      <p:sp>
        <p:nvSpPr>
          <p:cNvPr id="87" name="CustomShape 35"/>
          <p:cNvSpPr/>
          <p:nvPr/>
        </p:nvSpPr>
        <p:spPr>
          <a:xfrm>
            <a:off x="13254840" y="15949800"/>
            <a:ext cx="5413680" cy="1499400"/>
          </a:xfrm>
          <a:prstGeom prst="rect">
            <a:avLst/>
          </a:prstGeom>
          <a:ln>
            <a:noFill/>
          </a:ln>
        </p:spPr>
        <p:style>
          <a:lnRef idx="2">
            <a:schemeClr val="accent6"/>
          </a:lnRef>
          <a:fillRef idx="1">
            <a:schemeClr val="lt1"/>
          </a:fillRef>
          <a:effectRef idx="0">
            <a:schemeClr val="accent6"/>
          </a:effectRef>
          <a:fontRef idx="minor"/>
        </p:style>
        <p:txBody>
          <a:bodyPr/>
          <a:p>
            <a:pPr algn="just">
              <a:lnSpc>
                <a:spcPct val="100000"/>
              </a:lnSpc>
            </a:pPr>
            <a:endParaRPr b="0" lang="en-US" sz="7200" spc="-1" strike="noStrike">
              <a:solidFill>
                <a:srgbClr val="000000"/>
              </a:solidFill>
              <a:uFill>
                <a:solidFill>
                  <a:srgbClr val="ffffff"/>
                </a:solidFill>
              </a:uFill>
              <a:latin typeface="Arial"/>
            </a:endParaRPr>
          </a:p>
          <a:p>
            <a:pPr algn="just">
              <a:lnSpc>
                <a:spcPct val="100000"/>
              </a:lnSpc>
            </a:pPr>
            <a:r>
              <a:rPr b="1" lang="en-US" sz="2800" spc="-1" strike="noStrike">
                <a:solidFill>
                  <a:srgbClr val="000000"/>
                </a:solidFill>
                <a:uFill>
                  <a:solidFill>
                    <a:srgbClr val="ffffff"/>
                  </a:solidFill>
                </a:uFill>
                <a:latin typeface="Times New Roman"/>
              </a:rPr>
              <a:t>1. Use harmonic analysis to find the free energy of clathrate hydrate with all cages vacant when temperature→ 0.</a:t>
            </a:r>
            <a:endParaRPr b="0" lang="en-US" sz="7200" spc="-1" strike="noStrike">
              <a:solidFill>
                <a:srgbClr val="000000"/>
              </a:solidFill>
              <a:uFill>
                <a:solidFill>
                  <a:srgbClr val="ffffff"/>
                </a:solidFill>
              </a:uFill>
              <a:latin typeface="Arial"/>
            </a:endParaRPr>
          </a:p>
          <a:p>
            <a:pPr algn="just">
              <a:lnSpc>
                <a:spcPct val="100000"/>
              </a:lnSpc>
            </a:pPr>
            <a:endParaRPr b="0" lang="en-US" sz="7200" spc="-1" strike="noStrike">
              <a:solidFill>
                <a:srgbClr val="000000"/>
              </a:solidFill>
              <a:uFill>
                <a:solidFill>
                  <a:srgbClr val="ffffff"/>
                </a:solidFill>
              </a:uFill>
              <a:latin typeface="Arial"/>
            </a:endParaRPr>
          </a:p>
          <a:p>
            <a:pPr algn="just">
              <a:lnSpc>
                <a:spcPct val="100000"/>
              </a:lnSpc>
            </a:pPr>
            <a:endParaRPr b="0" lang="en-US" sz="7200" spc="-1" strike="noStrike">
              <a:solidFill>
                <a:srgbClr val="000000"/>
              </a:solidFill>
              <a:uFill>
                <a:solidFill>
                  <a:srgbClr val="ffffff"/>
                </a:solidFill>
              </a:uFill>
              <a:latin typeface="Arial"/>
            </a:endParaRPr>
          </a:p>
        </p:txBody>
      </p:sp>
      <p:pic>
        <p:nvPicPr>
          <p:cNvPr id="88" name="Picture 114" descr=""/>
          <p:cNvPicPr/>
          <p:nvPr/>
        </p:nvPicPr>
        <p:blipFill>
          <a:blip r:embed="rId13"/>
          <a:stretch/>
        </p:blipFill>
        <p:spPr>
          <a:xfrm>
            <a:off x="19730520" y="6599880"/>
            <a:ext cx="4221360" cy="3389760"/>
          </a:xfrm>
          <a:prstGeom prst="rect">
            <a:avLst/>
          </a:prstGeom>
          <a:ln>
            <a:noFill/>
          </a:ln>
        </p:spPr>
      </p:pic>
      <p:sp>
        <p:nvSpPr>
          <p:cNvPr id="89" name="CustomShape 36"/>
          <p:cNvSpPr/>
          <p:nvPr/>
        </p:nvSpPr>
        <p:spPr>
          <a:xfrm>
            <a:off x="19730520" y="10444680"/>
            <a:ext cx="5568840" cy="547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rPr>
              <a:t>World-gas-hydrates-locations</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Arial"/>
              </a:rPr>
              <a:t>www.eaglespeak.us201303mining-methane-hydrate-and-what-it-means.html</a:t>
            </a:r>
            <a:endParaRPr b="0" lang="en-US" sz="1800" spc="-1" strike="noStrike">
              <a:solidFill>
                <a:srgbClr val="000000"/>
              </a:solidFill>
              <a:uFill>
                <a:solidFill>
                  <a:srgbClr val="ffffff"/>
                </a:solidFill>
              </a:uFill>
              <a:latin typeface="Arial"/>
            </a:endParaRPr>
          </a:p>
        </p:txBody>
      </p:sp>
      <p:sp>
        <p:nvSpPr>
          <p:cNvPr id="90" name="CustomShape 37"/>
          <p:cNvSpPr/>
          <p:nvPr/>
        </p:nvSpPr>
        <p:spPr>
          <a:xfrm>
            <a:off x="18955080" y="15980040"/>
            <a:ext cx="6344280" cy="2076480"/>
          </a:xfrm>
          <a:prstGeom prst="rect">
            <a:avLst/>
          </a:prstGeom>
          <a:ln>
            <a:noFill/>
          </a:ln>
        </p:spPr>
        <p:style>
          <a:lnRef idx="2">
            <a:schemeClr val="accent6"/>
          </a:lnRef>
          <a:fillRef idx="1">
            <a:schemeClr val="lt1"/>
          </a:fillRef>
          <a:effectRef idx="0">
            <a:schemeClr val="accent6"/>
          </a:effectRef>
          <a:fontRef idx="minor"/>
        </p:style>
        <p:txBody>
          <a:bodyPr/>
          <a:p>
            <a:pPr algn="just">
              <a:lnSpc>
                <a:spcPct val="100000"/>
              </a:lnSpc>
            </a:pPr>
            <a:endParaRPr b="0" lang="en-US" sz="7200" spc="-1" strike="noStrike">
              <a:solidFill>
                <a:srgbClr val="000000"/>
              </a:solidFill>
              <a:uFill>
                <a:solidFill>
                  <a:srgbClr val="ffffff"/>
                </a:solidFill>
              </a:uFill>
              <a:latin typeface="Arial"/>
            </a:endParaRPr>
          </a:p>
          <a:p>
            <a:pPr algn="just">
              <a:lnSpc>
                <a:spcPct val="100000"/>
              </a:lnSpc>
            </a:pPr>
            <a:r>
              <a:rPr b="1" lang="en-US" sz="2800" spc="-1" strike="noStrike">
                <a:solidFill>
                  <a:srgbClr val="000000"/>
                </a:solidFill>
                <a:uFill>
                  <a:solidFill>
                    <a:srgbClr val="ffffff"/>
                  </a:solidFill>
                </a:uFill>
                <a:latin typeface="Times New Roman"/>
              </a:rPr>
              <a:t>2. Introduce harmonically targeted temperature perturbation (HTTP) method to evaluate the free energy with increasing temperature.</a:t>
            </a:r>
            <a:endParaRPr b="0" lang="en-US" sz="7200" spc="-1" strike="noStrike">
              <a:solidFill>
                <a:srgbClr val="000000"/>
              </a:solidFill>
              <a:uFill>
                <a:solidFill>
                  <a:srgbClr val="ffffff"/>
                </a:solidFill>
              </a:uFill>
              <a:latin typeface="Arial"/>
            </a:endParaRPr>
          </a:p>
        </p:txBody>
      </p:sp>
      <p:sp>
        <p:nvSpPr>
          <p:cNvPr id="91" name="CustomShape 38"/>
          <p:cNvSpPr/>
          <p:nvPr/>
        </p:nvSpPr>
        <p:spPr>
          <a:xfrm>
            <a:off x="19017000" y="19793880"/>
            <a:ext cx="6366240" cy="1819080"/>
          </a:xfrm>
          <a:prstGeom prst="rect">
            <a:avLst/>
          </a:prstGeom>
          <a:ln>
            <a:noFill/>
          </a:ln>
        </p:spPr>
        <p:style>
          <a:lnRef idx="2">
            <a:schemeClr val="accent6"/>
          </a:lnRef>
          <a:fillRef idx="1">
            <a:schemeClr val="lt1"/>
          </a:fillRef>
          <a:effectRef idx="0">
            <a:schemeClr val="accent6"/>
          </a:effectRef>
          <a:fontRef idx="minor"/>
        </p:style>
        <p:txBody>
          <a:bodyPr/>
          <a:p>
            <a:pPr algn="just">
              <a:lnSpc>
                <a:spcPct val="100000"/>
              </a:lnSpc>
            </a:pPr>
            <a:endParaRPr b="0" lang="en-US" sz="7200" spc="-1" strike="noStrike">
              <a:solidFill>
                <a:srgbClr val="000000"/>
              </a:solidFill>
              <a:uFill>
                <a:solidFill>
                  <a:srgbClr val="ffffff"/>
                </a:solidFill>
              </a:uFill>
              <a:latin typeface="Arial"/>
            </a:endParaRPr>
          </a:p>
          <a:p>
            <a:pPr algn="just">
              <a:lnSpc>
                <a:spcPct val="100000"/>
              </a:lnSpc>
            </a:pPr>
            <a:r>
              <a:rPr b="1" lang="en-US" sz="2800" spc="-1" strike="noStrike">
                <a:solidFill>
                  <a:srgbClr val="000000"/>
                </a:solidFill>
                <a:uFill>
                  <a:solidFill>
                    <a:srgbClr val="ffffff"/>
                  </a:solidFill>
                </a:uFill>
                <a:latin typeface="Times New Roman"/>
              </a:rPr>
              <a:t>3. Conduct additional molecular simulations to gauge the dependence on composition and/or pressure by integration along μ</a:t>
            </a:r>
            <a:r>
              <a:rPr b="1" lang="en-US" sz="2800" spc="-1" strike="noStrike" baseline="-25000">
                <a:solidFill>
                  <a:srgbClr val="000000"/>
                </a:solidFill>
                <a:uFill>
                  <a:solidFill>
                    <a:srgbClr val="ffffff"/>
                  </a:solidFill>
                </a:uFill>
                <a:latin typeface="Times New Roman"/>
              </a:rPr>
              <a:t>S</a:t>
            </a:r>
            <a:endParaRPr b="0" lang="en-US" sz="7200" spc="-1" strike="noStrike">
              <a:solidFill>
                <a:srgbClr val="000000"/>
              </a:solidFill>
              <a:uFill>
                <a:solidFill>
                  <a:srgbClr val="ffffff"/>
                </a:solidFill>
              </a:uFill>
              <a:latin typeface="Arial"/>
            </a:endParaRPr>
          </a:p>
          <a:p>
            <a:pPr algn="just">
              <a:lnSpc>
                <a:spcPct val="100000"/>
              </a:lnSpc>
            </a:pPr>
            <a:endParaRPr b="0" lang="en-US" sz="7200" spc="-1" strike="noStrike">
              <a:solidFill>
                <a:srgbClr val="000000"/>
              </a:solidFill>
              <a:uFill>
                <a:solidFill>
                  <a:srgbClr val="ffffff"/>
                </a:solidFill>
              </a:uFill>
              <a:latin typeface="Arial"/>
            </a:endParaRPr>
          </a:p>
        </p:txBody>
      </p:sp>
      <p:sp>
        <p:nvSpPr>
          <p:cNvPr id="92" name="CustomShape 39"/>
          <p:cNvSpPr/>
          <p:nvPr/>
        </p:nvSpPr>
        <p:spPr>
          <a:xfrm>
            <a:off x="13432680" y="23211360"/>
            <a:ext cx="11551680" cy="1414800"/>
          </a:xfrm>
          <a:prstGeom prst="rect">
            <a:avLst/>
          </a:prstGeom>
          <a:ln>
            <a:noFill/>
          </a:ln>
        </p:spPr>
        <p:style>
          <a:lnRef idx="2">
            <a:schemeClr val="accent6"/>
          </a:lnRef>
          <a:fillRef idx="1">
            <a:schemeClr val="lt1"/>
          </a:fillRef>
          <a:effectRef idx="0">
            <a:schemeClr val="accent6"/>
          </a:effectRef>
          <a:fontRef idx="minor"/>
        </p:style>
        <p:txBody>
          <a:bodyPr/>
          <a:p>
            <a:pPr algn="just">
              <a:lnSpc>
                <a:spcPct val="100000"/>
              </a:lnSpc>
            </a:pPr>
            <a:endParaRPr b="0" lang="en-US" sz="7200" spc="-1" strike="noStrike">
              <a:solidFill>
                <a:srgbClr val="000000"/>
              </a:solidFill>
              <a:uFill>
                <a:solidFill>
                  <a:srgbClr val="ffffff"/>
                </a:solidFill>
              </a:uFill>
              <a:latin typeface="Arial"/>
            </a:endParaRPr>
          </a:p>
          <a:p>
            <a:pPr algn="just">
              <a:lnSpc>
                <a:spcPct val="100000"/>
              </a:lnSpc>
            </a:pPr>
            <a:r>
              <a:rPr b="1" lang="en-US" sz="2800" spc="-1" strike="noStrike">
                <a:solidFill>
                  <a:srgbClr val="000000"/>
                </a:solidFill>
                <a:uFill>
                  <a:solidFill>
                    <a:srgbClr val="ffffff"/>
                  </a:solidFill>
                </a:uFill>
                <a:latin typeface="Times New Roman"/>
              </a:rPr>
              <a:t>4. With the knowledge of free energy we can identify the stable crystalline form and locate the conditions where phase transitions occur.</a:t>
            </a:r>
            <a:endParaRPr b="0" lang="en-US" sz="7200" spc="-1" strike="noStrike">
              <a:solidFill>
                <a:srgbClr val="000000"/>
              </a:solidFill>
              <a:uFill>
                <a:solidFill>
                  <a:srgbClr val="ffffff"/>
                </a:solidFill>
              </a:uFill>
              <a:latin typeface="Arial"/>
            </a:endParaRPr>
          </a:p>
        </p:txBody>
      </p:sp>
      <p:sp>
        <p:nvSpPr>
          <p:cNvPr id="93" name="CustomShape 40"/>
          <p:cNvSpPr/>
          <p:nvPr/>
        </p:nvSpPr>
        <p:spPr>
          <a:xfrm>
            <a:off x="25795080" y="14706720"/>
            <a:ext cx="10436400" cy="821520"/>
          </a:xfrm>
          <a:prstGeom prst="rect">
            <a:avLst/>
          </a:prstGeom>
          <a:solidFill>
            <a:srgbClr val="3e3ebc"/>
          </a:solidFill>
          <a:ln>
            <a:noFill/>
          </a:ln>
        </p:spPr>
        <p:style>
          <a:lnRef idx="0"/>
          <a:fillRef idx="0"/>
          <a:effectRef idx="0"/>
          <a:fontRef idx="minor"/>
        </p:style>
        <p:txBody>
          <a:bodyPr lIns="90000" rIns="90000" tIns="45000" bIns="45000"/>
          <a:p>
            <a:pPr algn="ctr">
              <a:lnSpc>
                <a:spcPct val="100000"/>
              </a:lnSpc>
            </a:pPr>
            <a:r>
              <a:rPr b="1" lang="en-US" sz="4800" spc="-1" strike="noStrike">
                <a:solidFill>
                  <a:srgbClr val="ffffff"/>
                </a:solidFill>
                <a:uFill>
                  <a:solidFill>
                    <a:srgbClr val="ffffff"/>
                  </a:solidFill>
                </a:uFill>
                <a:latin typeface="Times New Roman"/>
              </a:rPr>
              <a:t>Preliminary  Result </a:t>
            </a:r>
            <a:endParaRPr b="0" lang="en-US" sz="1800" spc="-1" strike="noStrike">
              <a:solidFill>
                <a:srgbClr val="000000"/>
              </a:solidFill>
              <a:uFill>
                <a:solidFill>
                  <a:srgbClr val="ffffff"/>
                </a:solidFill>
              </a:uFill>
              <a:latin typeface="Arial"/>
            </a:endParaRPr>
          </a:p>
        </p:txBody>
      </p:sp>
      <p:sp>
        <p:nvSpPr>
          <p:cNvPr id="94" name="CustomShape 41"/>
          <p:cNvSpPr/>
          <p:nvPr/>
        </p:nvSpPr>
        <p:spPr>
          <a:xfrm>
            <a:off x="28287360" y="21092040"/>
            <a:ext cx="5521320" cy="36468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800" spc="-1" strike="noStrike">
                <a:solidFill>
                  <a:srgbClr val="000000"/>
                </a:solidFill>
                <a:uFill>
                  <a:solidFill>
                    <a:srgbClr val="ffffff"/>
                  </a:solidFill>
                </a:uFill>
                <a:latin typeface="Arial"/>
              </a:rPr>
              <a:t>Generation of the clathrate structure type I </a:t>
            </a:r>
            <a:endParaRPr b="0" lang="en-US" sz="1800" spc="-1" strike="noStrike">
              <a:solidFill>
                <a:srgbClr val="000000"/>
              </a:solidFill>
              <a:uFill>
                <a:solidFill>
                  <a:srgbClr val="ffffff"/>
                </a:solidFill>
              </a:uFill>
              <a:latin typeface="Arial"/>
            </a:endParaRPr>
          </a:p>
        </p:txBody>
      </p:sp>
      <p:pic>
        <p:nvPicPr>
          <p:cNvPr id="95" name="Picture 138" descr=""/>
          <p:cNvPicPr/>
          <p:nvPr/>
        </p:nvPicPr>
        <p:blipFill>
          <a:blip r:embed="rId14"/>
          <a:stretch/>
        </p:blipFill>
        <p:spPr>
          <a:xfrm>
            <a:off x="14088600" y="24369480"/>
            <a:ext cx="4283280" cy="2833560"/>
          </a:xfrm>
          <a:prstGeom prst="rect">
            <a:avLst/>
          </a:prstGeom>
          <a:ln>
            <a:noFill/>
          </a:ln>
        </p:spPr>
      </p:pic>
      <p:sp>
        <p:nvSpPr>
          <p:cNvPr id="96" name="CustomShape 42"/>
          <p:cNvSpPr/>
          <p:nvPr/>
        </p:nvSpPr>
        <p:spPr>
          <a:xfrm>
            <a:off x="18926640" y="24918840"/>
            <a:ext cx="5638320" cy="5320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rPr>
              <a:t>Methane hydrate presure-temperature phase diagram</a:t>
            </a:r>
            <a:endParaRPr b="0" lang="en-US" sz="18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Arial"/>
              </a:rPr>
              <a:t>http://commons.wikimedia.org/wiki/File:Methane_Hydrate_phase_diagram.jpg</a:t>
            </a:r>
            <a:endParaRPr b="0" lang="en-US" sz="1800" spc="-1" strike="noStrike">
              <a:solidFill>
                <a:srgbClr val="000000"/>
              </a:solidFill>
              <a:uFill>
                <a:solidFill>
                  <a:srgbClr val="ffffff"/>
                </a:solidFill>
              </a:uFill>
              <a:latin typeface="Arial"/>
            </a:endParaRPr>
          </a:p>
        </p:txBody>
      </p:sp>
      <p:sp>
        <p:nvSpPr>
          <p:cNvPr id="97" name="CustomShape 43"/>
          <p:cNvSpPr/>
          <p:nvPr/>
        </p:nvSpPr>
        <p:spPr>
          <a:xfrm>
            <a:off x="25864560" y="3496680"/>
            <a:ext cx="10436400" cy="821520"/>
          </a:xfrm>
          <a:prstGeom prst="rect">
            <a:avLst/>
          </a:prstGeom>
          <a:solidFill>
            <a:srgbClr val="3e3ebc"/>
          </a:solidFill>
          <a:ln>
            <a:noFill/>
          </a:ln>
        </p:spPr>
        <p:style>
          <a:lnRef idx="0"/>
          <a:fillRef idx="0"/>
          <a:effectRef idx="0"/>
          <a:fontRef idx="minor"/>
        </p:style>
        <p:txBody>
          <a:bodyPr lIns="90000" rIns="90000" tIns="45000" bIns="45000"/>
          <a:p>
            <a:pPr algn="ctr">
              <a:lnSpc>
                <a:spcPct val="100000"/>
              </a:lnSpc>
            </a:pPr>
            <a:r>
              <a:rPr b="1" lang="en-US" sz="4800" spc="-1" strike="noStrike">
                <a:solidFill>
                  <a:srgbClr val="ffffff"/>
                </a:solidFill>
                <a:uFill>
                  <a:solidFill>
                    <a:srgbClr val="ffffff"/>
                  </a:solidFill>
                </a:uFill>
                <a:latin typeface="Times New Roman"/>
              </a:rPr>
              <a:t>Method Advantages </a:t>
            </a:r>
            <a:endParaRPr b="0" lang="en-US" sz="1800" spc="-1" strike="noStrike">
              <a:solidFill>
                <a:srgbClr val="000000"/>
              </a:solidFill>
              <a:uFill>
                <a:solidFill>
                  <a:srgbClr val="ffffff"/>
                </a:solidFill>
              </a:uFill>
              <a:latin typeface="Arial"/>
            </a:endParaRPr>
          </a:p>
        </p:txBody>
      </p:sp>
      <p:sp>
        <p:nvSpPr>
          <p:cNvPr id="98" name="CustomShape 44"/>
          <p:cNvSpPr/>
          <p:nvPr/>
        </p:nvSpPr>
        <p:spPr>
          <a:xfrm>
            <a:off x="30506040" y="4667760"/>
            <a:ext cx="5307480" cy="504360"/>
          </a:xfrm>
          <a:prstGeom prst="rect">
            <a:avLst/>
          </a:prstGeom>
          <a:ln>
            <a:noFill/>
          </a:ln>
        </p:spPr>
        <p:style>
          <a:lnRef idx="2">
            <a:schemeClr val="accent6"/>
          </a:lnRef>
          <a:fillRef idx="1">
            <a:schemeClr val="lt1"/>
          </a:fillRef>
          <a:effectRef idx="0">
            <a:schemeClr val="accent6"/>
          </a:effectRef>
          <a:fontRef idx="minor"/>
        </p:style>
        <p:txBody>
          <a:bodyPr/>
          <a:p>
            <a:pPr>
              <a:lnSpc>
                <a:spcPct val="100000"/>
              </a:lnSpc>
            </a:pPr>
            <a:endParaRPr b="0" lang="en-US" sz="7200" spc="-1" strike="noStrike">
              <a:solidFill>
                <a:srgbClr val="000000"/>
              </a:solidFill>
              <a:uFill>
                <a:solidFill>
                  <a:srgbClr val="ffffff"/>
                </a:solidFill>
              </a:uFill>
              <a:latin typeface="Arial"/>
            </a:endParaRPr>
          </a:p>
          <a:p>
            <a:pPr>
              <a:lnSpc>
                <a:spcPct val="100000"/>
              </a:lnSpc>
            </a:pPr>
            <a:r>
              <a:rPr b="1" lang="en-US" sz="2800" spc="-1" strike="noStrike">
                <a:solidFill>
                  <a:srgbClr val="000000"/>
                </a:solidFill>
                <a:uFill>
                  <a:solidFill>
                    <a:srgbClr val="ffffff"/>
                  </a:solidFill>
                </a:uFill>
                <a:latin typeface="Times New Roman"/>
              </a:rPr>
              <a:t>1. No system size dependence </a:t>
            </a:r>
            <a:endParaRPr b="0" lang="en-US" sz="7200" spc="-1" strike="noStrike">
              <a:solidFill>
                <a:srgbClr val="000000"/>
              </a:solidFill>
              <a:uFill>
                <a:solidFill>
                  <a:srgbClr val="ffffff"/>
                </a:solidFill>
              </a:uFill>
              <a:latin typeface="Arial"/>
            </a:endParaRPr>
          </a:p>
        </p:txBody>
      </p:sp>
      <p:sp>
        <p:nvSpPr>
          <p:cNvPr id="99" name="CustomShape 45"/>
          <p:cNvSpPr/>
          <p:nvPr/>
        </p:nvSpPr>
        <p:spPr>
          <a:xfrm>
            <a:off x="30632400" y="5378760"/>
            <a:ext cx="4779720" cy="13690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rPr>
              <a:t>Dependence of free-energy contributions on the size of the simulated </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Arial"/>
              </a:rPr>
              <a:t>Tan, T. B.; Schultz, A. J.; Kofke, D. A., Efficient calculation of α- and β-nitrogen free energies and coexistence conditions via overlap sampling with targeted perturbation. </a:t>
            </a:r>
            <a:r>
              <a:rPr b="0" i="1" lang="en-US" sz="1200" spc="-1" strike="noStrike">
                <a:solidFill>
                  <a:srgbClr val="000000"/>
                </a:solidFill>
                <a:uFill>
                  <a:solidFill>
                    <a:srgbClr val="ffffff"/>
                  </a:solidFill>
                </a:uFill>
                <a:latin typeface="Arial"/>
              </a:rPr>
              <a:t>J. Chem. Phys. </a:t>
            </a:r>
            <a:r>
              <a:rPr b="1" lang="en-US" sz="1200" spc="-1" strike="noStrike">
                <a:solidFill>
                  <a:srgbClr val="000000"/>
                </a:solidFill>
                <a:uFill>
                  <a:solidFill>
                    <a:srgbClr val="ffffff"/>
                  </a:solidFill>
                </a:uFill>
                <a:latin typeface="Arial"/>
              </a:rPr>
              <a:t>2011, </a:t>
            </a:r>
            <a:r>
              <a:rPr b="0" i="1" lang="en-US" sz="1200" spc="-1" strike="noStrike">
                <a:solidFill>
                  <a:srgbClr val="000000"/>
                </a:solidFill>
                <a:uFill>
                  <a:solidFill>
                    <a:srgbClr val="ffffff"/>
                  </a:solidFill>
                </a:uFill>
                <a:latin typeface="Arial"/>
              </a:rPr>
              <a:t>135</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Arial"/>
              </a:rPr>
              <a:t>(4), 044125.</a:t>
            </a:r>
            <a:endParaRPr b="0" lang="en-US" sz="1800" spc="-1" strike="noStrike">
              <a:solidFill>
                <a:srgbClr val="000000"/>
              </a:solidFill>
              <a:uFill>
                <a:solidFill>
                  <a:srgbClr val="ffffff"/>
                </a:solidFill>
              </a:uFill>
              <a:latin typeface="Arial"/>
            </a:endParaRPr>
          </a:p>
        </p:txBody>
      </p:sp>
      <p:sp>
        <p:nvSpPr>
          <p:cNvPr id="100" name="CustomShape 46"/>
          <p:cNvSpPr/>
          <p:nvPr/>
        </p:nvSpPr>
        <p:spPr>
          <a:xfrm>
            <a:off x="25808040" y="7422120"/>
            <a:ext cx="10423440" cy="2300040"/>
          </a:xfrm>
          <a:prstGeom prst="rect">
            <a:avLst/>
          </a:prstGeom>
          <a:ln>
            <a:noFill/>
          </a:ln>
        </p:spPr>
        <p:style>
          <a:lnRef idx="2">
            <a:schemeClr val="accent6"/>
          </a:lnRef>
          <a:fillRef idx="1">
            <a:schemeClr val="lt1"/>
          </a:fillRef>
          <a:effectRef idx="0">
            <a:schemeClr val="accent6"/>
          </a:effectRef>
          <a:fontRef idx="minor"/>
        </p:style>
        <p:txBody>
          <a:bodyPr/>
          <a:p>
            <a:pPr>
              <a:lnSpc>
                <a:spcPct val="100000"/>
              </a:lnSpc>
            </a:pPr>
            <a:endParaRPr b="0" lang="en-US" sz="7200" spc="-1" strike="noStrike">
              <a:solidFill>
                <a:srgbClr val="000000"/>
              </a:solidFill>
              <a:uFill>
                <a:solidFill>
                  <a:srgbClr val="ffffff"/>
                </a:solidFill>
              </a:uFill>
              <a:latin typeface="Arial"/>
            </a:endParaRPr>
          </a:p>
          <a:p>
            <a:pPr algn="just">
              <a:lnSpc>
                <a:spcPct val="100000"/>
              </a:lnSpc>
            </a:pPr>
            <a:r>
              <a:rPr b="1" lang="en-US" sz="2800" spc="-1" strike="noStrike">
                <a:solidFill>
                  <a:srgbClr val="000000"/>
                </a:solidFill>
                <a:uFill>
                  <a:solidFill>
                    <a:srgbClr val="ffffff"/>
                  </a:solidFill>
                </a:uFill>
                <a:latin typeface="Times New Roman"/>
              </a:rPr>
              <a:t>2. Much more precise than FEP theory</a:t>
            </a:r>
            <a:endParaRPr b="0" lang="en-US" sz="7200" spc="-1" strike="noStrike">
              <a:solidFill>
                <a:srgbClr val="000000"/>
              </a:solidFill>
              <a:uFill>
                <a:solidFill>
                  <a:srgbClr val="ffffff"/>
                </a:solidFill>
              </a:uFill>
              <a:latin typeface="Arial"/>
            </a:endParaRPr>
          </a:p>
          <a:p>
            <a:pPr algn="just">
              <a:lnSpc>
                <a:spcPct val="100000"/>
              </a:lnSpc>
            </a:pPr>
            <a:r>
              <a:rPr b="0" lang="en-US" sz="2800" spc="-1" strike="noStrike">
                <a:solidFill>
                  <a:srgbClr val="000000"/>
                </a:solidFill>
                <a:uFill>
                  <a:solidFill>
                    <a:srgbClr val="ffffff"/>
                  </a:solidFill>
                </a:uFill>
                <a:latin typeface="Times New Roman"/>
              </a:rPr>
              <a:t>When temperature is 0, we could do the harmonic analysis (configuration space is circle). But when temperature get higher, system become enharmonic(not circle) and configuration space increases rapidly with temperature. If  we do the scaling, difference would be smaller.</a:t>
            </a:r>
            <a:endParaRPr b="0" lang="en-US" sz="7200" spc="-1" strike="noStrike">
              <a:solidFill>
                <a:srgbClr val="000000"/>
              </a:solidFill>
              <a:uFill>
                <a:solidFill>
                  <a:srgbClr val="ffffff"/>
                </a:solidFill>
              </a:uFill>
              <a:latin typeface="Arial"/>
            </a:endParaRPr>
          </a:p>
        </p:txBody>
      </p:sp>
      <p:pic>
        <p:nvPicPr>
          <p:cNvPr id="101" name="Picture 19" descr=""/>
          <p:cNvPicPr/>
          <p:nvPr/>
        </p:nvPicPr>
        <p:blipFill>
          <a:blip r:embed="rId15"/>
          <a:stretch/>
        </p:blipFill>
        <p:spPr>
          <a:xfrm>
            <a:off x="26643240" y="11620440"/>
            <a:ext cx="2902320" cy="1785240"/>
          </a:xfrm>
          <a:prstGeom prst="rect">
            <a:avLst/>
          </a:prstGeom>
          <a:ln>
            <a:noFill/>
          </a:ln>
        </p:spPr>
      </p:pic>
      <p:sp>
        <p:nvSpPr>
          <p:cNvPr id="102" name="CustomShape 47"/>
          <p:cNvSpPr/>
          <p:nvPr/>
        </p:nvSpPr>
        <p:spPr>
          <a:xfrm>
            <a:off x="0" y="0"/>
            <a:ext cx="36575640" cy="456840"/>
          </a:xfrm>
          <a:prstGeom prst="rect">
            <a:avLst/>
          </a:prstGeom>
          <a:noFill/>
          <a:ln>
            <a:noFill/>
          </a:ln>
        </p:spPr>
        <p:style>
          <a:lnRef idx="0"/>
          <a:fillRef idx="0"/>
          <a:effectRef idx="0"/>
          <a:fontRef idx="minor"/>
        </p:style>
      </p:sp>
      <p:sp>
        <p:nvSpPr>
          <p:cNvPr id="103" name="CustomShape 48"/>
          <p:cNvSpPr/>
          <p:nvPr/>
        </p:nvSpPr>
        <p:spPr>
          <a:xfrm>
            <a:off x="0" y="4114800"/>
            <a:ext cx="36575640" cy="360"/>
          </a:xfrm>
          <a:prstGeom prst="rect">
            <a:avLst/>
          </a:prstGeom>
          <a:noFill/>
          <a:ln>
            <a:noFill/>
          </a:ln>
        </p:spPr>
        <p:style>
          <a:lnRef idx="0"/>
          <a:fillRef idx="0"/>
          <a:effectRef idx="0"/>
          <a:fontRef idx="minor"/>
        </p:style>
      </p:sp>
      <p:pic>
        <p:nvPicPr>
          <p:cNvPr id="104" name="Picture 17" descr=""/>
          <p:cNvPicPr/>
          <p:nvPr/>
        </p:nvPicPr>
        <p:blipFill>
          <a:blip r:embed="rId16"/>
          <a:stretch/>
        </p:blipFill>
        <p:spPr>
          <a:xfrm>
            <a:off x="31929480" y="9702360"/>
            <a:ext cx="3382560" cy="1442160"/>
          </a:xfrm>
          <a:prstGeom prst="rect">
            <a:avLst/>
          </a:prstGeom>
          <a:ln>
            <a:noFill/>
          </a:ln>
        </p:spPr>
      </p:pic>
      <p:pic>
        <p:nvPicPr>
          <p:cNvPr id="105" name="Picture 19" descr=""/>
          <p:cNvPicPr/>
          <p:nvPr/>
        </p:nvPicPr>
        <p:blipFill>
          <a:blip r:embed="rId17"/>
          <a:stretch/>
        </p:blipFill>
        <p:spPr>
          <a:xfrm>
            <a:off x="31755960" y="11724120"/>
            <a:ext cx="3382560" cy="1578240"/>
          </a:xfrm>
          <a:prstGeom prst="rect">
            <a:avLst/>
          </a:prstGeom>
          <a:ln>
            <a:noFill/>
          </a:ln>
        </p:spPr>
      </p:pic>
      <p:sp>
        <p:nvSpPr>
          <p:cNvPr id="106" name="CustomShape 49"/>
          <p:cNvSpPr/>
          <p:nvPr/>
        </p:nvSpPr>
        <p:spPr>
          <a:xfrm>
            <a:off x="25667640" y="13684320"/>
            <a:ext cx="5100480" cy="821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rPr>
              <a:t>Temperature perturbation method. Measuring ΔβA with perturbation fails</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Arial"/>
              </a:rPr>
              <a:t>http://rheneas/~andrew/http/HTTP.xhtml </a:t>
            </a:r>
            <a:endParaRPr b="0" lang="en-US" sz="1800" spc="-1" strike="noStrike">
              <a:solidFill>
                <a:srgbClr val="000000"/>
              </a:solidFill>
              <a:uFill>
                <a:solidFill>
                  <a:srgbClr val="ffffff"/>
                </a:solidFill>
              </a:uFill>
              <a:latin typeface="Arial"/>
            </a:endParaRPr>
          </a:p>
        </p:txBody>
      </p:sp>
      <p:sp>
        <p:nvSpPr>
          <p:cNvPr id="107" name="CustomShape 50"/>
          <p:cNvSpPr/>
          <p:nvPr/>
        </p:nvSpPr>
        <p:spPr>
          <a:xfrm>
            <a:off x="30962160" y="13681080"/>
            <a:ext cx="5316840" cy="821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rPr>
              <a:t>HTTP method. Scale out the change in size we expect</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Arial"/>
              </a:rPr>
              <a:t>http://rheneas/~andrew/http/HTTP.xhtml</a:t>
            </a:r>
            <a:endParaRPr b="0" lang="en-US" sz="1800" spc="-1" strike="noStrike">
              <a:solidFill>
                <a:srgbClr val="000000"/>
              </a:solidFill>
              <a:uFill>
                <a:solidFill>
                  <a:srgbClr val="ffffff"/>
                </a:solidFill>
              </a:uFill>
              <a:latin typeface="Arial"/>
            </a:endParaRPr>
          </a:p>
        </p:txBody>
      </p:sp>
      <p:sp>
        <p:nvSpPr>
          <p:cNvPr id="108" name="CustomShape 51"/>
          <p:cNvSpPr/>
          <p:nvPr/>
        </p:nvSpPr>
        <p:spPr>
          <a:xfrm>
            <a:off x="25808040" y="22174200"/>
            <a:ext cx="10436400" cy="821520"/>
          </a:xfrm>
          <a:prstGeom prst="rect">
            <a:avLst/>
          </a:prstGeom>
          <a:solidFill>
            <a:srgbClr val="3e3ebc"/>
          </a:solidFill>
          <a:ln>
            <a:noFill/>
          </a:ln>
        </p:spPr>
        <p:style>
          <a:lnRef idx="0"/>
          <a:fillRef idx="0"/>
          <a:effectRef idx="0"/>
          <a:fontRef idx="minor"/>
        </p:style>
        <p:txBody>
          <a:bodyPr lIns="90000" rIns="90000" tIns="45000" bIns="45000"/>
          <a:p>
            <a:pPr algn="ctr">
              <a:lnSpc>
                <a:spcPct val="100000"/>
              </a:lnSpc>
            </a:pPr>
            <a:r>
              <a:rPr b="1" lang="en-US" sz="4800" spc="-1" strike="noStrike">
                <a:solidFill>
                  <a:srgbClr val="ffffff"/>
                </a:solidFill>
                <a:uFill>
                  <a:solidFill>
                    <a:srgbClr val="ffffff"/>
                  </a:solidFill>
                </a:uFill>
                <a:latin typeface="Times New Roman"/>
              </a:rPr>
              <a:t>References</a:t>
            </a:r>
            <a:endParaRPr b="0" lang="en-US" sz="1800" spc="-1" strike="noStrike">
              <a:solidFill>
                <a:srgbClr val="000000"/>
              </a:solidFill>
              <a:uFill>
                <a:solidFill>
                  <a:srgbClr val="ffffff"/>
                </a:solidFill>
              </a:uFill>
              <a:latin typeface="Arial"/>
            </a:endParaRPr>
          </a:p>
        </p:txBody>
      </p:sp>
      <p:sp>
        <p:nvSpPr>
          <p:cNvPr id="109" name="CustomShape 52"/>
          <p:cNvSpPr/>
          <p:nvPr/>
        </p:nvSpPr>
        <p:spPr>
          <a:xfrm>
            <a:off x="25798320" y="24626520"/>
            <a:ext cx="10436400" cy="821520"/>
          </a:xfrm>
          <a:prstGeom prst="rect">
            <a:avLst/>
          </a:prstGeom>
          <a:solidFill>
            <a:srgbClr val="3e3ebc"/>
          </a:solidFill>
          <a:ln>
            <a:noFill/>
          </a:ln>
        </p:spPr>
        <p:style>
          <a:lnRef idx="0"/>
          <a:fillRef idx="0"/>
          <a:effectRef idx="0"/>
          <a:fontRef idx="minor"/>
        </p:style>
        <p:txBody>
          <a:bodyPr lIns="90000" rIns="90000" tIns="45000" bIns="45000"/>
          <a:p>
            <a:pPr algn="ctr">
              <a:lnSpc>
                <a:spcPct val="100000"/>
              </a:lnSpc>
            </a:pPr>
            <a:r>
              <a:rPr b="1" lang="en-US" sz="4800" spc="-1" strike="noStrike">
                <a:solidFill>
                  <a:srgbClr val="ffffff"/>
                </a:solidFill>
                <a:uFill>
                  <a:solidFill>
                    <a:srgbClr val="ffffff"/>
                  </a:solidFill>
                </a:uFill>
                <a:latin typeface="Times New Roman"/>
              </a:rPr>
              <a:t>Acknowledgements</a:t>
            </a:r>
            <a:endParaRPr b="0" lang="en-US" sz="1800" spc="-1" strike="noStrike">
              <a:solidFill>
                <a:srgbClr val="000000"/>
              </a:solidFill>
              <a:uFill>
                <a:solidFill>
                  <a:srgbClr val="ffffff"/>
                </a:solidFill>
              </a:uFill>
              <a:latin typeface="Arial"/>
            </a:endParaRPr>
          </a:p>
        </p:txBody>
      </p:sp>
      <p:sp>
        <p:nvSpPr>
          <p:cNvPr id="110" name="CustomShape 53"/>
          <p:cNvSpPr/>
          <p:nvPr/>
        </p:nvSpPr>
        <p:spPr>
          <a:xfrm>
            <a:off x="19232280" y="18128160"/>
            <a:ext cx="5742000" cy="1127880"/>
          </a:xfrm>
          <a:prstGeom prst="rect">
            <a:avLst/>
          </a:prstGeom>
          <a:noFill/>
          <a:ln>
            <a:noFill/>
          </a:ln>
        </p:spPr>
        <p:style>
          <a:lnRef idx="0"/>
          <a:fillRef idx="0"/>
          <a:effectRef idx="0"/>
          <a:fontRef idx="minor"/>
        </p:style>
      </p:sp>
      <p:sp>
        <p:nvSpPr>
          <p:cNvPr id="111" name="CustomShape 54"/>
          <p:cNvSpPr/>
          <p:nvPr/>
        </p:nvSpPr>
        <p:spPr>
          <a:xfrm>
            <a:off x="19232280" y="18128160"/>
            <a:ext cx="5742000" cy="1127880"/>
          </a:xfrm>
          <a:prstGeom prst="rect">
            <a:avLst/>
          </a:prstGeom>
          <a:blipFill>
            <a:blip r:embed="rId18"/>
            <a:stretch>
              <a:fillRect l="0" t="0" r="0" b="-4840"/>
            </a:stretch>
          </a:blipFill>
          <a:ln>
            <a:noFill/>
          </a:ln>
        </p:spPr>
        <p:style>
          <a:lnRef idx="0"/>
          <a:fillRef idx="0"/>
          <a:effectRef idx="0"/>
          <a:fontRef idx="minor"/>
        </p:style>
        <p:txBody>
          <a:bodyPr lIns="90000" rIns="90000" tIns="45000" bIns="45000"/>
          <a:p>
            <a:pPr>
              <a:lnSpc>
                <a:spcPct val="100000"/>
              </a:lnSpc>
            </a:pPr>
            <a:r>
              <a:rPr b="0" lang="en-US" sz="7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112" name="CustomShape 55"/>
          <p:cNvSpPr/>
          <p:nvPr/>
        </p:nvSpPr>
        <p:spPr>
          <a:xfrm>
            <a:off x="18955080" y="22276080"/>
            <a:ext cx="6103440" cy="461160"/>
          </a:xfrm>
          <a:prstGeom prst="rect">
            <a:avLst/>
          </a:prstGeom>
          <a:blipFill>
            <a:blip r:embed="rId19"/>
            <a:stretch>
              <a:fillRect l="-199" t="-9192" r="0" b="-30250"/>
            </a:stretch>
          </a:blipFill>
          <a:ln>
            <a:noFill/>
          </a:ln>
        </p:spPr>
        <p:style>
          <a:lnRef idx="0"/>
          <a:fillRef idx="0"/>
          <a:effectRef idx="0"/>
          <a:fontRef idx="minor"/>
        </p:style>
        <p:txBody>
          <a:bodyPr lIns="90000" rIns="90000" tIns="45000" bIns="45000"/>
          <a:p>
            <a:pPr>
              <a:lnSpc>
                <a:spcPct val="100000"/>
              </a:lnSpc>
            </a:pPr>
            <a:r>
              <a:rPr b="0" lang="en-US" sz="7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pic>
        <p:nvPicPr>
          <p:cNvPr id="113" name="Picture 72" descr=""/>
          <p:cNvPicPr/>
          <p:nvPr/>
        </p:nvPicPr>
        <p:blipFill>
          <a:blip r:embed="rId20"/>
          <a:stretch/>
        </p:blipFill>
        <p:spPr>
          <a:xfrm>
            <a:off x="28682280" y="25467480"/>
            <a:ext cx="7585920" cy="1897560"/>
          </a:xfrm>
          <a:prstGeom prst="rect">
            <a:avLst/>
          </a:prstGeom>
          <a:ln>
            <a:noFill/>
          </a:ln>
        </p:spPr>
      </p:pic>
      <p:sp>
        <p:nvSpPr>
          <p:cNvPr id="114" name="Line 56"/>
          <p:cNvSpPr/>
          <p:nvPr/>
        </p:nvSpPr>
        <p:spPr>
          <a:xfrm>
            <a:off x="25544880" y="24542640"/>
            <a:ext cx="10902600" cy="360"/>
          </a:xfrm>
          <a:prstGeom prst="line">
            <a:avLst/>
          </a:prstGeom>
          <a:ln w="38160">
            <a:solidFill>
              <a:srgbClr val="00307e"/>
            </a:solidFill>
            <a:round/>
          </a:ln>
        </p:spPr>
        <p:style>
          <a:lnRef idx="0"/>
          <a:fillRef idx="0"/>
          <a:effectRef idx="0"/>
          <a:fontRef idx="minor"/>
        </p:style>
      </p:sp>
      <p:pic>
        <p:nvPicPr>
          <p:cNvPr id="115" name="" descr=""/>
          <p:cNvPicPr/>
          <p:nvPr/>
        </p:nvPicPr>
        <p:blipFill>
          <a:blip r:embed="rId21"/>
          <a:stretch/>
        </p:blipFill>
        <p:spPr>
          <a:xfrm>
            <a:off x="18237240" y="13627080"/>
            <a:ext cx="88920" cy="1522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22061</TotalTime>
  <Application>LibreOffice/5.1.3.2$Linux_X86_64 LibreOffice_project/10$Build-2</Application>
  <Words>812</Words>
  <Paragraphs>69</Paragraphs>
  <Company>University at Buffalo</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2004-05-14T03:43:59Z</dcterms:created>
  <dc:creator>Jeffrey Errington</dc:creator>
  <dc:description/>
  <dc:language>en-US</dc:language>
  <cp:lastModifiedBy/>
  <cp:lastPrinted>2013-10-17T16:31:13Z</cp:lastPrinted>
  <dcterms:modified xsi:type="dcterms:W3CDTF">2016-10-06T10:23:41Z</dcterms:modified>
  <cp:revision>1105</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University at Buffalo</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