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1pPr>
    <a:lvl2pPr marL="354013" indent="1031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2pPr>
    <a:lvl3pPr marL="709613" indent="2047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3pPr>
    <a:lvl4pPr marL="1065213" indent="3063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4pPr>
    <a:lvl5pPr marL="1420813" indent="4079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BC"/>
    <a:srgbClr val="6600FF"/>
    <a:srgbClr val="28287C"/>
    <a:srgbClr val="FF0000"/>
    <a:srgbClr val="CC3300"/>
    <a:srgbClr val="800000"/>
    <a:srgbClr val="0AA654"/>
    <a:srgbClr val="990000"/>
    <a:srgbClr val="008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37" autoAdjust="0"/>
    <p:restoredTop sz="76199" autoAdjust="0"/>
  </p:normalViewPr>
  <p:slideViewPr>
    <p:cSldViewPr>
      <p:cViewPr>
        <p:scale>
          <a:sx n="33" d="100"/>
          <a:sy n="33" d="100"/>
        </p:scale>
        <p:origin x="-192" y="2598"/>
      </p:cViewPr>
      <p:guideLst>
        <p:guide orient="horz" pos="11554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79F5A2-2527-4ED7-A094-646624CE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4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096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5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08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18AAF-55BE-4CDF-8BE7-490A893D5812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 smtClean="0"/>
              <a:t>Backgroun</a:t>
            </a:r>
            <a:r>
              <a:rPr lang="en-US" baseline="0" dirty="0" smtClean="0"/>
              <a:t> keep the same</a:t>
            </a:r>
          </a:p>
          <a:p>
            <a:pPr eaLnBrk="1" hangingPunct="1"/>
            <a:r>
              <a:rPr lang="en-US" baseline="0" dirty="0" smtClean="0"/>
              <a:t>Advantages keep the same</a:t>
            </a:r>
            <a:endParaRPr lang="en-US" dirty="0" smtClean="0"/>
          </a:p>
          <a:p>
            <a:pPr eaLnBrk="1" hangingPunct="1"/>
            <a:r>
              <a:rPr lang="en-US" dirty="0" smtClean="0"/>
              <a:t>Motivation </a:t>
            </a:r>
            <a:r>
              <a:rPr lang="en-US" dirty="0" smtClean="0"/>
              <a:t>could</a:t>
            </a:r>
            <a:r>
              <a:rPr lang="en-US" baseline="0" dirty="0" smtClean="0"/>
              <a:t> be shorter</a:t>
            </a:r>
          </a:p>
          <a:p>
            <a:pPr eaLnBrk="1" hangingPunct="1"/>
            <a:r>
              <a:rPr lang="en-US" baseline="0" dirty="0" smtClean="0"/>
              <a:t>Method could have more </a:t>
            </a:r>
            <a:r>
              <a:rPr lang="en-US" baseline="0" dirty="0" smtClean="0"/>
              <a:t>equations  </a:t>
            </a:r>
            <a:r>
              <a:rPr lang="en-US" baseline="0" dirty="0" smtClean="0"/>
              <a:t>(see </a:t>
            </a:r>
            <a:r>
              <a:rPr lang="en-US" baseline="0" dirty="0" err="1" smtClean="0"/>
              <a:t>sabry’s</a:t>
            </a:r>
            <a:r>
              <a:rPr lang="en-US" baseline="0" dirty="0" smtClean="0"/>
              <a:t> poster </a:t>
            </a:r>
            <a:r>
              <a:rPr lang="en-US" baseline="0" dirty="0" smtClean="0"/>
              <a:t>)</a:t>
            </a:r>
          </a:p>
          <a:p>
            <a:pPr eaLnBrk="1" hangingPunct="1"/>
            <a:r>
              <a:rPr lang="en-US" baseline="0" dirty="0" smtClean="0"/>
              <a:t>Move more things in the last group meeting shows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 think it won’t be </a:t>
            </a:r>
            <a:r>
              <a:rPr lang="en-US" baseline="0" smtClean="0"/>
              <a:t>so difficult</a:t>
            </a:r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Results: shows more pics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8521474"/>
            <a:ext cx="31088542" cy="5880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5545028"/>
            <a:ext cx="25603729" cy="7009946"/>
          </a:xfrm>
        </p:spPr>
        <p:txBody>
          <a:bodyPr/>
          <a:lstStyle>
            <a:lvl1pPr marL="0" indent="0" algn="ctr">
              <a:buNone/>
              <a:defRPr/>
            </a:lvl1pPr>
            <a:lvl2pPr marL="355564" indent="0" algn="ctr">
              <a:buNone/>
              <a:defRPr/>
            </a:lvl2pPr>
            <a:lvl3pPr marL="711129" indent="0" algn="ctr">
              <a:buNone/>
              <a:defRPr/>
            </a:lvl3pPr>
            <a:lvl4pPr marL="1066693" indent="0" algn="ctr">
              <a:buNone/>
              <a:defRPr/>
            </a:lvl4pPr>
            <a:lvl5pPr marL="1422258" indent="0" algn="ctr">
              <a:buNone/>
              <a:defRPr/>
            </a:lvl5pPr>
            <a:lvl6pPr marL="1777822" indent="0" algn="ctr">
              <a:buNone/>
              <a:defRPr/>
            </a:lvl6pPr>
            <a:lvl7pPr marL="2133387" indent="0" algn="ctr">
              <a:buNone/>
              <a:defRPr/>
            </a:lvl7pPr>
            <a:lvl8pPr marL="2488951" indent="0" algn="ctr">
              <a:buNone/>
              <a:defRPr/>
            </a:lvl8pPr>
            <a:lvl9pPr marL="28445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88AE-EC30-4F3F-A2BC-483DF4F65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BE64-6A52-462E-9B12-5C136F84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1098778"/>
            <a:ext cx="8229864" cy="23405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1098778"/>
            <a:ext cx="24562594" cy="23405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93AA-4213-4AEA-AAFA-8D848261C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44D4-1922-4C05-8475-45F683251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8054"/>
            <a:ext cx="31089865" cy="544739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7304"/>
            <a:ext cx="31089865" cy="6000750"/>
          </a:xfrm>
        </p:spPr>
        <p:txBody>
          <a:bodyPr anchor="b"/>
          <a:lstStyle>
            <a:lvl1pPr marL="0" indent="0">
              <a:buNone/>
              <a:defRPr sz="1600"/>
            </a:lvl1pPr>
            <a:lvl2pPr marL="355564" indent="0">
              <a:buNone/>
              <a:defRPr sz="1400"/>
            </a:lvl2pPr>
            <a:lvl3pPr marL="711129" indent="0">
              <a:buNone/>
              <a:defRPr sz="1200"/>
            </a:lvl3pPr>
            <a:lvl4pPr marL="1066693" indent="0">
              <a:buNone/>
              <a:defRPr sz="1100"/>
            </a:lvl4pPr>
            <a:lvl5pPr marL="1422258" indent="0">
              <a:buNone/>
              <a:defRPr sz="1100"/>
            </a:lvl5pPr>
            <a:lvl6pPr marL="1777822" indent="0">
              <a:buNone/>
              <a:defRPr sz="1100"/>
            </a:lvl6pPr>
            <a:lvl7pPr marL="2133387" indent="0">
              <a:buNone/>
              <a:defRPr sz="1100"/>
            </a:lvl7pPr>
            <a:lvl8pPr marL="2488951" indent="0">
              <a:buNone/>
              <a:defRPr sz="1100"/>
            </a:lvl8pPr>
            <a:lvl9pPr marL="284451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8B01-8CF3-42BB-9418-B7CC69A41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AC4-CBAF-41E9-831C-01C99E4D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6140224"/>
            <a:ext cx="16160750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8699501"/>
            <a:ext cx="16160750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6140224"/>
            <a:ext cx="16167364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8699501"/>
            <a:ext cx="16167364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D0FA-849C-4C3A-9045-51B3FF965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1CC7-54C7-436E-BD65-8CD8C1C1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AEF1-E2DD-40C3-93B6-641D57411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1974"/>
            <a:ext cx="12033250" cy="46479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091974"/>
            <a:ext cx="20447000" cy="2341222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739946"/>
            <a:ext cx="12033250" cy="187642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D4D2E-D563-4535-86B9-F5CBBED1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9201947"/>
            <a:ext cx="21945864" cy="226785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451554"/>
            <a:ext cx="21945864" cy="16458974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21469804"/>
            <a:ext cx="21945864" cy="32192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A1CA-0C68-4445-8C1C-E0C4CF1E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4980900"/>
            <a:ext cx="1158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ctr"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r">
              <a:defRPr sz="5600"/>
            </a:lvl1pPr>
          </a:lstStyle>
          <a:p>
            <a:pPr>
              <a:defRPr/>
            </a:pPr>
            <a:fld id="{70999E39-830E-4A16-A63C-DC94DC88C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2pPr>
      <a:lvl3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3pPr>
      <a:lvl4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4pPr>
      <a:lvl5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5pPr>
      <a:lvl6pPr marL="355564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711129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066693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422258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+mn-ea"/>
          <a:cs typeface="+mn-cs"/>
        </a:defRPr>
      </a:lvl1pPr>
      <a:lvl2pPr marL="2970213" indent="-11430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</a:defRPr>
      </a:lvl2pPr>
      <a:lvl3pPr marL="4570413" indent="-9144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</a:defRPr>
      </a:lvl3pPr>
      <a:lvl4pPr marL="6399213" indent="-9144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8013" indent="-912813" algn="l" defTabSz="3656013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584165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39730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295294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650859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9.jpeg"/><Relationship Id="rId18" Type="http://schemas.openxmlformats.org/officeDocument/2006/relationships/image" Target="../media/image13.gi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jpeg"/><Relationship Id="rId7" Type="http://schemas.openxmlformats.org/officeDocument/2006/relationships/image" Target="../media/image5.jpg"/><Relationship Id="rId12" Type="http://schemas.openxmlformats.org/officeDocument/2006/relationships/image" Target="../media/image8.jpg"/><Relationship Id="rId17" Type="http://schemas.openxmlformats.org/officeDocument/2006/relationships/hyperlink" Target="http://www.chem.ntnu.nononequilibrium-thermodynamicsindex522b.html/" TargetMode="External"/><Relationship Id="rId25" Type="http://schemas.openxmlformats.org/officeDocument/2006/relationships/image" Target="../media/image18.gi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jpg"/><Relationship Id="rId20" Type="http://schemas.openxmlformats.org/officeDocument/2006/relationships/image" Target="../media/image15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11" Type="http://schemas.openxmlformats.org/officeDocument/2006/relationships/image" Target="../media/image1.wmf"/><Relationship Id="rId24" Type="http://schemas.openxmlformats.org/officeDocument/2006/relationships/image" Target="../media/image18.png"/><Relationship Id="rId5" Type="http://schemas.openxmlformats.org/officeDocument/2006/relationships/image" Target="../media/image3.jpeg"/><Relationship Id="rId15" Type="http://schemas.openxmlformats.org/officeDocument/2006/relationships/image" Target="../media/image11.jpg"/><Relationship Id="rId23" Type="http://schemas.openxmlformats.org/officeDocument/2006/relationships/image" Target="../media/image17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4.jp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0.jp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5632100" y="23005197"/>
            <a:ext cx="10436599" cy="15001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/>
              <a:t>1. Tan </a:t>
            </a:r>
            <a:r>
              <a:rPr lang="en-US" altLang="zh-CN" sz="1600" dirty="0"/>
              <a:t>Tai Boon, A. J. Schultz, and D. A. Kofke, 'Efficient Calculation of - and -Nitrogen Free Energies and Coexistence Conditions Via Overlap Sampling with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135 (2011), 044125 (13 pp.).</a:t>
            </a:r>
            <a:endParaRPr lang="zh-CN" altLang="zh-CN" sz="1600" dirty="0"/>
          </a:p>
          <a:p>
            <a:pPr algn="just"/>
            <a:r>
              <a:rPr lang="en-US" altLang="zh-CN" sz="1600" dirty="0" smtClean="0"/>
              <a:t>2. T</a:t>
            </a:r>
            <a:r>
              <a:rPr lang="en-US" altLang="zh-CN" sz="1600" dirty="0"/>
              <a:t>. B. Tan, A. J. Schultz, and D. A. Kofke, 'Efficient Calculation of Temperature Dependence of Solid-Phase Free Energies by Overlap Sampling Coupled with Harmonically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133 (2010</a:t>
            </a:r>
            <a:r>
              <a:rPr lang="en-US" altLang="zh-CN" sz="1600" dirty="0" smtClean="0"/>
              <a:t>).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9" y="11430000"/>
            <a:ext cx="9525001" cy="548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Picture 17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90" y="9816465"/>
            <a:ext cx="2953001" cy="17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66832" y="4202766"/>
            <a:ext cx="4939267" cy="340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6075" y="25456011"/>
            <a:ext cx="2561553" cy="190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8475" y="15869783"/>
            <a:ext cx="6705600" cy="51582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/>
          <p:cNvSpPr/>
          <p:nvPr/>
        </p:nvSpPr>
        <p:spPr bwMode="auto">
          <a:xfrm>
            <a:off x="222408" y="19615743"/>
            <a:ext cx="12307434" cy="25584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1.Solve the blockage in the oil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pipelines.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formation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clathrate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hydrate becomes the main reason of blockage in the pipelines which could result in the suspension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gas and oil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production. It is also one of reason of ecological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disasters like tragedy 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Mexico Gulf.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43" descr="ub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44513"/>
            <a:ext cx="3119438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93"/>
          <p:cNvSpPr>
            <a:spLocks noChangeArrowheads="1"/>
          </p:cNvSpPr>
          <p:nvPr/>
        </p:nvSpPr>
        <p:spPr bwMode="auto">
          <a:xfrm>
            <a:off x="0" y="-590550"/>
            <a:ext cx="144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52" name="Rectangle 63"/>
          <p:cNvSpPr>
            <a:spLocks noChangeArrowheads="1"/>
          </p:cNvSpPr>
          <p:nvPr/>
        </p:nvSpPr>
        <p:spPr bwMode="auto">
          <a:xfrm>
            <a:off x="3937000" y="509881"/>
            <a:ext cx="32194500" cy="253811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113" tIns="35556" rIns="71113" bIns="35556"/>
          <a:lstStyle/>
          <a:p>
            <a:pPr defTabSz="3656013"/>
            <a:endParaRPr lang="en-US"/>
          </a:p>
        </p:txBody>
      </p:sp>
      <p:sp>
        <p:nvSpPr>
          <p:cNvPr id="2053" name="TextBox 65"/>
          <p:cNvSpPr txBox="1">
            <a:spLocks noChangeArrowheads="1"/>
          </p:cNvSpPr>
          <p:nvPr/>
        </p:nvSpPr>
        <p:spPr bwMode="auto">
          <a:xfrm>
            <a:off x="4191000" y="533400"/>
            <a:ext cx="31877000" cy="68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113" tIns="35556" rIns="71113" bIns="35556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0" y="-427038"/>
            <a:ext cx="1444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0" y="22225"/>
            <a:ext cx="1444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0" y="-590550"/>
            <a:ext cx="144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58" name="Rectangle 19"/>
          <p:cNvSpPr>
            <a:spLocks noChangeArrowheads="1"/>
          </p:cNvSpPr>
          <p:nvPr/>
        </p:nvSpPr>
        <p:spPr bwMode="auto">
          <a:xfrm>
            <a:off x="0" y="-427038"/>
            <a:ext cx="1444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59" name="Rectangle 20"/>
          <p:cNvSpPr>
            <a:spLocks noChangeArrowheads="1"/>
          </p:cNvSpPr>
          <p:nvPr/>
        </p:nvSpPr>
        <p:spPr bwMode="auto">
          <a:xfrm>
            <a:off x="0" y="28575"/>
            <a:ext cx="144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0" name="Rectangle 22"/>
          <p:cNvSpPr>
            <a:spLocks noChangeArrowheads="1"/>
          </p:cNvSpPr>
          <p:nvPr/>
        </p:nvSpPr>
        <p:spPr bwMode="auto">
          <a:xfrm>
            <a:off x="0" y="-427038"/>
            <a:ext cx="1444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61" name="Rectangle 24"/>
          <p:cNvSpPr>
            <a:spLocks noChangeArrowheads="1"/>
          </p:cNvSpPr>
          <p:nvPr/>
        </p:nvSpPr>
        <p:spPr bwMode="auto">
          <a:xfrm>
            <a:off x="0" y="-590550"/>
            <a:ext cx="144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62" name="Rectangle 26"/>
          <p:cNvSpPr>
            <a:spLocks noChangeArrowheads="1"/>
          </p:cNvSpPr>
          <p:nvPr/>
        </p:nvSpPr>
        <p:spPr bwMode="auto">
          <a:xfrm>
            <a:off x="0" y="-427038"/>
            <a:ext cx="1444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sp>
        <p:nvSpPr>
          <p:cNvPr id="2078" name="Rectangle 31"/>
          <p:cNvSpPr>
            <a:spLocks noChangeArrowheads="1"/>
          </p:cNvSpPr>
          <p:nvPr/>
        </p:nvSpPr>
        <p:spPr bwMode="auto">
          <a:xfrm>
            <a:off x="0" y="-590550"/>
            <a:ext cx="144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 anchor="ctr">
            <a:spAutoFit/>
          </a:bodyPr>
          <a:lstStyle/>
          <a:p>
            <a:endParaRPr lang="en-US"/>
          </a:p>
        </p:txBody>
      </p:sp>
      <p:graphicFrame>
        <p:nvGraphicFramePr>
          <p:cNvPr id="2092" name="Object 40"/>
          <p:cNvGraphicFramePr>
            <a:graphicFrameLocks noChangeAspect="1"/>
          </p:cNvGraphicFramePr>
          <p:nvPr/>
        </p:nvGraphicFramePr>
        <p:xfrm>
          <a:off x="18240375" y="13638213"/>
          <a:ext cx="952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10" imgW="114151" imgH="215619" progId="Equation.3">
                  <p:embed/>
                </p:oleObj>
              </mc:Choice>
              <mc:Fallback>
                <p:oleObj name="Equation" r:id="rId10" imgW="114151" imgH="21561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75" y="13638213"/>
                        <a:ext cx="95250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 bwMode="auto">
          <a:xfrm>
            <a:off x="0" y="3429000"/>
            <a:ext cx="12877800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8" name="Rectangle 67"/>
          <p:cNvSpPr/>
          <p:nvPr/>
        </p:nvSpPr>
        <p:spPr bwMode="auto">
          <a:xfrm>
            <a:off x="12931186" y="3429000"/>
            <a:ext cx="12602078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9" name="Rectangle 68"/>
          <p:cNvSpPr/>
          <p:nvPr/>
        </p:nvSpPr>
        <p:spPr bwMode="auto">
          <a:xfrm>
            <a:off x="25533264" y="3429000"/>
            <a:ext cx="10966536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70" name="TextBox 69"/>
          <p:cNvSpPr txBox="1"/>
          <p:nvPr/>
        </p:nvSpPr>
        <p:spPr>
          <a:xfrm>
            <a:off x="444500" y="9521425"/>
            <a:ext cx="12433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Structure</a:t>
            </a:r>
          </a:p>
          <a:p>
            <a:pPr algn="just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Gas hydrates usually form three 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crystallographic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 cubic structures: structure I and structure II and Structure H. Each type are formed of two or three small cages: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25568405" y="22136100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12884064" y="14934376"/>
            <a:ext cx="12649200" cy="61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25513471" y="14554200"/>
            <a:ext cx="10945877" cy="209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65"/>
          <p:cNvSpPr txBox="1">
            <a:spLocks noChangeArrowheads="1"/>
          </p:cNvSpPr>
          <p:nvPr/>
        </p:nvSpPr>
        <p:spPr bwMode="auto">
          <a:xfrm>
            <a:off x="3897008" y="509881"/>
            <a:ext cx="32234492" cy="2445786"/>
          </a:xfrm>
          <a:prstGeom prst="rect">
            <a:avLst/>
          </a:prstGeom>
          <a:solidFill>
            <a:srgbClr val="3E3EBC"/>
          </a:solidFill>
          <a:ln>
            <a:noFill/>
          </a:ln>
        </p:spPr>
        <p:txBody>
          <a:bodyPr wrap="square" lIns="75174" tIns="37586" rIns="75174" bIns="37586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>
                <a:solidFill>
                  <a:schemeClr val="bg1"/>
                </a:solidFill>
              </a:rPr>
              <a:t>A Comprehensive Molecular-Based Study of the Stability of </a:t>
            </a:r>
            <a:r>
              <a:rPr lang="en-US" sz="6600" dirty="0" smtClean="0">
                <a:solidFill>
                  <a:schemeClr val="bg1"/>
                </a:solidFill>
              </a:rPr>
              <a:t>clathrate Hydrates</a:t>
            </a:r>
          </a:p>
          <a:p>
            <a:pPr algn="ctr" eaLnBrk="1" hangingPunct="1"/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Weisong Lin , Andrew J. Schultz, David A.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Kofke</a:t>
            </a:r>
          </a:p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Chemical and Biological Engineering, University at Buffalo, The State University of New York, Buffalo, NY 14260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10" y="5032516"/>
            <a:ext cx="5524184" cy="4185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956" y="3642893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2453" y="9291651"/>
            <a:ext cx="5692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clathrate hydrate. The Bones are H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0 and the green Spheres are guest molecules</a:t>
            </a:r>
          </a:p>
          <a:p>
            <a:r>
              <a:rPr lang="en-US" altLang="zh-CN" sz="1200" dirty="0" smtClean="0"/>
              <a:t>http://ps.uci.eduscholarkcjandaresearchgas-hydrate-structure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443550" y="17299774"/>
            <a:ext cx="893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The </a:t>
            </a:r>
            <a:r>
              <a:rPr lang="en-US" altLang="zh-CN" sz="1800" dirty="0"/>
              <a:t>three common clathrate hydrate structures, including the constituent cavities. Nomenclature: </a:t>
            </a:r>
            <a:r>
              <a:rPr lang="en-US" altLang="zh-CN" sz="1800" dirty="0" smtClean="0"/>
              <a:t>5</a:t>
            </a:r>
            <a:r>
              <a:rPr lang="en-US" altLang="zh-CN" sz="1800" baseline="30000" dirty="0" smtClean="0"/>
              <a:t>12</a:t>
            </a:r>
            <a:r>
              <a:rPr lang="en-US" altLang="zh-CN" sz="1800" dirty="0" smtClean="0"/>
              <a:t>6</a:t>
            </a:r>
            <a:r>
              <a:rPr lang="en-US" altLang="zh-CN" sz="1800" baseline="30000" dirty="0" smtClean="0"/>
              <a:t>8</a:t>
            </a:r>
            <a:r>
              <a:rPr lang="en-US" altLang="zh-CN" sz="1800" dirty="0" smtClean="0"/>
              <a:t>indicates </a:t>
            </a:r>
            <a:r>
              <a:rPr lang="en-US" altLang="zh-CN" sz="1800" dirty="0"/>
              <a:t>12 pentagonal and 8 hexagonal sides in a cavity; numbers along lines indicate the number of cavities in each unit crystal structure. The rightmost numbers indicate the water molecules per crystal </a:t>
            </a:r>
            <a:r>
              <a:rPr lang="en-US" altLang="zh-CN" sz="1800" dirty="0" smtClean="0"/>
              <a:t>structure</a:t>
            </a:r>
          </a:p>
          <a:p>
            <a:pPr algn="just"/>
            <a:r>
              <a:rPr lang="en-US" altLang="zh-CN" sz="1200" dirty="0"/>
              <a:t>http://www.globalspec.com/reference/55602/203279/2-what-are-natural-gas-clathrate-hydrates</a:t>
            </a:r>
            <a:endParaRPr lang="zh-CN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809" y="5178707"/>
            <a:ext cx="62166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/>
              <a:t>1.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hydrates are crystalline structures that consist of water molecules forming cages via a hydrogen-bonding network enclosing small guest molecules. Such structures normally form at a condition of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high pressure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and low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temperature.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408" y="18692412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Picture 89" descr="F:\常用图标\subject in UB\Google 云端硬盘\Poster\材料 图片等等\gas_hydrate_plug.jp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3" y="22267535"/>
            <a:ext cx="5146686" cy="339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2453" y="22260751"/>
            <a:ext cx="4331707" cy="33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TextBox 94"/>
          <p:cNvSpPr txBox="1"/>
          <p:nvPr/>
        </p:nvSpPr>
        <p:spPr>
          <a:xfrm>
            <a:off x="360656" y="26047184"/>
            <a:ext cx="59526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Pipeline blockage caused by clathrate Hydrate</a:t>
            </a:r>
          </a:p>
          <a:p>
            <a:r>
              <a:rPr lang="en-US" altLang="zh-CN" sz="1200" dirty="0"/>
              <a:t>http://www.radhanathswamionline.comeventshow-to-fix-the-hole-in-the-gulf-of-mexico</a:t>
            </a:r>
            <a:endParaRPr lang="zh-CN" altLang="zh-CN" sz="12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endParaRPr lang="zh-CN" altLang="zh-CN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6661150" y="26047184"/>
            <a:ext cx="524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disaster  of oil in the Gulf of </a:t>
            </a:r>
            <a:r>
              <a:rPr lang="en-US" altLang="zh-CN" sz="1800" dirty="0"/>
              <a:t>M</a:t>
            </a:r>
            <a:r>
              <a:rPr lang="en-US" altLang="zh-CN" sz="1800" dirty="0" smtClean="0"/>
              <a:t>exico</a:t>
            </a:r>
          </a:p>
          <a:p>
            <a:r>
              <a:rPr lang="en-US" altLang="zh-CN" sz="1200" dirty="0" smtClean="0"/>
              <a:t>http://www.radhanathswamionline.comeventshow-to-fix-the-hole-in-the-gulf-of-mexico</a:t>
            </a:r>
            <a:endParaRPr lang="zh-CN" altLang="zh-CN" sz="12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3175557" y="3553300"/>
            <a:ext cx="12307434" cy="25584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Recovery of huge potential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global resource of methane in gas hydrate deposits in commonly cited as 20,000 trillion m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making gas hydrates itself contain more energy than any other forms of energies we exploit today. Exploiting the resource while capturing CO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would not only solve the energy crisis but also reduces the greenhouse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gases.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5600" y="6599843"/>
            <a:ext cx="3810000" cy="339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3600" y="17943227"/>
            <a:ext cx="3638301" cy="326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TextBox 104"/>
          <p:cNvSpPr txBox="1"/>
          <p:nvPr/>
        </p:nvSpPr>
        <p:spPr>
          <a:xfrm>
            <a:off x="13870612" y="10396985"/>
            <a:ext cx="66254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Flaming hydrate</a:t>
            </a:r>
          </a:p>
          <a:p>
            <a:pPr algn="just"/>
            <a:r>
              <a:rPr lang="en-US" altLang="zh-CN" sz="1200" dirty="0" smtClean="0"/>
              <a:t>www.chem.ntnu.nononequilibrium-thermodynamicsindex522b.htm</a:t>
            </a:r>
            <a:r>
              <a:rPr lang="en-US" altLang="zh-CN" sz="1200" dirty="0" smtClean="0">
                <a:hlinkClick r:id="rId17"/>
              </a:rPr>
              <a:t>l</a:t>
            </a:r>
            <a:endParaRPr lang="en-US" altLang="zh-CN" sz="12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13563600" y="21851033"/>
            <a:ext cx="402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clathrate hydrate with vacant cages. </a:t>
            </a:r>
          </a:p>
          <a:p>
            <a:pPr algn="just"/>
            <a:r>
              <a:rPr lang="en-US" altLang="zh-CN" sz="1200" dirty="0"/>
              <a:t>structure Energy science of clathrate hydrates Simulation-based advances </a:t>
            </a:r>
            <a:r>
              <a:rPr lang="en-US" altLang="zh-CN" sz="1200" dirty="0" err="1"/>
              <a:t>Amadeu</a:t>
            </a:r>
            <a:r>
              <a:rPr lang="en-US" altLang="zh-CN" sz="1200" dirty="0"/>
              <a:t> K. Sum , David T. Wu , and Kenji </a:t>
            </a:r>
            <a:r>
              <a:rPr lang="en-US" altLang="zh-CN" sz="1200" dirty="0" err="1"/>
              <a:t>Yasuoka</a:t>
            </a:r>
            <a:endParaRPr lang="zh-CN" altLang="zh-CN" sz="1200" dirty="0"/>
          </a:p>
        </p:txBody>
      </p:sp>
      <p:sp>
        <p:nvSpPr>
          <p:cNvPr id="108" name="Rectangle 107"/>
          <p:cNvSpPr/>
          <p:nvPr/>
        </p:nvSpPr>
        <p:spPr bwMode="auto">
          <a:xfrm>
            <a:off x="13175557" y="11106575"/>
            <a:ext cx="12307434" cy="36000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hydrate also has other applications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refrigeration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desalination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transportation.</a:t>
            </a:r>
          </a:p>
          <a:p>
            <a:pPr algn="just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Solid-fluid secondary refrigerants have higher energy efficiency in refrigeration. Advances are reported in several aspects of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clathrate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hydrate desalination fundamentals necessary to develop an economical means to produce municipal quantities of potable water from seawater. Using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clathrate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transport gas like H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would be safer and more efficient by reducing pressure and increasing temperature.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117721" y="15141353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3254807" y="15949867"/>
            <a:ext cx="5414193" cy="14999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harmonic analysis to find the free energy of clathrate hydrate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all cages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vacant when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temperature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30482" y="6599844"/>
            <a:ext cx="4221843" cy="339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15"/>
          <p:cNvSpPr txBox="1"/>
          <p:nvPr/>
        </p:nvSpPr>
        <p:spPr>
          <a:xfrm>
            <a:off x="19730481" y="10444755"/>
            <a:ext cx="556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World-gas-hydrates-locations</a:t>
            </a:r>
          </a:p>
          <a:p>
            <a:r>
              <a:rPr lang="en-US" altLang="zh-CN" sz="1200" dirty="0" smtClean="0"/>
              <a:t>www.eaglespeak.us201303mining-methane-hydrate-and-what-it-means.html</a:t>
            </a:r>
            <a:endParaRPr lang="zh-CN" altLang="zh-CN" sz="1200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18955094" y="15979917"/>
            <a:ext cx="6344513" cy="20768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ntroduce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harmonically targeted temperature perturbation (HTTP) method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evaluate the free energy with increasing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temperature.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9016830" y="19793719"/>
            <a:ext cx="6366567" cy="181946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Conduct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additional molecular simulations to gauge the dependence on composition and/or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integration along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800" b="1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2800" dirty="0" smtClean="0"/>
          </a:p>
        </p:txBody>
      </p:sp>
      <p:sp>
        <p:nvSpPr>
          <p:cNvPr id="120" name="Rectangle 119"/>
          <p:cNvSpPr/>
          <p:nvPr/>
        </p:nvSpPr>
        <p:spPr bwMode="auto">
          <a:xfrm>
            <a:off x="13432650" y="23211315"/>
            <a:ext cx="11552028" cy="141522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With the knowledge of free energy we can identify the stable crystalline form and locate the conditions where phase transitions occur.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795100" y="147066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Preliminary  Result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287485" y="21091981"/>
            <a:ext cx="55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Generation </a:t>
            </a:r>
            <a:r>
              <a:rPr lang="en-US" altLang="zh-CN" sz="1800" dirty="0"/>
              <a:t>of the </a:t>
            </a:r>
            <a:r>
              <a:rPr lang="en-US" altLang="zh-CN" sz="1800" dirty="0" smtClean="0"/>
              <a:t>clathrate </a:t>
            </a:r>
            <a:r>
              <a:rPr lang="en-US" altLang="zh-CN" sz="1800" dirty="0"/>
              <a:t>structure type I </a:t>
            </a:r>
            <a:endParaRPr lang="en-US" altLang="zh-CN" sz="1800" dirty="0" smtClean="0"/>
          </a:p>
        </p:txBody>
      </p:sp>
      <p:pic>
        <p:nvPicPr>
          <p:cNvPr id="139" name="Picture 138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8769" y="24369482"/>
            <a:ext cx="4283660" cy="28339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TextBox 139"/>
          <p:cNvSpPr txBox="1"/>
          <p:nvPr/>
        </p:nvSpPr>
        <p:spPr>
          <a:xfrm>
            <a:off x="18926519" y="24918927"/>
            <a:ext cx="563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800" dirty="0" smtClean="0"/>
              <a:t>Methane </a:t>
            </a:r>
            <a:r>
              <a:rPr lang="it-IT" altLang="zh-CN" sz="1800" dirty="0"/>
              <a:t>hydrate </a:t>
            </a:r>
            <a:r>
              <a:rPr lang="it-IT" altLang="zh-CN" sz="1800" dirty="0" smtClean="0"/>
              <a:t>presure-temperature phase diagram</a:t>
            </a:r>
            <a:endParaRPr lang="en-US" altLang="zh-CN" sz="1800" dirty="0" smtClean="0"/>
          </a:p>
          <a:p>
            <a:r>
              <a:rPr lang="en-US" altLang="zh-CN" sz="1100" dirty="0"/>
              <a:t>http://commons.wikimedia.org/wiki/File:Methane_Hydrate_phase_diagram.jpg</a:t>
            </a:r>
            <a:endParaRPr lang="zh-CN" altLang="zh-CN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5864576" y="3496575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 Advantages 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0506098" y="4667752"/>
            <a:ext cx="5307901" cy="5047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size dependence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632400" y="5378762"/>
            <a:ext cx="4780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Dependence </a:t>
            </a:r>
            <a:r>
              <a:rPr lang="en-US" altLang="zh-CN" sz="1800" dirty="0"/>
              <a:t>of free-energy contributions on the size of the simulated </a:t>
            </a:r>
            <a:endParaRPr lang="en-US" altLang="zh-CN" sz="1800" dirty="0" smtClean="0"/>
          </a:p>
          <a:p>
            <a:r>
              <a:rPr lang="en-US" altLang="zh-CN" sz="1200" dirty="0"/>
              <a:t>Tan, T. B.; Schultz, A. J.; Kofke, D. A., Efficient calculation of α- and β-nitrogen free energies </a:t>
            </a:r>
            <a:r>
              <a:rPr lang="en-US" altLang="zh-CN" sz="1200" dirty="0" smtClean="0"/>
              <a:t>and coexistence </a:t>
            </a:r>
            <a:r>
              <a:rPr lang="en-US" altLang="zh-CN" sz="1200" dirty="0"/>
              <a:t>conditions via overlap sampling with targeted perturbation. </a:t>
            </a:r>
            <a:r>
              <a:rPr lang="en-US" altLang="zh-CN" sz="1200" i="1" dirty="0"/>
              <a:t>J. Chem. Phys. </a:t>
            </a:r>
            <a:r>
              <a:rPr lang="en-US" altLang="zh-CN" sz="1200" b="1" dirty="0"/>
              <a:t>2011, </a:t>
            </a:r>
            <a:r>
              <a:rPr lang="en-US" altLang="zh-CN" sz="1200" i="1" dirty="0"/>
              <a:t>135</a:t>
            </a:r>
          </a:p>
          <a:p>
            <a:r>
              <a:rPr lang="en-US" altLang="zh-CN" sz="1200" dirty="0"/>
              <a:t>(4), 044125.</a:t>
            </a:r>
            <a:endParaRPr lang="zh-CN" altLang="zh-CN" sz="1200" dirty="0"/>
          </a:p>
        </p:txBody>
      </p:sp>
      <p:sp>
        <p:nvSpPr>
          <p:cNvPr id="148" name="Rectangle 147"/>
          <p:cNvSpPr/>
          <p:nvPr/>
        </p:nvSpPr>
        <p:spPr bwMode="auto">
          <a:xfrm>
            <a:off x="25807975" y="7422116"/>
            <a:ext cx="10423724" cy="230042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Much more precise than FEP theory</a:t>
            </a:r>
          </a:p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When temperature is 0, we could do the harmonic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analysis (configuration space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is circle). But when temperature get higher, system become enharmonic(not circle)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space increases rapidly with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If  we do the scaling, difference would be smaller.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93" name="Picture 19" descr="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251" y="11620605"/>
            <a:ext cx="2902640" cy="17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47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8"/>
          <p:cNvSpPr>
            <a:spLocks noChangeArrowheads="1"/>
          </p:cNvSpPr>
          <p:nvPr/>
        </p:nvSpPr>
        <p:spPr bwMode="auto">
          <a:xfrm>
            <a:off x="0" y="4114800"/>
            <a:ext cx="3657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49" name="Picture 1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9321" y="9702427"/>
            <a:ext cx="3382870" cy="14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5813" y="11724133"/>
            <a:ext cx="3382870" cy="15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25667569" y="13684205"/>
            <a:ext cx="510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Temperature perturbation method. Measuring </a:t>
            </a:r>
            <a:r>
              <a:rPr lang="en-US" altLang="zh-CN" sz="1800" dirty="0"/>
              <a:t>ΔβA with perturbation </a:t>
            </a:r>
            <a:r>
              <a:rPr lang="en-US" altLang="zh-CN" sz="1800" dirty="0" smtClean="0"/>
              <a:t>fails</a:t>
            </a:r>
          </a:p>
          <a:p>
            <a:r>
              <a:rPr lang="en-US" altLang="zh-CN" sz="1200" dirty="0" smtClean="0"/>
              <a:t>http://rheneas/~andrew/http/HTTP.xhtml </a:t>
            </a:r>
            <a:endParaRPr lang="zh-CN" altLang="zh-CN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0962086" y="13681105"/>
            <a:ext cx="531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HTTP method. Scale </a:t>
            </a:r>
            <a:r>
              <a:rPr lang="en-US" altLang="zh-CN" sz="1800" dirty="0"/>
              <a:t>out the change in size we </a:t>
            </a:r>
            <a:r>
              <a:rPr lang="en-US" altLang="zh-CN" sz="1800" dirty="0" smtClean="0"/>
              <a:t>expect</a:t>
            </a:r>
          </a:p>
          <a:p>
            <a:r>
              <a:rPr lang="en-US" altLang="zh-CN" sz="1200" dirty="0" smtClean="0"/>
              <a:t>http</a:t>
            </a:r>
            <a:r>
              <a:rPr lang="en-US" altLang="zh-CN" sz="1200" dirty="0"/>
              <a:t>://rheneas/~</a:t>
            </a:r>
            <a:r>
              <a:rPr lang="en-US" altLang="zh-CN" sz="1200" dirty="0" smtClean="0"/>
              <a:t>andrew/http/HTTP.xhtml</a:t>
            </a:r>
            <a:endParaRPr lang="zh-CN" altLang="zh-CN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807975" y="221742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798232" y="24626539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32225" y="18128283"/>
                <a:ext cx="5742293" cy="112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</a:rPr>
                        <m:t>∆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6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3600" i="1" baseline="-2500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CN" sz="3600" i="1" baseline="-2500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CN" sz="36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baseline="30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2225" y="18128283"/>
                <a:ext cx="5742293" cy="1128258"/>
              </a:xfrm>
              <a:prstGeom prst="rect">
                <a:avLst/>
              </a:prstGeom>
              <a:blipFill rotWithShape="1">
                <a:blip r:embed="rId23"/>
                <a:stretch>
                  <a:fillRect b="-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55094" y="22275950"/>
                <a:ext cx="6103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𝑑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zh-CN" altLang="en-US" sz="2400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=Hd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𝑑𝑃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+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5094" y="22275950"/>
                <a:ext cx="6103659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2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82309" y="25467527"/>
            <a:ext cx="7586231" cy="1897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traight Connector 98"/>
          <p:cNvCxnSpPr/>
          <p:nvPr/>
        </p:nvCxnSpPr>
        <p:spPr bwMode="auto">
          <a:xfrm>
            <a:off x="25544968" y="24542746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22202</TotalTime>
  <Words>855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Errington</dc:creator>
  <cp:lastModifiedBy>weisongl</cp:lastModifiedBy>
  <cp:revision>1107</cp:revision>
  <cp:lastPrinted>2013-10-17T16:31:13Z</cp:lastPrinted>
  <dcterms:created xsi:type="dcterms:W3CDTF">2004-05-14T03:43:59Z</dcterms:created>
  <dcterms:modified xsi:type="dcterms:W3CDTF">2014-09-29T21:41:12Z</dcterms:modified>
</cp:coreProperties>
</file>