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1pPr>
    <a:lvl2pPr marL="354013" indent="1031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2pPr>
    <a:lvl3pPr marL="709613" indent="2047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3pPr>
    <a:lvl4pPr marL="1065213" indent="3063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4pPr>
    <a:lvl5pPr marL="1420813" indent="4079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BC"/>
    <a:srgbClr val="6600FF"/>
    <a:srgbClr val="28287C"/>
    <a:srgbClr val="FF0000"/>
    <a:srgbClr val="CC3300"/>
    <a:srgbClr val="800000"/>
    <a:srgbClr val="0AA654"/>
    <a:srgbClr val="990000"/>
    <a:srgbClr val="008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37" autoAdjust="0"/>
    <p:restoredTop sz="98401" autoAdjust="0"/>
  </p:normalViewPr>
  <p:slideViewPr>
    <p:cSldViewPr>
      <p:cViewPr>
        <p:scale>
          <a:sx n="50" d="100"/>
          <a:sy n="50" d="100"/>
        </p:scale>
        <p:origin x="3552" y="3888"/>
      </p:cViewPr>
      <p:guideLst>
        <p:guide orient="horz" pos="11554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79F5A2-2527-4ED7-A094-646624CE9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0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54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096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65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4208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18AAF-55BE-4CDF-8BE7-490A893D5812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err="1" smtClean="0"/>
              <a:t>Backgroun</a:t>
            </a:r>
            <a:r>
              <a:rPr lang="en-US" baseline="0" dirty="0" smtClean="0"/>
              <a:t> keep the same</a:t>
            </a:r>
          </a:p>
          <a:p>
            <a:pPr eaLnBrk="1" hangingPunct="1"/>
            <a:r>
              <a:rPr lang="en-US" baseline="0" dirty="0" smtClean="0"/>
              <a:t>Advantages keep the same</a:t>
            </a:r>
            <a:endParaRPr lang="en-US" dirty="0" smtClean="0"/>
          </a:p>
          <a:p>
            <a:pPr eaLnBrk="1" hangingPunct="1"/>
            <a:r>
              <a:rPr lang="en-US" dirty="0" smtClean="0"/>
              <a:t>Motivation could</a:t>
            </a:r>
            <a:r>
              <a:rPr lang="en-US" baseline="0" dirty="0" smtClean="0"/>
              <a:t> be shorter</a:t>
            </a:r>
          </a:p>
          <a:p>
            <a:pPr eaLnBrk="1" hangingPunct="1"/>
            <a:r>
              <a:rPr lang="en-US" baseline="0" dirty="0" smtClean="0"/>
              <a:t>Method could have more equations  (see </a:t>
            </a:r>
            <a:r>
              <a:rPr lang="en-US" baseline="0" dirty="0" err="1" smtClean="0"/>
              <a:t>sabry’s</a:t>
            </a:r>
            <a:r>
              <a:rPr lang="en-US" baseline="0" dirty="0" smtClean="0"/>
              <a:t> poster )</a:t>
            </a:r>
          </a:p>
          <a:p>
            <a:pPr eaLnBrk="1" hangingPunct="1"/>
            <a:r>
              <a:rPr lang="en-US" baseline="0" dirty="0" smtClean="0"/>
              <a:t>Move more things in the last group meeting shows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I think it won’t be so difficult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Results: shows more pics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29" y="8521474"/>
            <a:ext cx="31088542" cy="5880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6" y="15545028"/>
            <a:ext cx="25603729" cy="7009946"/>
          </a:xfrm>
        </p:spPr>
        <p:txBody>
          <a:bodyPr/>
          <a:lstStyle>
            <a:lvl1pPr marL="0" indent="0" algn="ctr">
              <a:buNone/>
              <a:defRPr/>
            </a:lvl1pPr>
            <a:lvl2pPr marL="355564" indent="0" algn="ctr">
              <a:buNone/>
              <a:defRPr/>
            </a:lvl2pPr>
            <a:lvl3pPr marL="711129" indent="0" algn="ctr">
              <a:buNone/>
              <a:defRPr/>
            </a:lvl3pPr>
            <a:lvl4pPr marL="1066693" indent="0" algn="ctr">
              <a:buNone/>
              <a:defRPr/>
            </a:lvl4pPr>
            <a:lvl5pPr marL="1422258" indent="0" algn="ctr">
              <a:buNone/>
              <a:defRPr/>
            </a:lvl5pPr>
            <a:lvl6pPr marL="1777822" indent="0" algn="ctr">
              <a:buNone/>
              <a:defRPr/>
            </a:lvl6pPr>
            <a:lvl7pPr marL="2133387" indent="0" algn="ctr">
              <a:buNone/>
              <a:defRPr/>
            </a:lvl7pPr>
            <a:lvl8pPr marL="2488951" indent="0" algn="ctr">
              <a:buNone/>
              <a:defRPr/>
            </a:lvl8pPr>
            <a:lvl9pPr marL="284451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588AE-EC30-4F3F-A2BC-483DF4F65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BBE64-6A52-462E-9B12-5C136F842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866" y="1098778"/>
            <a:ext cx="8229864" cy="23405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71" y="1098778"/>
            <a:ext cx="24562594" cy="23405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893AA-4213-4AEA-AAFA-8D848261C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A44D4-1922-4C05-8475-45F683251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7628054"/>
            <a:ext cx="31089865" cy="5447393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1627304"/>
            <a:ext cx="31089865" cy="6000750"/>
          </a:xfrm>
        </p:spPr>
        <p:txBody>
          <a:bodyPr anchor="b"/>
          <a:lstStyle>
            <a:lvl1pPr marL="0" indent="0">
              <a:buNone/>
              <a:defRPr sz="1600"/>
            </a:lvl1pPr>
            <a:lvl2pPr marL="355564" indent="0">
              <a:buNone/>
              <a:defRPr sz="1400"/>
            </a:lvl2pPr>
            <a:lvl3pPr marL="711129" indent="0">
              <a:buNone/>
              <a:defRPr sz="1200"/>
            </a:lvl3pPr>
            <a:lvl4pPr marL="1066693" indent="0">
              <a:buNone/>
              <a:defRPr sz="1100"/>
            </a:lvl4pPr>
            <a:lvl5pPr marL="1422258" indent="0">
              <a:buNone/>
              <a:defRPr sz="1100"/>
            </a:lvl5pPr>
            <a:lvl6pPr marL="1777822" indent="0">
              <a:buNone/>
              <a:defRPr sz="1100"/>
            </a:lvl6pPr>
            <a:lvl7pPr marL="2133387" indent="0">
              <a:buNone/>
              <a:defRPr sz="1100"/>
            </a:lvl7pPr>
            <a:lvl8pPr marL="2488951" indent="0">
              <a:buNone/>
              <a:defRPr sz="1100"/>
            </a:lvl8pPr>
            <a:lvl9pPr marL="284451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68B01-8CF3-42BB-9418-B7CC69A41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271" y="6401028"/>
            <a:ext cx="16396229" cy="181031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51501" y="6401028"/>
            <a:ext cx="16396229" cy="181031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4DAC4-CBAF-41E9-831C-01C99E4D3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1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1" y="6140224"/>
            <a:ext cx="16160750" cy="255927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1" y="8699501"/>
            <a:ext cx="16160750" cy="158046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6" y="6140224"/>
            <a:ext cx="16167364" cy="255927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6" y="8699501"/>
            <a:ext cx="16167364" cy="158046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5D0FA-849C-4C3A-9045-51B3FF965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51CC7-54C7-436E-BD65-8CD8C1C1B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AAEF1-E2DD-40C3-93B6-641D57411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1091974"/>
            <a:ext cx="12033250" cy="464797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1091974"/>
            <a:ext cx="20447000" cy="2341222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1" y="5739946"/>
            <a:ext cx="12033250" cy="1876425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D4D2E-D563-4535-86B9-F5CBBED10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6" y="19201947"/>
            <a:ext cx="21945864" cy="226785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6" y="2451554"/>
            <a:ext cx="21945864" cy="16458974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6" y="21469804"/>
            <a:ext cx="21945864" cy="32192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8A1CA-0C68-4445-8C1C-E0C4CF1E0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8550"/>
            <a:ext cx="32918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20" tIns="182860" rIns="365720" bIns="1828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00800"/>
            <a:ext cx="32918400" cy="181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249809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>
              <a:defRPr sz="5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4980900"/>
            <a:ext cx="1158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 algn="ctr">
              <a:defRPr sz="5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49809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 algn="r">
              <a:defRPr sz="5600"/>
            </a:lvl1pPr>
          </a:lstStyle>
          <a:p>
            <a:pPr>
              <a:defRPr/>
            </a:pPr>
            <a:fld id="{70999E39-830E-4A16-A63C-DC94DC88C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2pPr>
      <a:lvl3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3pPr>
      <a:lvl4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4pPr>
      <a:lvl5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5pPr>
      <a:lvl6pPr marL="355564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6pPr>
      <a:lvl7pPr marL="711129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7pPr>
      <a:lvl8pPr marL="1066693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8pPr>
      <a:lvl9pPr marL="1422258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9pPr>
    </p:titleStyle>
    <p:bodyStyle>
      <a:lvl1pPr marL="1371600" indent="-1371600" algn="l" defTabSz="3656013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+mn-ea"/>
          <a:cs typeface="+mn-cs"/>
        </a:defRPr>
      </a:lvl1pPr>
      <a:lvl2pPr marL="2970213" indent="-1143000" algn="l" defTabSz="3656013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</a:defRPr>
      </a:lvl2pPr>
      <a:lvl3pPr marL="4570413" indent="-914400" algn="l" defTabSz="3656013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</a:defRPr>
      </a:lvl3pPr>
      <a:lvl4pPr marL="6399213" indent="-914400" algn="l" defTabSz="3656013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</a:defRPr>
      </a:lvl4pPr>
      <a:lvl5pPr marL="8228013" indent="-912813" algn="l" defTabSz="3656013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5pPr>
      <a:lvl6pPr marL="8584165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8939730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9295294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9650859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wmf"/><Relationship Id="rId18" Type="http://schemas.openxmlformats.org/officeDocument/2006/relationships/image" Target="../media/image29.png"/><Relationship Id="rId26" Type="http://schemas.openxmlformats.org/officeDocument/2006/relationships/hyperlink" Target="http://www.chem.ntnu.nononequilibrium-thermodynamicsindex522b.html/" TargetMode="External"/><Relationship Id="rId39" Type="http://schemas.openxmlformats.org/officeDocument/2006/relationships/image" Target="../media/image8.wmf"/><Relationship Id="rId21" Type="http://schemas.openxmlformats.org/officeDocument/2006/relationships/image" Target="../media/image2.wmf"/><Relationship Id="rId34" Type="http://schemas.openxmlformats.org/officeDocument/2006/relationships/oleObject" Target="../embeddings/oleObject6.bin"/><Relationship Id="rId42" Type="http://schemas.openxmlformats.org/officeDocument/2006/relationships/oleObject" Target="../embeddings/oleObject10.bin"/><Relationship Id="rId47" Type="http://schemas.openxmlformats.org/officeDocument/2006/relationships/oleObject" Target="../embeddings/oleObject12.bin"/><Relationship Id="rId50" Type="http://schemas.openxmlformats.org/officeDocument/2006/relationships/image" Target="../media/image13.wmf"/><Relationship Id="rId55" Type="http://schemas.openxmlformats.org/officeDocument/2006/relationships/image" Target="../media/image15.wmf"/><Relationship Id="rId7" Type="http://schemas.openxmlformats.org/officeDocument/2006/relationships/image" Target="../media/image20.jp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jpeg"/><Relationship Id="rId29" Type="http://schemas.openxmlformats.org/officeDocument/2006/relationships/oleObject" Target="../embeddings/oleObject4.bin"/><Relationship Id="rId11" Type="http://schemas.openxmlformats.org/officeDocument/2006/relationships/image" Target="../media/image24.png"/><Relationship Id="rId24" Type="http://schemas.openxmlformats.org/officeDocument/2006/relationships/image" Target="../media/image33.jpeg"/><Relationship Id="rId32" Type="http://schemas.openxmlformats.org/officeDocument/2006/relationships/image" Target="../media/image5.wmf"/><Relationship Id="rId37" Type="http://schemas.openxmlformats.org/officeDocument/2006/relationships/image" Target="../media/image7.wmf"/><Relationship Id="rId40" Type="http://schemas.openxmlformats.org/officeDocument/2006/relationships/oleObject" Target="../embeddings/oleObject9.bin"/><Relationship Id="rId45" Type="http://schemas.openxmlformats.org/officeDocument/2006/relationships/image" Target="../media/image11.wmf"/><Relationship Id="rId53" Type="http://schemas.openxmlformats.org/officeDocument/2006/relationships/image" Target="../media/image14.wmf"/><Relationship Id="rId58" Type="http://schemas.openxmlformats.org/officeDocument/2006/relationships/image" Target="../media/image38.png"/><Relationship Id="rId5" Type="http://schemas.openxmlformats.org/officeDocument/2006/relationships/image" Target="../media/image18.png"/><Relationship Id="rId61" Type="http://schemas.openxmlformats.org/officeDocument/2006/relationships/image" Target="../media/image41.png"/><Relationship Id="rId19" Type="http://schemas.openxmlformats.org/officeDocument/2006/relationships/image" Target="../media/image30.gif"/><Relationship Id="rId14" Type="http://schemas.openxmlformats.org/officeDocument/2006/relationships/image" Target="../media/image25.jpeg"/><Relationship Id="rId22" Type="http://schemas.openxmlformats.org/officeDocument/2006/relationships/image" Target="../media/image31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.wmf"/><Relationship Id="rId35" Type="http://schemas.openxmlformats.org/officeDocument/2006/relationships/image" Target="../media/image6.wmf"/><Relationship Id="rId43" Type="http://schemas.openxmlformats.org/officeDocument/2006/relationships/image" Target="../media/image10.wmf"/><Relationship Id="rId48" Type="http://schemas.openxmlformats.org/officeDocument/2006/relationships/image" Target="../media/image12.wmf"/><Relationship Id="rId56" Type="http://schemas.openxmlformats.org/officeDocument/2006/relationships/oleObject" Target="../embeddings/oleObject16.bin"/><Relationship Id="rId8" Type="http://schemas.openxmlformats.org/officeDocument/2006/relationships/image" Target="../media/image21.jpeg"/><Relationship Id="rId51" Type="http://schemas.openxmlformats.org/officeDocument/2006/relationships/image" Target="../media/image37.jpeg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28.jpeg"/><Relationship Id="rId25" Type="http://schemas.openxmlformats.org/officeDocument/2006/relationships/image" Target="../media/image34.jpg"/><Relationship Id="rId33" Type="http://schemas.openxmlformats.org/officeDocument/2006/relationships/image" Target="../media/image35.png"/><Relationship Id="rId38" Type="http://schemas.openxmlformats.org/officeDocument/2006/relationships/oleObject" Target="../embeddings/oleObject8.bin"/><Relationship Id="rId46" Type="http://schemas.openxmlformats.org/officeDocument/2006/relationships/image" Target="../media/image36.png"/><Relationship Id="rId59" Type="http://schemas.openxmlformats.org/officeDocument/2006/relationships/image" Target="../media/image39.png"/><Relationship Id="rId20" Type="http://schemas.openxmlformats.org/officeDocument/2006/relationships/oleObject" Target="../embeddings/oleObject2.bin"/><Relationship Id="rId41" Type="http://schemas.openxmlformats.org/officeDocument/2006/relationships/image" Target="../media/image9.wmf"/><Relationship Id="rId54" Type="http://schemas.openxmlformats.org/officeDocument/2006/relationships/oleObject" Target="../embeddings/oleObject15.bin"/><Relationship Id="rId62" Type="http://schemas.openxmlformats.org/officeDocument/2006/relationships/image" Target="../media/image4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g"/><Relationship Id="rId15" Type="http://schemas.openxmlformats.org/officeDocument/2006/relationships/image" Target="../media/image26.jpeg"/><Relationship Id="rId23" Type="http://schemas.openxmlformats.org/officeDocument/2006/relationships/image" Target="../media/image32.jpeg"/><Relationship Id="rId28" Type="http://schemas.openxmlformats.org/officeDocument/2006/relationships/image" Target="../media/image3.wmf"/><Relationship Id="rId36" Type="http://schemas.openxmlformats.org/officeDocument/2006/relationships/oleObject" Target="../embeddings/oleObject7.bin"/><Relationship Id="rId49" Type="http://schemas.openxmlformats.org/officeDocument/2006/relationships/oleObject" Target="../embeddings/oleObject13.bin"/><Relationship Id="rId57" Type="http://schemas.openxmlformats.org/officeDocument/2006/relationships/image" Target="../media/image16.wmf"/><Relationship Id="rId10" Type="http://schemas.openxmlformats.org/officeDocument/2006/relationships/image" Target="../media/image23.jpg"/><Relationship Id="rId31" Type="http://schemas.openxmlformats.org/officeDocument/2006/relationships/oleObject" Target="../embeddings/oleObject5.bin"/><Relationship Id="rId44" Type="http://schemas.openxmlformats.org/officeDocument/2006/relationships/oleObject" Target="../embeddings/oleObject11.bin"/><Relationship Id="rId52" Type="http://schemas.openxmlformats.org/officeDocument/2006/relationships/oleObject" Target="../embeddings/oleObject14.bin"/><Relationship Id="rId60" Type="http://schemas.openxmlformats.org/officeDocument/2006/relationships/image" Target="../media/image40.pn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55584" y="12148542"/>
            <a:ext cx="3202020" cy="27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6" descr="F:\常用图标\subject in UB\Google 云端硬盘\My project\group meeting 5-10\图片资料\results\23n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820" y="19264072"/>
            <a:ext cx="4260393" cy="26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37243">
            <a:off x="20764859" y="4594227"/>
            <a:ext cx="3095882" cy="2715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Rectangle 74"/>
          <p:cNvSpPr/>
          <p:nvPr/>
        </p:nvSpPr>
        <p:spPr bwMode="auto">
          <a:xfrm>
            <a:off x="25632100" y="23005197"/>
            <a:ext cx="10436599" cy="15001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/>
              <a:t>1. Tan </a:t>
            </a:r>
            <a:r>
              <a:rPr lang="en-US" altLang="zh-CN" sz="1600" dirty="0"/>
              <a:t>Tai Boon, A. J. Schultz, and D. A. Kofke, 'Efficient Calculation of - and -Nitrogen Free Energies and Coexistence Conditions Via Overlap Sampling with Targeted Perturbation', </a:t>
            </a:r>
            <a:r>
              <a:rPr lang="en-US" altLang="zh-CN" sz="1600" i="1" dirty="0"/>
              <a:t>Journal of Chemical Physics,</a:t>
            </a:r>
            <a:r>
              <a:rPr lang="en-US" altLang="zh-CN" sz="1600" dirty="0"/>
              <a:t> 135 (2011), 044125 (13 pp.).</a:t>
            </a:r>
            <a:endParaRPr lang="zh-CN" altLang="zh-CN" sz="1600" dirty="0"/>
          </a:p>
          <a:p>
            <a:pPr algn="just"/>
            <a:r>
              <a:rPr lang="en-US" altLang="zh-CN" sz="1600" dirty="0" smtClean="0"/>
              <a:t>2. T</a:t>
            </a:r>
            <a:r>
              <a:rPr lang="en-US" altLang="zh-CN" sz="1600" dirty="0"/>
              <a:t>. B. Tan, A. J. Schultz, and D. A. Kofke, 'Efficient Calculation of Temperature Dependence of Solid-Phase Free Energies by Overlap Sampling Coupled with Harmonically Targeted Perturbation', </a:t>
            </a:r>
            <a:r>
              <a:rPr lang="en-US" altLang="zh-CN" sz="1600" i="1" dirty="0"/>
              <a:t>Journal of Chemical Physics,</a:t>
            </a:r>
            <a:r>
              <a:rPr lang="en-US" altLang="zh-CN" sz="1600" dirty="0"/>
              <a:t> 133 (2010</a:t>
            </a:r>
            <a:r>
              <a:rPr lang="en-US" altLang="zh-CN" sz="1600" dirty="0" smtClean="0"/>
              <a:t>).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0454" y="11217378"/>
            <a:ext cx="8102784" cy="548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Picture 17" descr="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890" y="9816465"/>
            <a:ext cx="2953001" cy="170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4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66832" y="4202766"/>
            <a:ext cx="4939267" cy="340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46075" y="25456011"/>
            <a:ext cx="2561553" cy="190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43" descr="ub_blu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544513"/>
            <a:ext cx="3119438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63"/>
          <p:cNvSpPr>
            <a:spLocks noChangeArrowheads="1"/>
          </p:cNvSpPr>
          <p:nvPr/>
        </p:nvSpPr>
        <p:spPr bwMode="auto">
          <a:xfrm>
            <a:off x="3937000" y="509881"/>
            <a:ext cx="32194500" cy="253811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113" tIns="35556" rIns="71113" bIns="35556"/>
          <a:lstStyle/>
          <a:p>
            <a:pPr defTabSz="3656013"/>
            <a:endParaRPr lang="en-US"/>
          </a:p>
        </p:txBody>
      </p:sp>
      <p:graphicFrame>
        <p:nvGraphicFramePr>
          <p:cNvPr id="209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398231"/>
              </p:ext>
            </p:extLst>
          </p:nvPr>
        </p:nvGraphicFramePr>
        <p:xfrm>
          <a:off x="18251320" y="14389155"/>
          <a:ext cx="952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" name="Equation" r:id="rId12" imgW="114151" imgH="215619" progId="Equation.3">
                  <p:embed/>
                </p:oleObj>
              </mc:Choice>
              <mc:Fallback>
                <p:oleObj name="Equation" r:id="rId12" imgW="114151" imgH="21561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1320" y="14389155"/>
                        <a:ext cx="95250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65"/>
          <p:cNvSpPr/>
          <p:nvPr/>
        </p:nvSpPr>
        <p:spPr bwMode="auto">
          <a:xfrm>
            <a:off x="0" y="3429000"/>
            <a:ext cx="12529842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68" name="Rectangle 67"/>
          <p:cNvSpPr/>
          <p:nvPr/>
        </p:nvSpPr>
        <p:spPr bwMode="auto">
          <a:xfrm>
            <a:off x="12529842" y="3429000"/>
            <a:ext cx="13003422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69" name="Rectangle 68"/>
          <p:cNvSpPr/>
          <p:nvPr/>
        </p:nvSpPr>
        <p:spPr bwMode="auto">
          <a:xfrm>
            <a:off x="25533264" y="3429000"/>
            <a:ext cx="10966536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70" name="TextBox 69"/>
          <p:cNvSpPr txBox="1"/>
          <p:nvPr/>
        </p:nvSpPr>
        <p:spPr>
          <a:xfrm>
            <a:off x="444500" y="9521425"/>
            <a:ext cx="115189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 Structure</a:t>
            </a:r>
          </a:p>
          <a:p>
            <a:pPr algn="just"/>
            <a:endParaRPr lang="en-US" altLang="zh-CN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Gas hydrates usually form three 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crystallographic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 cubic structures: structure I and structure II and Structure H. Each type are formed of two or three small cages: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25568405" y="22136100"/>
            <a:ext cx="109028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V="1">
            <a:off x="25513471" y="14554200"/>
            <a:ext cx="10945877" cy="209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65"/>
          <p:cNvSpPr txBox="1">
            <a:spLocks noChangeArrowheads="1"/>
          </p:cNvSpPr>
          <p:nvPr/>
        </p:nvSpPr>
        <p:spPr bwMode="auto">
          <a:xfrm>
            <a:off x="3897008" y="509881"/>
            <a:ext cx="32234492" cy="2445786"/>
          </a:xfrm>
          <a:prstGeom prst="rect">
            <a:avLst/>
          </a:prstGeom>
          <a:solidFill>
            <a:srgbClr val="3E3EBC"/>
          </a:solidFill>
          <a:ln>
            <a:noFill/>
          </a:ln>
        </p:spPr>
        <p:txBody>
          <a:bodyPr wrap="square" lIns="75174" tIns="37586" rIns="75174" bIns="37586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600" dirty="0">
                <a:solidFill>
                  <a:schemeClr val="bg1"/>
                </a:solidFill>
              </a:rPr>
              <a:t>A Comprehensive Molecular-Based Study of the Stability of </a:t>
            </a:r>
            <a:r>
              <a:rPr lang="en-US" sz="6600" dirty="0" smtClean="0">
                <a:solidFill>
                  <a:schemeClr val="bg1"/>
                </a:solidFill>
              </a:rPr>
              <a:t>clathrate Hydrates</a:t>
            </a:r>
          </a:p>
          <a:p>
            <a:pPr algn="ctr" eaLnBrk="1" hangingPunct="1"/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Weisong Lin , Andrew J. Schultz, David A.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Kofke</a:t>
            </a:r>
          </a:p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Chemical and Biological Engineering, University at Buffalo, The State University of New York, Buffalo, NY 14260</a:t>
            </a:r>
            <a:endParaRPr lang="en-US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25" y="4841869"/>
            <a:ext cx="5940274" cy="3712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956" y="3642893"/>
            <a:ext cx="12056338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3770" y="8376835"/>
            <a:ext cx="527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 smtClean="0"/>
              <a:t>Yellow sphere represents the guest molecule and molecule with one red and two white spheres is represent the water.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43549" y="17063166"/>
            <a:ext cx="8936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 smtClean="0"/>
              <a:t>The </a:t>
            </a:r>
            <a:r>
              <a:rPr lang="en-US" altLang="zh-CN" sz="1800" dirty="0"/>
              <a:t>three common clathrate hydrate structures, including the constituent cavities. Nomenclature: </a:t>
            </a:r>
            <a:r>
              <a:rPr lang="en-US" altLang="zh-CN" sz="1800" dirty="0" smtClean="0"/>
              <a:t>5</a:t>
            </a:r>
            <a:r>
              <a:rPr lang="en-US" altLang="zh-CN" sz="1800" baseline="30000" dirty="0" smtClean="0"/>
              <a:t>12</a:t>
            </a:r>
            <a:r>
              <a:rPr lang="en-US" altLang="zh-CN" sz="1800" dirty="0" smtClean="0"/>
              <a:t>6</a:t>
            </a:r>
            <a:r>
              <a:rPr lang="en-US" altLang="zh-CN" sz="1800" baseline="30000" dirty="0" smtClean="0"/>
              <a:t>8</a:t>
            </a:r>
            <a:r>
              <a:rPr lang="en-US" altLang="zh-CN" sz="1800" dirty="0" smtClean="0"/>
              <a:t>indicates </a:t>
            </a:r>
            <a:r>
              <a:rPr lang="en-US" altLang="zh-CN" sz="1800" dirty="0"/>
              <a:t>12 pentagonal and 8 hexagonal sides in a cavity; numbers along lines indicate the number of cavities in each unit crystal structure. The rightmost numbers indicate the water molecules per crystal </a:t>
            </a:r>
            <a:r>
              <a:rPr lang="en-US" altLang="zh-CN" sz="1800" dirty="0" smtClean="0"/>
              <a:t>structure</a:t>
            </a:r>
          </a:p>
          <a:p>
            <a:pPr algn="just"/>
            <a:r>
              <a:rPr lang="en-US" altLang="zh-CN" sz="1200" dirty="0"/>
              <a:t>http://www.globalspec.com/reference/55602/203279/2-what-are-natural-gas-clathrate-hydrates</a:t>
            </a:r>
            <a:endParaRPr lang="zh-CN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5809" y="5015109"/>
            <a:ext cx="62166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algn="just"/>
            <a:endParaRPr lang="en-US" altLang="zh-CN" sz="105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hydrates are crystalline structures that consist of water molecules forming cages via a hydrogen-bonding network enclosing small guest molecules. Such structures normally form at a condition of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high pressure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 low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temperature. 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2408" y="18692412"/>
            <a:ext cx="12181886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877800" y="3680820"/>
            <a:ext cx="12421807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13236767" y="5015109"/>
            <a:ext cx="6797483" cy="25832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 harmonic analysis to find the free energy of clathrate hydrate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all cages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vacant when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temperature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0.</a:t>
            </a:r>
          </a:p>
          <a:p>
            <a:pPr algn="just"/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3147524" y="7422628"/>
            <a:ext cx="11210838" cy="166060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ntroduce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harmonically targeted temperature perturbation (HTTP) method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evaluate the free energy with increasing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temperature.</a:t>
            </a:r>
          </a:p>
          <a:p>
            <a:pPr algn="just"/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400" dirty="0"/>
              <a:t>The basic perturbation theory working equation: </a:t>
            </a:r>
            <a:endParaRPr lang="zh-CN" altLang="en-US" sz="2400" dirty="0"/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3128474" y="23500598"/>
            <a:ext cx="6073926" cy="2124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Conduct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additional molecular simulations to gauge the dependence on composition and/or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pressure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integration along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b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zh-CN" sz="2800" dirty="0" smtClean="0"/>
          </a:p>
        </p:txBody>
      </p:sp>
      <p:sp>
        <p:nvSpPr>
          <p:cNvPr id="120" name="Rectangle 119"/>
          <p:cNvSpPr/>
          <p:nvPr/>
        </p:nvSpPr>
        <p:spPr bwMode="auto">
          <a:xfrm>
            <a:off x="19725831" y="23614981"/>
            <a:ext cx="5173938" cy="26002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With the knowledge of free energy we can identify the stable crystalline form and locate the conditions where phase transitions occur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795100" y="14706600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Preliminary  Result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5864576" y="3496575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Advantages 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30506098" y="4667752"/>
            <a:ext cx="5307901" cy="5047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few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system size dependence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0632400" y="5378762"/>
            <a:ext cx="4780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Dependence </a:t>
            </a:r>
            <a:r>
              <a:rPr lang="en-US" altLang="zh-CN" sz="1800" dirty="0"/>
              <a:t>of free-energy contributions on the size of the simulated </a:t>
            </a:r>
            <a:endParaRPr lang="en-US" altLang="zh-CN" sz="1800" dirty="0" smtClean="0"/>
          </a:p>
          <a:p>
            <a:r>
              <a:rPr lang="en-US" altLang="zh-CN" sz="1200" dirty="0"/>
              <a:t>Tan, T. B.; Schultz, A. J.; Kofke, D. A</a:t>
            </a:r>
            <a:r>
              <a:rPr lang="en-US" altLang="zh-CN" sz="1200" dirty="0" smtClean="0"/>
              <a:t>.,. </a:t>
            </a:r>
            <a:r>
              <a:rPr lang="en-US" altLang="zh-CN" sz="1200" i="1" dirty="0"/>
              <a:t>J. Chem. Phys. </a:t>
            </a:r>
            <a:r>
              <a:rPr lang="en-US" altLang="zh-CN" sz="1200" b="1" dirty="0"/>
              <a:t>2011, </a:t>
            </a:r>
            <a:r>
              <a:rPr lang="en-US" altLang="zh-CN" sz="1200" i="1" dirty="0"/>
              <a:t>135</a:t>
            </a:r>
          </a:p>
          <a:p>
            <a:r>
              <a:rPr lang="en-US" altLang="zh-CN" sz="1200" dirty="0"/>
              <a:t>(4), 044125.</a:t>
            </a:r>
            <a:endParaRPr lang="zh-CN" altLang="zh-CN" sz="1200" dirty="0"/>
          </a:p>
        </p:txBody>
      </p:sp>
      <p:sp>
        <p:nvSpPr>
          <p:cNvPr id="148" name="Rectangle 147"/>
          <p:cNvSpPr/>
          <p:nvPr/>
        </p:nvSpPr>
        <p:spPr bwMode="auto">
          <a:xfrm>
            <a:off x="25807975" y="7422116"/>
            <a:ext cx="10423724" cy="230042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Much more precise than FEP theory</a:t>
            </a:r>
          </a:p>
          <a:p>
            <a:pPr algn="just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When temperature is 0, we could do the harmonic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analysis (configuration space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is circle). But when temperature get higher, system become enharmonic(not circle)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configuration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space increases rapidly with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temperature. If  we do the scaling, difference would be smaller.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93" name="Picture 19" descr="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251" y="11620605"/>
            <a:ext cx="2902640" cy="17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47"/>
          <p:cNvSpPr>
            <a:spLocks noChangeArrowheads="1"/>
          </p:cNvSpPr>
          <p:nvPr/>
        </p:nvSpPr>
        <p:spPr bwMode="auto">
          <a:xfrm>
            <a:off x="0" y="0"/>
            <a:ext cx="3657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9" name="Picture 1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29321" y="9702427"/>
            <a:ext cx="3382870" cy="144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5813" y="11724133"/>
            <a:ext cx="3382870" cy="157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25667569" y="13684205"/>
            <a:ext cx="5100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Temperature perturbation method. Measuring </a:t>
            </a:r>
            <a:r>
              <a:rPr lang="en-US" altLang="zh-CN" sz="1800" dirty="0"/>
              <a:t>ΔβA with perturbation </a:t>
            </a:r>
            <a:r>
              <a:rPr lang="en-US" altLang="zh-CN" sz="1800" dirty="0" smtClean="0"/>
              <a:t>fails</a:t>
            </a:r>
          </a:p>
          <a:p>
            <a:r>
              <a:rPr lang="en-US" altLang="zh-CN" sz="1200" dirty="0" smtClean="0"/>
              <a:t>http://rheneas/~andrew/http/HTTP.xhtml </a:t>
            </a:r>
            <a:endParaRPr lang="zh-CN" altLang="zh-CN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0962086" y="13681105"/>
            <a:ext cx="5317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HTTP method. Scale </a:t>
            </a:r>
            <a:r>
              <a:rPr lang="en-US" altLang="zh-CN" sz="1800" dirty="0"/>
              <a:t>out the change in size we </a:t>
            </a:r>
            <a:r>
              <a:rPr lang="en-US" altLang="zh-CN" sz="1800" dirty="0" smtClean="0"/>
              <a:t>expect</a:t>
            </a:r>
          </a:p>
          <a:p>
            <a:r>
              <a:rPr lang="en-US" altLang="zh-CN" sz="1200" dirty="0" smtClean="0"/>
              <a:t>http</a:t>
            </a:r>
            <a:r>
              <a:rPr lang="en-US" altLang="zh-CN" sz="1200" dirty="0"/>
              <a:t>://rheneas/~</a:t>
            </a:r>
            <a:r>
              <a:rPr lang="en-US" altLang="zh-CN" sz="1200" dirty="0" smtClean="0"/>
              <a:t>andrew/http/HTTP.xhtml</a:t>
            </a:r>
            <a:endParaRPr lang="zh-CN" altLang="zh-CN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5807975" y="22174200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5798232" y="24626539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147524" y="25798650"/>
                <a:ext cx="6103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𝑑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zh-CN" altLang="en-US" sz="2400" b="0" i="1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=Hd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/>
                      </a:rPr>
                      <m:t>𝛽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−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𝛽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𝑑𝑃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𝑑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+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524" y="25798650"/>
                <a:ext cx="6103659" cy="461665"/>
              </a:xfrm>
              <a:prstGeom prst="rect">
                <a:avLst/>
              </a:prstGeom>
              <a:blipFill rotWithShape="1">
                <a:blip r:embed="rId18"/>
                <a:stretch>
                  <a:fillRect l="-3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72"/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82309" y="25467527"/>
            <a:ext cx="7586231" cy="1897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traight Connector 98"/>
          <p:cNvCxnSpPr/>
          <p:nvPr/>
        </p:nvCxnSpPr>
        <p:spPr bwMode="auto">
          <a:xfrm>
            <a:off x="25544968" y="24542746"/>
            <a:ext cx="109028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249158"/>
              </p:ext>
            </p:extLst>
          </p:nvPr>
        </p:nvGraphicFramePr>
        <p:xfrm>
          <a:off x="14108590" y="22136100"/>
          <a:ext cx="8944063" cy="1222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" name="Equation" r:id="rId20" imgW="3251160" imgH="444240" progId="Equation.DSMT4">
                  <p:embed/>
                </p:oleObj>
              </mc:Choice>
              <mc:Fallback>
                <p:oleObj name="Equation" r:id="rId20" imgW="3251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108590" y="22136100"/>
                        <a:ext cx="8944063" cy="1222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" name="Picture 2" descr="F:\常用图标\subject in UB\Google 云端硬盘\My project\group meeting 5-10\图片资料\results\2nc.png"/>
          <p:cNvPicPr>
            <a:picLocks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9155" y="16129293"/>
            <a:ext cx="4203245" cy="25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6403755" y="15600245"/>
            <a:ext cx="435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Better accuracy</a:t>
            </a:r>
          </a:p>
        </p:txBody>
      </p:sp>
      <p:pic>
        <p:nvPicPr>
          <p:cNvPr id="55" name="Picture 3" descr="F:\常用图标\subject in UB\Google 云端硬盘\My project\group meeting 5-10\图片资料\results\precision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957" y="16480489"/>
            <a:ext cx="1679934" cy="1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Oval 55"/>
          <p:cNvSpPr/>
          <p:nvPr/>
        </p:nvSpPr>
        <p:spPr>
          <a:xfrm>
            <a:off x="29314479" y="17673258"/>
            <a:ext cx="535008" cy="51282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Arrow Connector 56"/>
          <p:cNvCxnSpPr>
            <a:stCxn id="56" idx="1"/>
          </p:cNvCxnSpPr>
          <p:nvPr/>
        </p:nvCxnSpPr>
        <p:spPr>
          <a:xfrm flipH="1" flipV="1">
            <a:off x="29086953" y="17335437"/>
            <a:ext cx="305876" cy="412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 bwMode="auto">
          <a:xfrm>
            <a:off x="492931" y="19772936"/>
            <a:ext cx="5638208" cy="216876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1.Solve the blockage in the oil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pipelines.</a:t>
            </a:r>
          </a:p>
          <a:p>
            <a:pPr algn="just"/>
            <a:endParaRPr lang="en-US" altLang="zh-CN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formation of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hydrate becomes the main reason of blockage in the pipelines which could result in the suspension of gas and oil production.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565423" y="19758495"/>
            <a:ext cx="5419748" cy="170281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Recovery of huge potential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energy</a:t>
            </a:r>
          </a:p>
          <a:p>
            <a:pPr algn="just"/>
            <a:endParaRPr lang="en-US" altLang="zh-CN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global resource of methane in gas hydrate deposits in commonly cited as 20,000 trillion m</a:t>
            </a:r>
            <a:r>
              <a:rPr lang="en-US" altLang="zh-CN" sz="1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making gas hydrates itself contain more energy than any other forms of energies we exploit today.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86056" y="24855566"/>
            <a:ext cx="11566365" cy="23478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7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hydrate also has other applications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refrigeration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desalination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transportation. </a:t>
            </a:r>
          </a:p>
          <a:p>
            <a:pPr algn="just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Solid-fluid secondary refrigerants have higher energy efficiency in refrigeration. Advances are reported in several aspects of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hydrate desalination fundamentals necessary to develop an economical means to produce municipal quantities of potable water from seawater. Using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transport gas like H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would be safer and more efficient by reducing pressure and increasing temperature.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F:\常用图标\subject in UB\Google 云端硬盘\Poster\材料 图片等等\gas_hydrate_plug.jpg"/>
          <p:cNvPicPr/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941704"/>
            <a:ext cx="3683374" cy="24014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345827" y="24479053"/>
            <a:ext cx="3779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www.radhanathswamionline.com/event</a:t>
            </a:r>
            <a:endParaRPr lang="en-US" altLang="zh-CN" sz="1800" dirty="0" smtClean="0"/>
          </a:p>
          <a:p>
            <a:r>
              <a:rPr lang="en-US" altLang="zh-CN" sz="1800" dirty="0" smtClean="0"/>
              <a:t> </a:t>
            </a:r>
            <a:endParaRPr lang="zh-CN" altLang="zh-CN" sz="1800" dirty="0"/>
          </a:p>
        </p:txBody>
      </p:sp>
      <p:pic>
        <p:nvPicPr>
          <p:cNvPr id="65" name="Picture 64"/>
          <p:cNvPicPr/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5505" y="21860049"/>
            <a:ext cx="3106295" cy="24831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565423" y="24488039"/>
            <a:ext cx="47888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 smtClean="0"/>
              <a:t>www.chem.ntnu.nononequilibrium-thermodynamicsindex522b.htm</a:t>
            </a:r>
            <a:r>
              <a:rPr lang="en-US" altLang="zh-CN" sz="1200" dirty="0" smtClean="0">
                <a:hlinkClick r:id="rId26"/>
              </a:rPr>
              <a:t>l</a:t>
            </a:r>
            <a:endParaRPr lang="en-US" altLang="zh-CN" sz="1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313118"/>
              </p:ext>
            </p:extLst>
          </p:nvPr>
        </p:nvGraphicFramePr>
        <p:xfrm>
          <a:off x="19960681" y="10253806"/>
          <a:ext cx="28590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" name="Equation" r:id="rId27" imgW="1790640" imgH="228600" progId="Equation.DSMT4">
                  <p:embed/>
                </p:oleObj>
              </mc:Choice>
              <mc:Fallback>
                <p:oleObj name="Equation" r:id="rId27" imgW="1790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9960681" y="10253806"/>
                        <a:ext cx="2859087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18640"/>
              </p:ext>
            </p:extLst>
          </p:nvPr>
        </p:nvGraphicFramePr>
        <p:xfrm>
          <a:off x="15172513" y="9083231"/>
          <a:ext cx="52974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1" name="Equation" r:id="rId29" imgW="1739880" imgH="253800" progId="Equation.DSMT4">
                  <p:embed/>
                </p:oleObj>
              </mc:Choice>
              <mc:Fallback>
                <p:oleObj name="Equation" r:id="rId29" imgW="17398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2513" y="9083231"/>
                        <a:ext cx="52974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3092348" y="10084595"/>
            <a:ext cx="2347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/>
              <a:t>For translation</a:t>
            </a:r>
            <a:endParaRPr lang="zh-CN" altLang="en-US" sz="24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943651"/>
              </p:ext>
            </p:extLst>
          </p:nvPr>
        </p:nvGraphicFramePr>
        <p:xfrm>
          <a:off x="16022802" y="9829165"/>
          <a:ext cx="3342484" cy="97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" name="Equation" r:id="rId31" imgW="1523880" imgH="444240" progId="Equation.DSMT4">
                  <p:embed/>
                </p:oleObj>
              </mc:Choice>
              <mc:Fallback>
                <p:oleObj name="Equation" r:id="rId31" imgW="152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6022802" y="9829165"/>
                        <a:ext cx="3342484" cy="97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13147524" y="12230158"/>
                <a:ext cx="688672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dirty="0" smtClean="0"/>
                  <a:t>For rotation, we </a:t>
                </a:r>
                <a:r>
                  <a:rPr lang="en-US" altLang="zh-CN" sz="2400" dirty="0"/>
                  <a:t>introduce alternative coordinates 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400" smtClean="0"/>
                      <m:t>Κ</m:t>
                    </m:r>
                  </m:oMath>
                </a14:m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/>
                  <a:t>, </a:t>
                </a:r>
                <a:r>
                  <a:rPr lang="el-GR" altLang="zh-CN" sz="2400" dirty="0"/>
                  <a:t>Κ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 smtClean="0"/>
                  <a:t>) </a:t>
                </a:r>
                <a:r>
                  <a:rPr lang="en-US" altLang="zh-CN" sz="2400" dirty="0"/>
                  <a:t>defined in terms of the projection of the molecule’s orientation R onto the </a:t>
                </a:r>
                <a:r>
                  <a:rPr lang="en-US" altLang="zh-CN" sz="2400" dirty="0" smtClean="0"/>
                  <a:t>(a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,a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 smtClean="0"/>
                  <a:t>) plane </a:t>
                </a:r>
                <a:r>
                  <a:rPr lang="en-US" altLang="zh-CN" sz="2400" dirty="0"/>
                  <a:t>perpendicular to </a:t>
                </a:r>
                <a:r>
                  <a:rPr lang="en-US" altLang="zh-CN" sz="2400" dirty="0" smtClean="0"/>
                  <a:t>a</a:t>
                </a:r>
                <a:r>
                  <a:rPr lang="en-US" altLang="zh-CN" sz="2400" baseline="-25000" dirty="0" smtClean="0"/>
                  <a:t>0</a:t>
                </a:r>
                <a:r>
                  <a:rPr lang="en-US" altLang="zh-CN" sz="2400" dirty="0" smtClean="0"/>
                  <a:t>. In particular,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524" y="12230158"/>
                <a:ext cx="6886726" cy="1569660"/>
              </a:xfrm>
              <a:prstGeom prst="rect">
                <a:avLst/>
              </a:prstGeom>
              <a:blipFill rotWithShape="1">
                <a:blip r:embed="rId33"/>
                <a:stretch>
                  <a:fillRect l="-1417" t="-2713" r="-1329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184682"/>
              </p:ext>
            </p:extLst>
          </p:nvPr>
        </p:nvGraphicFramePr>
        <p:xfrm>
          <a:off x="21416379" y="14998930"/>
          <a:ext cx="2480429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" name="Equation" r:id="rId34" imgW="1650960" imgH="533160" progId="Equation.DSMT4">
                  <p:embed/>
                </p:oleObj>
              </mc:Choice>
              <mc:Fallback>
                <p:oleObj name="Equation" r:id="rId34" imgW="16509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1416379" y="14998930"/>
                        <a:ext cx="2480429" cy="8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874888"/>
              </p:ext>
            </p:extLst>
          </p:nvPr>
        </p:nvGraphicFramePr>
        <p:xfrm>
          <a:off x="15398187" y="13931002"/>
          <a:ext cx="41798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" name="Equation" r:id="rId36" imgW="1904760" imgH="266400" progId="Equation.DSMT4">
                  <p:embed/>
                </p:oleObj>
              </mc:Choice>
              <mc:Fallback>
                <p:oleObj name="Equation" r:id="rId36" imgW="1904760" imgH="26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187" y="13931002"/>
                        <a:ext cx="41798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Straight Arrow Connector 85"/>
          <p:cNvCxnSpPr/>
          <p:nvPr/>
        </p:nvCxnSpPr>
        <p:spPr>
          <a:xfrm flipH="1">
            <a:off x="22057887" y="12511730"/>
            <a:ext cx="76200" cy="10065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111782" y="12511730"/>
            <a:ext cx="95046" cy="982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22063828" y="13349929"/>
            <a:ext cx="1143000" cy="386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313195"/>
              </p:ext>
            </p:extLst>
          </p:nvPr>
        </p:nvGraphicFramePr>
        <p:xfrm>
          <a:off x="15298543" y="15327225"/>
          <a:ext cx="34544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" name="Equation" r:id="rId38" imgW="1574640" imgH="431640" progId="Equation.DSMT4">
                  <p:embed/>
                </p:oleObj>
              </mc:Choice>
              <mc:Fallback>
                <p:oleObj name="Equation" r:id="rId38" imgW="1574640" imgH="431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8543" y="15327225"/>
                        <a:ext cx="34544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/>
          <p:nvPr/>
        </p:nvSpPr>
        <p:spPr>
          <a:xfrm>
            <a:off x="13147524" y="16456433"/>
            <a:ext cx="115862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/>
              <a:t>Former case is only for linear and for nonlinear molecules like water, </a:t>
            </a:r>
            <a:r>
              <a:rPr lang="en-US" altLang="zh-CN" sz="2400" dirty="0"/>
              <a:t>we need to </a:t>
            </a:r>
            <a:r>
              <a:rPr lang="en-US" altLang="zh-CN" sz="2400" dirty="0" smtClean="0"/>
              <a:t>project the hyperspherical cap </a:t>
            </a:r>
            <a:r>
              <a:rPr lang="en-US" altLang="zh-CN" sz="2400" dirty="0"/>
              <a:t>in </a:t>
            </a:r>
            <a:r>
              <a:rPr lang="en-US" altLang="zh-CN" sz="2400" dirty="0" smtClean="0"/>
              <a:t>4-D </a:t>
            </a:r>
            <a:r>
              <a:rPr lang="en-US" altLang="zh-CN" sz="2400" dirty="0" smtClean="0"/>
              <a:t>quaternion </a:t>
            </a:r>
            <a:r>
              <a:rPr lang="en-US" altLang="zh-CN" sz="2400" dirty="0" smtClean="0"/>
              <a:t>space, which can’t be pictured. As we see the projection in the 3-D is a circle then what would the projection be like in the 4-D?</a:t>
            </a:r>
            <a:endParaRPr lang="zh-CN" alt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3169674" y="14660433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where</a:t>
            </a:r>
            <a:endParaRPr lang="zh-CN" altLang="en-US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92017"/>
              </p:ext>
            </p:extLst>
          </p:nvPr>
        </p:nvGraphicFramePr>
        <p:xfrm>
          <a:off x="15365533" y="14706600"/>
          <a:ext cx="3620817" cy="51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" name="Equation" r:id="rId40" imgW="1422360" imgH="203040" progId="Equation.DSMT4">
                  <p:embed/>
                </p:oleObj>
              </mc:Choice>
              <mc:Fallback>
                <p:oleObj name="Equation" r:id="rId40" imgW="1422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365533" y="14706600"/>
                        <a:ext cx="3620817" cy="515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Rectangle 99"/>
          <p:cNvSpPr/>
          <p:nvPr/>
        </p:nvSpPr>
        <p:spPr>
          <a:xfrm>
            <a:off x="13171417" y="15634297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So that </a:t>
            </a:r>
            <a:endParaRPr lang="zh-CN" alt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590022"/>
              </p:ext>
            </p:extLst>
          </p:nvPr>
        </p:nvGraphicFramePr>
        <p:xfrm>
          <a:off x="14194313" y="18211722"/>
          <a:ext cx="4291923" cy="77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" name="Equation" r:id="rId42" imgW="1485720" imgH="266400" progId="Equation.DSMT4">
                  <p:embed/>
                </p:oleObj>
              </mc:Choice>
              <mc:Fallback>
                <p:oleObj name="Equation" r:id="rId42" imgW="1485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4194313" y="18211722"/>
                        <a:ext cx="4291923" cy="77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359436"/>
              </p:ext>
            </p:extLst>
          </p:nvPr>
        </p:nvGraphicFramePr>
        <p:xfrm>
          <a:off x="19812895" y="18263206"/>
          <a:ext cx="3302000" cy="667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" name="Equation" r:id="rId44" imgW="1130040" imgH="228600" progId="Equation.DSMT4">
                  <p:embed/>
                </p:oleObj>
              </mc:Choice>
              <mc:Fallback>
                <p:oleObj name="Equation" r:id="rId44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9812895" y="18263206"/>
                        <a:ext cx="3302000" cy="667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3166045" y="19292576"/>
                <a:ext cx="93474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𝑖𝑛</m:t>
                    </m:r>
                    <m:r>
                      <a:rPr lang="en-US" altLang="zh-CN" sz="2400" i="1">
                        <a:latin typeface="Cambria Math"/>
                      </a:rPr>
                      <m:t> </m:t>
                    </m:r>
                    <m:r>
                      <a:rPr lang="en-US" altLang="zh-CN" sz="2400" i="1">
                        <a:latin typeface="Cambria Math"/>
                      </a:rPr>
                      <m:t>𝑤h𝑖𝑐h</m:t>
                    </m:r>
                    <m:r>
                      <a:rPr lang="en-US" altLang="zh-CN" sz="2400" i="1">
                        <a:latin typeface="Cambria Math"/>
                      </a:rPr>
                      <m:t> </m:t>
                    </m:r>
                    <m:r>
                      <a:rPr lang="zh-CN" altLang="en-US" sz="2400" i="1">
                        <a:latin typeface="Cambria Math"/>
                      </a:rPr>
                      <m:t>𝜃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</a:t>
                </a:r>
                <a:r>
                  <a:rPr lang="en-US" altLang="zh-CN" sz="2400" b="1" dirty="0"/>
                  <a:t>half </a:t>
                </a:r>
                <a:r>
                  <a:rPr lang="en-US" altLang="zh-CN" sz="2400" dirty="0"/>
                  <a:t>of the </a:t>
                </a:r>
                <a:r>
                  <a:rPr lang="en-US" altLang="zh-CN" sz="2400" b="1" dirty="0"/>
                  <a:t>overall rotation angle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/>
                      </a:rPr>
                      <m:t>   </m:t>
                    </m:r>
                    <m:r>
                      <a:rPr lang="en-US" altLang="zh-CN" sz="2400" i="1">
                        <a:latin typeface="Cambria Math"/>
                      </a:rPr>
                      <m:t>(</m:t>
                    </m:r>
                    <m:r>
                      <a:rPr lang="zh-CN" altLang="en-US" sz="2400" i="1">
                        <a:latin typeface="Cambria Math"/>
                      </a:rPr>
                      <m:t>𝜃</m:t>
                    </m:r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zh-CN" altLang="en-US" sz="2400" i="1">
                        <a:latin typeface="Cambria Math"/>
                      </a:rPr>
                      <m:t>𝛼</m:t>
                    </m:r>
                    <m:r>
                      <a:rPr lang="en-US" altLang="zh-CN" sz="2400" i="1">
                        <a:latin typeface="Cambria Math"/>
                      </a:rPr>
                      <m:t>/2)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45" y="19292576"/>
                <a:ext cx="9347467" cy="461665"/>
              </a:xfrm>
              <a:prstGeom prst="rect">
                <a:avLst/>
              </a:prstGeom>
              <a:blipFill rotWithShape="1">
                <a:blip r:embed="rId46"/>
                <a:stretch>
                  <a:fillRect l="-19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717561"/>
              </p:ext>
            </p:extLst>
          </p:nvPr>
        </p:nvGraphicFramePr>
        <p:xfrm>
          <a:off x="14788445" y="20031074"/>
          <a:ext cx="42735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" name="Equation" r:id="rId47" imgW="1523880" imgH="266400" progId="Equation.DSMT4">
                  <p:embed/>
                </p:oleObj>
              </mc:Choice>
              <mc:Fallback>
                <p:oleObj name="Equation" r:id="rId47" imgW="1523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4788445" y="20031074"/>
                        <a:ext cx="4273550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306931"/>
              </p:ext>
            </p:extLst>
          </p:nvPr>
        </p:nvGraphicFramePr>
        <p:xfrm>
          <a:off x="20892058" y="20003923"/>
          <a:ext cx="3903652" cy="102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" name="Equation" r:id="rId49" imgW="1688760" imgH="444240" progId="Equation.DSMT4">
                  <p:embed/>
                </p:oleObj>
              </mc:Choice>
              <mc:Fallback>
                <p:oleObj name="Equation" r:id="rId49" imgW="1688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0892058" y="20003923"/>
                        <a:ext cx="3903652" cy="1027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Rectangle 108"/>
          <p:cNvSpPr/>
          <p:nvPr/>
        </p:nvSpPr>
        <p:spPr>
          <a:xfrm>
            <a:off x="13128473" y="21305103"/>
            <a:ext cx="11771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After </a:t>
            </a:r>
            <a:r>
              <a:rPr lang="en-US" altLang="zh-CN" sz="2400" dirty="0"/>
              <a:t>a long </a:t>
            </a:r>
            <a:r>
              <a:rPr lang="en-US" altLang="zh-CN" sz="2400" dirty="0" smtClean="0"/>
              <a:t>calculation, we have the expression of how </a:t>
            </a:r>
            <a:r>
              <a:rPr lang="en-US" altLang="zh-CN" sz="2400" dirty="0" err="1" smtClean="0"/>
              <a:t>anharmonic</a:t>
            </a:r>
            <a:r>
              <a:rPr lang="en-US" altLang="zh-CN" sz="2400" dirty="0" smtClean="0"/>
              <a:t> energy changes with temperature:  </a:t>
            </a:r>
            <a:endParaRPr lang="zh-CN" altLang="en-US" sz="2400" dirty="0"/>
          </a:p>
        </p:txBody>
      </p:sp>
      <p:pic>
        <p:nvPicPr>
          <p:cNvPr id="111" name="Picture 47" descr="F:\常用图标\subject in UB\Google 云端硬盘\My project\group meeting 5-10\图片资料\results\SystemSizeEffect.jpg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458" y="20068960"/>
            <a:ext cx="941028" cy="71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Oval 111"/>
          <p:cNvSpPr/>
          <p:nvPr/>
        </p:nvSpPr>
        <p:spPr>
          <a:xfrm>
            <a:off x="28842969" y="20911166"/>
            <a:ext cx="508397" cy="41192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Straight Arrow Connector 114"/>
          <p:cNvCxnSpPr>
            <a:stCxn id="112" idx="1"/>
          </p:cNvCxnSpPr>
          <p:nvPr/>
        </p:nvCxnSpPr>
        <p:spPr>
          <a:xfrm flipH="1" flipV="1">
            <a:off x="28648805" y="20711118"/>
            <a:ext cx="268617" cy="260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6525350" y="18863962"/>
            <a:ext cx="435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Few size effect</a:t>
            </a:r>
            <a:endParaRPr lang="zh-CN" altLang="en-US" sz="20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75592"/>
              </p:ext>
            </p:extLst>
          </p:nvPr>
        </p:nvGraphicFramePr>
        <p:xfrm>
          <a:off x="20772552" y="9189630"/>
          <a:ext cx="1802629" cy="62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" name="Equation" r:id="rId52" imgW="1130040" imgH="393480" progId="Equation.DSMT4">
                  <p:embed/>
                </p:oleObj>
              </mc:Choice>
              <mc:Fallback>
                <p:oleObj name="Equation" r:id="rId52" imgW="1130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20772552" y="9189630"/>
                        <a:ext cx="1802629" cy="62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37646"/>
              </p:ext>
            </p:extLst>
          </p:nvPr>
        </p:nvGraphicFramePr>
        <p:xfrm>
          <a:off x="16046009" y="11055874"/>
          <a:ext cx="3289544" cy="92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" name="Equation" r:id="rId54" imgW="1536480" imgH="431640" progId="Equation.DSMT4">
                  <p:embed/>
                </p:oleObj>
              </mc:Choice>
              <mc:Fallback>
                <p:oleObj name="Equation" r:id="rId54" imgW="1536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6046009" y="11055874"/>
                        <a:ext cx="3289544" cy="924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39170"/>
              </p:ext>
            </p:extLst>
          </p:nvPr>
        </p:nvGraphicFramePr>
        <p:xfrm>
          <a:off x="19995849" y="11207726"/>
          <a:ext cx="26146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" name="Equation" r:id="rId56" imgW="1638000" imgH="228600" progId="Equation.DSMT4">
                  <p:embed/>
                </p:oleObj>
              </mc:Choice>
              <mc:Fallback>
                <p:oleObj name="Equation" r:id="rId56" imgW="16380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5849" y="11207726"/>
                        <a:ext cx="26146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Rectangle 92"/>
          <p:cNvSpPr/>
          <p:nvPr/>
        </p:nvSpPr>
        <p:spPr>
          <a:xfrm>
            <a:off x="13169674" y="11226986"/>
            <a:ext cx="2270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F</a:t>
            </a:r>
            <a:r>
              <a:rPr lang="en-US" altLang="zh-CN" sz="2400" dirty="0" smtClean="0"/>
              <a:t>or translation,</a:t>
            </a:r>
          </a:p>
          <a:p>
            <a:pPr algn="just"/>
            <a:r>
              <a:rPr lang="en-US" altLang="zh-CN" sz="2400" dirty="0" smtClean="0"/>
              <a:t>however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/>
              <p:cNvSpPr/>
              <p:nvPr/>
            </p:nvSpPr>
            <p:spPr>
              <a:xfrm>
                <a:off x="13169674" y="20132895"/>
                <a:ext cx="17391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𝑖𝑚𝑖𝑙𝑎𝑟𝑙𝑦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674" y="20132895"/>
                <a:ext cx="1739141" cy="461665"/>
              </a:xfrm>
              <a:prstGeom prst="rect">
                <a:avLst/>
              </a:prstGeom>
              <a:blipFill rotWithShape="1">
                <a:blip r:embed="rId5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18802435" y="18463392"/>
                <a:ext cx="5338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𝑜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435" y="18463392"/>
                <a:ext cx="533811" cy="461665"/>
              </a:xfrm>
              <a:prstGeom prst="rect">
                <a:avLst/>
              </a:prstGeom>
              <a:blipFill rotWithShape="1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19579468" y="20291522"/>
                <a:ext cx="8695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𝑤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h𝑒𝑟𝑒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468" y="20291522"/>
                <a:ext cx="869571" cy="461665"/>
              </a:xfrm>
              <a:prstGeom prst="rect">
                <a:avLst/>
              </a:prstGeom>
              <a:blipFill rotWithShape="1">
                <a:blip r:embed="rId60"/>
                <a:stretch>
                  <a:fillRect r="-20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1" name="Picture 903"/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70228" y="16235263"/>
            <a:ext cx="3725367" cy="262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903" descr="F:\常用图标\Dropbox\My project\group meeting 5-10\图片资料\results\2ncbyT.png"/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6155" y="19261356"/>
            <a:ext cx="4174700" cy="262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1985217" y="15695852"/>
            <a:ext cx="257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Uncertainty</a:t>
            </a:r>
            <a:endParaRPr lang="en-US" altLang="zh-CN" sz="20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269985" y="18845570"/>
            <a:ext cx="435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Divided by T </a:t>
            </a:r>
            <a:r>
              <a:rPr lang="en-US" altLang="zh-CN" sz="2000" b="1" dirty="0" err="1" smtClean="0"/>
              <a:t>sqaure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24580</TotalTime>
  <Words>879</Words>
  <Application>Microsoft Office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Equation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Errington</dc:creator>
  <cp:lastModifiedBy>weisongl</cp:lastModifiedBy>
  <cp:revision>1229</cp:revision>
  <cp:lastPrinted>2014-10-01T16:16:50Z</cp:lastPrinted>
  <dcterms:created xsi:type="dcterms:W3CDTF">2004-05-14T03:43:59Z</dcterms:created>
  <dcterms:modified xsi:type="dcterms:W3CDTF">2014-10-02T20:11:45Z</dcterms:modified>
</cp:coreProperties>
</file>