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1pPr>
    <a:lvl2pPr marL="354013" indent="1031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2pPr>
    <a:lvl3pPr marL="709613" indent="2047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3pPr>
    <a:lvl4pPr marL="1065213" indent="3063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4pPr>
    <a:lvl5pPr marL="1420813" indent="4079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BC"/>
    <a:srgbClr val="6600FF"/>
    <a:srgbClr val="28287C"/>
    <a:srgbClr val="FF0000"/>
    <a:srgbClr val="CC3300"/>
    <a:srgbClr val="800000"/>
    <a:srgbClr val="0AA654"/>
    <a:srgbClr val="990000"/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7" autoAdjust="0"/>
    <p:restoredTop sz="98579" autoAdjust="0"/>
  </p:normalViewPr>
  <p:slideViewPr>
    <p:cSldViewPr>
      <p:cViewPr>
        <p:scale>
          <a:sx n="100" d="100"/>
          <a:sy n="100" d="100"/>
        </p:scale>
        <p:origin x="15048" y="14124"/>
      </p:cViewPr>
      <p:guideLst>
        <p:guide orient="horz" pos="1155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79F5A2-2527-4ED7-A094-646624CE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4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096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5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08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18AAF-55BE-4CDF-8BE7-490A893D5812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/>
              <a:t>Backgroun</a:t>
            </a:r>
            <a:r>
              <a:rPr lang="en-US" baseline="0" dirty="0" smtClean="0"/>
              <a:t> keep the same</a:t>
            </a:r>
          </a:p>
          <a:p>
            <a:pPr eaLnBrk="1" hangingPunct="1"/>
            <a:r>
              <a:rPr lang="en-US" baseline="0" dirty="0" smtClean="0"/>
              <a:t>Advantages keep the same</a:t>
            </a:r>
            <a:endParaRPr lang="en-US" dirty="0" smtClean="0"/>
          </a:p>
          <a:p>
            <a:pPr eaLnBrk="1" hangingPunct="1"/>
            <a:r>
              <a:rPr lang="en-US" dirty="0" smtClean="0"/>
              <a:t>Motivation could</a:t>
            </a:r>
            <a:r>
              <a:rPr lang="en-US" baseline="0" dirty="0" smtClean="0"/>
              <a:t> be shorter</a:t>
            </a:r>
          </a:p>
          <a:p>
            <a:pPr eaLnBrk="1" hangingPunct="1"/>
            <a:r>
              <a:rPr lang="en-US" baseline="0" dirty="0" smtClean="0"/>
              <a:t>Method could have more equations  (see </a:t>
            </a:r>
            <a:r>
              <a:rPr lang="en-US" baseline="0" dirty="0" err="1" smtClean="0"/>
              <a:t>sabry’s</a:t>
            </a:r>
            <a:r>
              <a:rPr lang="en-US" baseline="0" dirty="0" smtClean="0"/>
              <a:t> poster )</a:t>
            </a:r>
          </a:p>
          <a:p>
            <a:pPr eaLnBrk="1" hangingPunct="1"/>
            <a:r>
              <a:rPr lang="en-US" baseline="0" dirty="0" smtClean="0"/>
              <a:t>Move more things in the last group meeting shows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 think it won’t be so difficult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Results: shows more pics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1474"/>
            <a:ext cx="31088542" cy="5880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5028"/>
            <a:ext cx="25603729" cy="7009946"/>
          </a:xfrm>
        </p:spPr>
        <p:txBody>
          <a:bodyPr/>
          <a:lstStyle>
            <a:lvl1pPr marL="0" indent="0" algn="ctr">
              <a:buNone/>
              <a:defRPr/>
            </a:lvl1pPr>
            <a:lvl2pPr marL="355564" indent="0" algn="ctr">
              <a:buNone/>
              <a:defRPr/>
            </a:lvl2pPr>
            <a:lvl3pPr marL="711129" indent="0" algn="ctr">
              <a:buNone/>
              <a:defRPr/>
            </a:lvl3pPr>
            <a:lvl4pPr marL="1066693" indent="0" algn="ctr">
              <a:buNone/>
              <a:defRPr/>
            </a:lvl4pPr>
            <a:lvl5pPr marL="1422258" indent="0" algn="ctr">
              <a:buNone/>
              <a:defRPr/>
            </a:lvl5pPr>
            <a:lvl6pPr marL="1777822" indent="0" algn="ctr">
              <a:buNone/>
              <a:defRPr/>
            </a:lvl6pPr>
            <a:lvl7pPr marL="2133387" indent="0" algn="ctr">
              <a:buNone/>
              <a:defRPr/>
            </a:lvl7pPr>
            <a:lvl8pPr marL="2488951" indent="0" algn="ctr">
              <a:buNone/>
              <a:defRPr/>
            </a:lvl8pPr>
            <a:lvl9pPr marL="28445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88AE-EC30-4F3F-A2BC-483DF4F6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BE64-6A52-462E-9B12-5C136F84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778"/>
            <a:ext cx="8229864" cy="23405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778"/>
            <a:ext cx="24562594" cy="23405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93AA-4213-4AEA-AAFA-8D848261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44D4-1922-4C05-8475-45F683251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8054"/>
            <a:ext cx="31089865" cy="544739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304"/>
            <a:ext cx="31089865" cy="6000750"/>
          </a:xfrm>
        </p:spPr>
        <p:txBody>
          <a:bodyPr anchor="b"/>
          <a:lstStyle>
            <a:lvl1pPr marL="0" indent="0">
              <a:buNone/>
              <a:defRPr sz="1600"/>
            </a:lvl1pPr>
            <a:lvl2pPr marL="355564" indent="0">
              <a:buNone/>
              <a:defRPr sz="1400"/>
            </a:lvl2pPr>
            <a:lvl3pPr marL="711129" indent="0">
              <a:buNone/>
              <a:defRPr sz="1200"/>
            </a:lvl3pPr>
            <a:lvl4pPr marL="1066693" indent="0">
              <a:buNone/>
              <a:defRPr sz="1100"/>
            </a:lvl4pPr>
            <a:lvl5pPr marL="1422258" indent="0">
              <a:buNone/>
              <a:defRPr sz="1100"/>
            </a:lvl5pPr>
            <a:lvl6pPr marL="1777822" indent="0">
              <a:buNone/>
              <a:defRPr sz="1100"/>
            </a:lvl6pPr>
            <a:lvl7pPr marL="2133387" indent="0">
              <a:buNone/>
              <a:defRPr sz="1100"/>
            </a:lvl7pPr>
            <a:lvl8pPr marL="2488951" indent="0">
              <a:buNone/>
              <a:defRPr sz="1100"/>
            </a:lvl8pPr>
            <a:lvl9pPr marL="284451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8B01-8CF3-42BB-9418-B7CC69A41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AC4-CBAF-41E9-831C-01C99E4D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224"/>
            <a:ext cx="16160750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1"/>
            <a:ext cx="16160750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224"/>
            <a:ext cx="16167364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1"/>
            <a:ext cx="16167364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D0FA-849C-4C3A-9045-51B3FF965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1CC7-54C7-436E-BD65-8CD8C1C1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AEF1-E2DD-40C3-93B6-641D57411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1974"/>
            <a:ext cx="12033250" cy="46479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1974"/>
            <a:ext cx="20447000" cy="2341222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39946"/>
            <a:ext cx="12033250" cy="187642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4D2E-D563-4535-86B9-F5CBBED1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1947"/>
            <a:ext cx="21945864" cy="226785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554"/>
            <a:ext cx="21945864" cy="16458974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804"/>
            <a:ext cx="21945864" cy="32192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A1CA-0C68-4445-8C1C-E0C4CF1E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4980900"/>
            <a:ext cx="1158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pPr>
              <a:defRPr/>
            </a:pPr>
            <a:fld id="{70999E39-830E-4A16-A63C-DC94DC88C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2pPr>
      <a:lvl3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3pPr>
      <a:lvl4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4pPr>
      <a:lvl5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5pPr>
      <a:lvl6pPr marL="355564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711129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066693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422258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0213" indent="-11430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</a:defRPr>
      </a:lvl2pPr>
      <a:lvl3pPr marL="4570413" indent="-9144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</a:defRPr>
      </a:lvl3pPr>
      <a:lvl4pPr marL="6399213" indent="-9144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8013" indent="-912813" algn="l" defTabSz="3656013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584165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39730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295294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650859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.bin"/><Relationship Id="rId18" Type="http://schemas.openxmlformats.org/officeDocument/2006/relationships/image" Target="../media/image27.jpeg"/><Relationship Id="rId26" Type="http://schemas.openxmlformats.org/officeDocument/2006/relationships/image" Target="../media/image33.jpg"/><Relationship Id="rId39" Type="http://schemas.openxmlformats.org/officeDocument/2006/relationships/oleObject" Target="../embeddings/oleObject8.bin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6.bin"/><Relationship Id="rId42" Type="http://schemas.openxmlformats.org/officeDocument/2006/relationships/image" Target="../media/image9.wmf"/><Relationship Id="rId47" Type="http://schemas.openxmlformats.org/officeDocument/2006/relationships/oleObject" Target="../embeddings/oleObject12.bin"/><Relationship Id="rId50" Type="http://schemas.openxmlformats.org/officeDocument/2006/relationships/oleObject" Target="../embeddings/oleObject13.bin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jpeg"/><Relationship Id="rId29" Type="http://schemas.openxmlformats.org/officeDocument/2006/relationships/image" Target="../media/image3.wmf"/><Relationship Id="rId11" Type="http://schemas.openxmlformats.org/officeDocument/2006/relationships/image" Target="../media/image22.jpg"/><Relationship Id="rId24" Type="http://schemas.openxmlformats.org/officeDocument/2006/relationships/image" Target="../media/image31.jpeg"/><Relationship Id="rId32" Type="http://schemas.openxmlformats.org/officeDocument/2006/relationships/oleObject" Target="../embeddings/oleObject5.bin"/><Relationship Id="rId37" Type="http://schemas.openxmlformats.org/officeDocument/2006/relationships/oleObject" Target="../embeddings/oleObject7.bin"/><Relationship Id="rId40" Type="http://schemas.openxmlformats.org/officeDocument/2006/relationships/image" Target="../media/image8.wmf"/><Relationship Id="rId45" Type="http://schemas.openxmlformats.org/officeDocument/2006/relationships/oleObject" Target="../embeddings/oleObject11.bin"/><Relationship Id="rId53" Type="http://schemas.openxmlformats.org/officeDocument/2006/relationships/image" Target="../media/image14.wmf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19" Type="http://schemas.openxmlformats.org/officeDocument/2006/relationships/image" Target="../media/image28.png"/><Relationship Id="rId31" Type="http://schemas.openxmlformats.org/officeDocument/2006/relationships/image" Target="../media/image4.wmf"/><Relationship Id="rId44" Type="http://schemas.openxmlformats.org/officeDocument/2006/relationships/image" Target="../media/image10.wmf"/><Relationship Id="rId52" Type="http://schemas.openxmlformats.org/officeDocument/2006/relationships/oleObject" Target="../embeddings/oleObject14.bin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1.wmf"/><Relationship Id="rId22" Type="http://schemas.openxmlformats.org/officeDocument/2006/relationships/image" Target="../media/image2.wmf"/><Relationship Id="rId27" Type="http://schemas.openxmlformats.org/officeDocument/2006/relationships/hyperlink" Target="http://www.chem.ntnu.nononequilibrium-thermodynamicsindex522b.html/" TargetMode="External"/><Relationship Id="rId30" Type="http://schemas.openxmlformats.org/officeDocument/2006/relationships/oleObject" Target="../embeddings/oleObject4.bin"/><Relationship Id="rId35" Type="http://schemas.openxmlformats.org/officeDocument/2006/relationships/image" Target="../media/image6.wmf"/><Relationship Id="rId43" Type="http://schemas.openxmlformats.org/officeDocument/2006/relationships/oleObject" Target="../embeddings/oleObject10.bin"/><Relationship Id="rId48" Type="http://schemas.openxmlformats.org/officeDocument/2006/relationships/image" Target="../media/image12.wmf"/><Relationship Id="rId8" Type="http://schemas.openxmlformats.org/officeDocument/2006/relationships/image" Target="../media/image19.jpg"/><Relationship Id="rId51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23.png"/><Relationship Id="rId17" Type="http://schemas.openxmlformats.org/officeDocument/2006/relationships/image" Target="../media/image26.jpeg"/><Relationship Id="rId25" Type="http://schemas.openxmlformats.org/officeDocument/2006/relationships/image" Target="../media/image32.jpeg"/><Relationship Id="rId33" Type="http://schemas.openxmlformats.org/officeDocument/2006/relationships/image" Target="../media/image5.wmf"/><Relationship Id="rId38" Type="http://schemas.openxmlformats.org/officeDocument/2006/relationships/image" Target="../media/image7.wmf"/><Relationship Id="rId46" Type="http://schemas.openxmlformats.org/officeDocument/2006/relationships/image" Target="../media/image11.wmf"/><Relationship Id="rId20" Type="http://schemas.openxmlformats.org/officeDocument/2006/relationships/image" Target="../media/image29.gif"/><Relationship Id="rId41" Type="http://schemas.openxmlformats.org/officeDocument/2006/relationships/oleObject" Target="../embeddings/oleObject9.bin"/><Relationship Id="rId54" Type="http://schemas.openxmlformats.org/officeDocument/2006/relationships/image" Target="../media/image36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g"/><Relationship Id="rId15" Type="http://schemas.openxmlformats.org/officeDocument/2006/relationships/image" Target="../media/image24.jpeg"/><Relationship Id="rId23" Type="http://schemas.openxmlformats.org/officeDocument/2006/relationships/image" Target="../media/image30.png"/><Relationship Id="rId28" Type="http://schemas.openxmlformats.org/officeDocument/2006/relationships/oleObject" Target="../embeddings/oleObject3.bin"/><Relationship Id="rId36" Type="http://schemas.openxmlformats.org/officeDocument/2006/relationships/image" Target="../media/image34.png"/><Relationship Id="rId4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1" name="Picture 903" descr="F:\常用图标\Dropbox\My project\group meeting 5-10\图片资料\results\2ncby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953" y="19140645"/>
            <a:ext cx="4139145" cy="28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6" descr="F:\常用图标\subject in UB\Google 云端硬盘\My project\group meeting 5-10\图片资料\results\23n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445" y="16129293"/>
            <a:ext cx="4260393" cy="26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17122" y="11742113"/>
            <a:ext cx="3202020" cy="27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54166">
            <a:off x="20613195" y="4772009"/>
            <a:ext cx="3095882" cy="2715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Rectangle 74"/>
          <p:cNvSpPr/>
          <p:nvPr/>
        </p:nvSpPr>
        <p:spPr bwMode="auto">
          <a:xfrm>
            <a:off x="25632100" y="23005197"/>
            <a:ext cx="10436599" cy="15001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/>
              <a:t>1. Tan </a:t>
            </a:r>
            <a:r>
              <a:rPr lang="en-US" altLang="zh-CN" sz="1600" dirty="0"/>
              <a:t>Tai Boon, A. J. Schultz, and D. A. Kofke, 'Efficient Calculation of - and -Nitrogen Free Energies and Coexistence Conditions Via Overlap Sampling with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135 (2011), 044125 (13 pp.).</a:t>
            </a:r>
            <a:endParaRPr lang="zh-CN" altLang="zh-CN" sz="1600" dirty="0"/>
          </a:p>
          <a:p>
            <a:pPr algn="just"/>
            <a:r>
              <a:rPr lang="en-US" altLang="zh-CN" sz="1600" dirty="0" smtClean="0"/>
              <a:t>2. T</a:t>
            </a:r>
            <a:r>
              <a:rPr lang="en-US" altLang="zh-CN" sz="1600" dirty="0"/>
              <a:t>. B. Tan, A. J. Schultz, and D. A. Kofke, 'Efficient Calculation of Temperature Dependence of Solid-Phase Free Energies by Overlap Sampling Coupled with Harmonically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133 (2010</a:t>
            </a:r>
            <a:r>
              <a:rPr lang="en-US" altLang="zh-CN" sz="1600" dirty="0" smtClean="0"/>
              <a:t>).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454" y="11217378"/>
            <a:ext cx="8102784" cy="54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Picture 17" descr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90" y="9816465"/>
            <a:ext cx="2953001" cy="17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6832" y="4202766"/>
            <a:ext cx="4939267" cy="340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6075" y="25456011"/>
            <a:ext cx="2561553" cy="19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43" descr="ub_blu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44513"/>
            <a:ext cx="31194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3"/>
          <p:cNvSpPr>
            <a:spLocks noChangeArrowheads="1"/>
          </p:cNvSpPr>
          <p:nvPr/>
        </p:nvSpPr>
        <p:spPr bwMode="auto">
          <a:xfrm>
            <a:off x="3937000" y="509881"/>
            <a:ext cx="32194500" cy="25381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113" tIns="35556" rIns="71113" bIns="35556"/>
          <a:lstStyle/>
          <a:p>
            <a:pPr defTabSz="3656013"/>
            <a:endParaRPr lang="en-US"/>
          </a:p>
        </p:txBody>
      </p:sp>
      <p:graphicFrame>
        <p:nvGraphicFramePr>
          <p:cNvPr id="2092" name="Object 40"/>
          <p:cNvGraphicFramePr>
            <a:graphicFrameLocks noChangeAspect="1"/>
          </p:cNvGraphicFramePr>
          <p:nvPr/>
        </p:nvGraphicFramePr>
        <p:xfrm>
          <a:off x="18240375" y="13638213"/>
          <a:ext cx="952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"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75" y="13638213"/>
                        <a:ext cx="95250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 bwMode="auto">
          <a:xfrm>
            <a:off x="0" y="3429000"/>
            <a:ext cx="1252984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8" name="Rectangle 67"/>
          <p:cNvSpPr/>
          <p:nvPr/>
        </p:nvSpPr>
        <p:spPr bwMode="auto">
          <a:xfrm>
            <a:off x="12529842" y="3429000"/>
            <a:ext cx="1300342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9" name="Rectangle 68"/>
          <p:cNvSpPr/>
          <p:nvPr/>
        </p:nvSpPr>
        <p:spPr bwMode="auto">
          <a:xfrm>
            <a:off x="25533264" y="3429000"/>
            <a:ext cx="10966536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70" name="TextBox 69"/>
          <p:cNvSpPr txBox="1"/>
          <p:nvPr/>
        </p:nvSpPr>
        <p:spPr>
          <a:xfrm>
            <a:off x="444500" y="9521425"/>
            <a:ext cx="115189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Gas hydrates usually form three 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crystallographic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 cubic structures: structure I and structure II and Structure H. Each type are formed of two or three small cages: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5568405" y="22136100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5513471" y="14554200"/>
            <a:ext cx="10945877" cy="20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97008" y="509881"/>
            <a:ext cx="32234492" cy="2445786"/>
          </a:xfrm>
          <a:prstGeom prst="rect">
            <a:avLst/>
          </a:prstGeom>
          <a:solidFill>
            <a:srgbClr val="3E3EBC"/>
          </a:solidFill>
          <a:ln>
            <a:noFill/>
          </a:ln>
        </p:spPr>
        <p:txBody>
          <a:bodyPr wrap="square" lIns="75174" tIns="37586" rIns="75174" bIns="3758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>
                <a:solidFill>
                  <a:schemeClr val="bg1"/>
                </a:solidFill>
              </a:rPr>
              <a:t>A Comprehensive Molecular-Based Study of the Stability of </a:t>
            </a:r>
            <a:r>
              <a:rPr lang="en-US" sz="6600" dirty="0" smtClean="0">
                <a:solidFill>
                  <a:schemeClr val="bg1"/>
                </a:solidFill>
              </a:rPr>
              <a:t>clathrate Hydrates</a:t>
            </a:r>
          </a:p>
          <a:p>
            <a:pPr algn="ctr" eaLnBrk="1" hangingPunct="1"/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Weisong Lin , Andrew J. Schultz, David A.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Kofke</a:t>
            </a:r>
          </a:p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Chemical and Biological Engineering, University at Buffalo, The State University of New York, Buffalo, NY 14260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25" y="4841869"/>
            <a:ext cx="5940274" cy="371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956" y="3642893"/>
            <a:ext cx="12056338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3770" y="8376835"/>
            <a:ext cx="527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Yellow sphere represents the guest molecule and molecule with one red and two white spheres is represent the water. </a:t>
            </a:r>
            <a:endParaRPr lang="en-US" altLang="zh-CN" sz="1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443549" y="17063166"/>
            <a:ext cx="893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The </a:t>
            </a:r>
            <a:r>
              <a:rPr lang="en-US" altLang="zh-CN" sz="1800" dirty="0"/>
              <a:t>three common clathrate hydrate structures, including the constituent cavities. Nomenclature: </a:t>
            </a:r>
            <a:r>
              <a:rPr lang="en-US" altLang="zh-CN" sz="1800" dirty="0" smtClean="0"/>
              <a:t>5</a:t>
            </a:r>
            <a:r>
              <a:rPr lang="en-US" altLang="zh-CN" sz="1800" baseline="30000" dirty="0" smtClean="0"/>
              <a:t>12</a:t>
            </a:r>
            <a:r>
              <a:rPr lang="en-US" altLang="zh-CN" sz="1800" dirty="0" smtClean="0"/>
              <a:t>6</a:t>
            </a:r>
            <a:r>
              <a:rPr lang="en-US" altLang="zh-CN" sz="1800" baseline="30000" dirty="0" smtClean="0"/>
              <a:t>8</a:t>
            </a:r>
            <a:r>
              <a:rPr lang="en-US" altLang="zh-CN" sz="1800" dirty="0" smtClean="0"/>
              <a:t>indicates </a:t>
            </a:r>
            <a:r>
              <a:rPr lang="en-US" altLang="zh-CN" sz="1800" dirty="0"/>
              <a:t>12 pentagonal and 8 hexagonal sides in a cavity; numbers along lines indicate the number of cavities in each unit crystal structure. The rightmost numbers indicate the water molecules per crystal </a:t>
            </a:r>
            <a:r>
              <a:rPr lang="en-US" altLang="zh-CN" sz="1800" dirty="0" smtClean="0"/>
              <a:t>structure</a:t>
            </a:r>
          </a:p>
          <a:p>
            <a:pPr algn="just"/>
            <a:r>
              <a:rPr lang="en-US" altLang="zh-CN" sz="1200" dirty="0"/>
              <a:t>http://www.globalspec.com/reference/55602/203279/2-what-are-natural-gas-clathrate-hydrates</a:t>
            </a:r>
            <a:endParaRPr lang="zh-CN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809" y="5015109"/>
            <a:ext cx="62166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hydrates are crystalline structures that consist of water molecules forming cages via a hydrogen-bonding network enclosing small guest molecules. Such structures normally form at a condition 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high pressure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low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408" y="18692412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877800" y="3680820"/>
            <a:ext cx="12421807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3236767" y="5015109"/>
            <a:ext cx="6797483" cy="25832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harmonic analysis to find the free energy of clathrate hydrate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all cages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vacant when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temperature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0.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3147524" y="7639562"/>
            <a:ext cx="11210838" cy="166060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ntroduce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harmonically targeted temperature perturbation (HTTP) method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evaluate the free energy with increasing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400" dirty="0"/>
              <a:t>The basic perturbation theory working equation: </a:t>
            </a:r>
            <a:endParaRPr lang="zh-CN" altLang="en-US" sz="2400" dirty="0"/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3216770" y="23905483"/>
            <a:ext cx="6073926" cy="21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Conduct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additional molecular simulations to gauge the dependence on composition and/or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integration along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dirty="0" smtClean="0"/>
          </a:p>
        </p:txBody>
      </p:sp>
      <p:sp>
        <p:nvSpPr>
          <p:cNvPr id="120" name="Rectangle 119"/>
          <p:cNvSpPr/>
          <p:nvPr/>
        </p:nvSpPr>
        <p:spPr bwMode="auto">
          <a:xfrm>
            <a:off x="19837400" y="24019866"/>
            <a:ext cx="5173938" cy="26002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With the knowledge of free energy we can identify the stable crystalline form and locate the conditions where phase transitions occur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795100" y="147066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Preliminary  Result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864576" y="3496575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0506098" y="4667752"/>
            <a:ext cx="5307901" cy="5047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size dependence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632400" y="5378762"/>
            <a:ext cx="4780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Dependence </a:t>
            </a:r>
            <a:r>
              <a:rPr lang="en-US" altLang="zh-CN" sz="1800" dirty="0"/>
              <a:t>of free-energy contributions on the size of the simulated </a:t>
            </a:r>
            <a:endParaRPr lang="en-US" altLang="zh-CN" sz="1800" dirty="0" smtClean="0"/>
          </a:p>
          <a:p>
            <a:r>
              <a:rPr lang="en-US" altLang="zh-CN" sz="1200" dirty="0"/>
              <a:t>Tan, T. B.; Schultz, A. J.; Kofke, D. A</a:t>
            </a:r>
            <a:r>
              <a:rPr lang="en-US" altLang="zh-CN" sz="1200" dirty="0" smtClean="0"/>
              <a:t>.,. </a:t>
            </a:r>
            <a:r>
              <a:rPr lang="en-US" altLang="zh-CN" sz="1200" i="1" dirty="0"/>
              <a:t>J. Chem. Phys. </a:t>
            </a:r>
            <a:r>
              <a:rPr lang="en-US" altLang="zh-CN" sz="1200" b="1" dirty="0"/>
              <a:t>2011, </a:t>
            </a:r>
            <a:r>
              <a:rPr lang="en-US" altLang="zh-CN" sz="1200" i="1" dirty="0"/>
              <a:t>135</a:t>
            </a:r>
          </a:p>
          <a:p>
            <a:r>
              <a:rPr lang="en-US" altLang="zh-CN" sz="1200" dirty="0"/>
              <a:t>(4), 044125.</a:t>
            </a:r>
            <a:endParaRPr lang="zh-CN" altLang="zh-CN" sz="1200" dirty="0"/>
          </a:p>
        </p:txBody>
      </p:sp>
      <p:sp>
        <p:nvSpPr>
          <p:cNvPr id="148" name="Rectangle 147"/>
          <p:cNvSpPr/>
          <p:nvPr/>
        </p:nvSpPr>
        <p:spPr bwMode="auto">
          <a:xfrm>
            <a:off x="25807975" y="7422116"/>
            <a:ext cx="10423724" cy="230042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Much more precise than FEP theory</a:t>
            </a: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When temperature is 0, we could do the harmonic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analysis (configuration space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is circle). But when temperature get higher, system become enharmonic(not circle)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space increases rapidly with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If  we do the scaling, difference would be smaller.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93" name="Picture 19" descr="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51" y="11620605"/>
            <a:ext cx="2902640" cy="1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47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9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9321" y="9702427"/>
            <a:ext cx="3382870" cy="14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5813" y="11724133"/>
            <a:ext cx="3382870" cy="15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5667569" y="13684205"/>
            <a:ext cx="510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Temperature perturbation method. Measuring </a:t>
            </a:r>
            <a:r>
              <a:rPr lang="en-US" altLang="zh-CN" sz="1800" dirty="0"/>
              <a:t>ΔβA with perturbation </a:t>
            </a:r>
            <a:r>
              <a:rPr lang="en-US" altLang="zh-CN" sz="1800" dirty="0" smtClean="0"/>
              <a:t>fails</a:t>
            </a:r>
          </a:p>
          <a:p>
            <a:r>
              <a:rPr lang="en-US" altLang="zh-CN" sz="1200" dirty="0" smtClean="0"/>
              <a:t>http://rheneas/~andrew/http/HTTP.xhtml </a:t>
            </a:r>
            <a:endParaRPr lang="zh-CN" altLang="zh-CN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962086" y="13681105"/>
            <a:ext cx="531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HTTP method. Scale </a:t>
            </a:r>
            <a:r>
              <a:rPr lang="en-US" altLang="zh-CN" sz="1800" dirty="0"/>
              <a:t>out the change in size we </a:t>
            </a:r>
            <a:r>
              <a:rPr lang="en-US" altLang="zh-CN" sz="1800" dirty="0" smtClean="0"/>
              <a:t>expect</a:t>
            </a:r>
          </a:p>
          <a:p>
            <a:r>
              <a:rPr lang="en-US" altLang="zh-CN" sz="1200" dirty="0" smtClean="0"/>
              <a:t>http</a:t>
            </a:r>
            <a:r>
              <a:rPr lang="en-US" altLang="zh-CN" sz="1200" dirty="0"/>
              <a:t>://rheneas/~</a:t>
            </a:r>
            <a:r>
              <a:rPr lang="en-US" altLang="zh-CN" sz="1200" dirty="0" smtClean="0"/>
              <a:t>andrew/http/HTTP.xhtml</a:t>
            </a:r>
            <a:endParaRPr lang="zh-CN" altLang="zh-CN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807975" y="221742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98232" y="24626539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216770" y="26389238"/>
                <a:ext cx="6103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zh-CN" altLang="en-US" sz="2400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=Hd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𝑑𝑃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+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770" y="26389238"/>
                <a:ext cx="6103659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2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/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2309" y="25467527"/>
            <a:ext cx="7586231" cy="1897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traight Connector 98"/>
          <p:cNvCxnSpPr/>
          <p:nvPr/>
        </p:nvCxnSpPr>
        <p:spPr bwMode="auto">
          <a:xfrm>
            <a:off x="25544968" y="24542746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77269"/>
              </p:ext>
            </p:extLst>
          </p:nvPr>
        </p:nvGraphicFramePr>
        <p:xfrm>
          <a:off x="13838895" y="22393786"/>
          <a:ext cx="8944063" cy="122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" name="Equation" r:id="rId21" imgW="3251160" imgH="444240" progId="Equation.DSMT4">
                  <p:embed/>
                </p:oleObj>
              </mc:Choice>
              <mc:Fallback>
                <p:oleObj name="Equation" r:id="rId21" imgW="3251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838895" y="22393786"/>
                        <a:ext cx="8944063" cy="1222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Picture 2" descr="F:\常用图标\subject in UB\Google 云端硬盘\My project\group meeting 5-10\图片资料\results\2nc.png"/>
          <p:cNvPicPr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155" y="16129293"/>
            <a:ext cx="4203245" cy="25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6403755" y="15600245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Accuracy</a:t>
            </a:r>
          </a:p>
        </p:txBody>
      </p:sp>
      <p:pic>
        <p:nvPicPr>
          <p:cNvPr id="55" name="Picture 3" descr="F:\常用图标\subject in UB\Google 云端硬盘\My project\group meeting 5-10\图片资料\results\precision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957" y="16480489"/>
            <a:ext cx="1679934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55"/>
          <p:cNvSpPr/>
          <p:nvPr/>
        </p:nvSpPr>
        <p:spPr>
          <a:xfrm>
            <a:off x="29314479" y="17673258"/>
            <a:ext cx="535008" cy="5128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29086953" y="17335437"/>
            <a:ext cx="305876" cy="412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492931" y="19772936"/>
            <a:ext cx="5638208" cy="21687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1.Solve the blockage in the oil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pipelines.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formation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becomes the main reason of blockage in the pipelines which could result in the suspension of gas and oil production.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65423" y="19758495"/>
            <a:ext cx="5419748" cy="170281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Recovery of huge potential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global resource of methane in gas hydrate deposits in commonly cited as 20,000 trillion m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making gas hydrates itself contain more energy than any other forms of energies we exploit today.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86056" y="24855566"/>
            <a:ext cx="11566365" cy="23478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7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hydrate also has other applications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refrigeration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desalination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transportation. </a:t>
            </a: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Solid-fluid secondary refrigerants have higher energy efficiency in refrigeration. Advances are reported in several aspects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desalination fundamentals necessary to develop an economical means to produce municipal quantities of potable water from seawater. Using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transport gas like H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would be safer and more efficient by reducing pressure and increasing temperature.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F:\常用图标\subject in UB\Google 云端硬盘\Poster\材料 图片等等\gas_hydrate_plug.jpg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41704"/>
            <a:ext cx="3683374" cy="24014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345827" y="24479053"/>
            <a:ext cx="3779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www.radhanathswamionline.com/event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endParaRPr lang="zh-CN" altLang="zh-CN" sz="1800" dirty="0"/>
          </a:p>
        </p:txBody>
      </p:sp>
      <p:pic>
        <p:nvPicPr>
          <p:cNvPr id="65" name="Picture 64"/>
          <p:cNvPicPr/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5505" y="21860049"/>
            <a:ext cx="3106295" cy="24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565423" y="24488039"/>
            <a:ext cx="4788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 smtClean="0"/>
              <a:t>www.chem.ntnu.nononequilibrium-thermodynamicsindex522b.htm</a:t>
            </a:r>
            <a:r>
              <a:rPr lang="en-US" altLang="zh-CN" sz="1200" dirty="0" smtClean="0">
                <a:hlinkClick r:id="rId27"/>
              </a:rPr>
              <a:t>l</a:t>
            </a:r>
            <a:endParaRPr lang="en-US" altLang="zh-CN" sz="1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98209"/>
              </p:ext>
            </p:extLst>
          </p:nvPr>
        </p:nvGraphicFramePr>
        <p:xfrm>
          <a:off x="21101572" y="10967791"/>
          <a:ext cx="2859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4" name="Equation" r:id="rId28" imgW="1790640" imgH="228600" progId="Equation.DSMT4">
                  <p:embed/>
                </p:oleObj>
              </mc:Choice>
              <mc:Fallback>
                <p:oleObj name="Equation" r:id="rId28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01572" y="10967791"/>
                        <a:ext cx="285908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25381"/>
              </p:ext>
            </p:extLst>
          </p:nvPr>
        </p:nvGraphicFramePr>
        <p:xfrm>
          <a:off x="13967733" y="9521425"/>
          <a:ext cx="45720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" name="Equation" r:id="rId30" imgW="1409400" imgH="228600" progId="Equation.DSMT4">
                  <p:embed/>
                </p:oleObj>
              </mc:Choice>
              <mc:Fallback>
                <p:oleObj name="Equation" r:id="rId30" imgW="1409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733" y="9521425"/>
                        <a:ext cx="45720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81792"/>
              </p:ext>
            </p:extLst>
          </p:nvPr>
        </p:nvGraphicFramePr>
        <p:xfrm>
          <a:off x="19869422" y="9521425"/>
          <a:ext cx="1905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" name="Equation" r:id="rId32" imgW="1040948" imgH="393529" progId="Equation.DSMT4">
                  <p:embed/>
                </p:oleObj>
              </mc:Choice>
              <mc:Fallback>
                <p:oleObj name="Equation" r:id="rId32" imgW="104094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9422" y="9521425"/>
                        <a:ext cx="1905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3081403" y="10688689"/>
            <a:ext cx="2347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 translation:</a:t>
            </a:r>
            <a:endParaRPr lang="zh-CN" alt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543973"/>
              </p:ext>
            </p:extLst>
          </p:nvPr>
        </p:nvGraphicFramePr>
        <p:xfrm>
          <a:off x="17163693" y="10543150"/>
          <a:ext cx="3342484" cy="9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" name="Equation" r:id="rId34" imgW="1523880" imgH="444240" progId="Equation.DSMT4">
                  <p:embed/>
                </p:oleObj>
              </mc:Choice>
              <mc:Fallback>
                <p:oleObj name="Equation" r:id="rId34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7163693" y="10543150"/>
                        <a:ext cx="3342484" cy="97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3081403" y="11742113"/>
                <a:ext cx="648032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 smtClean="0"/>
                  <a:t>For rotation, however, it’s not so straightforward. we </a:t>
                </a:r>
                <a:r>
                  <a:rPr lang="en-US" altLang="zh-CN" sz="2400" dirty="0"/>
                  <a:t>introduce alternative coordinates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smtClean="0"/>
                      <m:t>Κ</m:t>
                    </m:r>
                  </m:oMath>
                </a14:m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, </a:t>
                </a:r>
                <a:r>
                  <a:rPr lang="el-GR" altLang="zh-CN" sz="2400" dirty="0"/>
                  <a:t>Κ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) </a:t>
                </a:r>
                <a:r>
                  <a:rPr lang="en-US" altLang="zh-CN" sz="2400" dirty="0"/>
                  <a:t>defined in terms of the projection of </a:t>
                </a:r>
                <a:r>
                  <a:rPr lang="en-US" altLang="zh-CN" sz="2400" dirty="0"/>
                  <a:t>the molecule’s </a:t>
                </a:r>
                <a:r>
                  <a:rPr lang="en-US" altLang="zh-CN" sz="2400" dirty="0"/>
                  <a:t>orientation </a:t>
                </a:r>
                <a:r>
                  <a:rPr lang="en-US" altLang="zh-CN" sz="2400" dirty="0"/>
                  <a:t>R </a:t>
                </a:r>
                <a:r>
                  <a:rPr lang="en-US" altLang="zh-CN" sz="2400" dirty="0"/>
                  <a:t>onto the plane perpendicular to </a:t>
                </a:r>
                <a:r>
                  <a:rPr lang="en-US" altLang="zh-CN" sz="2400" dirty="0" smtClean="0"/>
                  <a:t>a</a:t>
                </a:r>
                <a:r>
                  <a:rPr lang="en-US" altLang="zh-CN" sz="2400" baseline="-25000" dirty="0" smtClean="0"/>
                  <a:t>0</a:t>
                </a:r>
                <a:r>
                  <a:rPr lang="en-US" altLang="zh-CN" sz="2400" dirty="0" smtClean="0"/>
                  <a:t>.in particular,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403" y="11742113"/>
                <a:ext cx="6480326" cy="1938992"/>
              </a:xfrm>
              <a:prstGeom prst="rect">
                <a:avLst/>
              </a:prstGeom>
              <a:blipFill rotWithShape="1">
                <a:blip r:embed="rId36"/>
                <a:stretch>
                  <a:fillRect l="-1505" t="-2201" r="-1411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92653"/>
              </p:ext>
            </p:extLst>
          </p:nvPr>
        </p:nvGraphicFramePr>
        <p:xfrm>
          <a:off x="20989325" y="14575155"/>
          <a:ext cx="2480429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" name="Equation" r:id="rId37" imgW="1650960" imgH="533160" progId="Equation.DSMT4">
                  <p:embed/>
                </p:oleObj>
              </mc:Choice>
              <mc:Fallback>
                <p:oleObj name="Equation" r:id="rId37" imgW="1650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0989325" y="14575155"/>
                        <a:ext cx="2480429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5201"/>
              </p:ext>
            </p:extLst>
          </p:nvPr>
        </p:nvGraphicFramePr>
        <p:xfrm>
          <a:off x="14749546" y="13877143"/>
          <a:ext cx="417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" name="Equation" r:id="rId39" imgW="1904760" imgH="266400" progId="Equation.DSMT4">
                  <p:embed/>
                </p:oleObj>
              </mc:Choice>
              <mc:Fallback>
                <p:oleObj name="Equation" r:id="rId39" imgW="190476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9546" y="13877143"/>
                        <a:ext cx="417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H="1">
            <a:off x="21510342" y="12128948"/>
            <a:ext cx="76200" cy="1006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2564237" y="12128948"/>
            <a:ext cx="95046" cy="982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1516283" y="12967147"/>
            <a:ext cx="1143000" cy="386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81558"/>
              </p:ext>
            </p:extLst>
          </p:nvPr>
        </p:nvGraphicFramePr>
        <p:xfrm>
          <a:off x="14594366" y="15881185"/>
          <a:ext cx="3454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" name="Equation" r:id="rId41" imgW="1574640" imgH="431640" progId="Equation.DSMT4">
                  <p:embed/>
                </p:oleObj>
              </mc:Choice>
              <mc:Fallback>
                <p:oleObj name="Equation" r:id="rId41" imgW="157464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4366" y="15881185"/>
                        <a:ext cx="34544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13147524" y="16943114"/>
            <a:ext cx="11586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Former case is only for linear and for nonlinear molecules like water, </a:t>
            </a:r>
            <a:r>
              <a:rPr lang="en-US" altLang="zh-CN" sz="2400" dirty="0"/>
              <a:t>we need to use the same idea in 4D </a:t>
            </a:r>
            <a:r>
              <a:rPr lang="en-US" altLang="zh-CN" sz="2400" dirty="0" smtClean="0"/>
              <a:t>quaternion space:</a:t>
            </a:r>
            <a:endParaRPr lang="zh-CN" alt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3119503" y="14952559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where</a:t>
            </a:r>
            <a:endParaRPr lang="zh-CN" altLang="en-US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88082"/>
              </p:ext>
            </p:extLst>
          </p:nvPr>
        </p:nvGraphicFramePr>
        <p:xfrm>
          <a:off x="14917737" y="15022513"/>
          <a:ext cx="3620817" cy="51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" name="Equation" r:id="rId43" imgW="1422360" imgH="203040" progId="Equation.DSMT4">
                  <p:embed/>
                </p:oleObj>
              </mc:Choice>
              <mc:Fallback>
                <p:oleObj name="Equation" r:id="rId43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4917737" y="15022513"/>
                        <a:ext cx="3620817" cy="515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>
            <a:off x="13216770" y="16129293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 that </a:t>
            </a:r>
            <a:endParaRPr lang="zh-CN" alt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9141"/>
              </p:ext>
            </p:extLst>
          </p:nvPr>
        </p:nvGraphicFramePr>
        <p:xfrm>
          <a:off x="13907799" y="17779075"/>
          <a:ext cx="4291923" cy="77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" name="Equation" r:id="rId45" imgW="1485720" imgH="266400" progId="Equation.DSMT4">
                  <p:embed/>
                </p:oleObj>
              </mc:Choice>
              <mc:Fallback>
                <p:oleObj name="Equation" r:id="rId45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3907799" y="17779075"/>
                        <a:ext cx="4291923" cy="77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93628"/>
              </p:ext>
            </p:extLst>
          </p:nvPr>
        </p:nvGraphicFramePr>
        <p:xfrm>
          <a:off x="18981302" y="17829085"/>
          <a:ext cx="4892752" cy="7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" name="Equation" r:id="rId47" imgW="1600200" imgH="253800" progId="Equation.DSMT4">
                  <p:embed/>
                </p:oleObj>
              </mc:Choice>
              <mc:Fallback>
                <p:oleObj name="Equation" r:id="rId47" imgW="160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8981302" y="17829085"/>
                        <a:ext cx="4892752" cy="77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3147524" y="18715824"/>
                <a:ext cx="9347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𝑖𝑛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en-US" altLang="zh-CN" sz="2400" i="1">
                        <a:latin typeface="Cambria Math"/>
                      </a:rPr>
                      <m:t>𝑤h𝑖𝑐h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half </a:t>
                </a:r>
                <a:r>
                  <a:rPr lang="en-US" altLang="zh-CN" sz="2400" dirty="0"/>
                  <a:t>of the </a:t>
                </a:r>
                <a:r>
                  <a:rPr lang="en-US" altLang="zh-CN" sz="2400" b="1" dirty="0"/>
                  <a:t>overall rotation angle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latin typeface="Cambria Math"/>
                      </a:rPr>
                      <m:t>/2)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24" y="18715824"/>
                <a:ext cx="9347467" cy="461665"/>
              </a:xfrm>
              <a:prstGeom prst="rect">
                <a:avLst/>
              </a:prstGeom>
              <a:blipFill rotWithShape="1">
                <a:blip r:embed="rId49"/>
                <a:stretch>
                  <a:fillRect l="-19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5895"/>
              </p:ext>
            </p:extLst>
          </p:nvPr>
        </p:nvGraphicFramePr>
        <p:xfrm>
          <a:off x="13971582" y="19480531"/>
          <a:ext cx="8687701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" name="Equation" r:id="rId50" imgW="3098520" imgH="266400" progId="Equation.DSMT4">
                  <p:embed/>
                </p:oleObj>
              </mc:Choice>
              <mc:Fallback>
                <p:oleObj name="Equation" r:id="rId50" imgW="3098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3971582" y="19480531"/>
                        <a:ext cx="8687701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104"/>
          <p:cNvSpPr/>
          <p:nvPr/>
        </p:nvSpPr>
        <p:spPr>
          <a:xfrm>
            <a:off x="13147524" y="20647170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where</a:t>
            </a:r>
            <a:endParaRPr lang="zh-CN" altLang="en-US" sz="2400" dirty="0"/>
          </a:p>
        </p:txBody>
      </p:sp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94086"/>
              </p:ext>
            </p:extLst>
          </p:nvPr>
        </p:nvGraphicFramePr>
        <p:xfrm>
          <a:off x="14977080" y="20503507"/>
          <a:ext cx="2951523" cy="77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" name="Equation" r:id="rId52" imgW="1688760" imgH="444240" progId="Equation.DSMT4">
                  <p:embed/>
                </p:oleObj>
              </mc:Choice>
              <mc:Fallback>
                <p:oleObj name="Equation" r:id="rId52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977080" y="20503507"/>
                        <a:ext cx="2951523" cy="77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/>
          <p:cNvSpPr/>
          <p:nvPr/>
        </p:nvSpPr>
        <p:spPr>
          <a:xfrm>
            <a:off x="13216770" y="21674435"/>
            <a:ext cx="854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Combining the translation and rotation and a long calculation</a:t>
            </a:r>
            <a:endParaRPr lang="zh-CN" altLang="en-US" sz="2400" dirty="0"/>
          </a:p>
        </p:txBody>
      </p:sp>
      <p:pic>
        <p:nvPicPr>
          <p:cNvPr id="111" name="Picture 47" descr="F:\常用图标\subject in UB\Google 云端硬盘\My project\group meeting 5-10\图片资料\results\SystemSizeEffect.jpg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083" y="16934181"/>
            <a:ext cx="941028" cy="71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val 111"/>
          <p:cNvSpPr/>
          <p:nvPr/>
        </p:nvSpPr>
        <p:spPr>
          <a:xfrm>
            <a:off x="34094594" y="17776387"/>
            <a:ext cx="508397" cy="4119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 flipV="1">
            <a:off x="33900430" y="17576339"/>
            <a:ext cx="268617" cy="26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776975" y="15729183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Size effect</a:t>
            </a:r>
            <a:endParaRPr lang="zh-CN" altLang="en-US" sz="2000" b="1" dirty="0"/>
          </a:p>
        </p:txBody>
      </p:sp>
      <p:sp>
        <p:nvSpPr>
          <p:cNvPr id="123" name="Oval 122"/>
          <p:cNvSpPr/>
          <p:nvPr/>
        </p:nvSpPr>
        <p:spPr>
          <a:xfrm>
            <a:off x="26746200" y="19583400"/>
            <a:ext cx="930353" cy="18779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24163</TotalTime>
  <Words>835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Default Design</vt:lpstr>
      <vt:lpstr>Equation</vt:lpstr>
      <vt:lpstr>MathType 6.0 Equation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Errington</dc:creator>
  <cp:lastModifiedBy>weisongl</cp:lastModifiedBy>
  <cp:revision>1192</cp:revision>
  <cp:lastPrinted>2014-10-01T16:16:50Z</cp:lastPrinted>
  <dcterms:created xsi:type="dcterms:W3CDTF">2004-05-14T03:43:59Z</dcterms:created>
  <dcterms:modified xsi:type="dcterms:W3CDTF">2014-10-01T21:02:20Z</dcterms:modified>
</cp:coreProperties>
</file>