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1pPr>
    <a:lvl2pPr marL="354013" indent="1031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2pPr>
    <a:lvl3pPr marL="709613" indent="2047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3pPr>
    <a:lvl4pPr marL="1065213" indent="3063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4pPr>
    <a:lvl5pPr marL="1420813" indent="4079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54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BC"/>
    <a:srgbClr val="6600FF"/>
    <a:srgbClr val="28287C"/>
    <a:srgbClr val="FF0000"/>
    <a:srgbClr val="CC3300"/>
    <a:srgbClr val="800000"/>
    <a:srgbClr val="0AA654"/>
    <a:srgbClr val="990000"/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7" autoAdjust="0"/>
    <p:restoredTop sz="95232" autoAdjust="0"/>
  </p:normalViewPr>
  <p:slideViewPr>
    <p:cSldViewPr>
      <p:cViewPr>
        <p:scale>
          <a:sx n="25" d="100"/>
          <a:sy n="25" d="100"/>
        </p:scale>
        <p:origin x="1800" y="240"/>
      </p:cViewPr>
      <p:guideLst>
        <p:guide orient="horz" pos="1155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79F5A2-2527-4ED7-A094-646624CE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4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096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5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08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18AAF-55BE-4CDF-8BE7-490A893D5812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4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1474"/>
            <a:ext cx="31088542" cy="5880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5028"/>
            <a:ext cx="25603729" cy="7009946"/>
          </a:xfrm>
        </p:spPr>
        <p:txBody>
          <a:bodyPr/>
          <a:lstStyle>
            <a:lvl1pPr marL="0" indent="0" algn="ctr">
              <a:buNone/>
              <a:defRPr/>
            </a:lvl1pPr>
            <a:lvl2pPr marL="355564" indent="0" algn="ctr">
              <a:buNone/>
              <a:defRPr/>
            </a:lvl2pPr>
            <a:lvl3pPr marL="711129" indent="0" algn="ctr">
              <a:buNone/>
              <a:defRPr/>
            </a:lvl3pPr>
            <a:lvl4pPr marL="1066693" indent="0" algn="ctr">
              <a:buNone/>
              <a:defRPr/>
            </a:lvl4pPr>
            <a:lvl5pPr marL="1422258" indent="0" algn="ctr">
              <a:buNone/>
              <a:defRPr/>
            </a:lvl5pPr>
            <a:lvl6pPr marL="1777822" indent="0" algn="ctr">
              <a:buNone/>
              <a:defRPr/>
            </a:lvl6pPr>
            <a:lvl7pPr marL="2133387" indent="0" algn="ctr">
              <a:buNone/>
              <a:defRPr/>
            </a:lvl7pPr>
            <a:lvl8pPr marL="2488951" indent="0" algn="ctr">
              <a:buNone/>
              <a:defRPr/>
            </a:lvl8pPr>
            <a:lvl9pPr marL="28445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88AE-EC30-4F3F-A2BC-483DF4F6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BE64-6A52-462E-9B12-5C136F84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778"/>
            <a:ext cx="8229864" cy="23405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778"/>
            <a:ext cx="24562594" cy="23405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93AA-4213-4AEA-AAFA-8D848261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44D4-1922-4C05-8475-45F683251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8054"/>
            <a:ext cx="31089865" cy="544739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304"/>
            <a:ext cx="31089865" cy="6000750"/>
          </a:xfrm>
        </p:spPr>
        <p:txBody>
          <a:bodyPr anchor="b"/>
          <a:lstStyle>
            <a:lvl1pPr marL="0" indent="0">
              <a:buNone/>
              <a:defRPr sz="1600"/>
            </a:lvl1pPr>
            <a:lvl2pPr marL="355564" indent="0">
              <a:buNone/>
              <a:defRPr sz="1400"/>
            </a:lvl2pPr>
            <a:lvl3pPr marL="711129" indent="0">
              <a:buNone/>
              <a:defRPr sz="1200"/>
            </a:lvl3pPr>
            <a:lvl4pPr marL="1066693" indent="0">
              <a:buNone/>
              <a:defRPr sz="1100"/>
            </a:lvl4pPr>
            <a:lvl5pPr marL="1422258" indent="0">
              <a:buNone/>
              <a:defRPr sz="1100"/>
            </a:lvl5pPr>
            <a:lvl6pPr marL="1777822" indent="0">
              <a:buNone/>
              <a:defRPr sz="1100"/>
            </a:lvl6pPr>
            <a:lvl7pPr marL="2133387" indent="0">
              <a:buNone/>
              <a:defRPr sz="1100"/>
            </a:lvl7pPr>
            <a:lvl8pPr marL="2488951" indent="0">
              <a:buNone/>
              <a:defRPr sz="1100"/>
            </a:lvl8pPr>
            <a:lvl9pPr marL="284451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8B01-8CF3-42BB-9418-B7CC69A41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AC4-CBAF-41E9-831C-01C99E4D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224"/>
            <a:ext cx="16160750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1"/>
            <a:ext cx="16160750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224"/>
            <a:ext cx="16167364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1"/>
            <a:ext cx="16167364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D0FA-849C-4C3A-9045-51B3FF965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1CC7-54C7-436E-BD65-8CD8C1C1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AEF1-E2DD-40C3-93B6-641D57411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1974"/>
            <a:ext cx="12033250" cy="46479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1974"/>
            <a:ext cx="20447000" cy="2341222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39946"/>
            <a:ext cx="12033250" cy="187642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4D2E-D563-4535-86B9-F5CBBED1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1947"/>
            <a:ext cx="21945864" cy="226785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554"/>
            <a:ext cx="21945864" cy="16458974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804"/>
            <a:ext cx="21945864" cy="32192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A1CA-0C68-4445-8C1C-E0C4CF1E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4980900"/>
            <a:ext cx="1158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pPr>
              <a:defRPr/>
            </a:pPr>
            <a:fld id="{70999E39-830E-4A16-A63C-DC94DC88C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2pPr>
      <a:lvl3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3pPr>
      <a:lvl4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4pPr>
      <a:lvl5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5pPr>
      <a:lvl6pPr marL="355564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711129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066693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422258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0213" indent="-11430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</a:defRPr>
      </a:lvl2pPr>
      <a:lvl3pPr marL="4570413" indent="-9144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</a:defRPr>
      </a:lvl3pPr>
      <a:lvl4pPr marL="6399213" indent="-9144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8013" indent="-912813" algn="l" defTabSz="3656013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584165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39730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295294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650859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9.bin"/><Relationship Id="rId39" Type="http://schemas.openxmlformats.org/officeDocument/2006/relationships/oleObject" Target="../embeddings/oleObject11.bin"/><Relationship Id="rId21" Type="http://schemas.openxmlformats.org/officeDocument/2006/relationships/image" Target="../media/image6.wmf"/><Relationship Id="rId34" Type="http://schemas.openxmlformats.org/officeDocument/2006/relationships/image" Target="../media/image28.png"/><Relationship Id="rId42" Type="http://schemas.openxmlformats.org/officeDocument/2006/relationships/image" Target="../media/image12.wmf"/><Relationship Id="rId47" Type="http://schemas.openxmlformats.org/officeDocument/2006/relationships/oleObject" Target="../embeddings/oleObject1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.bin"/><Relationship Id="rId29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8.bin"/><Relationship Id="rId32" Type="http://schemas.openxmlformats.org/officeDocument/2006/relationships/image" Target="../media/image26.png"/><Relationship Id="rId37" Type="http://schemas.openxmlformats.org/officeDocument/2006/relationships/oleObject" Target="../embeddings/oleObject10.bin"/><Relationship Id="rId40" Type="http://schemas.openxmlformats.org/officeDocument/2006/relationships/image" Target="../media/image11.wmf"/><Relationship Id="rId45" Type="http://schemas.openxmlformats.org/officeDocument/2006/relationships/oleObject" Target="../embeddings/oleObject14.bin"/><Relationship Id="rId5" Type="http://schemas.openxmlformats.org/officeDocument/2006/relationships/image" Target="../media/image17.png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wmf"/><Relationship Id="rId31" Type="http://schemas.openxmlformats.org/officeDocument/2006/relationships/image" Target="../media/image25.png"/><Relationship Id="rId44" Type="http://schemas.openxmlformats.org/officeDocument/2006/relationships/image" Target="../media/image13.wmf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oleObject" Target="../embeddings/oleObject13.bin"/><Relationship Id="rId48" Type="http://schemas.openxmlformats.org/officeDocument/2006/relationships/image" Target="../media/image15.wmf"/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wmf"/><Relationship Id="rId25" Type="http://schemas.openxmlformats.org/officeDocument/2006/relationships/image" Target="../media/image8.wmf"/><Relationship Id="rId33" Type="http://schemas.openxmlformats.org/officeDocument/2006/relationships/image" Target="../media/image27.png"/><Relationship Id="rId38" Type="http://schemas.openxmlformats.org/officeDocument/2006/relationships/image" Target="../media/image10.wmf"/><Relationship Id="rId46" Type="http://schemas.openxmlformats.org/officeDocument/2006/relationships/image" Target="../media/image14.wmf"/><Relationship Id="rId20" Type="http://schemas.openxmlformats.org/officeDocument/2006/relationships/oleObject" Target="../embeddings/oleObject6.bin"/><Relationship Id="rId4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6439" y="5532488"/>
            <a:ext cx="4767006" cy="36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 bwMode="auto">
          <a:xfrm>
            <a:off x="25583672" y="25036810"/>
            <a:ext cx="10436599" cy="220548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/>
              <a:t>1. Tan </a:t>
            </a:r>
            <a:r>
              <a:rPr lang="en-US" altLang="zh-CN" sz="1600" dirty="0"/>
              <a:t>Tai Boon, A. J. Schultz, and D. A. Kofke, 'Efficient Calculation of - and -Nitrogen Free Energies and Coexistence Conditions Via Overlap Sampling with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135 (2011), 044125 (13 pp.).</a:t>
            </a:r>
            <a:endParaRPr lang="zh-CN" altLang="zh-CN" sz="1600" dirty="0"/>
          </a:p>
          <a:p>
            <a:pPr algn="just"/>
            <a:r>
              <a:rPr lang="en-US" altLang="zh-CN" sz="1600" dirty="0" smtClean="0"/>
              <a:t>2. T</a:t>
            </a:r>
            <a:r>
              <a:rPr lang="en-US" altLang="zh-CN" sz="1600" dirty="0"/>
              <a:t>. B. Tan, A. J. Schultz, and D. A. Kofke, 'Efficient Calculation of Temperature Dependence of Solid-Phase Free Energies by Overlap Sampling Coupled with Harmonically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133 (2010</a:t>
            </a:r>
            <a:r>
              <a:rPr lang="en-US" altLang="zh-CN" sz="1600" dirty="0" smtClean="0"/>
              <a:t>).</a:t>
            </a:r>
          </a:p>
          <a:p>
            <a:pPr algn="just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600" dirty="0"/>
              <a:t>Andrew J. Schultz, </a:t>
            </a:r>
            <a:r>
              <a:rPr lang="en-US" altLang="zh-CN" sz="1600" dirty="0" err="1"/>
              <a:t>Sabry</a:t>
            </a:r>
            <a:r>
              <a:rPr lang="en-US" altLang="zh-CN" sz="1600" dirty="0"/>
              <a:t> G. </a:t>
            </a:r>
            <a:r>
              <a:rPr lang="en-US" altLang="zh-CN" sz="1600" dirty="0" err="1"/>
              <a:t>Moustafa</a:t>
            </a:r>
            <a:r>
              <a:rPr lang="en-US" altLang="zh-CN" sz="1600" dirty="0"/>
              <a:t>, and David A. </a:t>
            </a:r>
            <a:r>
              <a:rPr lang="en-US" altLang="zh-CN" sz="1600" dirty="0" err="1" smtClean="0"/>
              <a:t>Kofke</a:t>
            </a:r>
            <a:r>
              <a:rPr lang="en-US" altLang="zh-CN" sz="1600" dirty="0"/>
              <a:t> ‘Direct Calculation of </a:t>
            </a:r>
            <a:r>
              <a:rPr lang="en-US" altLang="zh-CN" sz="1600" dirty="0" err="1"/>
              <a:t>Anharmonic</a:t>
            </a:r>
            <a:r>
              <a:rPr lang="en-US" altLang="zh-CN" sz="1600" dirty="0"/>
              <a:t> Contributions to Thermodynamic Properties </a:t>
            </a:r>
            <a:r>
              <a:rPr lang="en-US" altLang="zh-CN" sz="1600" dirty="0" smtClean="0"/>
              <a:t>of Crystals </a:t>
            </a:r>
            <a:r>
              <a:rPr lang="en-US" altLang="zh-CN" sz="1600" dirty="0"/>
              <a:t>by Molecular Simulation’ PACS numbers: 05.10.-a, 65.40.-b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43" descr="ub_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44513"/>
            <a:ext cx="31194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3"/>
          <p:cNvSpPr>
            <a:spLocks noChangeArrowheads="1"/>
          </p:cNvSpPr>
          <p:nvPr/>
        </p:nvSpPr>
        <p:spPr bwMode="auto">
          <a:xfrm>
            <a:off x="3937000" y="509881"/>
            <a:ext cx="32194500" cy="25381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113" tIns="35556" rIns="71113" bIns="35556"/>
          <a:lstStyle/>
          <a:p>
            <a:pPr defTabSz="3656013"/>
            <a:endParaRPr lang="en-US"/>
          </a:p>
        </p:txBody>
      </p:sp>
      <p:sp>
        <p:nvSpPr>
          <p:cNvPr id="66" name="Rectangle 65"/>
          <p:cNvSpPr/>
          <p:nvPr/>
        </p:nvSpPr>
        <p:spPr bwMode="auto">
          <a:xfrm>
            <a:off x="0" y="3429000"/>
            <a:ext cx="1252984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8" name="Rectangle 67"/>
          <p:cNvSpPr/>
          <p:nvPr/>
        </p:nvSpPr>
        <p:spPr bwMode="auto">
          <a:xfrm>
            <a:off x="12529842" y="3429000"/>
            <a:ext cx="1300342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9" name="Rectangle 68"/>
          <p:cNvSpPr/>
          <p:nvPr/>
        </p:nvSpPr>
        <p:spPr bwMode="auto">
          <a:xfrm>
            <a:off x="25533264" y="3429000"/>
            <a:ext cx="10966536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5519977" y="24167713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97008" y="509881"/>
            <a:ext cx="32234492" cy="2722785"/>
          </a:xfrm>
          <a:prstGeom prst="rect">
            <a:avLst/>
          </a:prstGeom>
          <a:solidFill>
            <a:srgbClr val="3E3EBC"/>
          </a:solidFill>
          <a:ln>
            <a:noFill/>
          </a:ln>
        </p:spPr>
        <p:txBody>
          <a:bodyPr wrap="square" lIns="75174" tIns="37586" rIns="75174" bIns="3758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dirty="0">
                <a:solidFill>
                  <a:schemeClr val="bg1"/>
                </a:solidFill>
              </a:rPr>
              <a:t>Electric-Field Mapped Averaging for Dielectric </a:t>
            </a:r>
            <a:r>
              <a:rPr lang="en-US" sz="8800" dirty="0" smtClean="0">
                <a:solidFill>
                  <a:schemeClr val="bg1"/>
                </a:solidFill>
              </a:rPr>
              <a:t>Constant</a:t>
            </a:r>
          </a:p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Weisong 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, Andrew J. Schultz, David A.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Kofke</a:t>
            </a:r>
          </a:p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Chemical and Biological Engineering, University at Buffalo, The State University of New York, Buffalo, NY 14260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956" y="3642893"/>
            <a:ext cx="12056338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809" y="5015109"/>
            <a:ext cx="116312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r>
              <a:rPr lang="en-US" sz="3200" dirty="0"/>
              <a:t>The dielectric </a:t>
            </a:r>
            <a:r>
              <a:rPr lang="en-US" sz="3200" dirty="0" smtClean="0"/>
              <a:t>constant (relative permittivity) </a:t>
            </a:r>
            <a:r>
              <a:rPr lang="en-US" sz="3200" dirty="0"/>
              <a:t>of a material under given conditions is the ratio of permittivity or capacitance to that of vacuum. </a:t>
            </a:r>
            <a:endParaRPr lang="en-US" sz="3200" dirty="0" smtClean="0"/>
          </a:p>
          <a:p>
            <a:pPr algn="just"/>
            <a:r>
              <a:rPr lang="en-US" sz="3200" dirty="0" smtClean="0"/>
              <a:t>Dielectric </a:t>
            </a:r>
            <a:r>
              <a:rPr lang="en-US" sz="3200" dirty="0"/>
              <a:t>is another name for an insulator (non-conductor). Dielectrics can polarize in the presence of an electric </a:t>
            </a:r>
            <a:r>
              <a:rPr lang="en-US" sz="3200" dirty="0" smtClean="0"/>
              <a:t>field.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4160" y="15805118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682" y="21658483"/>
            <a:ext cx="12421807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5864576" y="3496575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7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25759547" y="24205813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44274" y="17076976"/>
            <a:ext cx="11470469" cy="451152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. Solvent dielectric constant correlates with solubility of electrolytes and zwitterions (e.g., pharmaceuticals)</a:t>
            </a:r>
          </a:p>
          <a:p>
            <a:pPr algn="just"/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2. Frequency-dependent dielectric constant </a:t>
            </a:r>
            <a:r>
              <a:rPr lang="el-GR" altLang="en-US" sz="3200" dirty="0">
                <a:solidFill>
                  <a:schemeClr val="tx1"/>
                </a:solidFill>
                <a:latin typeface="Arial" charset="0"/>
              </a:rPr>
              <a:t>ε</a:t>
            </a:r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l-GR" altLang="en-US" sz="3200" dirty="0">
                <a:solidFill>
                  <a:schemeClr val="tx1"/>
                </a:solidFill>
                <a:latin typeface="Arial" charset="0"/>
              </a:rPr>
              <a:t>ω</a:t>
            </a:r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) determines response to oscillating electric field, and thus optical properties such as index of refraction</a:t>
            </a:r>
          </a:p>
          <a:p>
            <a:pPr algn="just"/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3. Design of capacitors, supercapacitors as an energy storage device</a:t>
            </a:r>
          </a:p>
          <a:p>
            <a:pPr algn="just"/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4 .Characterizes of how ionic interactions are attenuated in solution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9511" y="10637617"/>
            <a:ext cx="5178985" cy="18691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60384" y="10796746"/>
            <a:ext cx="121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+Q</a:t>
            </a:r>
            <a:endParaRPr lang="en-US" sz="4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0093640" y="10796746"/>
            <a:ext cx="121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</a:t>
            </a:r>
            <a:r>
              <a:rPr lang="en-US" sz="4400" dirty="0" smtClean="0"/>
              <a:t>Q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8361" y="12503646"/>
            <a:ext cx="1479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Electric </a:t>
            </a:r>
          </a:p>
          <a:p>
            <a:r>
              <a:rPr lang="en-US" sz="2800" dirty="0" smtClean="0"/>
              <a:t>filed E</a:t>
            </a:r>
            <a:endParaRPr lang="en-US" sz="2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064512" y="12544149"/>
            <a:ext cx="1479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Plate </a:t>
            </a:r>
          </a:p>
          <a:p>
            <a:r>
              <a:rPr lang="en-US" sz="2800" dirty="0" smtClean="0"/>
              <a:t>Area A</a:t>
            </a:r>
            <a:endParaRPr lang="en-US" sz="2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740159" y="14239260"/>
            <a:ext cx="36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Capacitor with a dielectric inside</a:t>
            </a:r>
          </a:p>
          <a:p>
            <a:r>
              <a:rPr lang="en-US" sz="2800" dirty="0" smtClean="0"/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8326788" y="8982698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783391" y="8434153"/>
            <a:ext cx="35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50784" y="8591689"/>
            <a:ext cx="3273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Vacuum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94264" y="10954391"/>
            <a:ext cx="533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Dielectric: Polarization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36732" y="9549165"/>
                <a:ext cx="4609530" cy="135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" y="9549165"/>
                <a:ext cx="4609530" cy="13533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436732" y="11955634"/>
                <a:ext cx="4609530" cy="1352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" y="11955634"/>
                <a:ext cx="4609530" cy="13528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/>
          <p:cNvSpPr txBox="1"/>
          <p:nvPr/>
        </p:nvSpPr>
        <p:spPr>
          <a:xfrm>
            <a:off x="718067" y="13383815"/>
            <a:ext cx="533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Dielectric Constant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92536" y="14307279"/>
                <a:ext cx="3194657" cy="135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36" y="14307279"/>
                <a:ext cx="3194657" cy="13533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13743620" y="4276031"/>
            <a:ext cx="11423738" cy="2652520"/>
            <a:chOff x="1219200" y="5105400"/>
            <a:chExt cx="6400800" cy="1447800"/>
          </a:xfrm>
        </p:grpSpPr>
        <p:sp>
          <p:nvSpPr>
            <p:cNvPr id="191" name="Rectangle 28"/>
            <p:cNvSpPr>
              <a:spLocks noChangeArrowheads="1"/>
            </p:cNvSpPr>
            <p:nvPr/>
          </p:nvSpPr>
          <p:spPr bwMode="auto">
            <a:xfrm>
              <a:off x="5181441" y="5105400"/>
              <a:ext cx="1600758" cy="1447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2" name="Line 29"/>
            <p:cNvSpPr>
              <a:spLocks noChangeShapeType="1"/>
            </p:cNvSpPr>
            <p:nvPr/>
          </p:nvSpPr>
          <p:spPr bwMode="auto">
            <a:xfrm>
              <a:off x="5562361" y="5410377"/>
              <a:ext cx="0" cy="3049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3" name="Line 30"/>
            <p:cNvSpPr>
              <a:spLocks noChangeShapeType="1"/>
            </p:cNvSpPr>
            <p:nvPr/>
          </p:nvSpPr>
          <p:spPr bwMode="auto">
            <a:xfrm flipH="1">
              <a:off x="5943281" y="5181365"/>
              <a:ext cx="153038" cy="2290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4" name="Line 31"/>
            <p:cNvSpPr>
              <a:spLocks noChangeShapeType="1"/>
            </p:cNvSpPr>
            <p:nvPr/>
          </p:nvSpPr>
          <p:spPr bwMode="auto">
            <a:xfrm>
              <a:off x="5791360" y="5334412"/>
              <a:ext cx="0" cy="2278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5" name="Line 32"/>
            <p:cNvSpPr>
              <a:spLocks noChangeShapeType="1"/>
            </p:cNvSpPr>
            <p:nvPr/>
          </p:nvSpPr>
          <p:spPr bwMode="auto">
            <a:xfrm>
              <a:off x="5410439" y="5867282"/>
              <a:ext cx="227882" cy="7596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6" name="Line 33"/>
            <p:cNvSpPr>
              <a:spLocks noChangeShapeType="1"/>
            </p:cNvSpPr>
            <p:nvPr/>
          </p:nvSpPr>
          <p:spPr bwMode="auto">
            <a:xfrm flipH="1">
              <a:off x="6477240" y="5638271"/>
              <a:ext cx="75961" cy="22901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" name="Line 34"/>
            <p:cNvSpPr>
              <a:spLocks noChangeShapeType="1"/>
            </p:cNvSpPr>
            <p:nvPr/>
          </p:nvSpPr>
          <p:spPr bwMode="auto">
            <a:xfrm>
              <a:off x="6248240" y="5791318"/>
              <a:ext cx="153039" cy="2290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8" name="Line 35"/>
            <p:cNvSpPr>
              <a:spLocks noChangeShapeType="1"/>
            </p:cNvSpPr>
            <p:nvPr/>
          </p:nvSpPr>
          <p:spPr bwMode="auto">
            <a:xfrm flipH="1">
              <a:off x="5867321" y="5943247"/>
              <a:ext cx="75961" cy="3049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9" name="Line 36"/>
            <p:cNvSpPr>
              <a:spLocks noChangeShapeType="1"/>
            </p:cNvSpPr>
            <p:nvPr/>
          </p:nvSpPr>
          <p:spPr bwMode="auto">
            <a:xfrm>
              <a:off x="6553200" y="6096294"/>
              <a:ext cx="75961" cy="3049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200" name="Line 37"/>
            <p:cNvSpPr>
              <a:spLocks noChangeShapeType="1"/>
            </p:cNvSpPr>
            <p:nvPr/>
          </p:nvSpPr>
          <p:spPr bwMode="auto">
            <a:xfrm flipH="1">
              <a:off x="5410439" y="6172259"/>
              <a:ext cx="151921" cy="22901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201" name="Line 38"/>
            <p:cNvSpPr>
              <a:spLocks noChangeShapeType="1"/>
            </p:cNvSpPr>
            <p:nvPr/>
          </p:nvSpPr>
          <p:spPr bwMode="auto">
            <a:xfrm>
              <a:off x="6324201" y="5181365"/>
              <a:ext cx="0" cy="3049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202" name="Line 39"/>
            <p:cNvSpPr>
              <a:spLocks noChangeShapeType="1"/>
            </p:cNvSpPr>
            <p:nvPr/>
          </p:nvSpPr>
          <p:spPr bwMode="auto">
            <a:xfrm>
              <a:off x="5930900" y="5584825"/>
              <a:ext cx="152400" cy="228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06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203" name="Rectangle 28"/>
            <p:cNvSpPr>
              <a:spLocks noChangeArrowheads="1"/>
            </p:cNvSpPr>
            <p:nvPr/>
          </p:nvSpPr>
          <p:spPr bwMode="auto">
            <a:xfrm>
              <a:off x="1219200" y="5105400"/>
              <a:ext cx="1600759" cy="1447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pSp>
          <p:nvGrpSpPr>
            <p:cNvPr id="204" name="Group 44"/>
            <p:cNvGrpSpPr>
              <a:grpSpLocks/>
            </p:cNvGrpSpPr>
            <p:nvPr/>
          </p:nvGrpSpPr>
          <p:grpSpPr bwMode="auto">
            <a:xfrm>
              <a:off x="1371600" y="5181600"/>
              <a:ext cx="1219200" cy="1219200"/>
              <a:chOff x="2514600" y="5181600"/>
              <a:chExt cx="1219200" cy="1219200"/>
            </a:xfrm>
          </p:grpSpPr>
          <p:sp>
            <p:nvSpPr>
              <p:cNvPr id="221" name="Line 29"/>
              <p:cNvSpPr>
                <a:spLocks noChangeShapeType="1"/>
              </p:cNvSpPr>
              <p:nvPr/>
            </p:nvSpPr>
            <p:spPr bwMode="auto">
              <a:xfrm>
                <a:off x="2666774" y="5410200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194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2" name="Line 30"/>
              <p:cNvSpPr>
                <a:spLocks noChangeShapeType="1"/>
              </p:cNvSpPr>
              <p:nvPr/>
            </p:nvSpPr>
            <p:spPr bwMode="auto">
              <a:xfrm flipH="1">
                <a:off x="3048000" y="5181600"/>
                <a:ext cx="152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200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3" name="Line 31"/>
              <p:cNvSpPr>
                <a:spLocks noChangeShapeType="1"/>
              </p:cNvSpPr>
              <p:nvPr/>
            </p:nvSpPr>
            <p:spPr bwMode="auto">
              <a:xfrm>
                <a:off x="2896277" y="5334000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15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4" name="Line 32"/>
              <p:cNvSpPr>
                <a:spLocks noChangeShapeType="1"/>
              </p:cNvSpPr>
              <p:nvPr/>
            </p:nvSpPr>
            <p:spPr bwMode="auto">
              <a:xfrm>
                <a:off x="2514600" y="5867400"/>
                <a:ext cx="228600" cy="76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15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5" name="Line 33"/>
              <p:cNvSpPr>
                <a:spLocks noChangeShapeType="1"/>
              </p:cNvSpPr>
              <p:nvPr/>
            </p:nvSpPr>
            <p:spPr bwMode="auto">
              <a:xfrm flipH="1">
                <a:off x="3581400" y="5638800"/>
                <a:ext cx="762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203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6" name="Line 34"/>
              <p:cNvSpPr>
                <a:spLocks noChangeShapeType="1"/>
              </p:cNvSpPr>
              <p:nvPr/>
            </p:nvSpPr>
            <p:spPr bwMode="auto">
              <a:xfrm>
                <a:off x="3352800" y="5791200"/>
                <a:ext cx="152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6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7" name="Line 35"/>
              <p:cNvSpPr>
                <a:spLocks noChangeShapeType="1"/>
              </p:cNvSpPr>
              <p:nvPr/>
            </p:nvSpPr>
            <p:spPr bwMode="auto">
              <a:xfrm flipH="1">
                <a:off x="2971800" y="59436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8" name="Line 36"/>
              <p:cNvSpPr>
                <a:spLocks noChangeShapeType="1"/>
              </p:cNvSpPr>
              <p:nvPr/>
            </p:nvSpPr>
            <p:spPr bwMode="auto">
              <a:xfrm>
                <a:off x="3657600" y="60960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27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29" name="Line 37"/>
              <p:cNvSpPr>
                <a:spLocks noChangeShapeType="1"/>
              </p:cNvSpPr>
              <p:nvPr/>
            </p:nvSpPr>
            <p:spPr bwMode="auto">
              <a:xfrm flipH="1">
                <a:off x="2514600" y="6172200"/>
                <a:ext cx="152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200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30" name="Line 38"/>
              <p:cNvSpPr>
                <a:spLocks noChangeShapeType="1"/>
              </p:cNvSpPr>
              <p:nvPr/>
            </p:nvSpPr>
            <p:spPr bwMode="auto">
              <a:xfrm>
                <a:off x="3428210" y="5181600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21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231" name="Line 39"/>
              <p:cNvSpPr>
                <a:spLocks noChangeShapeType="1"/>
              </p:cNvSpPr>
              <p:nvPr/>
            </p:nvSpPr>
            <p:spPr bwMode="auto">
              <a:xfrm>
                <a:off x="3048000" y="5562600"/>
                <a:ext cx="152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>
                  <a:rot lat="0" lon="0" rev="3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" charset="0"/>
                  <a:ea typeface="ＭＳ Ｐゴシック" charset="0"/>
                </a:endParaRPr>
              </a:p>
            </p:txBody>
          </p:sp>
        </p:grpSp>
        <p:sp>
          <p:nvSpPr>
            <p:cNvPr id="205" name="Line 29"/>
            <p:cNvSpPr>
              <a:spLocks noChangeShapeType="1"/>
            </p:cNvSpPr>
            <p:nvPr/>
          </p:nvSpPr>
          <p:spPr bwMode="auto">
            <a:xfrm>
              <a:off x="5519702" y="54102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194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06" name="Line 30"/>
            <p:cNvSpPr>
              <a:spLocks noChangeShapeType="1"/>
            </p:cNvSpPr>
            <p:nvPr/>
          </p:nvSpPr>
          <p:spPr bwMode="auto">
            <a:xfrm flipH="1">
              <a:off x="5943600" y="5130800"/>
              <a:ext cx="1524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00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07" name="Line 31"/>
            <p:cNvSpPr>
              <a:spLocks noChangeShapeType="1"/>
            </p:cNvSpPr>
            <p:nvPr/>
          </p:nvSpPr>
          <p:spPr bwMode="auto">
            <a:xfrm>
              <a:off x="5822131" y="53340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08" name="Line 32"/>
            <p:cNvSpPr>
              <a:spLocks noChangeShapeType="1"/>
            </p:cNvSpPr>
            <p:nvPr/>
          </p:nvSpPr>
          <p:spPr bwMode="auto">
            <a:xfrm>
              <a:off x="5410200" y="5835650"/>
              <a:ext cx="228600" cy="76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09" name="Line 33"/>
            <p:cNvSpPr>
              <a:spLocks noChangeShapeType="1"/>
            </p:cNvSpPr>
            <p:nvPr/>
          </p:nvSpPr>
          <p:spPr bwMode="auto">
            <a:xfrm flipH="1">
              <a:off x="6445250" y="5638800"/>
              <a:ext cx="762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03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0" name="Line 34"/>
            <p:cNvSpPr>
              <a:spLocks noChangeShapeType="1"/>
            </p:cNvSpPr>
            <p:nvPr/>
          </p:nvSpPr>
          <p:spPr bwMode="auto">
            <a:xfrm>
              <a:off x="6248400" y="5759450"/>
              <a:ext cx="1524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6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1" name="Line 35"/>
            <p:cNvSpPr>
              <a:spLocks noChangeShapeType="1"/>
            </p:cNvSpPr>
            <p:nvPr/>
          </p:nvSpPr>
          <p:spPr bwMode="auto">
            <a:xfrm flipH="1">
              <a:off x="5854700" y="5892800"/>
              <a:ext cx="762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2" name="Line 36"/>
            <p:cNvSpPr>
              <a:spLocks noChangeShapeType="1"/>
            </p:cNvSpPr>
            <p:nvPr/>
          </p:nvSpPr>
          <p:spPr bwMode="auto">
            <a:xfrm>
              <a:off x="6553200" y="6019800"/>
              <a:ext cx="762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3" name="Line 37"/>
            <p:cNvSpPr>
              <a:spLocks noChangeShapeType="1"/>
            </p:cNvSpPr>
            <p:nvPr/>
          </p:nvSpPr>
          <p:spPr bwMode="auto">
            <a:xfrm flipH="1">
              <a:off x="5397500" y="6121400"/>
              <a:ext cx="1524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00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4" name="Line 38"/>
            <p:cNvSpPr>
              <a:spLocks noChangeShapeType="1"/>
            </p:cNvSpPr>
            <p:nvPr/>
          </p:nvSpPr>
          <p:spPr bwMode="auto">
            <a:xfrm>
              <a:off x="6362643" y="51498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21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sp>
          <p:nvSpPr>
            <p:cNvPr id="215" name="Line 39"/>
            <p:cNvSpPr>
              <a:spLocks noChangeShapeType="1"/>
            </p:cNvSpPr>
            <p:nvPr/>
          </p:nvSpPr>
          <p:spPr bwMode="auto">
            <a:xfrm>
              <a:off x="5956300" y="5562600"/>
              <a:ext cx="1524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 bwMode="auto">
            <a:xfrm>
              <a:off x="3047841" y="5181365"/>
              <a:ext cx="0" cy="7618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7" name="TextBox 60"/>
            <p:cNvSpPr txBox="1">
              <a:spLocks noChangeArrowheads="1"/>
            </p:cNvSpPr>
            <p:nvPr/>
          </p:nvSpPr>
          <p:spPr bwMode="auto">
            <a:xfrm>
              <a:off x="3124200" y="541020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E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  <p:cxnSp>
          <p:nvCxnSpPr>
            <p:cNvPr id="218" name="Straight Arrow Connector 217"/>
            <p:cNvCxnSpPr/>
            <p:nvPr/>
          </p:nvCxnSpPr>
          <p:spPr bwMode="auto">
            <a:xfrm>
              <a:off x="7010081" y="5181365"/>
              <a:ext cx="0" cy="12199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9" name="TextBox 62"/>
            <p:cNvSpPr txBox="1">
              <a:spLocks noChangeArrowheads="1"/>
            </p:cNvSpPr>
            <p:nvPr/>
          </p:nvSpPr>
          <p:spPr bwMode="auto">
            <a:xfrm>
              <a:off x="7086600" y="541020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E</a:t>
              </a:r>
            </a:p>
          </p:txBody>
        </p:sp>
        <p:sp>
          <p:nvSpPr>
            <p:cNvPr id="220" name="Right Arrow 219"/>
            <p:cNvSpPr/>
            <p:nvPr/>
          </p:nvSpPr>
          <p:spPr bwMode="auto">
            <a:xfrm>
              <a:off x="3886759" y="5638271"/>
              <a:ext cx="913762" cy="304976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253752" y="22573909"/>
            <a:ext cx="121505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Mapped average</a:t>
            </a:r>
            <a:endParaRPr lang="en-US" altLang="zh-CN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/>
              <a:t>Mapped average </a:t>
            </a:r>
            <a:r>
              <a:rPr lang="en-US" sz="3200" dirty="0" smtClean="0"/>
              <a:t>improves the free-energy Perturbation (FEP)  by coupling to displacement of coordinates.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	Standard FEP: 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	Introduce Mapping: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680994" y="7412246"/>
            <a:ext cx="4145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Mapped average: </a:t>
            </a:r>
          </a:p>
        </p:txBody>
      </p:sp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92856"/>
              </p:ext>
            </p:extLst>
          </p:nvPr>
        </p:nvGraphicFramePr>
        <p:xfrm>
          <a:off x="17911444" y="7552127"/>
          <a:ext cx="3323067" cy="5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" name="Equation" r:id="rId10" imgW="1409400" imgH="228600" progId="Equation.DSMT4">
                  <p:embed/>
                </p:oleObj>
              </mc:Choice>
              <mc:Fallback>
                <p:oleObj name="Equation" r:id="rId10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444" y="7552127"/>
                        <a:ext cx="3323067" cy="538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93509"/>
              </p:ext>
            </p:extLst>
          </p:nvPr>
        </p:nvGraphicFramePr>
        <p:xfrm>
          <a:off x="21467912" y="7583501"/>
          <a:ext cx="3445430" cy="52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Equation" r:id="rId12" imgW="1485720" imgH="228600" progId="Equation.DSMT4">
                  <p:embed/>
                </p:oleObj>
              </mc:Choice>
              <mc:Fallback>
                <p:oleObj name="Equation" r:id="rId12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7912" y="7583501"/>
                        <a:ext cx="3445430" cy="52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Rectangle 244"/>
          <p:cNvSpPr/>
          <p:nvPr/>
        </p:nvSpPr>
        <p:spPr>
          <a:xfrm>
            <a:off x="13031812" y="8825877"/>
            <a:ext cx="12258021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Mapping Average for Dielectric constant</a:t>
            </a: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Coordinate</a:t>
            </a:r>
          </a:p>
          <a:p>
            <a:pPr algn="just"/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Boltzmann factor</a:t>
            </a:r>
          </a:p>
          <a:p>
            <a:pPr algn="just"/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Partition function 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Mapping 	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Final formulas:</a:t>
            </a:r>
          </a:p>
        </p:txBody>
      </p:sp>
      <p:graphicFrame>
        <p:nvGraphicFramePr>
          <p:cNvPr id="24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72724"/>
              </p:ext>
            </p:extLst>
          </p:nvPr>
        </p:nvGraphicFramePr>
        <p:xfrm>
          <a:off x="16495138" y="10374274"/>
          <a:ext cx="1903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138" y="10374274"/>
                        <a:ext cx="19034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7" name="Straight Arrow Connector 246"/>
          <p:cNvCxnSpPr/>
          <p:nvPr/>
        </p:nvCxnSpPr>
        <p:spPr bwMode="auto">
          <a:xfrm>
            <a:off x="22300952" y="10237965"/>
            <a:ext cx="0" cy="10826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8" name="TextBox 6"/>
          <p:cNvSpPr txBox="1">
            <a:spLocks noChangeArrowheads="1"/>
          </p:cNvSpPr>
          <p:nvPr/>
        </p:nvSpPr>
        <p:spPr bwMode="auto">
          <a:xfrm>
            <a:off x="22072352" y="1153336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</a:p>
        </p:txBody>
      </p:sp>
      <p:cxnSp>
        <p:nvCxnSpPr>
          <p:cNvPr id="249" name="Straight Arrow Connector 248"/>
          <p:cNvCxnSpPr/>
          <p:nvPr/>
        </p:nvCxnSpPr>
        <p:spPr bwMode="auto">
          <a:xfrm>
            <a:off x="22148552" y="10314165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0" name="TextBox 10"/>
          <p:cNvSpPr txBox="1">
            <a:spLocks noChangeArrowheads="1"/>
          </p:cNvSpPr>
          <p:nvPr/>
        </p:nvSpPr>
        <p:spPr bwMode="auto">
          <a:xfrm>
            <a:off x="22300952" y="10618965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l-GR" altLang="en-US"/>
              <a:t>θ</a:t>
            </a:r>
            <a:endParaRPr lang="en-US" altLang="en-US"/>
          </a:p>
        </p:txBody>
      </p:sp>
      <p:cxnSp>
        <p:nvCxnSpPr>
          <p:cNvPr id="251" name="Straight Arrow Connector 250"/>
          <p:cNvCxnSpPr/>
          <p:nvPr/>
        </p:nvCxnSpPr>
        <p:spPr bwMode="auto">
          <a:xfrm>
            <a:off x="23533311" y="10063083"/>
            <a:ext cx="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2" name="TextBox 17"/>
          <p:cNvSpPr txBox="1">
            <a:spLocks noChangeArrowheads="1"/>
          </p:cNvSpPr>
          <p:nvPr/>
        </p:nvSpPr>
        <p:spPr bwMode="auto">
          <a:xfrm>
            <a:off x="23152311" y="11053683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x = </a:t>
            </a:r>
            <a:r>
              <a:rPr lang="en-US" altLang="en-US" dirty="0" smtClean="0"/>
              <a:t>1     </a:t>
            </a:r>
            <a:r>
              <a:rPr lang="en-US" altLang="en-US" dirty="0"/>
              <a:t>x = </a:t>
            </a:r>
            <a:r>
              <a:rPr lang="en-US" altLang="en-US" dirty="0" smtClean="0"/>
              <a:t>-1</a:t>
            </a:r>
            <a:endParaRPr lang="en-US" altLang="en-US" dirty="0"/>
          </a:p>
        </p:txBody>
      </p:sp>
      <p:cxnSp>
        <p:nvCxnSpPr>
          <p:cNvPr id="253" name="Straight Arrow Connector 252"/>
          <p:cNvCxnSpPr/>
          <p:nvPr/>
        </p:nvCxnSpPr>
        <p:spPr bwMode="auto">
          <a:xfrm>
            <a:off x="24432444" y="9743821"/>
            <a:ext cx="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54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63246"/>
              </p:ext>
            </p:extLst>
          </p:nvPr>
        </p:nvGraphicFramePr>
        <p:xfrm>
          <a:off x="18713174" y="10334926"/>
          <a:ext cx="2214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16" imgW="723600" imgH="203040" progId="Equation.DSMT4">
                  <p:embed/>
                </p:oleObj>
              </mc:Choice>
              <mc:Fallback>
                <p:oleObj name="Equation" r:id="rId16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174" y="10334926"/>
                        <a:ext cx="2214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21426"/>
              </p:ext>
            </p:extLst>
          </p:nvPr>
        </p:nvGraphicFramePr>
        <p:xfrm>
          <a:off x="16600552" y="14325618"/>
          <a:ext cx="29035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18" imgW="1168200" imgH="431640" progId="Equation.DSMT4">
                  <p:embed/>
                </p:oleObj>
              </mc:Choice>
              <mc:Fallback>
                <p:oleObj name="Equation" r:id="rId18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552" y="14325618"/>
                        <a:ext cx="29035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70279"/>
              </p:ext>
            </p:extLst>
          </p:nvPr>
        </p:nvGraphicFramePr>
        <p:xfrm>
          <a:off x="17228290" y="11192908"/>
          <a:ext cx="42338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20" imgW="1384200" imgH="203040" progId="Equation.DSMT4">
                  <p:embed/>
                </p:oleObj>
              </mc:Choice>
              <mc:Fallback>
                <p:oleObj name="Equation" r:id="rId20" imgW="1384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8290" y="11192908"/>
                        <a:ext cx="42338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30751"/>
              </p:ext>
            </p:extLst>
          </p:nvPr>
        </p:nvGraphicFramePr>
        <p:xfrm>
          <a:off x="14676632" y="12741310"/>
          <a:ext cx="74199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22" imgW="2425680" imgH="457200" progId="Equation.DSMT4">
                  <p:embed/>
                </p:oleObj>
              </mc:Choice>
              <mc:Fallback>
                <p:oleObj name="Equation" r:id="rId22" imgW="2425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632" y="12741310"/>
                        <a:ext cx="74199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3030"/>
              </p:ext>
            </p:extLst>
          </p:nvPr>
        </p:nvGraphicFramePr>
        <p:xfrm>
          <a:off x="13096549" y="17951566"/>
          <a:ext cx="10444163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24" imgW="4203360" imgH="1143000" progId="Equation.DSMT4">
                  <p:embed/>
                </p:oleObj>
              </mc:Choice>
              <mc:Fallback>
                <p:oleObj name="Equation" r:id="rId24" imgW="42033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549" y="17951566"/>
                        <a:ext cx="10444163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21880"/>
              </p:ext>
            </p:extLst>
          </p:nvPr>
        </p:nvGraphicFramePr>
        <p:xfrm>
          <a:off x="13161973" y="16607814"/>
          <a:ext cx="7289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26" imgW="2933640" imgH="431640" progId="Equation.DSMT4">
                  <p:embed/>
                </p:oleObj>
              </mc:Choice>
              <mc:Fallback>
                <p:oleObj name="Equation" r:id="rId26" imgW="2933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973" y="16607814"/>
                        <a:ext cx="72898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0" name="Picture 2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8918" y="5532761"/>
            <a:ext cx="5075319" cy="37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TextBox 266"/>
          <p:cNvSpPr txBox="1"/>
          <p:nvPr/>
        </p:nvSpPr>
        <p:spPr>
          <a:xfrm>
            <a:off x="25738540" y="4552862"/>
            <a:ext cx="915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Results for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Stockmayer</a:t>
            </a:r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 system.</a:t>
            </a:r>
          </a:p>
        </p:txBody>
      </p:sp>
      <p:pic>
        <p:nvPicPr>
          <p:cNvPr id="268" name="Picture 46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36892" y="9653697"/>
            <a:ext cx="4767006" cy="36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44000" y="9626955"/>
            <a:ext cx="4850917" cy="37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4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9157" y="13321873"/>
            <a:ext cx="4767006" cy="36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/>
          <p:cNvPicPr>
            <a:picLocks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76618" y="13322253"/>
            <a:ext cx="4850917" cy="37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46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921" y="17108788"/>
            <a:ext cx="4767005" cy="36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/>
          <p:cNvPicPr>
            <a:picLocks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65382" y="17109168"/>
            <a:ext cx="4850917" cy="37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4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04746" y="20445790"/>
            <a:ext cx="4767005" cy="36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/>
          <p:cNvPicPr>
            <a:picLocks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2208" y="20446170"/>
            <a:ext cx="4850915" cy="37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97576"/>
              </p:ext>
            </p:extLst>
          </p:nvPr>
        </p:nvGraphicFramePr>
        <p:xfrm>
          <a:off x="4773668" y="24781832"/>
          <a:ext cx="37893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Equation" r:id="rId37" imgW="1168200" imgH="203040" progId="Equation.DSMT4">
                  <p:embed/>
                </p:oleObj>
              </mc:Choice>
              <mc:Fallback>
                <p:oleObj name="Equation" r:id="rId37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68" y="24781832"/>
                        <a:ext cx="37893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49287"/>
              </p:ext>
            </p:extLst>
          </p:nvPr>
        </p:nvGraphicFramePr>
        <p:xfrm>
          <a:off x="8908537" y="24892951"/>
          <a:ext cx="3445430" cy="52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39" imgW="1485720" imgH="228600" progId="Equation.DSMT4">
                  <p:embed/>
                </p:oleObj>
              </mc:Choice>
              <mc:Fallback>
                <p:oleObj name="Equation" r:id="rId39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537" y="24892951"/>
                        <a:ext cx="3445430" cy="52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866328"/>
              </p:ext>
            </p:extLst>
          </p:nvPr>
        </p:nvGraphicFramePr>
        <p:xfrm>
          <a:off x="6512185" y="25845055"/>
          <a:ext cx="22748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41" imgW="965160" imgH="203040" progId="Equation.DSMT4">
                  <p:embed/>
                </p:oleObj>
              </mc:Choice>
              <mc:Fallback>
                <p:oleObj name="Equation" r:id="rId41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185" y="25845055"/>
                        <a:ext cx="22748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" name="TextBox 278"/>
          <p:cNvSpPr txBox="1"/>
          <p:nvPr/>
        </p:nvSpPr>
        <p:spPr>
          <a:xfrm>
            <a:off x="12676985" y="21658482"/>
            <a:ext cx="12421807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01227" y="22685813"/>
            <a:ext cx="9753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Stockmayer</a:t>
            </a:r>
            <a:r>
              <a:rPr lang="en-US" altLang="zh-CN" sz="4800" b="1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US" altLang="zh-CN" sz="4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altLang="zh-CN" sz="1200" dirty="0" smtClean="0"/>
          </a:p>
          <a:p>
            <a:pPr algn="just"/>
            <a:r>
              <a:rPr lang="en-US" altLang="zh-CN" sz="3200" dirty="0" smtClean="0"/>
              <a:t>Dipole Lennard-Jones fluid</a:t>
            </a:r>
          </a:p>
          <a:p>
            <a:pPr algn="just"/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1800" dirty="0" smtClean="0"/>
          </a:p>
          <a:p>
            <a:pPr algn="just"/>
            <a:r>
              <a:rPr lang="en-US" altLang="zh-CN" sz="3200" dirty="0" smtClean="0"/>
              <a:t>Lennard-Jones potential</a:t>
            </a:r>
          </a:p>
          <a:p>
            <a:pPr algn="just"/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200" dirty="0"/>
              <a:t>Dipole-dipole potential 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pPr algn="just"/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0" name="Objec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73958"/>
              </p:ext>
            </p:extLst>
          </p:nvPr>
        </p:nvGraphicFramePr>
        <p:xfrm>
          <a:off x="18856779" y="23508274"/>
          <a:ext cx="3466099" cy="9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43" imgW="965160" imgH="253800" progId="Equation.DSMT4">
                  <p:embed/>
                </p:oleObj>
              </mc:Choice>
              <mc:Fallback>
                <p:oleObj name="Equation" r:id="rId43" imgW="96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779" y="23508274"/>
                        <a:ext cx="3466099" cy="9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Object 2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13263"/>
              </p:ext>
            </p:extLst>
          </p:nvPr>
        </p:nvGraphicFramePr>
        <p:xfrm>
          <a:off x="18176465" y="24440436"/>
          <a:ext cx="44338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45" imgW="1447560" imgH="393480" progId="Equation.DSMT4">
                  <p:embed/>
                </p:oleObj>
              </mc:Choice>
              <mc:Fallback>
                <p:oleObj name="Equation" r:id="rId45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465" y="24440436"/>
                        <a:ext cx="44338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74565"/>
              </p:ext>
            </p:extLst>
          </p:nvPr>
        </p:nvGraphicFramePr>
        <p:xfrm>
          <a:off x="17698171" y="25515171"/>
          <a:ext cx="7469187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47" imgW="2438280" imgH="431640" progId="Equation.DSMT4">
                  <p:embed/>
                </p:oleObj>
              </mc:Choice>
              <mc:Fallback>
                <p:oleObj name="Equation" r:id="rId47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8171" y="25515171"/>
                        <a:ext cx="7469187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25771155" y="5404071"/>
            <a:ext cx="10249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N256m1p0.025 </a:t>
            </a:r>
            <a:r>
              <a:rPr lang="en-US" altLang="zh-CN" sz="1600" dirty="0" smtClean="0"/>
              <a:t>means N=256, </a:t>
            </a:r>
            <a:r>
              <a:rPr lang="en-US" altLang="zh-CN" sz="1600" dirty="0" err="1" smtClean="0"/>
              <a:t>dipolestrenthSquare</a:t>
            </a:r>
            <a:r>
              <a:rPr lang="en-US" altLang="zh-CN" sz="1600" dirty="0" smtClean="0"/>
              <a:t> = 2,density = 0.025. </a:t>
            </a:r>
            <a:r>
              <a:rPr lang="en-US" altLang="zh-CN" sz="1600" smtClean="0"/>
              <a:t>etc. 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24588</TotalTime>
  <Words>400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MS PGothic</vt:lpstr>
      <vt:lpstr>Arial</vt:lpstr>
      <vt:lpstr>Cambria Math</vt:lpstr>
      <vt:lpstr>Times</vt:lpstr>
      <vt:lpstr>Times New Roman</vt:lpstr>
      <vt:lpstr>Default Design</vt:lpstr>
      <vt:lpstr>Equation</vt:lpstr>
      <vt:lpstr>MathType 6.0 Equation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Errington</dc:creator>
  <cp:lastModifiedBy>weisong lin</cp:lastModifiedBy>
  <cp:revision>1337</cp:revision>
  <cp:lastPrinted>2014-10-01T16:16:50Z</cp:lastPrinted>
  <dcterms:created xsi:type="dcterms:W3CDTF">2004-05-14T03:43:59Z</dcterms:created>
  <dcterms:modified xsi:type="dcterms:W3CDTF">2015-09-23T20:48:43Z</dcterms:modified>
</cp:coreProperties>
</file>