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40" rtl="0" eaLnBrk="1" latinLnBrk="0" hangingPunct="1">
      <a:defRPr sz="6222" kern="1200">
        <a:solidFill>
          <a:schemeClr val="tx1"/>
        </a:solidFill>
        <a:latin typeface="+mn-lt"/>
        <a:ea typeface="+mn-ea"/>
        <a:cs typeface="+mn-cs"/>
      </a:defRPr>
    </a:lvl1pPr>
    <a:lvl2pPr marL="1567520" algn="l" defTabSz="3135040" rtl="0" eaLnBrk="1" latinLnBrk="0" hangingPunct="1">
      <a:defRPr sz="6222" kern="1200">
        <a:solidFill>
          <a:schemeClr val="tx1"/>
        </a:solidFill>
        <a:latin typeface="+mn-lt"/>
        <a:ea typeface="+mn-ea"/>
        <a:cs typeface="+mn-cs"/>
      </a:defRPr>
    </a:lvl2pPr>
    <a:lvl3pPr marL="3135040" algn="l" defTabSz="3135040" rtl="0" eaLnBrk="1" latinLnBrk="0" hangingPunct="1">
      <a:defRPr sz="6222" kern="1200">
        <a:solidFill>
          <a:schemeClr val="tx1"/>
        </a:solidFill>
        <a:latin typeface="+mn-lt"/>
        <a:ea typeface="+mn-ea"/>
        <a:cs typeface="+mn-cs"/>
      </a:defRPr>
    </a:lvl3pPr>
    <a:lvl4pPr marL="4702560" algn="l" defTabSz="3135040" rtl="0" eaLnBrk="1" latinLnBrk="0" hangingPunct="1">
      <a:defRPr sz="6222" kern="1200">
        <a:solidFill>
          <a:schemeClr val="tx1"/>
        </a:solidFill>
        <a:latin typeface="+mn-lt"/>
        <a:ea typeface="+mn-ea"/>
        <a:cs typeface="+mn-cs"/>
      </a:defRPr>
    </a:lvl4pPr>
    <a:lvl5pPr marL="6270080" algn="l" defTabSz="3135040" rtl="0" eaLnBrk="1" latinLnBrk="0" hangingPunct="1">
      <a:defRPr sz="6222" kern="1200">
        <a:solidFill>
          <a:schemeClr val="tx1"/>
        </a:solidFill>
        <a:latin typeface="+mn-lt"/>
        <a:ea typeface="+mn-ea"/>
        <a:cs typeface="+mn-cs"/>
      </a:defRPr>
    </a:lvl5pPr>
    <a:lvl6pPr marL="7837599" algn="l" defTabSz="3135040" rtl="0" eaLnBrk="1" latinLnBrk="0" hangingPunct="1">
      <a:defRPr sz="6222" kern="1200">
        <a:solidFill>
          <a:schemeClr val="tx1"/>
        </a:solidFill>
        <a:latin typeface="+mn-lt"/>
        <a:ea typeface="+mn-ea"/>
        <a:cs typeface="+mn-cs"/>
      </a:defRPr>
    </a:lvl6pPr>
    <a:lvl7pPr marL="9405119" algn="l" defTabSz="3135040" rtl="0" eaLnBrk="1" latinLnBrk="0" hangingPunct="1">
      <a:defRPr sz="6222" kern="1200">
        <a:solidFill>
          <a:schemeClr val="tx1"/>
        </a:solidFill>
        <a:latin typeface="+mn-lt"/>
        <a:ea typeface="+mn-ea"/>
        <a:cs typeface="+mn-cs"/>
      </a:defRPr>
    </a:lvl7pPr>
    <a:lvl8pPr marL="10972639" algn="l" defTabSz="3135040" rtl="0" eaLnBrk="1" latinLnBrk="0" hangingPunct="1">
      <a:defRPr sz="6222" kern="1200">
        <a:solidFill>
          <a:schemeClr val="tx1"/>
        </a:solidFill>
        <a:latin typeface="+mn-lt"/>
        <a:ea typeface="+mn-ea"/>
        <a:cs typeface="+mn-cs"/>
      </a:defRPr>
    </a:lvl8pPr>
    <a:lvl9pPr marL="12540159" algn="l" defTabSz="3135040" rtl="0" eaLnBrk="1" latinLnBrk="0" hangingPunct="1">
      <a:defRPr sz="62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ler Kmiec" initials="TK" lastIdx="2" clrIdx="0">
    <p:extLst>
      <p:ext uri="{19B8F6BF-5375-455C-9EA6-DF929625EA0E}">
        <p15:presenceInfo xmlns:p15="http://schemas.microsoft.com/office/powerpoint/2012/main" userId="S-1-5-21-2561311953-198035487-479351001-970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B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35" d="100"/>
          <a:sy n="35" d="100"/>
        </p:scale>
        <p:origin x="1014" y="12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3A0EC-8F2B-4E97-80D0-3E6753D6F670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18A8E-8C36-4498-A753-9795277660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1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5040" rtl="0" eaLnBrk="1" latinLnBrk="0" hangingPunct="1">
      <a:defRPr sz="4111" kern="1200">
        <a:solidFill>
          <a:schemeClr val="tx1"/>
        </a:solidFill>
        <a:latin typeface="+mn-lt"/>
        <a:ea typeface="+mn-ea"/>
        <a:cs typeface="+mn-cs"/>
      </a:defRPr>
    </a:lvl1pPr>
    <a:lvl2pPr marL="1567520" algn="l" defTabSz="3135040" rtl="0" eaLnBrk="1" latinLnBrk="0" hangingPunct="1">
      <a:defRPr sz="4111" kern="1200">
        <a:solidFill>
          <a:schemeClr val="tx1"/>
        </a:solidFill>
        <a:latin typeface="+mn-lt"/>
        <a:ea typeface="+mn-ea"/>
        <a:cs typeface="+mn-cs"/>
      </a:defRPr>
    </a:lvl2pPr>
    <a:lvl3pPr marL="3135040" algn="l" defTabSz="3135040" rtl="0" eaLnBrk="1" latinLnBrk="0" hangingPunct="1">
      <a:defRPr sz="4111" kern="1200">
        <a:solidFill>
          <a:schemeClr val="tx1"/>
        </a:solidFill>
        <a:latin typeface="+mn-lt"/>
        <a:ea typeface="+mn-ea"/>
        <a:cs typeface="+mn-cs"/>
      </a:defRPr>
    </a:lvl3pPr>
    <a:lvl4pPr marL="4702560" algn="l" defTabSz="3135040" rtl="0" eaLnBrk="1" latinLnBrk="0" hangingPunct="1">
      <a:defRPr sz="4111" kern="1200">
        <a:solidFill>
          <a:schemeClr val="tx1"/>
        </a:solidFill>
        <a:latin typeface="+mn-lt"/>
        <a:ea typeface="+mn-ea"/>
        <a:cs typeface="+mn-cs"/>
      </a:defRPr>
    </a:lvl4pPr>
    <a:lvl5pPr marL="6270080" algn="l" defTabSz="3135040" rtl="0" eaLnBrk="1" latinLnBrk="0" hangingPunct="1">
      <a:defRPr sz="4111" kern="1200">
        <a:solidFill>
          <a:schemeClr val="tx1"/>
        </a:solidFill>
        <a:latin typeface="+mn-lt"/>
        <a:ea typeface="+mn-ea"/>
        <a:cs typeface="+mn-cs"/>
      </a:defRPr>
    </a:lvl5pPr>
    <a:lvl6pPr marL="7837599" algn="l" defTabSz="3135040" rtl="0" eaLnBrk="1" latinLnBrk="0" hangingPunct="1">
      <a:defRPr sz="4111" kern="1200">
        <a:solidFill>
          <a:schemeClr val="tx1"/>
        </a:solidFill>
        <a:latin typeface="+mn-lt"/>
        <a:ea typeface="+mn-ea"/>
        <a:cs typeface="+mn-cs"/>
      </a:defRPr>
    </a:lvl6pPr>
    <a:lvl7pPr marL="9405119" algn="l" defTabSz="3135040" rtl="0" eaLnBrk="1" latinLnBrk="0" hangingPunct="1">
      <a:defRPr sz="4111" kern="1200">
        <a:solidFill>
          <a:schemeClr val="tx1"/>
        </a:solidFill>
        <a:latin typeface="+mn-lt"/>
        <a:ea typeface="+mn-ea"/>
        <a:cs typeface="+mn-cs"/>
      </a:defRPr>
    </a:lvl7pPr>
    <a:lvl8pPr marL="10972639" algn="l" defTabSz="3135040" rtl="0" eaLnBrk="1" latinLnBrk="0" hangingPunct="1">
      <a:defRPr sz="4111" kern="1200">
        <a:solidFill>
          <a:schemeClr val="tx1"/>
        </a:solidFill>
        <a:latin typeface="+mn-lt"/>
        <a:ea typeface="+mn-ea"/>
        <a:cs typeface="+mn-cs"/>
      </a:defRPr>
    </a:lvl8pPr>
    <a:lvl9pPr marL="12540159" algn="l" defTabSz="3135040" rtl="0" eaLnBrk="1" latinLnBrk="0" hangingPunct="1">
      <a:defRPr sz="41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8A8E-8C36-4498-A753-9795277660E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39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7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17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56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9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34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7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1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758419" y="2458720"/>
            <a:ext cx="24443053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2" y="2458720"/>
            <a:ext cx="72780527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341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6764">
                <a:solidFill>
                  <a:schemeClr val="tx1">
                    <a:tint val="75000"/>
                  </a:schemeClr>
                </a:solidFill>
              </a:defRPr>
            </a:lvl1pPr>
            <a:lvl2pPr marL="1539022" indent="0">
              <a:buNone/>
              <a:defRPr sz="6109">
                <a:solidFill>
                  <a:schemeClr val="tx1">
                    <a:tint val="75000"/>
                  </a:schemeClr>
                </a:solidFill>
              </a:defRPr>
            </a:lvl2pPr>
            <a:lvl3pPr marL="3078044" indent="0">
              <a:buNone/>
              <a:defRPr sz="5345">
                <a:solidFill>
                  <a:schemeClr val="tx1">
                    <a:tint val="75000"/>
                  </a:schemeClr>
                </a:solidFill>
              </a:defRPr>
            </a:lvl3pPr>
            <a:lvl4pPr marL="4617066" indent="0">
              <a:buNone/>
              <a:defRPr sz="4691">
                <a:solidFill>
                  <a:schemeClr val="tx1">
                    <a:tint val="75000"/>
                  </a:schemeClr>
                </a:solidFill>
              </a:defRPr>
            </a:lvl4pPr>
            <a:lvl5pPr marL="6156088" indent="0">
              <a:buNone/>
              <a:defRPr sz="4691">
                <a:solidFill>
                  <a:schemeClr val="tx1">
                    <a:tint val="75000"/>
                  </a:schemeClr>
                </a:solidFill>
              </a:defRPr>
            </a:lvl5pPr>
            <a:lvl6pPr marL="7695110" indent="0">
              <a:buNone/>
              <a:defRPr sz="4691">
                <a:solidFill>
                  <a:schemeClr val="tx1">
                    <a:tint val="75000"/>
                  </a:schemeClr>
                </a:solidFill>
              </a:defRPr>
            </a:lvl6pPr>
            <a:lvl7pPr marL="9234133" indent="0">
              <a:buNone/>
              <a:defRPr sz="4691">
                <a:solidFill>
                  <a:schemeClr val="tx1">
                    <a:tint val="75000"/>
                  </a:schemeClr>
                </a:solidFill>
              </a:defRPr>
            </a:lvl7pPr>
            <a:lvl8pPr marL="10773155" indent="0">
              <a:buNone/>
              <a:defRPr sz="4691">
                <a:solidFill>
                  <a:schemeClr val="tx1">
                    <a:tint val="75000"/>
                  </a:schemeClr>
                </a:solidFill>
              </a:defRPr>
            </a:lvl8pPr>
            <a:lvl9pPr marL="12312177" indent="0">
              <a:buNone/>
              <a:defRPr sz="46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51" y="14335762"/>
            <a:ext cx="48611791" cy="40553641"/>
          </a:xfrm>
        </p:spPr>
        <p:txBody>
          <a:bodyPr/>
          <a:lstStyle>
            <a:lvl1pPr>
              <a:defRPr sz="9382"/>
            </a:lvl1pPr>
            <a:lvl2pPr>
              <a:defRPr sz="8073"/>
            </a:lvl2pPr>
            <a:lvl3pPr>
              <a:defRPr sz="6764"/>
            </a:lvl3pPr>
            <a:lvl4pPr>
              <a:defRPr sz="6109"/>
            </a:lvl4pPr>
            <a:lvl5pPr>
              <a:defRPr sz="6109"/>
            </a:lvl5pPr>
            <a:lvl6pPr>
              <a:defRPr sz="6109"/>
            </a:lvl6pPr>
            <a:lvl7pPr>
              <a:defRPr sz="6109"/>
            </a:lvl7pPr>
            <a:lvl8pPr>
              <a:defRPr sz="6109"/>
            </a:lvl8pPr>
            <a:lvl9pPr>
              <a:defRPr sz="61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89681" y="14335762"/>
            <a:ext cx="48611791" cy="40553641"/>
          </a:xfrm>
        </p:spPr>
        <p:txBody>
          <a:bodyPr/>
          <a:lstStyle>
            <a:lvl1pPr>
              <a:defRPr sz="9382"/>
            </a:lvl1pPr>
            <a:lvl2pPr>
              <a:defRPr sz="8073"/>
            </a:lvl2pPr>
            <a:lvl3pPr>
              <a:defRPr sz="6764"/>
            </a:lvl3pPr>
            <a:lvl4pPr>
              <a:defRPr sz="6109"/>
            </a:lvl4pPr>
            <a:lvl5pPr>
              <a:defRPr sz="6109"/>
            </a:lvl5pPr>
            <a:lvl6pPr>
              <a:defRPr sz="6109"/>
            </a:lvl6pPr>
            <a:lvl7pPr>
              <a:defRPr sz="6109"/>
            </a:lvl7pPr>
            <a:lvl8pPr>
              <a:defRPr sz="6109"/>
            </a:lvl8pPr>
            <a:lvl9pPr>
              <a:defRPr sz="61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6" cy="2047239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9022" indent="0">
              <a:buNone/>
              <a:defRPr sz="6764" b="1"/>
            </a:lvl2pPr>
            <a:lvl3pPr marL="3078044" indent="0">
              <a:buNone/>
              <a:defRPr sz="6109" b="1"/>
            </a:lvl3pPr>
            <a:lvl4pPr marL="4617066" indent="0">
              <a:buNone/>
              <a:defRPr sz="5345" b="1"/>
            </a:lvl4pPr>
            <a:lvl5pPr marL="6156088" indent="0">
              <a:buNone/>
              <a:defRPr sz="5345" b="1"/>
            </a:lvl5pPr>
            <a:lvl6pPr marL="7695110" indent="0">
              <a:buNone/>
              <a:defRPr sz="5345" b="1"/>
            </a:lvl6pPr>
            <a:lvl7pPr marL="9234133" indent="0">
              <a:buNone/>
              <a:defRPr sz="5345" b="1"/>
            </a:lvl7pPr>
            <a:lvl8pPr marL="10773155" indent="0">
              <a:buNone/>
              <a:defRPr sz="5345" b="1"/>
            </a:lvl8pPr>
            <a:lvl9pPr marL="12312177" indent="0">
              <a:buNone/>
              <a:defRPr sz="5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6" cy="12644121"/>
          </a:xfrm>
        </p:spPr>
        <p:txBody>
          <a:bodyPr/>
          <a:lstStyle>
            <a:lvl1pPr>
              <a:defRPr sz="8073"/>
            </a:lvl1pPr>
            <a:lvl2pPr>
              <a:defRPr sz="6764"/>
            </a:lvl2pPr>
            <a:lvl3pPr>
              <a:defRPr sz="6109"/>
            </a:lvl3pPr>
            <a:lvl4pPr>
              <a:defRPr sz="5345"/>
            </a:lvl4pPr>
            <a:lvl5pPr>
              <a:defRPr sz="5345"/>
            </a:lvl5pPr>
            <a:lvl6pPr>
              <a:defRPr sz="5345"/>
            </a:lvl6pPr>
            <a:lvl7pPr>
              <a:defRPr sz="5345"/>
            </a:lvl7pPr>
            <a:lvl8pPr>
              <a:defRPr sz="5345"/>
            </a:lvl8pPr>
            <a:lvl9pPr>
              <a:defRPr sz="5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1" y="4912361"/>
            <a:ext cx="14550391" cy="2047239"/>
          </a:xfrm>
        </p:spPr>
        <p:txBody>
          <a:bodyPr anchor="b"/>
          <a:lstStyle>
            <a:lvl1pPr marL="0" indent="0">
              <a:buNone/>
              <a:defRPr sz="8073" b="1"/>
            </a:lvl1pPr>
            <a:lvl2pPr marL="1539022" indent="0">
              <a:buNone/>
              <a:defRPr sz="6764" b="1"/>
            </a:lvl2pPr>
            <a:lvl3pPr marL="3078044" indent="0">
              <a:buNone/>
              <a:defRPr sz="6109" b="1"/>
            </a:lvl3pPr>
            <a:lvl4pPr marL="4617066" indent="0">
              <a:buNone/>
              <a:defRPr sz="5345" b="1"/>
            </a:lvl4pPr>
            <a:lvl5pPr marL="6156088" indent="0">
              <a:buNone/>
              <a:defRPr sz="5345" b="1"/>
            </a:lvl5pPr>
            <a:lvl6pPr marL="7695110" indent="0">
              <a:buNone/>
              <a:defRPr sz="5345" b="1"/>
            </a:lvl6pPr>
            <a:lvl7pPr marL="9234133" indent="0">
              <a:buNone/>
              <a:defRPr sz="5345" b="1"/>
            </a:lvl7pPr>
            <a:lvl8pPr marL="10773155" indent="0">
              <a:buNone/>
              <a:defRPr sz="5345" b="1"/>
            </a:lvl8pPr>
            <a:lvl9pPr marL="12312177" indent="0">
              <a:buNone/>
              <a:defRPr sz="5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1" y="6959600"/>
            <a:ext cx="14550391" cy="12644121"/>
          </a:xfrm>
        </p:spPr>
        <p:txBody>
          <a:bodyPr/>
          <a:lstStyle>
            <a:lvl1pPr>
              <a:defRPr sz="8073"/>
            </a:lvl1pPr>
            <a:lvl2pPr>
              <a:defRPr sz="6764"/>
            </a:lvl2pPr>
            <a:lvl3pPr>
              <a:defRPr sz="6109"/>
            </a:lvl3pPr>
            <a:lvl4pPr>
              <a:defRPr sz="5345"/>
            </a:lvl4pPr>
            <a:lvl5pPr>
              <a:defRPr sz="5345"/>
            </a:lvl5pPr>
            <a:lvl6pPr>
              <a:defRPr sz="5345"/>
            </a:lvl6pPr>
            <a:lvl7pPr>
              <a:defRPr sz="5345"/>
            </a:lvl7pPr>
            <a:lvl8pPr>
              <a:defRPr sz="5345"/>
            </a:lvl8pPr>
            <a:lvl9pPr>
              <a:defRPr sz="5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ldi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446836" y="435428"/>
            <a:ext cx="11139055" cy="9668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873760"/>
            <a:ext cx="10829927" cy="3718560"/>
          </a:xfrm>
        </p:spPr>
        <p:txBody>
          <a:bodyPr anchor="b"/>
          <a:lstStyle>
            <a:lvl1pPr algn="l">
              <a:defRPr sz="67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873762"/>
            <a:ext cx="18402300" cy="18729961"/>
          </a:xfrm>
        </p:spPr>
        <p:txBody>
          <a:bodyPr/>
          <a:lstStyle>
            <a:lvl1pPr>
              <a:defRPr sz="10800"/>
            </a:lvl1pPr>
            <a:lvl2pPr>
              <a:defRPr sz="9382"/>
            </a:lvl2pPr>
            <a:lvl3pPr>
              <a:defRPr sz="8073"/>
            </a:lvl3pPr>
            <a:lvl4pPr>
              <a:defRPr sz="6764"/>
            </a:lvl4pPr>
            <a:lvl5pPr>
              <a:defRPr sz="6764"/>
            </a:lvl5pPr>
            <a:lvl6pPr>
              <a:defRPr sz="6764"/>
            </a:lvl6pPr>
            <a:lvl7pPr>
              <a:defRPr sz="6764"/>
            </a:lvl7pPr>
            <a:lvl8pPr>
              <a:defRPr sz="6764"/>
            </a:lvl8pPr>
            <a:lvl9pPr>
              <a:defRPr sz="6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4592322"/>
            <a:ext cx="10829927" cy="15011401"/>
          </a:xfrm>
        </p:spPr>
        <p:txBody>
          <a:bodyPr/>
          <a:lstStyle>
            <a:lvl1pPr marL="0" indent="0">
              <a:buNone/>
              <a:defRPr sz="4691"/>
            </a:lvl1pPr>
            <a:lvl2pPr marL="1539022" indent="0">
              <a:buNone/>
              <a:defRPr sz="4036"/>
            </a:lvl2pPr>
            <a:lvl3pPr marL="3078044" indent="0">
              <a:buNone/>
              <a:defRPr sz="3382"/>
            </a:lvl3pPr>
            <a:lvl4pPr marL="4617066" indent="0">
              <a:buNone/>
              <a:defRPr sz="3055"/>
            </a:lvl4pPr>
            <a:lvl5pPr marL="6156088" indent="0">
              <a:buNone/>
              <a:defRPr sz="3055"/>
            </a:lvl5pPr>
            <a:lvl6pPr marL="7695110" indent="0">
              <a:buNone/>
              <a:defRPr sz="3055"/>
            </a:lvl6pPr>
            <a:lvl7pPr marL="9234133" indent="0">
              <a:buNone/>
              <a:defRPr sz="3055"/>
            </a:lvl7pPr>
            <a:lvl8pPr marL="10773155" indent="0">
              <a:buNone/>
              <a:defRPr sz="3055"/>
            </a:lvl8pPr>
            <a:lvl9pPr marL="12312177" indent="0">
              <a:buNone/>
              <a:defRPr sz="30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15361920"/>
            <a:ext cx="19751040" cy="1813561"/>
          </a:xfrm>
        </p:spPr>
        <p:txBody>
          <a:bodyPr anchor="b"/>
          <a:lstStyle>
            <a:lvl1pPr algn="l">
              <a:defRPr sz="67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1960880"/>
            <a:ext cx="19751040" cy="13167360"/>
          </a:xfrm>
        </p:spPr>
        <p:txBody>
          <a:bodyPr/>
          <a:lstStyle>
            <a:lvl1pPr marL="0" indent="0">
              <a:buNone/>
              <a:defRPr sz="10800"/>
            </a:lvl1pPr>
            <a:lvl2pPr marL="1539022" indent="0">
              <a:buNone/>
              <a:defRPr sz="9382"/>
            </a:lvl2pPr>
            <a:lvl3pPr marL="3078044" indent="0">
              <a:buNone/>
              <a:defRPr sz="8073"/>
            </a:lvl3pPr>
            <a:lvl4pPr marL="4617066" indent="0">
              <a:buNone/>
              <a:defRPr sz="6764"/>
            </a:lvl4pPr>
            <a:lvl5pPr marL="6156088" indent="0">
              <a:buNone/>
              <a:defRPr sz="6764"/>
            </a:lvl5pPr>
            <a:lvl6pPr marL="7695110" indent="0">
              <a:buNone/>
              <a:defRPr sz="6764"/>
            </a:lvl6pPr>
            <a:lvl7pPr marL="9234133" indent="0">
              <a:buNone/>
              <a:defRPr sz="6764"/>
            </a:lvl7pPr>
            <a:lvl8pPr marL="10773155" indent="0">
              <a:buNone/>
              <a:defRPr sz="6764"/>
            </a:lvl8pPr>
            <a:lvl9pPr marL="12312177" indent="0">
              <a:buNone/>
              <a:defRPr sz="676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17175481"/>
            <a:ext cx="19751040" cy="2575559"/>
          </a:xfrm>
        </p:spPr>
        <p:txBody>
          <a:bodyPr/>
          <a:lstStyle>
            <a:lvl1pPr marL="0" indent="0">
              <a:buNone/>
              <a:defRPr sz="4691"/>
            </a:lvl1pPr>
            <a:lvl2pPr marL="1539022" indent="0">
              <a:buNone/>
              <a:defRPr sz="4036"/>
            </a:lvl2pPr>
            <a:lvl3pPr marL="3078044" indent="0">
              <a:buNone/>
              <a:defRPr sz="3382"/>
            </a:lvl3pPr>
            <a:lvl4pPr marL="4617066" indent="0">
              <a:buNone/>
              <a:defRPr sz="3055"/>
            </a:lvl4pPr>
            <a:lvl5pPr marL="6156088" indent="0">
              <a:buNone/>
              <a:defRPr sz="3055"/>
            </a:lvl5pPr>
            <a:lvl6pPr marL="7695110" indent="0">
              <a:buNone/>
              <a:defRPr sz="3055"/>
            </a:lvl6pPr>
            <a:lvl7pPr marL="9234133" indent="0">
              <a:buNone/>
              <a:defRPr sz="3055"/>
            </a:lvl7pPr>
            <a:lvl8pPr marL="10773155" indent="0">
              <a:buNone/>
              <a:defRPr sz="3055"/>
            </a:lvl8pPr>
            <a:lvl9pPr marL="12312177" indent="0">
              <a:buNone/>
              <a:defRPr sz="30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82156" tIns="141078" rIns="282156" bIns="1410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1"/>
          </a:xfrm>
          <a:prstGeom prst="rect">
            <a:avLst/>
          </a:prstGeom>
        </p:spPr>
        <p:txBody>
          <a:bodyPr vert="horz" lIns="282156" tIns="141078" rIns="282156" bIns="1410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 vert="horz" lIns="282156" tIns="141078" rIns="282156" bIns="141078" rtlCol="0" anchor="ctr"/>
          <a:lstStyle>
            <a:lvl1pPr algn="l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96668-7C78-4C42-A604-C56D23ABA357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 vert="horz" lIns="282156" tIns="141078" rIns="282156" bIns="141078" rtlCol="0" anchor="ctr"/>
          <a:lstStyle>
            <a:lvl1pPr algn="ct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 vert="horz" lIns="282156" tIns="141078" rIns="282156" bIns="141078" rtlCol="0" anchor="ctr"/>
          <a:lstStyle>
            <a:lvl1pPr algn="r">
              <a:defRPr sz="4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D3AA-19E0-47D1-BF1C-C9458E6917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8044" rtl="0" eaLnBrk="1" latinLnBrk="0" hangingPunct="1">
        <a:spcBef>
          <a:spcPct val="0"/>
        </a:spcBef>
        <a:buNone/>
        <a:defRPr sz="148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4267" indent="-1154267" algn="l" defTabSz="3078044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0911" indent="-961889" algn="l" defTabSz="3078044" rtl="0" eaLnBrk="1" latinLnBrk="0" hangingPunct="1">
        <a:spcBef>
          <a:spcPct val="20000"/>
        </a:spcBef>
        <a:buFont typeface="Arial" pitchFamily="34" charset="0"/>
        <a:buChar char="–"/>
        <a:defRPr sz="9382" kern="1200">
          <a:solidFill>
            <a:schemeClr val="tx1"/>
          </a:solidFill>
          <a:latin typeface="+mn-lt"/>
          <a:ea typeface="+mn-ea"/>
          <a:cs typeface="+mn-cs"/>
        </a:defRPr>
      </a:lvl2pPr>
      <a:lvl3pPr marL="3847555" indent="-769511" algn="l" defTabSz="3078044" rtl="0" eaLnBrk="1" latinLnBrk="0" hangingPunct="1">
        <a:spcBef>
          <a:spcPct val="20000"/>
        </a:spcBef>
        <a:buFont typeface="Arial" pitchFamily="34" charset="0"/>
        <a:buChar char="•"/>
        <a:defRPr sz="8073" kern="1200">
          <a:solidFill>
            <a:schemeClr val="tx1"/>
          </a:solidFill>
          <a:latin typeface="+mn-lt"/>
          <a:ea typeface="+mn-ea"/>
          <a:cs typeface="+mn-cs"/>
        </a:defRPr>
      </a:lvl3pPr>
      <a:lvl4pPr marL="5386577" indent="-769511" algn="l" defTabSz="3078044" rtl="0" eaLnBrk="1" latinLnBrk="0" hangingPunct="1">
        <a:spcBef>
          <a:spcPct val="20000"/>
        </a:spcBef>
        <a:buFont typeface="Arial" pitchFamily="34" charset="0"/>
        <a:buChar char="–"/>
        <a:defRPr sz="6764" kern="1200">
          <a:solidFill>
            <a:schemeClr val="tx1"/>
          </a:solidFill>
          <a:latin typeface="+mn-lt"/>
          <a:ea typeface="+mn-ea"/>
          <a:cs typeface="+mn-cs"/>
        </a:defRPr>
      </a:lvl4pPr>
      <a:lvl5pPr marL="6925599" indent="-769511" algn="l" defTabSz="3078044" rtl="0" eaLnBrk="1" latinLnBrk="0" hangingPunct="1">
        <a:spcBef>
          <a:spcPct val="20000"/>
        </a:spcBef>
        <a:buFont typeface="Arial" pitchFamily="34" charset="0"/>
        <a:buChar char="»"/>
        <a:defRPr sz="6764" kern="1200">
          <a:solidFill>
            <a:schemeClr val="tx1"/>
          </a:solidFill>
          <a:latin typeface="+mn-lt"/>
          <a:ea typeface="+mn-ea"/>
          <a:cs typeface="+mn-cs"/>
        </a:defRPr>
      </a:lvl5pPr>
      <a:lvl6pPr marL="8464621" indent="-769511" algn="l" defTabSz="3078044" rtl="0" eaLnBrk="1" latinLnBrk="0" hangingPunct="1">
        <a:spcBef>
          <a:spcPct val="20000"/>
        </a:spcBef>
        <a:buFont typeface="Arial" pitchFamily="34" charset="0"/>
        <a:buChar char="•"/>
        <a:defRPr sz="6764" kern="1200">
          <a:solidFill>
            <a:schemeClr val="tx1"/>
          </a:solidFill>
          <a:latin typeface="+mn-lt"/>
          <a:ea typeface="+mn-ea"/>
          <a:cs typeface="+mn-cs"/>
        </a:defRPr>
      </a:lvl6pPr>
      <a:lvl7pPr marL="10003644" indent="-769511" algn="l" defTabSz="3078044" rtl="0" eaLnBrk="1" latinLnBrk="0" hangingPunct="1">
        <a:spcBef>
          <a:spcPct val="20000"/>
        </a:spcBef>
        <a:buFont typeface="Arial" pitchFamily="34" charset="0"/>
        <a:buChar char="•"/>
        <a:defRPr sz="6764" kern="1200">
          <a:solidFill>
            <a:schemeClr val="tx1"/>
          </a:solidFill>
          <a:latin typeface="+mn-lt"/>
          <a:ea typeface="+mn-ea"/>
          <a:cs typeface="+mn-cs"/>
        </a:defRPr>
      </a:lvl7pPr>
      <a:lvl8pPr marL="11542666" indent="-769511" algn="l" defTabSz="3078044" rtl="0" eaLnBrk="1" latinLnBrk="0" hangingPunct="1">
        <a:spcBef>
          <a:spcPct val="20000"/>
        </a:spcBef>
        <a:buFont typeface="Arial" pitchFamily="34" charset="0"/>
        <a:buChar char="•"/>
        <a:defRPr sz="6764" kern="1200">
          <a:solidFill>
            <a:schemeClr val="tx1"/>
          </a:solidFill>
          <a:latin typeface="+mn-lt"/>
          <a:ea typeface="+mn-ea"/>
          <a:cs typeface="+mn-cs"/>
        </a:defRPr>
      </a:lvl8pPr>
      <a:lvl9pPr marL="13081688" indent="-769511" algn="l" defTabSz="3078044" rtl="0" eaLnBrk="1" latinLnBrk="0" hangingPunct="1">
        <a:spcBef>
          <a:spcPct val="20000"/>
        </a:spcBef>
        <a:buFont typeface="Arial" pitchFamily="34" charset="0"/>
        <a:buChar char="•"/>
        <a:defRPr sz="6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8044" rtl="0" eaLnBrk="1" latinLnBrk="0" hangingPunct="1">
        <a:defRPr sz="6109" kern="1200">
          <a:solidFill>
            <a:schemeClr val="tx1"/>
          </a:solidFill>
          <a:latin typeface="+mn-lt"/>
          <a:ea typeface="+mn-ea"/>
          <a:cs typeface="+mn-cs"/>
        </a:defRPr>
      </a:lvl1pPr>
      <a:lvl2pPr marL="1539022" algn="l" defTabSz="3078044" rtl="0" eaLnBrk="1" latinLnBrk="0" hangingPunct="1">
        <a:defRPr sz="6109" kern="1200">
          <a:solidFill>
            <a:schemeClr val="tx1"/>
          </a:solidFill>
          <a:latin typeface="+mn-lt"/>
          <a:ea typeface="+mn-ea"/>
          <a:cs typeface="+mn-cs"/>
        </a:defRPr>
      </a:lvl2pPr>
      <a:lvl3pPr marL="3078044" algn="l" defTabSz="3078044" rtl="0" eaLnBrk="1" latinLnBrk="0" hangingPunct="1">
        <a:defRPr sz="6109" kern="1200">
          <a:solidFill>
            <a:schemeClr val="tx1"/>
          </a:solidFill>
          <a:latin typeface="+mn-lt"/>
          <a:ea typeface="+mn-ea"/>
          <a:cs typeface="+mn-cs"/>
        </a:defRPr>
      </a:lvl3pPr>
      <a:lvl4pPr marL="4617066" algn="l" defTabSz="3078044" rtl="0" eaLnBrk="1" latinLnBrk="0" hangingPunct="1">
        <a:defRPr sz="6109" kern="1200">
          <a:solidFill>
            <a:schemeClr val="tx1"/>
          </a:solidFill>
          <a:latin typeface="+mn-lt"/>
          <a:ea typeface="+mn-ea"/>
          <a:cs typeface="+mn-cs"/>
        </a:defRPr>
      </a:lvl4pPr>
      <a:lvl5pPr marL="6156088" algn="l" defTabSz="3078044" rtl="0" eaLnBrk="1" latinLnBrk="0" hangingPunct="1">
        <a:defRPr sz="6109" kern="1200">
          <a:solidFill>
            <a:schemeClr val="tx1"/>
          </a:solidFill>
          <a:latin typeface="+mn-lt"/>
          <a:ea typeface="+mn-ea"/>
          <a:cs typeface="+mn-cs"/>
        </a:defRPr>
      </a:lvl5pPr>
      <a:lvl6pPr marL="7695110" algn="l" defTabSz="3078044" rtl="0" eaLnBrk="1" latinLnBrk="0" hangingPunct="1">
        <a:defRPr sz="6109" kern="1200">
          <a:solidFill>
            <a:schemeClr val="tx1"/>
          </a:solidFill>
          <a:latin typeface="+mn-lt"/>
          <a:ea typeface="+mn-ea"/>
          <a:cs typeface="+mn-cs"/>
        </a:defRPr>
      </a:lvl6pPr>
      <a:lvl7pPr marL="9234133" algn="l" defTabSz="3078044" rtl="0" eaLnBrk="1" latinLnBrk="0" hangingPunct="1">
        <a:defRPr sz="6109" kern="1200">
          <a:solidFill>
            <a:schemeClr val="tx1"/>
          </a:solidFill>
          <a:latin typeface="+mn-lt"/>
          <a:ea typeface="+mn-ea"/>
          <a:cs typeface="+mn-cs"/>
        </a:defRPr>
      </a:lvl7pPr>
      <a:lvl8pPr marL="10773155" algn="l" defTabSz="3078044" rtl="0" eaLnBrk="1" latinLnBrk="0" hangingPunct="1">
        <a:defRPr sz="6109" kern="1200">
          <a:solidFill>
            <a:schemeClr val="tx1"/>
          </a:solidFill>
          <a:latin typeface="+mn-lt"/>
          <a:ea typeface="+mn-ea"/>
          <a:cs typeface="+mn-cs"/>
        </a:defRPr>
      </a:lvl8pPr>
      <a:lvl9pPr marL="12312177" algn="l" defTabSz="3078044" rtl="0" eaLnBrk="1" latinLnBrk="0" hangingPunct="1">
        <a:defRPr sz="6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A196AD-C4A8-B943-BD2E-C5FFE1B7CAB0}"/>
              </a:ext>
            </a:extLst>
          </p:cNvPr>
          <p:cNvSpPr/>
          <p:nvPr/>
        </p:nvSpPr>
        <p:spPr>
          <a:xfrm>
            <a:off x="8230888" y="2"/>
            <a:ext cx="16376074" cy="21945598"/>
          </a:xfrm>
          <a:prstGeom prst="rect">
            <a:avLst/>
          </a:prstGeom>
          <a:solidFill>
            <a:srgbClr val="011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788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E1680-35CD-FD4C-A641-B53AED109E20}"/>
              </a:ext>
            </a:extLst>
          </p:cNvPr>
          <p:cNvSpPr txBox="1"/>
          <p:nvPr/>
        </p:nvSpPr>
        <p:spPr>
          <a:xfrm>
            <a:off x="9303703" y="2139879"/>
            <a:ext cx="14230443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91"/>
              </a:spcBef>
              <a:spcAft>
                <a:spcPts val="1091"/>
              </a:spcAft>
            </a:pPr>
            <a:r>
              <a:rPr lang="en-US" sz="8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Physicians, </a:t>
            </a:r>
            <a:r>
              <a:rPr lang="en-US" sz="8800" dirty="0" smtClean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Advanced Practice Practitioners</a:t>
            </a:r>
            <a:r>
              <a:rPr lang="en-US" sz="8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, and nurses desire a </a:t>
            </a:r>
            <a:r>
              <a:rPr lang="en-US" sz="8800" dirty="0" smtClean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predictive </a:t>
            </a:r>
            <a:r>
              <a:rPr lang="en-US" sz="88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sepsis</a:t>
            </a:r>
            <a:r>
              <a:rPr lang="en-US" sz="8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sz="8800" b="1" dirty="0" smtClean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Clinical Decision Support </a:t>
            </a:r>
            <a:r>
              <a:rPr lang="en-US" sz="8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 that is </a:t>
            </a:r>
            <a:r>
              <a:rPr lang="en-US" sz="88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trusted</a:t>
            </a:r>
            <a:r>
              <a:rPr lang="en-US" sz="8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,</a:t>
            </a:r>
            <a:r>
              <a:rPr lang="en-US" sz="88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unobtrusive</a:t>
            </a:r>
            <a:r>
              <a:rPr lang="en-US" sz="8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,</a:t>
            </a:r>
            <a:r>
              <a:rPr lang="en-US" sz="88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sz="8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and viewed as </a:t>
            </a:r>
            <a:r>
              <a:rPr lang="en-US" sz="88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actionable</a:t>
            </a:r>
            <a:r>
              <a:rPr lang="en-US" sz="8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at the bedside</a:t>
            </a:r>
            <a:r>
              <a:rPr lang="en-US" sz="8800" dirty="0" smtClean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.</a:t>
            </a:r>
            <a:endParaRPr lang="en-US" sz="88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A5F20-3E92-374A-9102-0C3D91222FFD}"/>
              </a:ext>
            </a:extLst>
          </p:cNvPr>
          <p:cNvSpPr txBox="1"/>
          <p:nvPr/>
        </p:nvSpPr>
        <p:spPr>
          <a:xfrm>
            <a:off x="498764" y="667041"/>
            <a:ext cx="66501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 pitchFamily="34" charset="0"/>
              </a:rPr>
              <a:t>Clinician </a:t>
            </a:r>
            <a:r>
              <a:rPr lang="en-US" sz="4400" b="1" dirty="0">
                <a:latin typeface="Helvetica" pitchFamily="34" charset="0"/>
              </a:rPr>
              <a:t>Perspectives and Desired Characteristics of a Clinical Decision Support System for Early Sepsis Recognition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A724E-D700-E04D-8546-415EACDAE79F}"/>
              </a:ext>
            </a:extLst>
          </p:cNvPr>
          <p:cNvSpPr txBox="1"/>
          <p:nvPr/>
        </p:nvSpPr>
        <p:spPr>
          <a:xfrm>
            <a:off x="498763" y="5814702"/>
            <a:ext cx="6234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Tyler E. Kmiec,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MPH,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Jasmine A. Silvestri,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MPH,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Nicholas S. Bishop,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BA,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Susan H.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Regli, PhD,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Gary E. Weissman, MD,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MSHP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88" name="Group 533">
            <a:extLst>
              <a:ext uri="{FF2B5EF4-FFF2-40B4-BE49-F238E27FC236}">
                <a16:creationId xmlns:a16="http://schemas.microsoft.com/office/drawing/2014/main" id="{82EF59E5-93D5-9644-A03D-4AB6DE6ED99F}"/>
              </a:ext>
            </a:extLst>
          </p:cNvPr>
          <p:cNvGrpSpPr>
            <a:grpSpLocks/>
          </p:cNvGrpSpPr>
          <p:nvPr/>
        </p:nvGrpSpPr>
        <p:grpSpPr bwMode="auto">
          <a:xfrm>
            <a:off x="449390" y="16616777"/>
            <a:ext cx="7088543" cy="4511067"/>
            <a:chOff x="416" y="2807"/>
            <a:chExt cx="4093" cy="2291"/>
          </a:xfrm>
        </p:grpSpPr>
        <p:sp>
          <p:nvSpPr>
            <p:cNvPr id="89" name="Text Box 46">
              <a:extLst>
                <a:ext uri="{FF2B5EF4-FFF2-40B4-BE49-F238E27FC236}">
                  <a16:creationId xmlns:a16="http://schemas.microsoft.com/office/drawing/2014/main" id="{55650028-D739-2147-AA61-CEFBD844A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3259"/>
              <a:ext cx="4066" cy="1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686" tIns="49841" rIns="99686" bIns="49841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marL="498759" indent="-498759" defTabSz="997519">
                <a:lnSpc>
                  <a:spcPct val="110000"/>
                </a:lnSpc>
                <a:buClr>
                  <a:srgbClr val="011F5B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600" dirty="0" smtClean="0">
                  <a:latin typeface="+mn-lt"/>
                </a:rPr>
                <a:t>Four </a:t>
              </a:r>
              <a:r>
                <a:rPr lang="en-US" sz="2600" dirty="0">
                  <a:latin typeface="+mn-lt"/>
                </a:rPr>
                <a:t>broad themes </a:t>
              </a:r>
              <a:r>
                <a:rPr lang="en-US" sz="2600" dirty="0" smtClean="0">
                  <a:latin typeface="+mn-lt"/>
                </a:rPr>
                <a:t>emerged during analysis: </a:t>
              </a:r>
            </a:p>
            <a:p>
              <a:pPr marL="857250" lvl="1" indent="-571500" defTabSz="997519">
                <a:lnSpc>
                  <a:spcPct val="110000"/>
                </a:lnSpc>
                <a:buFont typeface="+mj-lt"/>
                <a:buAutoNum type="romanUcPeriod"/>
                <a:defRPr/>
              </a:pPr>
              <a:r>
                <a:rPr lang="en-US" sz="2600" dirty="0">
                  <a:latin typeface="+mn-lt"/>
                </a:rPr>
                <a:t>C</a:t>
              </a:r>
              <a:r>
                <a:rPr lang="en-US" sz="2600" dirty="0" smtClean="0">
                  <a:latin typeface="+mn-lt"/>
                </a:rPr>
                <a:t>linician </a:t>
              </a:r>
              <a:r>
                <a:rPr lang="en-US" sz="2600" dirty="0">
                  <a:latin typeface="+mn-lt"/>
                </a:rPr>
                <a:t>perceptions of prediction models and </a:t>
              </a:r>
              <a:r>
                <a:rPr lang="en-US" sz="2600" dirty="0" smtClean="0">
                  <a:latin typeface="+mn-lt"/>
                </a:rPr>
                <a:t>alerts </a:t>
              </a:r>
            </a:p>
            <a:p>
              <a:pPr marL="857250" lvl="1" indent="-571500" defTabSz="997519">
                <a:lnSpc>
                  <a:spcPct val="110000"/>
                </a:lnSpc>
                <a:buFont typeface="+mj-lt"/>
                <a:buAutoNum type="romanUcPeriod"/>
                <a:defRPr/>
              </a:pPr>
              <a:r>
                <a:rPr lang="en-US" sz="2600" dirty="0">
                  <a:latin typeface="+mn-lt"/>
                </a:rPr>
                <a:t>P</a:t>
              </a:r>
              <a:r>
                <a:rPr lang="en-US" sz="2600" dirty="0" smtClean="0">
                  <a:latin typeface="+mn-lt"/>
                </a:rPr>
                <a:t>revious </a:t>
              </a:r>
              <a:r>
                <a:rPr lang="en-US" sz="2600" dirty="0">
                  <a:latin typeface="+mn-lt"/>
                </a:rPr>
                <a:t>experiences </a:t>
              </a:r>
              <a:r>
                <a:rPr lang="en-US" sz="2600" dirty="0" smtClean="0">
                  <a:latin typeface="+mn-lt"/>
                </a:rPr>
                <a:t>with </a:t>
              </a:r>
              <a:r>
                <a:rPr lang="en-US" sz="2600" dirty="0">
                  <a:latin typeface="+mn-lt"/>
                </a:rPr>
                <a:t>predictive information and risk </a:t>
              </a:r>
              <a:r>
                <a:rPr lang="en-US" sz="2600" dirty="0" smtClean="0">
                  <a:latin typeface="+mn-lt"/>
                </a:rPr>
                <a:t>scores</a:t>
              </a:r>
            </a:p>
            <a:p>
              <a:pPr marL="857250" lvl="1" indent="-571500" defTabSz="997519">
                <a:lnSpc>
                  <a:spcPct val="110000"/>
                </a:lnSpc>
                <a:buFont typeface="+mj-lt"/>
                <a:buAutoNum type="romanUcPeriod"/>
                <a:defRPr/>
              </a:pPr>
              <a:r>
                <a:rPr lang="en-US" sz="2600" dirty="0">
                  <a:latin typeface="+mn-lt"/>
                </a:rPr>
                <a:t>D</a:t>
              </a:r>
              <a:r>
                <a:rPr lang="en-US" sz="2600" dirty="0" smtClean="0">
                  <a:latin typeface="+mn-lt"/>
                </a:rPr>
                <a:t>esired </a:t>
              </a:r>
              <a:r>
                <a:rPr lang="en-US" sz="2600" dirty="0">
                  <a:latin typeface="+mn-lt"/>
                </a:rPr>
                <a:t>characteristics of </a:t>
              </a:r>
              <a:r>
                <a:rPr lang="en-US" sz="2600" dirty="0" smtClean="0">
                  <a:latin typeface="+mn-lt"/>
                </a:rPr>
                <a:t>CDS </a:t>
              </a:r>
              <a:r>
                <a:rPr lang="en-US" sz="2600" dirty="0">
                  <a:latin typeface="+mn-lt"/>
                </a:rPr>
                <a:t>system </a:t>
              </a:r>
              <a:r>
                <a:rPr lang="en-US" sz="2600" dirty="0" smtClean="0">
                  <a:latin typeface="+mn-lt"/>
                </a:rPr>
                <a:t>build</a:t>
              </a:r>
            </a:p>
            <a:p>
              <a:pPr marL="857250" lvl="1" indent="-571500" defTabSz="997519">
                <a:lnSpc>
                  <a:spcPct val="110000"/>
                </a:lnSpc>
                <a:buFont typeface="+mj-lt"/>
                <a:buAutoNum type="romanUcPeriod"/>
                <a:defRPr/>
              </a:pPr>
              <a:r>
                <a:rPr lang="en-US" sz="2600" dirty="0" smtClean="0">
                  <a:latin typeface="+mn-lt"/>
                </a:rPr>
                <a:t>Clinical </a:t>
              </a:r>
              <a:r>
                <a:rPr lang="en-US" sz="2600" dirty="0">
                  <a:latin typeface="+mn-lt"/>
                </a:rPr>
                <a:t>relevance and potential utility of a CDS system. </a:t>
              </a:r>
              <a:endParaRPr lang="en-US" sz="2600" dirty="0" smtClean="0">
                <a:latin typeface="+mn-lt"/>
              </a:endParaRPr>
            </a:p>
          </p:txBody>
        </p:sp>
        <p:grpSp>
          <p:nvGrpSpPr>
            <p:cNvPr id="90" name="Group 525">
              <a:extLst>
                <a:ext uri="{FF2B5EF4-FFF2-40B4-BE49-F238E27FC236}">
                  <a16:creationId xmlns:a16="http://schemas.microsoft.com/office/drawing/2014/main" id="{16B84AF4-B03B-4F42-B23D-762A1CFE1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" y="2807"/>
              <a:ext cx="4093" cy="356"/>
              <a:chOff x="416" y="2807"/>
              <a:chExt cx="4093" cy="356"/>
            </a:xfrm>
          </p:grpSpPr>
          <p:sp>
            <p:nvSpPr>
              <p:cNvPr id="91" name="Text Box 45">
                <a:extLst>
                  <a:ext uri="{FF2B5EF4-FFF2-40B4-BE49-F238E27FC236}">
                    <a16:creationId xmlns:a16="http://schemas.microsoft.com/office/drawing/2014/main" id="{5A8D0E49-90F3-774F-8CC7-B9419AFC5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" y="2807"/>
                <a:ext cx="189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9686" tIns="49841" rIns="99686" bIns="4984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defTabSz="997519">
                  <a:lnSpc>
                    <a:spcPct val="110000"/>
                  </a:lnSpc>
                  <a:defRPr/>
                </a:pPr>
                <a:r>
                  <a:rPr lang="en-US" sz="3055" b="1" kern="0" spc="300" dirty="0">
                    <a:solidFill>
                      <a:srgbClr val="011F5B"/>
                    </a:solidFill>
                    <a:latin typeface="+mn-lt"/>
                  </a:rPr>
                  <a:t>Results</a:t>
                </a:r>
              </a:p>
            </p:txBody>
          </p:sp>
          <p:sp>
            <p:nvSpPr>
              <p:cNvPr id="92" name="Line 509">
                <a:extLst>
                  <a:ext uri="{FF2B5EF4-FFF2-40B4-BE49-F238E27FC236}">
                    <a16:creationId xmlns:a16="http://schemas.microsoft.com/office/drawing/2014/main" id="{85FBF90E-8979-CE40-BB18-8A2E9390B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" y="3163"/>
                <a:ext cx="4031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97519">
                  <a:defRPr/>
                </a:pPr>
                <a:endParaRPr lang="en-US" sz="1964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146632" y="12793684"/>
            <a:ext cx="7043659" cy="6297609"/>
            <a:chOff x="25146632" y="12877800"/>
            <a:chExt cx="7043659" cy="6297609"/>
          </a:xfrm>
        </p:grpSpPr>
        <p:sp>
          <p:nvSpPr>
            <p:cNvPr id="94" name="Text Box 46">
              <a:extLst>
                <a:ext uri="{FF2B5EF4-FFF2-40B4-BE49-F238E27FC236}">
                  <a16:creationId xmlns:a16="http://schemas.microsoft.com/office/drawing/2014/main" id="{D998FC63-BCBA-1044-8525-FBE0AC37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2120" y="13775867"/>
              <a:ext cx="6997195" cy="5399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686" tIns="49841" rIns="99686" bIns="49841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marL="342900" indent="-342900" defTabSz="914400">
                <a:spcBef>
                  <a:spcPts val="500"/>
                </a:spcBef>
                <a:spcAft>
                  <a:spcPts val="500"/>
                </a:spcAft>
                <a:buClr>
                  <a:srgbClr val="2F4489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800" dirty="0" smtClean="0">
                  <a:latin typeface="+mn-lt"/>
                </a:rPr>
                <a:t>Developers of s</a:t>
              </a:r>
              <a:r>
                <a:rPr lang="en-US" sz="2800" dirty="0" smtClean="0">
                  <a:latin typeface="+mn-lt"/>
                </a:rPr>
                <a:t>epsis </a:t>
              </a:r>
              <a:r>
                <a:rPr lang="en-US" sz="2800" dirty="0">
                  <a:latin typeface="+mn-lt"/>
                </a:rPr>
                <a:t>CDS </a:t>
              </a:r>
              <a:r>
                <a:rPr lang="en-US" sz="2800" dirty="0" smtClean="0">
                  <a:latin typeface="+mn-lt"/>
                </a:rPr>
                <a:t>systems can help inform </a:t>
              </a:r>
              <a:r>
                <a:rPr lang="en-US" sz="2800" dirty="0">
                  <a:latin typeface="+mn-lt"/>
                </a:rPr>
                <a:t>diagnosis and treatment decisions </a:t>
              </a:r>
              <a:r>
                <a:rPr lang="en-US" sz="2800" dirty="0" smtClean="0">
                  <a:latin typeface="+mn-lt"/>
                </a:rPr>
                <a:t>and facilitate </a:t>
              </a:r>
              <a:r>
                <a:rPr lang="en-US" sz="2800" dirty="0">
                  <a:latin typeface="+mn-lt"/>
                </a:rPr>
                <a:t>communication in a multidisciplinary team </a:t>
              </a:r>
              <a:r>
                <a:rPr lang="en-US" sz="2800" dirty="0" smtClean="0">
                  <a:latin typeface="+mn-lt"/>
                </a:rPr>
                <a:t>setting by incorporating end-user input from an early stage and educating stakeholders on the development of a CDS prediction model</a:t>
              </a:r>
              <a:endParaRPr lang="en-US" sz="2800" dirty="0" smtClean="0">
                <a:latin typeface="+mn-lt"/>
              </a:endParaRPr>
            </a:p>
            <a:p>
              <a:pPr marL="342900" indent="-342900" defTabSz="914400">
                <a:spcBef>
                  <a:spcPts val="500"/>
                </a:spcBef>
                <a:spcAft>
                  <a:spcPts val="500"/>
                </a:spcAft>
                <a:buClr>
                  <a:srgbClr val="2F4489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800" dirty="0">
                  <a:latin typeface="+mn-lt"/>
                </a:rPr>
                <a:t>Employing human factors methodologies prior to model development to understand how clinicians will best use predictive alerts can provide specific insights to improve the acceptability of a future sepsis CDS alert</a:t>
              </a:r>
              <a:endParaRPr lang="en-US" sz="2800" dirty="0" smtClean="0">
                <a:latin typeface="+mn-lt"/>
              </a:endParaRPr>
            </a:p>
          </p:txBody>
        </p:sp>
        <p:grpSp>
          <p:nvGrpSpPr>
            <p:cNvPr id="95" name="Group 525">
              <a:extLst>
                <a:ext uri="{FF2B5EF4-FFF2-40B4-BE49-F238E27FC236}">
                  <a16:creationId xmlns:a16="http://schemas.microsoft.com/office/drawing/2014/main" id="{E1648697-E8BB-D144-B38C-89B55A049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632" y="12877800"/>
              <a:ext cx="7043659" cy="710236"/>
              <a:chOff x="416" y="2800"/>
              <a:chExt cx="4093" cy="363"/>
            </a:xfrm>
          </p:grpSpPr>
          <p:sp>
            <p:nvSpPr>
              <p:cNvPr id="96" name="Text Box 45">
                <a:extLst>
                  <a:ext uri="{FF2B5EF4-FFF2-40B4-BE49-F238E27FC236}">
                    <a16:creationId xmlns:a16="http://schemas.microsoft.com/office/drawing/2014/main" id="{CF5A030A-0546-0C4C-B4BA-3B20FB42B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" y="2800"/>
                <a:ext cx="1891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9686" tIns="49841" rIns="99686" bIns="4984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defTabSz="997519">
                  <a:lnSpc>
                    <a:spcPct val="110000"/>
                  </a:lnSpc>
                  <a:defRPr/>
                </a:pPr>
                <a:r>
                  <a:rPr lang="en-US" sz="3055" b="1" kern="0" spc="300" dirty="0">
                    <a:solidFill>
                      <a:srgbClr val="011F5B"/>
                    </a:solidFill>
                    <a:latin typeface="+mn-lt"/>
                  </a:rPr>
                  <a:t>Discussion</a:t>
                </a:r>
              </a:p>
            </p:txBody>
          </p:sp>
          <p:sp>
            <p:nvSpPr>
              <p:cNvPr id="97" name="Line 509">
                <a:extLst>
                  <a:ext uri="{FF2B5EF4-FFF2-40B4-BE49-F238E27FC236}">
                    <a16:creationId xmlns:a16="http://schemas.microsoft.com/office/drawing/2014/main" id="{E3B35761-8D33-AD46-BF9E-D179E4693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" y="3163"/>
                <a:ext cx="4031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97519">
                  <a:defRPr/>
                </a:pPr>
                <a:endParaRPr lang="en-US" sz="1964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F02C04E-73FE-49AB-8F82-40C9B3BE6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65" y="131546"/>
            <a:ext cx="3859903" cy="222963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7350" y="13607710"/>
            <a:ext cx="7031883" cy="2755958"/>
            <a:chOff x="508431" y="16443507"/>
            <a:chExt cx="7031883" cy="2852139"/>
          </a:xfrm>
        </p:grpSpPr>
        <p:grpSp>
          <p:nvGrpSpPr>
            <p:cNvPr id="85" name="Group 525">
              <a:extLst>
                <a:ext uri="{FF2B5EF4-FFF2-40B4-BE49-F238E27FC236}">
                  <a16:creationId xmlns:a16="http://schemas.microsoft.com/office/drawing/2014/main" id="{832B6AA0-5FE9-2B4F-AFAC-218799555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431" y="16443507"/>
              <a:ext cx="7031883" cy="709048"/>
              <a:chOff x="416" y="2800"/>
              <a:chExt cx="4093" cy="363"/>
            </a:xfrm>
          </p:grpSpPr>
          <p:sp>
            <p:nvSpPr>
              <p:cNvPr id="86" name="Text Box 45">
                <a:extLst>
                  <a:ext uri="{FF2B5EF4-FFF2-40B4-BE49-F238E27FC236}">
                    <a16:creationId xmlns:a16="http://schemas.microsoft.com/office/drawing/2014/main" id="{CC88EF65-F57F-2741-A466-8FC5F6916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" y="2800"/>
                <a:ext cx="1891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9686" tIns="49841" rIns="99686" bIns="4984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defTabSz="997519">
                  <a:lnSpc>
                    <a:spcPct val="110000"/>
                  </a:lnSpc>
                  <a:defRPr/>
                </a:pPr>
                <a:r>
                  <a:rPr lang="en-US" sz="3055" b="1" kern="0" spc="300" dirty="0">
                    <a:solidFill>
                      <a:srgbClr val="011F5B"/>
                    </a:solidFill>
                    <a:latin typeface="+mn-lt"/>
                  </a:rPr>
                  <a:t>Methods</a:t>
                </a:r>
              </a:p>
            </p:txBody>
          </p:sp>
          <p:sp>
            <p:nvSpPr>
              <p:cNvPr id="87" name="Line 509">
                <a:extLst>
                  <a:ext uri="{FF2B5EF4-FFF2-40B4-BE49-F238E27FC236}">
                    <a16:creationId xmlns:a16="http://schemas.microsoft.com/office/drawing/2014/main" id="{4E46E510-D4E0-5040-9706-745AA48BC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" y="3163"/>
                <a:ext cx="4031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97519">
                  <a:defRPr/>
                </a:pPr>
                <a:endParaRPr lang="en-US" sz="1964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2" name="Text Box 46">
              <a:extLst>
                <a:ext uri="{FF2B5EF4-FFF2-40B4-BE49-F238E27FC236}">
                  <a16:creationId xmlns:a16="http://schemas.microsoft.com/office/drawing/2014/main" id="{ACE7A059-C1A4-C54B-A461-6091B1B62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31" y="17269754"/>
              <a:ext cx="7020802" cy="2025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686" tIns="49841" rIns="99686" bIns="49841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marL="342900" indent="-342900" defTabSz="914400">
                <a:spcBef>
                  <a:spcPts val="500"/>
                </a:spcBef>
                <a:spcAft>
                  <a:spcPts val="500"/>
                </a:spcAft>
                <a:buClr>
                  <a:srgbClr val="2F4489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600" dirty="0">
                  <a:latin typeface="+mn-lt"/>
                  <a:ea typeface="Calibri" charset="0"/>
                  <a:cs typeface="Calibri" charset="0"/>
                </a:rPr>
                <a:t>C</a:t>
              </a:r>
              <a:r>
                <a:rPr lang="en-US" sz="2600" dirty="0" smtClean="0">
                  <a:latin typeface="+mn-lt"/>
                  <a:ea typeface="Calibri" charset="0"/>
                  <a:cs typeface="Calibri" charset="0"/>
                </a:rPr>
                <a:t>onducted </a:t>
              </a:r>
              <a:r>
                <a:rPr lang="en-US" sz="2600" dirty="0">
                  <a:latin typeface="+mn-lt"/>
                  <a:ea typeface="Calibri" charset="0"/>
                  <a:cs typeface="Calibri" charset="0"/>
                </a:rPr>
                <a:t>semi-structured interviews </a:t>
              </a:r>
              <a:r>
                <a:rPr lang="en-US" sz="2600" dirty="0" smtClean="0">
                  <a:latin typeface="+mn-lt"/>
                  <a:ea typeface="Calibri" charset="0"/>
                  <a:cs typeface="Calibri" charset="0"/>
                </a:rPr>
                <a:t>including virtual patients in EPIC</a:t>
              </a:r>
            </a:p>
            <a:p>
              <a:pPr marL="342900" indent="-342900" defTabSz="914400">
                <a:spcBef>
                  <a:spcPts val="500"/>
                </a:spcBef>
                <a:spcAft>
                  <a:spcPts val="500"/>
                </a:spcAft>
                <a:buClr>
                  <a:srgbClr val="2F4489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600" dirty="0" smtClean="0">
                  <a:latin typeface="+mn-lt"/>
                  <a:ea typeface="Calibri" charset="0"/>
                  <a:cs typeface="Calibri" charset="0"/>
                </a:rPr>
                <a:t>6 RNs, </a:t>
              </a:r>
              <a:r>
                <a:rPr lang="en-US" sz="2600" dirty="0">
                  <a:latin typeface="+mn-lt"/>
                  <a:ea typeface="Calibri" charset="0"/>
                  <a:cs typeface="Calibri" charset="0"/>
                </a:rPr>
                <a:t>5 physicians and 4 </a:t>
              </a:r>
              <a:r>
                <a:rPr lang="en-US" sz="2600" dirty="0" smtClean="0">
                  <a:latin typeface="+mn-lt"/>
                  <a:ea typeface="Calibri" charset="0"/>
                  <a:cs typeface="Calibri" charset="0"/>
                </a:rPr>
                <a:t>APPs </a:t>
              </a:r>
            </a:p>
            <a:p>
              <a:pPr marL="342900" indent="-342900" defTabSz="914400">
                <a:spcBef>
                  <a:spcPts val="500"/>
                </a:spcBef>
                <a:spcAft>
                  <a:spcPts val="500"/>
                </a:spcAft>
                <a:buClr>
                  <a:srgbClr val="2F4489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600" dirty="0" smtClean="0">
                  <a:latin typeface="+mn-lt"/>
                </a:rPr>
                <a:t>Thematic analysis utilized inductive reasoning</a:t>
              </a:r>
              <a:endParaRPr lang="en-US" sz="2600" dirty="0">
                <a:latin typeface="+mn-lt"/>
                <a:cs typeface="Calibri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7350" y="7306474"/>
            <a:ext cx="7067423" cy="5982918"/>
            <a:chOff x="472891" y="7922499"/>
            <a:chExt cx="7067423" cy="5982918"/>
          </a:xfrm>
        </p:grpSpPr>
        <p:sp>
          <p:nvSpPr>
            <p:cNvPr id="69" name="Text Box 46">
              <a:extLst>
                <a:ext uri="{FF2B5EF4-FFF2-40B4-BE49-F238E27FC236}">
                  <a16:creationId xmlns:a16="http://schemas.microsoft.com/office/drawing/2014/main" id="{ACE7A059-C1A4-C54B-A461-6091B1B62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31" y="8746967"/>
              <a:ext cx="7020802" cy="515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686" tIns="49841" rIns="99686" bIns="49841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marL="342900" indent="-342900" defTabSz="914400">
                <a:spcBef>
                  <a:spcPts val="500"/>
                </a:spcBef>
                <a:spcAft>
                  <a:spcPts val="500"/>
                </a:spcAft>
                <a:buClr>
                  <a:srgbClr val="2F4489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600" dirty="0" smtClean="0">
                  <a:latin typeface="+mn-lt"/>
                </a:rPr>
                <a:t>There are over 750,000 sepsis cases each year costing nearly $20 billion in the US</a:t>
              </a:r>
            </a:p>
            <a:p>
              <a:pPr marL="342900" indent="-342900" defTabSz="914400">
                <a:spcBef>
                  <a:spcPts val="500"/>
                </a:spcBef>
                <a:spcAft>
                  <a:spcPts val="500"/>
                </a:spcAft>
                <a:buClr>
                  <a:srgbClr val="2F4489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600" dirty="0">
                  <a:latin typeface="+mn-lt"/>
                </a:rPr>
                <a:t>S</a:t>
              </a:r>
              <a:r>
                <a:rPr lang="en-US" sz="2600" dirty="0" smtClean="0">
                  <a:latin typeface="+mn-lt"/>
                </a:rPr>
                <a:t>epsis </a:t>
              </a:r>
              <a:r>
                <a:rPr lang="en-US" sz="2600" dirty="0">
                  <a:latin typeface="+mn-lt"/>
                </a:rPr>
                <a:t>clinical decision support (CDS) systems can provide clinicians with early predictions of suspected sepsis </a:t>
              </a:r>
              <a:r>
                <a:rPr lang="en-US" sz="2600" dirty="0" smtClean="0">
                  <a:latin typeface="+mn-lt"/>
                </a:rPr>
                <a:t>or imminent </a:t>
              </a:r>
              <a:r>
                <a:rPr lang="en-US" sz="2600" dirty="0">
                  <a:latin typeface="+mn-lt"/>
                </a:rPr>
                <a:t>clinical </a:t>
              </a:r>
              <a:r>
                <a:rPr lang="en-US" sz="2600" dirty="0" smtClean="0">
                  <a:latin typeface="+mn-lt"/>
                </a:rPr>
                <a:t>decline but have not </a:t>
              </a:r>
              <a:r>
                <a:rPr lang="en-US" sz="2600" dirty="0">
                  <a:latin typeface="+mn-lt"/>
                </a:rPr>
                <a:t>reliably demonstrated improvements in clinical </a:t>
              </a:r>
              <a:r>
                <a:rPr lang="en-US" sz="2600" dirty="0" smtClean="0">
                  <a:latin typeface="+mn-lt"/>
                </a:rPr>
                <a:t>outcomes.</a:t>
              </a:r>
            </a:p>
            <a:p>
              <a:pPr marL="342900" indent="-342900" defTabSz="914400">
                <a:spcBef>
                  <a:spcPts val="500"/>
                </a:spcBef>
                <a:spcAft>
                  <a:spcPts val="500"/>
                </a:spcAft>
                <a:buClr>
                  <a:srgbClr val="2F4489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600" dirty="0">
                  <a:latin typeface="+mn-lt"/>
                </a:rPr>
                <a:t>E</a:t>
              </a:r>
              <a:r>
                <a:rPr lang="en-US" sz="2600" dirty="0" smtClean="0">
                  <a:latin typeface="+mn-lt"/>
                </a:rPr>
                <a:t>vidence </a:t>
              </a:r>
              <a:r>
                <a:rPr lang="en-US" sz="2600" dirty="0">
                  <a:latin typeface="+mn-lt"/>
                </a:rPr>
                <a:t>suggests that integrating sepsis CDS systems into clinical workflows, gaining the trust of clinicians, and making sepsis CDS systems clinically relevant at the bedside are all </a:t>
              </a:r>
              <a:r>
                <a:rPr lang="en-US" sz="2600" dirty="0" smtClean="0">
                  <a:latin typeface="+mn-lt"/>
                </a:rPr>
                <a:t>requirements for </a:t>
              </a:r>
              <a:r>
                <a:rPr lang="en-US" sz="2600" dirty="0">
                  <a:latin typeface="+mn-lt"/>
                </a:rPr>
                <a:t>successful deployment.</a:t>
              </a:r>
            </a:p>
          </p:txBody>
        </p:sp>
        <p:grpSp>
          <p:nvGrpSpPr>
            <p:cNvPr id="70" name="Group 525">
              <a:extLst>
                <a:ext uri="{FF2B5EF4-FFF2-40B4-BE49-F238E27FC236}">
                  <a16:creationId xmlns:a16="http://schemas.microsoft.com/office/drawing/2014/main" id="{99919E89-0666-0345-B5B3-D7D2895FB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891" y="7922499"/>
              <a:ext cx="7067423" cy="687111"/>
              <a:chOff x="416" y="2813"/>
              <a:chExt cx="4093" cy="350"/>
            </a:xfrm>
          </p:grpSpPr>
          <p:sp>
            <p:nvSpPr>
              <p:cNvPr id="71" name="Text Box 45">
                <a:extLst>
                  <a:ext uri="{FF2B5EF4-FFF2-40B4-BE49-F238E27FC236}">
                    <a16:creationId xmlns:a16="http://schemas.microsoft.com/office/drawing/2014/main" id="{1489BB31-52B4-334E-AEFA-9FE74CAD70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" y="2813"/>
                <a:ext cx="1891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9686" tIns="49841" rIns="99686" bIns="4984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defTabSz="997519">
                  <a:lnSpc>
                    <a:spcPct val="110000"/>
                  </a:lnSpc>
                  <a:defRPr/>
                </a:pPr>
                <a:r>
                  <a:rPr lang="en-US" sz="3055" b="1" kern="0" spc="300" dirty="0">
                    <a:solidFill>
                      <a:srgbClr val="011F5B"/>
                    </a:solidFill>
                    <a:latin typeface="+mn-lt"/>
                  </a:rPr>
                  <a:t>Introduction</a:t>
                </a:r>
              </a:p>
            </p:txBody>
          </p:sp>
          <p:sp>
            <p:nvSpPr>
              <p:cNvPr id="72" name="Line 509">
                <a:extLst>
                  <a:ext uri="{FF2B5EF4-FFF2-40B4-BE49-F238E27FC236}">
                    <a16:creationId xmlns:a16="http://schemas.microsoft.com/office/drawing/2014/main" id="{21781144-D32B-5642-B9C8-793AB5A41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" y="3163"/>
                <a:ext cx="4031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97519">
                  <a:defRPr/>
                </a:pPr>
                <a:endParaRPr lang="en-US" sz="1964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11237611" y="20057702"/>
            <a:ext cx="10362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Use the QR code above to view the interview guide, detailed themes table, and relevant quotes for each of our themes 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5253328" y="19317313"/>
            <a:ext cx="7225121" cy="2276046"/>
            <a:chOff x="25040535" y="18158949"/>
            <a:chExt cx="7225121" cy="2276046"/>
          </a:xfrm>
        </p:grpSpPr>
        <p:sp>
          <p:nvSpPr>
            <p:cNvPr id="38" name="Rectangle 37"/>
            <p:cNvSpPr/>
            <p:nvPr/>
          </p:nvSpPr>
          <p:spPr>
            <a:xfrm>
              <a:off x="25040536" y="19050000"/>
              <a:ext cx="722512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ea typeface="Palatino" charset="0"/>
                  <a:cs typeface="Palatino" charset="0"/>
                </a:rPr>
                <a:t>T</a:t>
              </a:r>
              <a:r>
                <a:rPr lang="en-US" sz="2800" dirty="0" smtClean="0">
                  <a:ea typeface="Palatino" charset="0"/>
                  <a:cs typeface="Palatino" charset="0"/>
                </a:rPr>
                <a:t>his project made possible through funding from the American Thoracic Society Research Foundation</a:t>
              </a:r>
              <a:endParaRPr lang="en-US" sz="2800" dirty="0">
                <a:ea typeface="Helvetica" charset="0"/>
                <a:cs typeface="Helvetica" charset="0"/>
              </a:endParaRPr>
            </a:p>
          </p:txBody>
        </p:sp>
        <p:grpSp>
          <p:nvGrpSpPr>
            <p:cNvPr id="39" name="Group 525">
              <a:extLst>
                <a:ext uri="{FF2B5EF4-FFF2-40B4-BE49-F238E27FC236}">
                  <a16:creationId xmlns:a16="http://schemas.microsoft.com/office/drawing/2014/main" id="{E1648697-E8BB-D144-B38C-89B55A049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0535" y="18158949"/>
              <a:ext cx="7043659" cy="710236"/>
              <a:chOff x="416" y="2800"/>
              <a:chExt cx="4093" cy="363"/>
            </a:xfrm>
          </p:grpSpPr>
          <p:sp>
            <p:nvSpPr>
              <p:cNvPr id="40" name="Text Box 45">
                <a:extLst>
                  <a:ext uri="{FF2B5EF4-FFF2-40B4-BE49-F238E27FC236}">
                    <a16:creationId xmlns:a16="http://schemas.microsoft.com/office/drawing/2014/main" id="{CF5A030A-0546-0C4C-B4BA-3B20FB42B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" y="2800"/>
                <a:ext cx="261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9686" tIns="49841" rIns="99686" bIns="4984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defTabSz="997519">
                  <a:lnSpc>
                    <a:spcPct val="110000"/>
                  </a:lnSpc>
                  <a:defRPr/>
                </a:pPr>
                <a:r>
                  <a:rPr lang="en-US" sz="3055" b="1" kern="0" spc="300" dirty="0" smtClean="0">
                    <a:solidFill>
                      <a:srgbClr val="011F5B"/>
                    </a:solidFill>
                    <a:latin typeface="+mn-lt"/>
                  </a:rPr>
                  <a:t>Acknowledgements</a:t>
                </a:r>
                <a:endParaRPr lang="en-US" sz="3055" b="1" kern="0" spc="300" dirty="0">
                  <a:solidFill>
                    <a:srgbClr val="011F5B"/>
                  </a:solidFill>
                  <a:latin typeface="+mn-lt"/>
                </a:endParaRPr>
              </a:p>
            </p:txBody>
          </p:sp>
          <p:sp>
            <p:nvSpPr>
              <p:cNvPr id="41" name="Line 509">
                <a:extLst>
                  <a:ext uri="{FF2B5EF4-FFF2-40B4-BE49-F238E27FC236}">
                    <a16:creationId xmlns:a16="http://schemas.microsoft.com/office/drawing/2014/main" id="{E3B35761-8D33-AD46-BF9E-D179E4693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" y="3163"/>
                <a:ext cx="4031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97519">
                  <a:defRPr/>
                </a:pPr>
                <a:endParaRPr lang="en-US" sz="1964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5055775" y="2875436"/>
            <a:ext cx="74226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“…maybe [an alert] </a:t>
            </a:r>
            <a:r>
              <a:rPr lang="en-US" sz="2800" dirty="0"/>
              <a:t>that reminds you to </a:t>
            </a:r>
            <a:r>
              <a:rPr lang="en-US" sz="2800" b="1" dirty="0"/>
              <a:t>reevaluate your antibiotic use </a:t>
            </a:r>
            <a:r>
              <a:rPr lang="en-US" sz="2800" dirty="0"/>
              <a:t>at the 24-hour mark is something that could be helpful. S</a:t>
            </a:r>
            <a:r>
              <a:rPr lang="en-US" sz="2800" dirty="0" smtClean="0"/>
              <a:t>omething </a:t>
            </a:r>
            <a:r>
              <a:rPr lang="en-US" sz="2800" dirty="0"/>
              <a:t>like that could be helpful to prompt you to really think about the </a:t>
            </a:r>
            <a:r>
              <a:rPr lang="en-US" sz="2800" b="1" dirty="0"/>
              <a:t>antibiotic decisions that you’re making</a:t>
            </a:r>
            <a:r>
              <a:rPr lang="en-US" sz="2800" dirty="0"/>
              <a:t> and to think about antimicrobial stewardship</a:t>
            </a:r>
            <a:r>
              <a:rPr lang="en-US" sz="2800" dirty="0" smtClean="0"/>
              <a:t>.”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     Physician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7215213" y="6502565"/>
            <a:ext cx="5703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“…incorporate </a:t>
            </a:r>
            <a:r>
              <a:rPr lang="en-US" sz="2800" dirty="0"/>
              <a:t>the idea of a </a:t>
            </a:r>
            <a:r>
              <a:rPr lang="en-US" sz="2800" b="1" dirty="0"/>
              <a:t>trend</a:t>
            </a:r>
            <a:r>
              <a:rPr lang="en-US" sz="2800" dirty="0"/>
              <a:t>. Like how new is this abnormality, and abnormality meaning combining not just vital signs, but lab values and orientation status and all of these things that </a:t>
            </a:r>
            <a:r>
              <a:rPr lang="en-US" sz="2800" b="1" dirty="0"/>
              <a:t>come with sepsis</a:t>
            </a:r>
            <a:r>
              <a:rPr lang="en-US" sz="2800" dirty="0"/>
              <a:t>.” </a:t>
            </a:r>
          </a:p>
          <a:p>
            <a:r>
              <a:rPr lang="en-US" sz="2800" dirty="0" smtClean="0"/>
              <a:t>	               Nurse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5055775" y="9626444"/>
            <a:ext cx="6443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“Where I think this [CDS] is </a:t>
            </a:r>
            <a:r>
              <a:rPr lang="en-US" sz="2800" b="1" dirty="0" smtClean="0"/>
              <a:t>most helpful </a:t>
            </a:r>
            <a:r>
              <a:rPr lang="en-US" sz="2800" dirty="0" smtClean="0"/>
              <a:t>is to the person who does not usually take care of these types of patients, so like to some degree surgery or folks who are in ultra-subspecialties that would </a:t>
            </a:r>
            <a:r>
              <a:rPr lang="en-US" sz="2800" b="1" dirty="0" smtClean="0"/>
              <a:t>always defer this </a:t>
            </a:r>
            <a:r>
              <a:rPr lang="en-US" sz="2800" dirty="0" smtClean="0"/>
              <a:t>to someone.”</a:t>
            </a:r>
          </a:p>
          <a:p>
            <a:pPr algn="r"/>
            <a:r>
              <a:rPr lang="en-US" sz="2800" dirty="0" smtClean="0"/>
              <a:t>Physician’s Assistant</a:t>
            </a:r>
            <a:endParaRPr lang="en-US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750" y="14217537"/>
            <a:ext cx="5228346" cy="52283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24749</TotalTime>
  <Words>479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Palatino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Megan Pellegrino</dc:creator>
  <cp:lastModifiedBy>Tyler Kmiec</cp:lastModifiedBy>
  <cp:revision>83</cp:revision>
  <cp:lastPrinted>2019-04-30T20:32:07Z</cp:lastPrinted>
  <dcterms:created xsi:type="dcterms:W3CDTF">2010-09-15T15:57:23Z</dcterms:created>
  <dcterms:modified xsi:type="dcterms:W3CDTF">2021-09-23T14:27:51Z</dcterms:modified>
</cp:coreProperties>
</file>