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175200" cy="19202400"/>
  <p:notesSz cx="6858000" cy="9144000"/>
  <p:defaultTextStyle>
    <a:defPPr>
      <a:defRPr lang="en-US"/>
    </a:defPPr>
    <a:lvl1pPr marL="0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10782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21564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32346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43128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053910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464692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875474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286256" algn="l" defTabSz="2821564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>
          <p15:clr>
            <a:srgbClr val="A4A3A4"/>
          </p15:clr>
        </p15:guide>
        <p15:guide id="2" pos="9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5" clrIdx="0"/>
  <p:cmAuthor id="7" name="KNY" initials="KNY [7]" lastIdx="1" clrIdx="7">
    <p:extLst/>
  </p:cmAuthor>
  <p:cmAuthor id="1" name="KNY" initials="KNY" lastIdx="1" clrIdx="1">
    <p:extLst/>
  </p:cmAuthor>
  <p:cmAuthor id="8" name="KNY" initials="KNY [8]" lastIdx="1" clrIdx="8">
    <p:extLst/>
  </p:cmAuthor>
  <p:cmAuthor id="2" name="KNY" initials="KNY [2]" lastIdx="1" clrIdx="2">
    <p:extLst/>
  </p:cmAuthor>
  <p:cmAuthor id="9" name="Kate Courtright" initials="" lastIdx="2" clrIdx="9"/>
  <p:cmAuthor id="3" name="KNY" initials="KNY [3]" lastIdx="1" clrIdx="3">
    <p:extLst/>
  </p:cmAuthor>
  <p:cmAuthor id="4" name="KNY" initials="KNY [4]" lastIdx="1" clrIdx="4">
    <p:extLst/>
  </p:cmAuthor>
  <p:cmAuthor id="5" name="KNY" initials="KNY [5]" lastIdx="1" clrIdx="5">
    <p:extLst/>
  </p:cmAuthor>
  <p:cmAuthor id="6" name="KNY" initials="KNY [6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489"/>
    <a:srgbClr val="DAE7F7"/>
    <a:srgbClr val="F38C63"/>
    <a:srgbClr val="39A3CF"/>
    <a:srgbClr val="00884A"/>
    <a:srgbClr val="AD172C"/>
    <a:srgbClr val="DAE8F7"/>
    <a:srgbClr val="2F4CA4"/>
    <a:srgbClr val="003D6D"/>
    <a:srgbClr val="82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25"/>
    <p:restoredTop sz="94419" autoAdjust="0"/>
  </p:normalViewPr>
  <p:slideViewPr>
    <p:cSldViewPr>
      <p:cViewPr>
        <p:scale>
          <a:sx n="33" d="100"/>
          <a:sy n="33" d="100"/>
        </p:scale>
        <p:origin x="1114" y="38"/>
      </p:cViewPr>
      <p:guideLst>
        <p:guide orient="horz" pos="6048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3A0EC-8F2B-4E97-80D0-3E6753D6F670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18A8E-8C36-4498-A753-979527766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1410782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2821564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4232346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5643128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7053910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64692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75474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86256" algn="l" defTabSz="2821564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2821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PowerPoint Size: 21in x 33in (LDI Template) </a:t>
            </a:r>
          </a:p>
          <a:p>
            <a:r>
              <a:rPr lang="en-US" baseline="0" dirty="0"/>
              <a:t>Actual Poster Size: 42in x 66in (LDI Print Out)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18A8E-8C36-4498-A753-9795277660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5965191"/>
            <a:ext cx="25648920" cy="41160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10881360"/>
            <a:ext cx="2112264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1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2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3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53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6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7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8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5217" y="2151380"/>
            <a:ext cx="22406132" cy="45876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6814" y="2151380"/>
            <a:ext cx="66715483" cy="45876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2339321"/>
            <a:ext cx="25648920" cy="3813810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8138798"/>
            <a:ext cx="25648920" cy="4200524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1078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82156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23234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64312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0539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46469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875474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28625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6814" y="12543792"/>
            <a:ext cx="44560808" cy="35484436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541" y="12543792"/>
            <a:ext cx="44560808" cy="35484436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768986"/>
            <a:ext cx="2715768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298316"/>
            <a:ext cx="13332620" cy="179133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10782" indent="0">
              <a:buNone/>
              <a:defRPr sz="6200" b="1"/>
            </a:lvl2pPr>
            <a:lvl3pPr marL="2821564" indent="0">
              <a:buNone/>
              <a:defRPr sz="5600" b="1"/>
            </a:lvl3pPr>
            <a:lvl4pPr marL="4232346" indent="0">
              <a:buNone/>
              <a:defRPr sz="4900" b="1"/>
            </a:lvl4pPr>
            <a:lvl5pPr marL="5643128" indent="0">
              <a:buNone/>
              <a:defRPr sz="4900" b="1"/>
            </a:lvl5pPr>
            <a:lvl6pPr marL="7053910" indent="0">
              <a:buNone/>
              <a:defRPr sz="4900" b="1"/>
            </a:lvl6pPr>
            <a:lvl7pPr marL="8464692" indent="0">
              <a:buNone/>
              <a:defRPr sz="4900" b="1"/>
            </a:lvl7pPr>
            <a:lvl8pPr marL="9875474" indent="0">
              <a:buNone/>
              <a:defRPr sz="4900" b="1"/>
            </a:lvl8pPr>
            <a:lvl9pPr marL="1128625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6089650"/>
            <a:ext cx="13332620" cy="11063606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6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298316"/>
            <a:ext cx="13337858" cy="179133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10782" indent="0">
              <a:buNone/>
              <a:defRPr sz="6200" b="1"/>
            </a:lvl2pPr>
            <a:lvl3pPr marL="2821564" indent="0">
              <a:buNone/>
              <a:defRPr sz="5600" b="1"/>
            </a:lvl3pPr>
            <a:lvl4pPr marL="4232346" indent="0">
              <a:buNone/>
              <a:defRPr sz="4900" b="1"/>
            </a:lvl4pPr>
            <a:lvl5pPr marL="5643128" indent="0">
              <a:buNone/>
              <a:defRPr sz="4900" b="1"/>
            </a:lvl5pPr>
            <a:lvl6pPr marL="7053910" indent="0">
              <a:buNone/>
              <a:defRPr sz="4900" b="1"/>
            </a:lvl6pPr>
            <a:lvl7pPr marL="8464692" indent="0">
              <a:buNone/>
              <a:defRPr sz="4900" b="1"/>
            </a:lvl7pPr>
            <a:lvl8pPr marL="9875474" indent="0">
              <a:buNone/>
              <a:defRPr sz="4900" b="1"/>
            </a:lvl8pPr>
            <a:lvl9pPr marL="1128625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089650"/>
            <a:ext cx="13337858" cy="11063606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6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2" y="764540"/>
            <a:ext cx="9927433" cy="3253740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764542"/>
            <a:ext cx="16868775" cy="16388716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2" y="4018282"/>
            <a:ext cx="9927433" cy="13134976"/>
          </a:xfrm>
        </p:spPr>
        <p:txBody>
          <a:bodyPr/>
          <a:lstStyle>
            <a:lvl1pPr marL="0" indent="0">
              <a:buNone/>
              <a:defRPr sz="4300"/>
            </a:lvl1pPr>
            <a:lvl2pPr marL="1410782" indent="0">
              <a:buNone/>
              <a:defRPr sz="3700"/>
            </a:lvl2pPr>
            <a:lvl3pPr marL="2821564" indent="0">
              <a:buNone/>
              <a:defRPr sz="3100"/>
            </a:lvl3pPr>
            <a:lvl4pPr marL="4232346" indent="0">
              <a:buNone/>
              <a:defRPr sz="2800"/>
            </a:lvl4pPr>
            <a:lvl5pPr marL="5643128" indent="0">
              <a:buNone/>
              <a:defRPr sz="2800"/>
            </a:lvl5pPr>
            <a:lvl6pPr marL="7053910" indent="0">
              <a:buNone/>
              <a:defRPr sz="2800"/>
            </a:lvl6pPr>
            <a:lvl7pPr marL="8464692" indent="0">
              <a:buNone/>
              <a:defRPr sz="2800"/>
            </a:lvl7pPr>
            <a:lvl8pPr marL="9875474" indent="0">
              <a:buNone/>
              <a:defRPr sz="2800"/>
            </a:lvl8pPr>
            <a:lvl9pPr marL="1128625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13441680"/>
            <a:ext cx="18105120" cy="1586866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1715770"/>
            <a:ext cx="18105120" cy="11521440"/>
          </a:xfrm>
        </p:spPr>
        <p:txBody>
          <a:bodyPr/>
          <a:lstStyle>
            <a:lvl1pPr marL="0" indent="0">
              <a:buNone/>
              <a:defRPr sz="9900"/>
            </a:lvl1pPr>
            <a:lvl2pPr marL="1410782" indent="0">
              <a:buNone/>
              <a:defRPr sz="8600"/>
            </a:lvl2pPr>
            <a:lvl3pPr marL="2821564" indent="0">
              <a:buNone/>
              <a:defRPr sz="7400"/>
            </a:lvl3pPr>
            <a:lvl4pPr marL="4232346" indent="0">
              <a:buNone/>
              <a:defRPr sz="6200"/>
            </a:lvl4pPr>
            <a:lvl5pPr marL="5643128" indent="0">
              <a:buNone/>
              <a:defRPr sz="6200"/>
            </a:lvl5pPr>
            <a:lvl6pPr marL="7053910" indent="0">
              <a:buNone/>
              <a:defRPr sz="6200"/>
            </a:lvl6pPr>
            <a:lvl7pPr marL="8464692" indent="0">
              <a:buNone/>
              <a:defRPr sz="6200"/>
            </a:lvl7pPr>
            <a:lvl8pPr marL="9875474" indent="0">
              <a:buNone/>
              <a:defRPr sz="6200"/>
            </a:lvl8pPr>
            <a:lvl9pPr marL="11286256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15028546"/>
            <a:ext cx="18105120" cy="2253614"/>
          </a:xfrm>
        </p:spPr>
        <p:txBody>
          <a:bodyPr/>
          <a:lstStyle>
            <a:lvl1pPr marL="0" indent="0">
              <a:buNone/>
              <a:defRPr sz="4300"/>
            </a:lvl1pPr>
            <a:lvl2pPr marL="1410782" indent="0">
              <a:buNone/>
              <a:defRPr sz="3700"/>
            </a:lvl2pPr>
            <a:lvl3pPr marL="2821564" indent="0">
              <a:buNone/>
              <a:defRPr sz="3100"/>
            </a:lvl3pPr>
            <a:lvl4pPr marL="4232346" indent="0">
              <a:buNone/>
              <a:defRPr sz="2800"/>
            </a:lvl4pPr>
            <a:lvl5pPr marL="5643128" indent="0">
              <a:buNone/>
              <a:defRPr sz="2800"/>
            </a:lvl5pPr>
            <a:lvl6pPr marL="7053910" indent="0">
              <a:buNone/>
              <a:defRPr sz="2800"/>
            </a:lvl6pPr>
            <a:lvl7pPr marL="8464692" indent="0">
              <a:buNone/>
              <a:defRPr sz="2800"/>
            </a:lvl7pPr>
            <a:lvl8pPr marL="9875474" indent="0">
              <a:buNone/>
              <a:defRPr sz="2800"/>
            </a:lvl8pPr>
            <a:lvl9pPr marL="1128625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68986"/>
            <a:ext cx="27157680" cy="3200400"/>
          </a:xfrm>
          <a:prstGeom prst="rect">
            <a:avLst/>
          </a:prstGeom>
        </p:spPr>
        <p:txBody>
          <a:bodyPr vert="horz" lIns="282156" tIns="141078" rIns="282156" bIns="1410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480562"/>
            <a:ext cx="27157680" cy="12672696"/>
          </a:xfrm>
          <a:prstGeom prst="rect">
            <a:avLst/>
          </a:prstGeom>
        </p:spPr>
        <p:txBody>
          <a:bodyPr vert="horz" lIns="282156" tIns="141078" rIns="282156" bIns="1410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7797781"/>
            <a:ext cx="7040880" cy="102235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6668-7C78-4C42-A604-C56D23ABA35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17797781"/>
            <a:ext cx="9555480" cy="102235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17797781"/>
            <a:ext cx="7040880" cy="1022350"/>
          </a:xfrm>
          <a:prstGeom prst="rect">
            <a:avLst/>
          </a:prstGeom>
        </p:spPr>
        <p:txBody>
          <a:bodyPr vert="horz" lIns="282156" tIns="141078" rIns="282156" bIns="141078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D3AA-19E0-47D1-BF1C-C9458E69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21564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8087" indent="-1058087" algn="l" defTabSz="282156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92521" indent="-881739" algn="l" defTabSz="2821564" rtl="0" eaLnBrk="1" latinLnBrk="0" hangingPunct="1">
        <a:spcBef>
          <a:spcPct val="20000"/>
        </a:spcBef>
        <a:buFont typeface="Arial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3526955" indent="-705391" algn="l" defTabSz="2821564" rtl="0" eaLnBrk="1" latinLnBrk="0" hangingPunct="1">
        <a:spcBef>
          <a:spcPct val="20000"/>
        </a:spcBef>
        <a:buFont typeface="Arial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37" indent="-705391" algn="l" defTabSz="2821564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8519" indent="-705391" algn="l" defTabSz="2821564" rtl="0" eaLnBrk="1" latinLnBrk="0" hangingPunct="1">
        <a:spcBef>
          <a:spcPct val="20000"/>
        </a:spcBef>
        <a:buFont typeface="Arial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59301" indent="-705391" algn="l" defTabSz="2821564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70083" indent="-705391" algn="l" defTabSz="2821564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80865" indent="-705391" algn="l" defTabSz="2821564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91647" indent="-705391" algn="l" defTabSz="2821564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410782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821564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232346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128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53910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464692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875474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1286256" algn="l" defTabSz="2821564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1" y="2716"/>
            <a:ext cx="30182186" cy="4136669"/>
          </a:xfrm>
          <a:prstGeom prst="rect">
            <a:avLst/>
          </a:prstGeom>
          <a:solidFill>
            <a:srgbClr val="2F4489"/>
          </a:solidFill>
          <a:ln w="190500"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201382" y="-3886"/>
            <a:ext cx="7983216" cy="4150641"/>
          </a:xfrm>
          <a:prstGeom prst="rect">
            <a:avLst/>
          </a:prstGeom>
          <a:solidFill>
            <a:srgbClr val="DAE7F7"/>
          </a:solidFill>
          <a:ln w="190500"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89" y="542806"/>
            <a:ext cx="5422001" cy="3124201"/>
          </a:xfrm>
          <a:prstGeom prst="rect">
            <a:avLst/>
          </a:prstGeom>
        </p:spPr>
      </p:pic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301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" name="Line 514"/>
          <p:cNvSpPr>
            <a:spLocks noChangeShapeType="1"/>
          </p:cNvSpPr>
          <p:nvPr/>
        </p:nvSpPr>
        <p:spPr bwMode="auto">
          <a:xfrm>
            <a:off x="15450259" y="4267200"/>
            <a:ext cx="14300811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solidFill>
                  <a:srgbClr val="DAE6F7"/>
                </a:solidFill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268456"/>
            <a:ext cx="21887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Helvetica" pitchFamily="34" charset="0"/>
              </a:rPr>
              <a:t>A Qualitative Study of Clinician Perspectives and Desired Characteristics of a Clinical Decision Support System for Early Sepsis Recognition</a:t>
            </a:r>
            <a:endParaRPr lang="en-US" sz="4500" b="1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799" y="1849016"/>
            <a:ext cx="232410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Tyler E. Kmiec, 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MPH*</a:t>
            </a:r>
            <a:r>
              <a:rPr lang="en-US" sz="2700" baseline="300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, Jasmine </a:t>
            </a:r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A. Silvestri, 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MPH</a:t>
            </a:r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*</a:t>
            </a:r>
            <a:r>
              <a:rPr lang="en-US" sz="2700" baseline="300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Nicholas S. Bishop, 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BS</a:t>
            </a:r>
            <a:r>
              <a:rPr lang="en-US" sz="2700" baseline="300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Susan H. </a:t>
            </a:r>
            <a:r>
              <a:rPr lang="en-US" sz="270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Regli</a:t>
            </a:r>
            <a:r>
              <a:rPr lang="en-US" sz="270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PhD</a:t>
            </a:r>
            <a:r>
              <a:rPr lang="en-US" sz="2700" baseline="300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70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Gary E. Weissman, MD, </a:t>
            </a:r>
            <a:r>
              <a:rPr lang="en-US" sz="27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MSHP</a:t>
            </a:r>
            <a:r>
              <a:rPr lang="en-US" sz="2700" baseline="3000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1,3,4,5</a:t>
            </a:r>
            <a:endParaRPr lang="en-US" sz="2700" dirty="0">
              <a:solidFill>
                <a:srgbClr val="DAE6F7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4146755"/>
            <a:ext cx="30175200" cy="0"/>
          </a:xfrm>
          <a:prstGeom prst="line">
            <a:avLst/>
          </a:prstGeom>
          <a:ln w="57150">
            <a:solidFill>
              <a:srgbClr val="2F44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565123" y="27461108"/>
            <a:ext cx="7441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Figure 2</a:t>
            </a:r>
            <a:r>
              <a:rPr lang="en-US" sz="2000" dirty="0"/>
              <a:t>. Example of initial webpage seen in increasing incentive arm after individuals clicked survey link in the email invite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4799" y="2437599"/>
            <a:ext cx="2171700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500" b="1" dirty="0" smtClean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sz="215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1.Palliative </a:t>
            </a:r>
            <a:r>
              <a:rPr lang="en-US" sz="215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and Advanced Illness Research (PAIR) Center, University of Pennsylvania Perelman School of Medicine, Philadelphia PA, United States, </a:t>
            </a:r>
            <a:r>
              <a:rPr lang="en-US" sz="215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2.Hospital </a:t>
            </a:r>
            <a:r>
              <a:rPr lang="en-US" sz="215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of the University of Pennsylvania, Philadelphia PA, United States, </a:t>
            </a:r>
            <a:r>
              <a:rPr lang="en-US" sz="215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3.Division </a:t>
            </a:r>
            <a:r>
              <a:rPr lang="en-US" sz="215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of Pulmonary, Allergy and Critical Care Medicine, University of Pennsylvania Perelman School of Medicine, Philadelphia, PA, United States, </a:t>
            </a:r>
            <a:r>
              <a:rPr lang="en-US" sz="215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4.Leonard </a:t>
            </a:r>
            <a:r>
              <a:rPr lang="en-US" sz="215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Davis Institute of Health Economics, University of Pennsylvania Perelman School of Medicine, Philadelphia, PA, United States, </a:t>
            </a:r>
            <a:r>
              <a:rPr lang="en-US" sz="2150" dirty="0" smtClean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5.Penn </a:t>
            </a:r>
            <a:r>
              <a:rPr lang="en-US" sz="2150" dirty="0">
                <a:solidFill>
                  <a:srgbClr val="DAE6F7"/>
                </a:solidFill>
                <a:latin typeface="Helvetica" charset="0"/>
                <a:ea typeface="Helvetica" charset="0"/>
                <a:cs typeface="Helvetica" charset="0"/>
              </a:rPr>
              <a:t>Institute for Biomedical Informatics, University of Pennsylvania Perelman School of Medicine, Philadelphia, PA, United States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77879"/>
              </p:ext>
            </p:extLst>
          </p:nvPr>
        </p:nvGraphicFramePr>
        <p:xfrm>
          <a:off x="2438400" y="5150293"/>
          <a:ext cx="24841200" cy="12796046"/>
        </p:xfrm>
        <a:graphic>
          <a:graphicData uri="http://schemas.openxmlformats.org/drawingml/2006/table">
            <a:tbl>
              <a:tblPr firstRow="1" firstCol="1" bandRow="1"/>
              <a:tblGrid>
                <a:gridCol w="5415372">
                  <a:extLst>
                    <a:ext uri="{9D8B030D-6E8A-4147-A177-3AD203B41FA5}">
                      <a16:colId xmlns:a16="http://schemas.microsoft.com/office/drawing/2014/main" val="1821138201"/>
                    </a:ext>
                  </a:extLst>
                </a:gridCol>
                <a:gridCol w="9259040">
                  <a:extLst>
                    <a:ext uri="{9D8B030D-6E8A-4147-A177-3AD203B41FA5}">
                      <a16:colId xmlns:a16="http://schemas.microsoft.com/office/drawing/2014/main" val="1607042242"/>
                    </a:ext>
                  </a:extLst>
                </a:gridCol>
                <a:gridCol w="10166788">
                  <a:extLst>
                    <a:ext uri="{9D8B030D-6E8A-4147-A177-3AD203B41FA5}">
                      <a16:colId xmlns:a16="http://schemas.microsoft.com/office/drawing/2014/main" val="1980887920"/>
                    </a:ext>
                  </a:extLst>
                </a:gridCol>
              </a:tblGrid>
              <a:tr h="3370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Definition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16922"/>
                  </a:ext>
                </a:extLst>
              </a:tr>
              <a:tr h="337013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Clinician Perceptions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10764"/>
                  </a:ext>
                </a:extLst>
              </a:tr>
              <a:tr h="172178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Sentiments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Statements made that reflect positive feelings or opinions about predictive info. Includes statements that describe building or already having trust in predictive info.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Helpful when the data isn’t giving a clear picture or unsure of course of action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tied to an intervention and/or clinical decision making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Education of studies, validation, etc. 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10868"/>
                  </a:ext>
                </a:extLst>
              </a:tr>
              <a:tr h="1033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Negative Sentiments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Statements made that reflect negative feelings or opinions about predictive info. Includes statements that describe losing trust or mistrust in predictive info.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Feeling like they want to go based off other their own gestalt rather than trusting an alert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Frequently dismissing alerts 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65761"/>
                  </a:ext>
                </a:extLst>
              </a:tr>
              <a:tr h="382619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Previous Experiences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73195"/>
                  </a:ext>
                </a:extLst>
              </a:tr>
              <a:tr h="1033071">
                <a:tc>
                  <a:txBody>
                    <a:bodyPr/>
                    <a:lstStyle/>
                    <a:p>
                      <a:pPr marL="0" marR="0" lvl="0" indent="0" algn="ctr" defTabSz="2821564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UPHS Sepsis Alerts </a:t>
                      </a: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Discussion of sepsis-specific alerts that were previously or are currently implemented at Penn. This does not include general sepsis risk scores.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Speaking about an alert they have encountered while at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PennMed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EWS (sometimes called EWS 1.0 or EWS 2.0)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94183"/>
                  </a:ext>
                </a:extLst>
              </a:tr>
              <a:tr h="1377427">
                <a:tc>
                  <a:txBody>
                    <a:bodyPr/>
                    <a:lstStyle/>
                    <a:p>
                      <a:pPr marL="0" marR="0" lvl="0" indent="0" algn="ctr" defTabSz="2821564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Risk Scores and Predictions</a:t>
                      </a: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Discussion of risk scores and predictions that clinicians have experience utilizing. This includes predictive info for both general sepsis risk scores and any other clinical predictions.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Wells criteria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SIRS/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qSOFA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Ranson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score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CHADSVASC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05876"/>
                  </a:ext>
                </a:extLst>
              </a:tr>
              <a:tr h="337013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Desired Characteristics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312434"/>
                  </a:ext>
                </a:extLst>
              </a:tr>
              <a:tr h="1377427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Supporting Information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Clinical information contained in a potential alert to illustrate the reasons an outcome may occur. Additionally, any resources that would be available or linked within an alert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Vitals trends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Quantitative Presentation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Links to antibiotic decision tree or antibiotic stewardship info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45757"/>
                  </a:ext>
                </a:extLst>
              </a:tr>
              <a:tr h="1033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Platform Delivery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interface, vector for delivery, timing of delivery and placement of a potential alert.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 alerts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Within a specific lab value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EPIC Best Practice Alert (BPA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6871"/>
                  </a:ext>
                </a:extLst>
              </a:tr>
              <a:tr h="1033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Predictions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Clinical outcomes that may occur in patients who are at risk or have developed sepsis.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Mortality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Transfer to ICU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of sepsis or septic shock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387537"/>
                  </a:ext>
                </a:extLst>
              </a:tr>
              <a:tr h="382968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Utility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1178"/>
                  </a:ext>
                </a:extLst>
              </a:tr>
              <a:tr h="1377427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Audience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Discussion of the best recipients to target for receiving a potential alert to render it useful/used rather than dismissed.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More useful for novice practitioners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Less useful for nurses who do not put in orders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Clinicians changing services, infrequently rotating on a service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07275"/>
                  </a:ext>
                </a:extLst>
              </a:tr>
              <a:tr h="1033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Clinical Impact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potential impact(s) of an alert on the course of clinical care.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Being more or less inclined to initiate broad spectrum antibiotics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Heiti SC"/>
                        <a:buChar char="-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How might clinical are change based on an alert?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7" marR="91087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94496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22191984" y="2716"/>
            <a:ext cx="0" cy="4188284"/>
          </a:xfrm>
          <a:prstGeom prst="line">
            <a:avLst/>
          </a:prstGeom>
          <a:ln w="127000">
            <a:solidFill>
              <a:srgbClr val="F38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31774</TotalTime>
  <Words>588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Heiti SC</vt:lpstr>
      <vt:lpstr>Helvetica</vt:lpstr>
      <vt:lpstr>Palatino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 Pellegrino</dc:creator>
  <cp:lastModifiedBy>Tyler Kmiec</cp:lastModifiedBy>
  <cp:revision>402</cp:revision>
  <cp:lastPrinted>2017-09-25T14:44:19Z</cp:lastPrinted>
  <dcterms:created xsi:type="dcterms:W3CDTF">2010-09-15T15:57:23Z</dcterms:created>
  <dcterms:modified xsi:type="dcterms:W3CDTF">2021-08-27T17:27:58Z</dcterms:modified>
</cp:coreProperties>
</file>