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7"/>
  </p:notesMasterIdLst>
  <p:sldIdLst>
    <p:sldId id="256" r:id="rId2"/>
    <p:sldId id="267" r:id="rId3"/>
    <p:sldId id="268" r:id="rId4"/>
    <p:sldId id="269" r:id="rId5"/>
    <p:sldId id="26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C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3" autoAdjust="0"/>
    <p:restoredTop sz="88538" autoAdjust="0"/>
  </p:normalViewPr>
  <p:slideViewPr>
    <p:cSldViewPr>
      <p:cViewPr varScale="1">
        <p:scale>
          <a:sx n="77" d="100"/>
          <a:sy n="77" d="100"/>
        </p:scale>
        <p:origin x="-180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E28E0-41BE-4005-8C72-09D666597848}" type="datetimeFigureOut">
              <a:rPr lang="en-US" smtClean="0"/>
              <a:t>3/8/15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25FB38-5ADF-4F39-ADAE-542EE29EF17F}" type="slidenum">
              <a:rPr lang="en-US" smtClean="0"/>
              <a:t>‹#›</a:t>
            </a:fld>
            <a:endParaRPr lang="en-US"/>
          </a:p>
        </p:txBody>
      </p:sp>
    </p:spTree>
    <p:extLst>
      <p:ext uri="{BB962C8B-B14F-4D97-AF65-F5344CB8AC3E}">
        <p14:creationId xmlns:p14="http://schemas.microsoft.com/office/powerpoint/2010/main" val="277107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D25FB38-5ADF-4F39-ADAE-542EE29EF17F}" type="slidenum">
              <a:rPr lang="en-US" smtClean="0"/>
              <a:t>1</a:t>
            </a:fld>
            <a:endParaRPr lang="en-US"/>
          </a:p>
        </p:txBody>
      </p:sp>
    </p:spTree>
    <p:extLst>
      <p:ext uri="{BB962C8B-B14F-4D97-AF65-F5344CB8AC3E}">
        <p14:creationId xmlns:p14="http://schemas.microsoft.com/office/powerpoint/2010/main" val="322898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March 8, 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March 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March 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March 8,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March 8, 2015</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March 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March 8,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March 8, 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March 8,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March 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March 8,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March 8, 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eeexplore.ieee.org/stamp/stamp.jsp?arnumber=64946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66800"/>
            <a:ext cx="8686800" cy="3886200"/>
          </a:xfrm>
        </p:spPr>
        <p:txBody>
          <a:bodyPr/>
          <a:lstStyle/>
          <a:p>
            <a:pPr algn="ctr"/>
            <a:r>
              <a:rPr lang="en-US" sz="4800" dirty="0" smtClean="0"/>
              <a:t>Efficient Graph-Based Image Segmentation</a:t>
            </a:r>
            <a:endParaRPr lang="en-US" sz="4800" dirty="0"/>
          </a:p>
        </p:txBody>
      </p:sp>
      <p:sp>
        <p:nvSpPr>
          <p:cNvPr id="3" name="Subtitle 2"/>
          <p:cNvSpPr>
            <a:spLocks noGrp="1"/>
          </p:cNvSpPr>
          <p:nvPr>
            <p:ph type="subTitle" idx="1"/>
          </p:nvPr>
        </p:nvSpPr>
        <p:spPr>
          <a:xfrm>
            <a:off x="990600" y="3657600"/>
            <a:ext cx="6858000" cy="914400"/>
          </a:xfrm>
        </p:spPr>
        <p:txBody>
          <a:bodyPr>
            <a:normAutofit/>
          </a:bodyPr>
          <a:lstStyle/>
          <a:p>
            <a:pPr>
              <a:spcBef>
                <a:spcPts val="0"/>
              </a:spcBef>
            </a:pPr>
            <a:r>
              <a:rPr lang="en-US" cap="none" dirty="0" err="1" smtClean="0">
                <a:latin typeface="+mn-lt"/>
              </a:rPr>
              <a:t>Weiting</a:t>
            </a:r>
            <a:r>
              <a:rPr lang="en-US" cap="none" dirty="0" smtClean="0">
                <a:latin typeface="+mn-lt"/>
              </a:rPr>
              <a:t> Lin, </a:t>
            </a:r>
            <a:r>
              <a:rPr lang="en-US" cap="none" dirty="0" err="1" smtClean="0">
                <a:latin typeface="+mn-lt"/>
              </a:rPr>
              <a:t>Tianchen</a:t>
            </a:r>
            <a:r>
              <a:rPr lang="en-US" cap="none" dirty="0" smtClean="0">
                <a:latin typeface="+mn-lt"/>
              </a:rPr>
              <a:t> Jin, and Steven Munn</a:t>
            </a:r>
            <a:endParaRPr lang="en-US" cap="none" dirty="0" smtClean="0">
              <a:latin typeface="+mn-lt"/>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pPr/>
              <a:t>1</a:t>
            </a:fld>
            <a:endParaRPr lang="en-US" dirty="0"/>
          </a:p>
        </p:txBody>
      </p:sp>
      <p:sp>
        <p:nvSpPr>
          <p:cNvPr id="9" name="Rectangle 8"/>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NS Lab</a:t>
            </a:r>
          </a:p>
          <a:p>
            <a:pPr algn="ctr"/>
            <a:r>
              <a:rPr lang="en-US" sz="1400" dirty="0" smtClean="0">
                <a:solidFill>
                  <a:schemeClr val="accent6">
                    <a:lumMod val="40000"/>
                    <a:lumOff val="60000"/>
                  </a:schemeClr>
                </a:solidFill>
              </a:rPr>
              <a:t>Winter 2015</a:t>
            </a:r>
          </a:p>
        </p:txBody>
      </p:sp>
      <p:sp>
        <p:nvSpPr>
          <p:cNvPr id="10" name="Rectangle 9"/>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Signals on Graphs</a:t>
            </a:r>
            <a:endParaRPr lang="en-US" sz="1400" dirty="0">
              <a:solidFill>
                <a:schemeClr val="accent6">
                  <a:lumMod val="40000"/>
                  <a:lumOff val="60000"/>
                </a:schemeClr>
              </a:solidFill>
            </a:endParaRPr>
          </a:p>
        </p:txBody>
      </p:sp>
      <p:sp>
        <p:nvSpPr>
          <p:cNvPr id="13" name="Right Triangle 12"/>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32079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Mex</a:t>
            </a:r>
            <a:r>
              <a:rPr lang="en-US" dirty="0" smtClean="0"/>
              <a:t> implementation</a:t>
            </a:r>
            <a:endParaRPr lang="en-US" dirty="0"/>
          </a:p>
        </p:txBody>
      </p:sp>
      <p:sp>
        <p:nvSpPr>
          <p:cNvPr id="3" name="Content Placeholder 2"/>
          <p:cNvSpPr>
            <a:spLocks noGrp="1"/>
          </p:cNvSpPr>
          <p:nvPr>
            <p:ph idx="1"/>
          </p:nvPr>
        </p:nvSpPr>
        <p:spPr/>
        <p:txBody>
          <a:bodyPr/>
          <a:lstStyle/>
          <a:p>
            <a:r>
              <a:rPr lang="en-US" dirty="0" smtClean="0"/>
              <a:t>Our method imposes a minimum component size right at the beginning, unlike their method which imposes it as post processing. Essentially, we merge more than they do, the segmentation is less noisy and looks better, we think.</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NS Lab</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Signals on Graphs</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81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685482"/>
          </a:xfrm>
        </p:spPr>
        <p:txBody>
          <a:bodyPr>
            <a:normAutofit/>
          </a:bodyPr>
          <a:lstStyle/>
          <a:p>
            <a:r>
              <a:rPr lang="en-US" dirty="0" err="1" smtClean="0"/>
              <a:t>Mex</a:t>
            </a:r>
            <a:r>
              <a:rPr lang="en-US" dirty="0" smtClean="0"/>
              <a:t> results</a:t>
            </a:r>
            <a:endParaRPr lang="en-US" dirty="0"/>
          </a:p>
        </p:txBody>
      </p:sp>
      <p:pic>
        <p:nvPicPr>
          <p:cNvPr id="8" name="Content Placeholder 7" descr="dog.jpg"/>
          <p:cNvPicPr>
            <a:picLocks noGrp="1" noChangeAspect="1"/>
          </p:cNvPicPr>
          <p:nvPr>
            <p:ph idx="1"/>
          </p:nvPr>
        </p:nvPicPr>
        <p:blipFill>
          <a:blip r:embed="rId2" cstate="print">
            <a:extLst>
              <a:ext uri="{28A0092B-C50C-407E-A947-70E740481C1C}">
                <a14:useLocalDpi xmlns:a14="http://schemas.microsoft.com/office/drawing/2010/main" val="0"/>
              </a:ext>
            </a:extLst>
          </a:blip>
          <a:srcRect t="4610" b="4610"/>
          <a:stretch>
            <a:fillRect/>
          </a:stretch>
        </p:blipFill>
        <p:spPr>
          <a:xfrm>
            <a:off x="26545" y="838200"/>
            <a:ext cx="4012055" cy="2302753"/>
          </a:xfrm>
        </p:spPr>
      </p:pic>
      <p:sp>
        <p:nvSpPr>
          <p:cNvPr id="4" name="Slide Number Placeholder 3"/>
          <p:cNvSpPr>
            <a:spLocks noGrp="1"/>
          </p:cNvSpPr>
          <p:nvPr>
            <p:ph type="sldNum" sz="quarter" idx="12"/>
          </p:nvPr>
        </p:nvSpPr>
        <p:spPr/>
        <p:txBody>
          <a:bodyPr/>
          <a:lstStyle/>
          <a:p>
            <a:fld id="{F38DF745-7D3F-47F4-83A3-874385CFAA69}" type="slidenum">
              <a:rPr lang="en-US" smtClean="0"/>
              <a:pPr/>
              <a:t>3</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NS Lab</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Signals on Graphs</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dog_s4_k200_compCod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0" y="3581400"/>
            <a:ext cx="4443688" cy="2809549"/>
          </a:xfrm>
          <a:prstGeom prst="rect">
            <a:avLst/>
          </a:prstGeom>
        </p:spPr>
      </p:pic>
    </p:spTree>
    <p:extLst>
      <p:ext uri="{BB962C8B-B14F-4D97-AF65-F5344CB8AC3E}">
        <p14:creationId xmlns:p14="http://schemas.microsoft.com/office/powerpoint/2010/main" val="415970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a:p>
        </p:txBody>
      </p:sp>
      <p:sp>
        <p:nvSpPr>
          <p:cNvPr id="5" name="Rectangle 4"/>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NS Lab</a:t>
            </a:r>
          </a:p>
          <a:p>
            <a:pPr algn="ctr"/>
            <a:r>
              <a:rPr lang="en-US" sz="1400" dirty="0" smtClean="0">
                <a:solidFill>
                  <a:schemeClr val="accent6">
                    <a:lumMod val="40000"/>
                    <a:lumOff val="60000"/>
                  </a:schemeClr>
                </a:solidFill>
              </a:rPr>
              <a:t>Winter 2015</a:t>
            </a:r>
          </a:p>
        </p:txBody>
      </p:sp>
      <p:sp>
        <p:nvSpPr>
          <p:cNvPr id="6" name="Rectangle 5"/>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Signals on Graphs</a:t>
            </a:r>
            <a:endParaRPr lang="en-US" sz="1400" dirty="0">
              <a:solidFill>
                <a:schemeClr val="accent6">
                  <a:lumMod val="40000"/>
                  <a:lumOff val="60000"/>
                </a:schemeClr>
              </a:solidFill>
            </a:endParaRPr>
          </a:p>
        </p:txBody>
      </p:sp>
      <p:sp>
        <p:nvSpPr>
          <p:cNvPr id="7" name="Right Triangle 6"/>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27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228600" indent="-228600">
              <a:buAutoNum type="arabicPeriod"/>
            </a:pPr>
            <a:r>
              <a:rPr lang="en-US" sz="1200" b="0" dirty="0"/>
              <a:t>David I Shuman, Sunil K. </a:t>
            </a:r>
            <a:r>
              <a:rPr lang="en-US" sz="1200" b="0" dirty="0" err="1"/>
              <a:t>Narang</a:t>
            </a:r>
            <a:r>
              <a:rPr lang="en-US" sz="1200" b="0" dirty="0"/>
              <a:t>, Pascal </a:t>
            </a:r>
            <a:r>
              <a:rPr lang="en-US" sz="1200" b="0" dirty="0" err="1"/>
              <a:t>Frossard</a:t>
            </a:r>
            <a:r>
              <a:rPr lang="en-US" sz="1200" b="0" dirty="0"/>
              <a:t>, Antonio Ortega, and Pierre </a:t>
            </a:r>
            <a:r>
              <a:rPr lang="en-US" sz="1200" b="0" dirty="0" err="1"/>
              <a:t>Vandergheynst</a:t>
            </a:r>
            <a:r>
              <a:rPr lang="en-US" sz="1200" b="0" dirty="0"/>
              <a:t>. IEEE Signal Processing Magazine. May 2013. </a:t>
            </a:r>
            <a:r>
              <a:rPr lang="en-US" sz="1200" b="0" i="1" dirty="0"/>
              <a:t>The Emerging Field of Signal Processing on Graphs</a:t>
            </a:r>
            <a:r>
              <a:rPr lang="en-US" sz="1200" b="0" dirty="0"/>
              <a:t>. </a:t>
            </a:r>
            <a:r>
              <a:rPr lang="en-US" sz="1200" b="0" dirty="0">
                <a:hlinkClick r:id="rId2"/>
              </a:rPr>
              <a:t>http://ieeexplore.ieee.org/stamp/stamp.jsp?arnumber=</a:t>
            </a:r>
            <a:r>
              <a:rPr lang="en-US" sz="1200" b="0" dirty="0" smtClean="0">
                <a:hlinkClick r:id="rId2"/>
              </a:rPr>
              <a:t>6494675</a:t>
            </a:r>
            <a:endParaRPr lang="en-US" sz="1200" b="0" dirty="0" smtClean="0"/>
          </a:p>
          <a:p>
            <a:pPr marL="228600" indent="-228600">
              <a:buFont typeface="Arial" pitchFamily="34" charset="0"/>
              <a:buAutoNum type="arabicPeriod"/>
            </a:pPr>
            <a:r>
              <a:rPr lang="en-US" sz="1200" b="0" dirty="0" err="1" smtClean="0"/>
              <a:t>Pengfei</a:t>
            </a:r>
            <a:r>
              <a:rPr lang="en-US" sz="1200" b="0" dirty="0" smtClean="0"/>
              <a:t> </a:t>
            </a:r>
            <a:r>
              <a:rPr lang="en-US" sz="1200" b="0" dirty="0" err="1" smtClean="0"/>
              <a:t>Lui</a:t>
            </a:r>
            <a:r>
              <a:rPr lang="en-US" sz="1200" b="0" dirty="0" smtClean="0"/>
              <a:t>, </a:t>
            </a:r>
            <a:r>
              <a:rPr lang="en-US" sz="1200" b="0" dirty="0" err="1" smtClean="0"/>
              <a:t>Xiaohan</a:t>
            </a:r>
            <a:r>
              <a:rPr lang="en-US" sz="1200" b="0" dirty="0" smtClean="0"/>
              <a:t> Wang, </a:t>
            </a:r>
            <a:r>
              <a:rPr lang="en-US" sz="1200" b="0" dirty="0" err="1" smtClean="0"/>
              <a:t>Yuantao</a:t>
            </a:r>
            <a:r>
              <a:rPr lang="en-US" sz="1200" b="0" dirty="0" smtClean="0"/>
              <a:t> </a:t>
            </a:r>
            <a:r>
              <a:rPr lang="en-US" sz="1200" b="0" dirty="0" err="1" smtClean="0"/>
              <a:t>Gu</a:t>
            </a:r>
            <a:r>
              <a:rPr lang="en-US" sz="1200" b="0" dirty="0"/>
              <a:t>. IEEE International Conference on Acoustic, Speech and Signal </a:t>
            </a:r>
            <a:r>
              <a:rPr lang="en-US" sz="1200" b="0" dirty="0" smtClean="0"/>
              <a:t>Processing. </a:t>
            </a:r>
            <a:r>
              <a:rPr lang="en-US" sz="1200" b="0" dirty="0"/>
              <a:t>2014. </a:t>
            </a:r>
            <a:r>
              <a:rPr lang="en-US" sz="1200" b="0" i="1" dirty="0" smtClean="0"/>
              <a:t>Coarsening Graph Signal with Spectral Invariance</a:t>
            </a:r>
          </a:p>
          <a:p>
            <a:pPr marL="228600" indent="-228600">
              <a:buFont typeface="Arial" pitchFamily="34" charset="0"/>
              <a:buAutoNum type="arabicPeriod"/>
            </a:pPr>
            <a:r>
              <a:rPr lang="en-US" sz="1200" b="0" dirty="0" err="1"/>
              <a:t>Jianbo</a:t>
            </a:r>
            <a:r>
              <a:rPr lang="en-US" sz="1200" b="0" dirty="0"/>
              <a:t> Shi and </a:t>
            </a:r>
            <a:r>
              <a:rPr lang="en-US" sz="1200" b="0" dirty="0" err="1"/>
              <a:t>Jitendra</a:t>
            </a:r>
            <a:r>
              <a:rPr lang="en-US" sz="1200" b="0" dirty="0"/>
              <a:t> Malik. IEEE TRANSACTIONS ON PATTERN ANALYSIS AND MACHINE </a:t>
            </a:r>
            <a:r>
              <a:rPr lang="en-US" sz="1200" b="0" dirty="0" smtClean="0"/>
              <a:t>INTELLIGENCE. </a:t>
            </a:r>
            <a:r>
              <a:rPr lang="en-US" sz="1200" b="0" dirty="0"/>
              <a:t>Aug 2000. </a:t>
            </a:r>
            <a:r>
              <a:rPr lang="en-US" sz="1200" b="0" i="1" dirty="0"/>
              <a:t>Normalized Cuts and Image </a:t>
            </a:r>
            <a:r>
              <a:rPr lang="en-US" sz="1200" b="0" i="1" dirty="0" smtClean="0"/>
              <a:t>Segmentation</a:t>
            </a:r>
          </a:p>
          <a:p>
            <a:pPr marL="228600" indent="-228600">
              <a:buFont typeface="Arial" pitchFamily="34" charset="0"/>
              <a:buAutoNum type="arabicPeriod"/>
            </a:pPr>
            <a:r>
              <a:rPr lang="en-US" sz="1200" b="0" dirty="0"/>
              <a:t>Ha Q. Nguyen and Minh N. </a:t>
            </a:r>
            <a:r>
              <a:rPr lang="en-US" sz="1200" b="0" dirty="0" smtClean="0"/>
              <a:t>Do.</a:t>
            </a:r>
            <a:r>
              <a:rPr lang="en-US" sz="1200" b="0" dirty="0"/>
              <a:t> IEEE Transactions on </a:t>
            </a:r>
            <a:r>
              <a:rPr lang="en-US" sz="1200" b="0" dirty="0" smtClean="0"/>
              <a:t>Signal Processing. </a:t>
            </a:r>
            <a:r>
              <a:rPr lang="en-US" sz="1200" b="0" dirty="0"/>
              <a:t>Jan 2015.</a:t>
            </a:r>
            <a:r>
              <a:rPr lang="en-US" sz="1200" b="0" i="1" dirty="0"/>
              <a:t> </a:t>
            </a:r>
            <a:r>
              <a:rPr lang="en-US" sz="1200" b="0" i="1" dirty="0" err="1" smtClean="0"/>
              <a:t>Downsampling</a:t>
            </a:r>
            <a:r>
              <a:rPr lang="en-US" sz="1200" b="0" i="1" dirty="0" smtClean="0"/>
              <a:t> </a:t>
            </a:r>
            <a:r>
              <a:rPr lang="en-US" sz="1200" b="0" i="1" dirty="0"/>
              <a:t>of Signals on </a:t>
            </a:r>
            <a:r>
              <a:rPr lang="en-US" sz="1200" b="0" i="1" dirty="0" smtClean="0"/>
              <a:t>Graphs Via </a:t>
            </a:r>
            <a:r>
              <a:rPr lang="en-US" sz="1200" b="0" i="1" dirty="0"/>
              <a:t>Maximum Spanning Trees</a:t>
            </a:r>
          </a:p>
        </p:txBody>
      </p:sp>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a:p>
        </p:txBody>
      </p:sp>
      <p:sp>
        <p:nvSpPr>
          <p:cNvPr id="8" name="Rectangle 7"/>
          <p:cNvSpPr/>
          <p:nvPr/>
        </p:nvSpPr>
        <p:spPr>
          <a:xfrm>
            <a:off x="0" y="6400800"/>
            <a:ext cx="2133600" cy="457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NS Lab</a:t>
            </a:r>
          </a:p>
          <a:p>
            <a:pPr algn="ctr"/>
            <a:r>
              <a:rPr lang="en-US" sz="1400" dirty="0" smtClean="0">
                <a:solidFill>
                  <a:schemeClr val="accent6">
                    <a:lumMod val="40000"/>
                    <a:lumOff val="60000"/>
                  </a:schemeClr>
                </a:solidFill>
              </a:rPr>
              <a:t>Winter 2015</a:t>
            </a:r>
          </a:p>
        </p:txBody>
      </p:sp>
      <p:sp>
        <p:nvSpPr>
          <p:cNvPr id="9" name="Rectangle 8"/>
          <p:cNvSpPr/>
          <p:nvPr/>
        </p:nvSpPr>
        <p:spPr>
          <a:xfrm>
            <a:off x="2514600" y="6400800"/>
            <a:ext cx="3352800" cy="457200"/>
          </a:xfrm>
          <a:prstGeom prst="rect">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accent6">
                    <a:lumMod val="40000"/>
                    <a:lumOff val="60000"/>
                  </a:schemeClr>
                </a:solidFill>
              </a:rPr>
              <a:t>Signals on Graphs</a:t>
            </a:r>
            <a:endParaRPr lang="en-US" sz="1400" dirty="0">
              <a:solidFill>
                <a:schemeClr val="accent6">
                  <a:lumMod val="40000"/>
                  <a:lumOff val="60000"/>
                </a:schemeClr>
              </a:solidFill>
            </a:endParaRPr>
          </a:p>
        </p:txBody>
      </p:sp>
      <p:sp>
        <p:nvSpPr>
          <p:cNvPr id="10" name="Right Triangle 9"/>
          <p:cNvSpPr/>
          <p:nvPr/>
        </p:nvSpPr>
        <p:spPr>
          <a:xfrm>
            <a:off x="5867400" y="6400800"/>
            <a:ext cx="609600" cy="457200"/>
          </a:xfrm>
          <a:prstGeom prst="rtTriangle">
            <a:avLst/>
          </a:prstGeom>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00021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6067</TotalTime>
  <Words>232</Words>
  <Application>Microsoft Macintosh PowerPoint</Application>
  <PresentationFormat>On-screen Show (4:3)</PresentationFormat>
  <Paragraphs>31</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Essential</vt:lpstr>
      <vt:lpstr>Efficient Graph-Based Image Segmentation</vt:lpstr>
      <vt:lpstr>Mex implementation</vt:lpstr>
      <vt:lpstr>Mex results</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Imaging techniques in Condensed matter physics</dc:title>
  <dc:creator>stevenjlm</dc:creator>
  <cp:lastModifiedBy>StevenM</cp:lastModifiedBy>
  <cp:revision>147</cp:revision>
  <dcterms:created xsi:type="dcterms:W3CDTF">2013-04-28T00:17:03Z</dcterms:created>
  <dcterms:modified xsi:type="dcterms:W3CDTF">2015-03-09T05:05:51Z</dcterms:modified>
</cp:coreProperties>
</file>