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7"/>
  </p:notesMasterIdLst>
  <p:sldIdLst>
    <p:sldId id="256" r:id="rId2"/>
    <p:sldId id="267" r:id="rId3"/>
    <p:sldId id="268" r:id="rId4"/>
    <p:sldId id="269" r:id="rId5"/>
    <p:sldId id="26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FC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3" autoAdjust="0"/>
    <p:restoredTop sz="88538" autoAdjust="0"/>
  </p:normalViewPr>
  <p:slideViewPr>
    <p:cSldViewPr>
      <p:cViewPr varScale="1">
        <p:scale>
          <a:sx n="77" d="100"/>
          <a:sy n="77" d="100"/>
        </p:scale>
        <p:origin x="-180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E28E0-41BE-4005-8C72-09D666597848}" type="datetimeFigureOut">
              <a:rPr lang="en-US" smtClean="0"/>
              <a:t>3/8/15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25FB38-5ADF-4F39-ADAE-542EE29EF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7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5FB38-5ADF-4F39-ADAE-542EE29EF1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84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March 8,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March 8,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March 8,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March 8,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March 8, 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March 8,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March 8,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March 8,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March 8,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March 8,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March 8,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March 8,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eeexplore.ieee.org/stamp/stamp.jsp?arnumber=649467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066800"/>
            <a:ext cx="8686800" cy="3886200"/>
          </a:xfrm>
        </p:spPr>
        <p:txBody>
          <a:bodyPr/>
          <a:lstStyle/>
          <a:p>
            <a:pPr algn="ctr"/>
            <a:r>
              <a:rPr lang="en-US" sz="4800" dirty="0" smtClean="0"/>
              <a:t>Efficient Graph-Based Image Segmentation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657600"/>
            <a:ext cx="6858000" cy="914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cap="none" dirty="0" err="1" smtClean="0">
                <a:latin typeface="+mn-lt"/>
              </a:rPr>
              <a:t>Weiting</a:t>
            </a:r>
            <a:r>
              <a:rPr lang="en-US" cap="none" dirty="0" smtClean="0">
                <a:latin typeface="+mn-lt"/>
              </a:rPr>
              <a:t> Lin, </a:t>
            </a:r>
            <a:r>
              <a:rPr lang="en-US" cap="none" dirty="0" err="1" smtClean="0">
                <a:latin typeface="+mn-lt"/>
              </a:rPr>
              <a:t>Tianchen</a:t>
            </a:r>
            <a:r>
              <a:rPr lang="en-US" cap="none" dirty="0" smtClean="0">
                <a:latin typeface="+mn-lt"/>
              </a:rPr>
              <a:t> Jin, and Steven Munn</a:t>
            </a:r>
            <a:endParaRPr lang="en-US" cap="none" dirty="0" smtClean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400800"/>
            <a:ext cx="2133600" cy="4572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NS Lab</a:t>
            </a:r>
          </a:p>
          <a:p>
            <a:pPr algn="ctr"/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Winter 2015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14600" y="6400800"/>
            <a:ext cx="3352800" cy="457200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Signals on Graphs</a:t>
            </a:r>
            <a:endParaRPr lang="en-US" sz="1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Right Triangle 12"/>
          <p:cNvSpPr/>
          <p:nvPr/>
        </p:nvSpPr>
        <p:spPr>
          <a:xfrm>
            <a:off x="5867400" y="6400800"/>
            <a:ext cx="609600" cy="457200"/>
          </a:xfrm>
          <a:prstGeom prst="rtTriangle">
            <a:avLst/>
          </a:prstGeom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07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Mex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400800"/>
            <a:ext cx="2133600" cy="4572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NS Lab</a:t>
            </a:r>
          </a:p>
          <a:p>
            <a:pPr algn="ctr"/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Winter 2015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4600" y="6400800"/>
            <a:ext cx="3352800" cy="457200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Signals on Graphs</a:t>
            </a:r>
            <a:endParaRPr lang="en-US" sz="1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Right Triangle 6"/>
          <p:cNvSpPr/>
          <p:nvPr/>
        </p:nvSpPr>
        <p:spPr>
          <a:xfrm>
            <a:off x="5867400" y="6400800"/>
            <a:ext cx="609600" cy="457200"/>
          </a:xfrm>
          <a:prstGeom prst="rtTriangle">
            <a:avLst/>
          </a:prstGeom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15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400800"/>
            <a:ext cx="2133600" cy="4572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NS Lab</a:t>
            </a:r>
          </a:p>
          <a:p>
            <a:pPr algn="ctr"/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Winter 2015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4600" y="6400800"/>
            <a:ext cx="3352800" cy="457200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Signals on Graphs</a:t>
            </a:r>
            <a:endParaRPr lang="en-US" sz="1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Right Triangle 6"/>
          <p:cNvSpPr/>
          <p:nvPr/>
        </p:nvSpPr>
        <p:spPr>
          <a:xfrm>
            <a:off x="5867400" y="6400800"/>
            <a:ext cx="609600" cy="457200"/>
          </a:xfrm>
          <a:prstGeom prst="rtTriangle">
            <a:avLst/>
          </a:prstGeom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08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400800"/>
            <a:ext cx="2133600" cy="4572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NS Lab</a:t>
            </a:r>
          </a:p>
          <a:p>
            <a:pPr algn="ctr"/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Winter 2015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4600" y="6400800"/>
            <a:ext cx="3352800" cy="457200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Signals on Graphs</a:t>
            </a:r>
            <a:endParaRPr lang="en-US" sz="1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Right Triangle 6"/>
          <p:cNvSpPr/>
          <p:nvPr/>
        </p:nvSpPr>
        <p:spPr>
          <a:xfrm>
            <a:off x="5867400" y="6400800"/>
            <a:ext cx="609600" cy="457200"/>
          </a:xfrm>
          <a:prstGeom prst="rtTriangle">
            <a:avLst/>
          </a:prstGeom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71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sz="1200" b="0" dirty="0"/>
              <a:t>David I Shuman, Sunil K. </a:t>
            </a:r>
            <a:r>
              <a:rPr lang="en-US" sz="1200" b="0" dirty="0" err="1"/>
              <a:t>Narang</a:t>
            </a:r>
            <a:r>
              <a:rPr lang="en-US" sz="1200" b="0" dirty="0"/>
              <a:t>, Pascal </a:t>
            </a:r>
            <a:r>
              <a:rPr lang="en-US" sz="1200" b="0" dirty="0" err="1"/>
              <a:t>Frossard</a:t>
            </a:r>
            <a:r>
              <a:rPr lang="en-US" sz="1200" b="0" dirty="0"/>
              <a:t>, Antonio Ortega, and Pierre </a:t>
            </a:r>
            <a:r>
              <a:rPr lang="en-US" sz="1200" b="0" dirty="0" err="1"/>
              <a:t>Vandergheynst</a:t>
            </a:r>
            <a:r>
              <a:rPr lang="en-US" sz="1200" b="0" dirty="0"/>
              <a:t>. IEEE Signal Processing Magazine. May 2013. </a:t>
            </a:r>
            <a:r>
              <a:rPr lang="en-US" sz="1200" b="0" i="1" dirty="0"/>
              <a:t>The Emerging Field of Signal Processing on Graphs</a:t>
            </a:r>
            <a:r>
              <a:rPr lang="en-US" sz="1200" b="0" dirty="0"/>
              <a:t>. </a:t>
            </a:r>
            <a:r>
              <a:rPr lang="en-US" sz="1200" b="0" dirty="0">
                <a:hlinkClick r:id="rId2"/>
              </a:rPr>
              <a:t>http://ieeexplore.ieee.org/stamp/stamp.jsp?arnumber=</a:t>
            </a:r>
            <a:r>
              <a:rPr lang="en-US" sz="1200" b="0" dirty="0" smtClean="0">
                <a:hlinkClick r:id="rId2"/>
              </a:rPr>
              <a:t>6494675</a:t>
            </a:r>
            <a:endParaRPr lang="en-US" sz="1200" b="0" dirty="0" smtClean="0"/>
          </a:p>
          <a:p>
            <a:pPr marL="228600" indent="-228600">
              <a:buFont typeface="Arial" pitchFamily="34" charset="0"/>
              <a:buAutoNum type="arabicPeriod"/>
            </a:pPr>
            <a:r>
              <a:rPr lang="en-US" sz="1200" b="0" dirty="0" err="1" smtClean="0"/>
              <a:t>Pengfei</a:t>
            </a:r>
            <a:r>
              <a:rPr lang="en-US" sz="1200" b="0" dirty="0" smtClean="0"/>
              <a:t> </a:t>
            </a:r>
            <a:r>
              <a:rPr lang="en-US" sz="1200" b="0" dirty="0" err="1" smtClean="0"/>
              <a:t>Lui</a:t>
            </a:r>
            <a:r>
              <a:rPr lang="en-US" sz="1200" b="0" dirty="0" smtClean="0"/>
              <a:t>, </a:t>
            </a:r>
            <a:r>
              <a:rPr lang="en-US" sz="1200" b="0" dirty="0" err="1" smtClean="0"/>
              <a:t>Xiaohan</a:t>
            </a:r>
            <a:r>
              <a:rPr lang="en-US" sz="1200" b="0" dirty="0" smtClean="0"/>
              <a:t> Wang, </a:t>
            </a:r>
            <a:r>
              <a:rPr lang="en-US" sz="1200" b="0" dirty="0" err="1" smtClean="0"/>
              <a:t>Yuantao</a:t>
            </a:r>
            <a:r>
              <a:rPr lang="en-US" sz="1200" b="0" dirty="0" smtClean="0"/>
              <a:t> </a:t>
            </a:r>
            <a:r>
              <a:rPr lang="en-US" sz="1200" b="0" dirty="0" err="1" smtClean="0"/>
              <a:t>Gu</a:t>
            </a:r>
            <a:r>
              <a:rPr lang="en-US" sz="1200" b="0" dirty="0"/>
              <a:t>. IEEE International Conference on Acoustic, Speech and Signal </a:t>
            </a:r>
            <a:r>
              <a:rPr lang="en-US" sz="1200" b="0" dirty="0" smtClean="0"/>
              <a:t>Processing. </a:t>
            </a:r>
            <a:r>
              <a:rPr lang="en-US" sz="1200" b="0" dirty="0"/>
              <a:t>2014. </a:t>
            </a:r>
            <a:r>
              <a:rPr lang="en-US" sz="1200" b="0" i="1" dirty="0" smtClean="0"/>
              <a:t>Coarsening Graph Signal with Spectral Invariance</a:t>
            </a:r>
          </a:p>
          <a:p>
            <a:pPr marL="228600" indent="-228600">
              <a:buFont typeface="Arial" pitchFamily="34" charset="0"/>
              <a:buAutoNum type="arabicPeriod"/>
            </a:pPr>
            <a:r>
              <a:rPr lang="en-US" sz="1200" b="0" dirty="0" err="1"/>
              <a:t>Jianbo</a:t>
            </a:r>
            <a:r>
              <a:rPr lang="en-US" sz="1200" b="0" dirty="0"/>
              <a:t> Shi and </a:t>
            </a:r>
            <a:r>
              <a:rPr lang="en-US" sz="1200" b="0" dirty="0" err="1"/>
              <a:t>Jitendra</a:t>
            </a:r>
            <a:r>
              <a:rPr lang="en-US" sz="1200" b="0" dirty="0"/>
              <a:t> Malik. IEEE TRANSACTIONS ON PATTERN ANALYSIS AND MACHINE </a:t>
            </a:r>
            <a:r>
              <a:rPr lang="en-US" sz="1200" b="0" dirty="0" smtClean="0"/>
              <a:t>INTELLIGENCE. </a:t>
            </a:r>
            <a:r>
              <a:rPr lang="en-US" sz="1200" b="0" dirty="0"/>
              <a:t>Aug 2000. </a:t>
            </a:r>
            <a:r>
              <a:rPr lang="en-US" sz="1200" b="0" i="1" dirty="0"/>
              <a:t>Normalized Cuts and Image </a:t>
            </a:r>
            <a:r>
              <a:rPr lang="en-US" sz="1200" b="0" i="1" dirty="0" smtClean="0"/>
              <a:t>Segmentation</a:t>
            </a:r>
          </a:p>
          <a:p>
            <a:pPr marL="228600" indent="-228600">
              <a:buFont typeface="Arial" pitchFamily="34" charset="0"/>
              <a:buAutoNum type="arabicPeriod"/>
            </a:pPr>
            <a:r>
              <a:rPr lang="en-US" sz="1200" b="0" dirty="0"/>
              <a:t>Ha Q. Nguyen and Minh N. </a:t>
            </a:r>
            <a:r>
              <a:rPr lang="en-US" sz="1200" b="0" dirty="0" smtClean="0"/>
              <a:t>Do.</a:t>
            </a:r>
            <a:r>
              <a:rPr lang="en-US" sz="1200" b="0" dirty="0"/>
              <a:t> IEEE Transactions on </a:t>
            </a:r>
            <a:r>
              <a:rPr lang="en-US" sz="1200" b="0" dirty="0" smtClean="0"/>
              <a:t>Signal Processing. </a:t>
            </a:r>
            <a:r>
              <a:rPr lang="en-US" sz="1200" b="0" dirty="0"/>
              <a:t>Jan 2015.</a:t>
            </a:r>
            <a:r>
              <a:rPr lang="en-US" sz="1200" b="0" i="1" dirty="0"/>
              <a:t> </a:t>
            </a:r>
            <a:r>
              <a:rPr lang="en-US" sz="1200" b="0" i="1" dirty="0" err="1" smtClean="0"/>
              <a:t>Downsampling</a:t>
            </a:r>
            <a:r>
              <a:rPr lang="en-US" sz="1200" b="0" i="1" dirty="0" smtClean="0"/>
              <a:t> </a:t>
            </a:r>
            <a:r>
              <a:rPr lang="en-US" sz="1200" b="0" i="1" dirty="0"/>
              <a:t>of Signals on </a:t>
            </a:r>
            <a:r>
              <a:rPr lang="en-US" sz="1200" b="0" i="1" dirty="0" smtClean="0"/>
              <a:t>Graphs Via </a:t>
            </a:r>
            <a:r>
              <a:rPr lang="en-US" sz="1200" b="0" i="1" dirty="0"/>
              <a:t>Maximum Spanning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400800"/>
            <a:ext cx="2133600" cy="4572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NS Lab</a:t>
            </a:r>
          </a:p>
          <a:p>
            <a:pPr algn="ctr"/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Winter 2015</a:t>
            </a:r>
          </a:p>
        </p:txBody>
      </p:sp>
      <p:sp>
        <p:nvSpPr>
          <p:cNvPr id="9" name="Rectangle 8"/>
          <p:cNvSpPr/>
          <p:nvPr/>
        </p:nvSpPr>
        <p:spPr>
          <a:xfrm>
            <a:off x="2514600" y="6400800"/>
            <a:ext cx="3352800" cy="457200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Signals on Graphs</a:t>
            </a:r>
            <a:endParaRPr lang="en-US" sz="1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Right Triangle 9"/>
          <p:cNvSpPr/>
          <p:nvPr/>
        </p:nvSpPr>
        <p:spPr>
          <a:xfrm>
            <a:off x="5867400" y="6400800"/>
            <a:ext cx="609600" cy="457200"/>
          </a:xfrm>
          <a:prstGeom prst="rtTriangle">
            <a:avLst/>
          </a:prstGeom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00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5996</TotalTime>
  <Words>187</Words>
  <Application>Microsoft Macintosh PowerPoint</Application>
  <PresentationFormat>On-screen Show (4:3)</PresentationFormat>
  <Paragraphs>29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Essential</vt:lpstr>
      <vt:lpstr>Efficient Graph-Based Image Segmentation</vt:lpstr>
      <vt:lpstr>Mex implementation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Imaging techniques in Condensed matter physics</dc:title>
  <dc:creator>stevenjlm</dc:creator>
  <cp:lastModifiedBy>StevenM</cp:lastModifiedBy>
  <cp:revision>146</cp:revision>
  <dcterms:created xsi:type="dcterms:W3CDTF">2013-04-28T00:17:03Z</dcterms:created>
  <dcterms:modified xsi:type="dcterms:W3CDTF">2015-03-09T03:54:23Z</dcterms:modified>
</cp:coreProperties>
</file>