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74" r:id="rId3"/>
    <p:sldId id="275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CFD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3" autoAdjust="0"/>
    <p:restoredTop sz="88554" autoAdjust="0"/>
  </p:normalViewPr>
  <p:slideViewPr>
    <p:cSldViewPr>
      <p:cViewPr varScale="1">
        <p:scale>
          <a:sx n="100" d="100"/>
          <a:sy n="100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E28E0-41BE-4005-8C72-09D666597848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5FB38-5ADF-4F39-ADAE-542EE29EF1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0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5FB38-5ADF-4F39-ADAE-542EE29EF1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9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9,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arnumber=649467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686800" cy="3886200"/>
          </a:xfrm>
        </p:spPr>
        <p:txBody>
          <a:bodyPr/>
          <a:lstStyle/>
          <a:p>
            <a:pPr algn="ctr"/>
            <a:r>
              <a:rPr lang="en-US" sz="4800" dirty="0" smtClean="0"/>
              <a:t>Efficient Graph-Based Image Segmentation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6858000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cap="none" dirty="0" err="1" smtClean="0">
                <a:latin typeface="+mn-lt"/>
              </a:rPr>
              <a:t>Weiting</a:t>
            </a:r>
            <a:r>
              <a:rPr lang="en-US" cap="none" dirty="0" smtClean="0">
                <a:latin typeface="+mn-lt"/>
              </a:rPr>
              <a:t> Lin, </a:t>
            </a:r>
            <a:r>
              <a:rPr lang="en-US" cap="none" dirty="0" err="1" smtClean="0">
                <a:latin typeface="+mn-lt"/>
              </a:rPr>
              <a:t>Tianchen</a:t>
            </a:r>
            <a:r>
              <a:rPr lang="en-US" cap="none" dirty="0" smtClean="0">
                <a:latin typeface="+mn-lt"/>
              </a:rPr>
              <a:t> Jin, and Steven Munn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32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3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b="0" dirty="0"/>
              <a:t>David I Shuman, Sunil K. </a:t>
            </a:r>
            <a:r>
              <a:rPr lang="en-US" sz="1200" b="0" dirty="0" err="1"/>
              <a:t>Narang</a:t>
            </a:r>
            <a:r>
              <a:rPr lang="en-US" sz="1200" b="0" dirty="0"/>
              <a:t>, Pascal </a:t>
            </a:r>
            <a:r>
              <a:rPr lang="en-US" sz="1200" b="0" dirty="0" err="1"/>
              <a:t>Frossard</a:t>
            </a:r>
            <a:r>
              <a:rPr lang="en-US" sz="1200" b="0" dirty="0"/>
              <a:t>, Antonio Ortega, and Pierre </a:t>
            </a:r>
            <a:r>
              <a:rPr lang="en-US" sz="1200" b="0" dirty="0" err="1"/>
              <a:t>Vandergheynst</a:t>
            </a:r>
            <a:r>
              <a:rPr lang="en-US" sz="1200" b="0" dirty="0"/>
              <a:t>. IEEE Signal Processing Magazine. May 2013. </a:t>
            </a:r>
            <a:r>
              <a:rPr lang="en-US" sz="1200" b="0" i="1" dirty="0"/>
              <a:t>The Emerging Field of Signal Processing on Graphs</a:t>
            </a:r>
            <a:r>
              <a:rPr lang="en-US" sz="1200" b="0" dirty="0"/>
              <a:t>. </a:t>
            </a:r>
            <a:r>
              <a:rPr lang="en-US" sz="1200" b="0" dirty="0">
                <a:hlinkClick r:id="rId2"/>
              </a:rPr>
              <a:t>http://ieeexplore.ieee.org/stamp/stamp.jsp?arnumber=</a:t>
            </a:r>
            <a:r>
              <a:rPr lang="en-US" sz="1200" b="0" dirty="0" smtClean="0">
                <a:hlinkClick r:id="rId2"/>
              </a:rPr>
              <a:t>6494675</a:t>
            </a:r>
            <a:endParaRPr lang="en-US" sz="1200" b="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 err="1" smtClean="0"/>
              <a:t>Pengfei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Lui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Xiaohan</a:t>
            </a:r>
            <a:r>
              <a:rPr lang="en-US" sz="1200" b="0" dirty="0" smtClean="0"/>
              <a:t> Wang, </a:t>
            </a:r>
            <a:r>
              <a:rPr lang="en-US" sz="1200" b="0" dirty="0" err="1" smtClean="0"/>
              <a:t>Yuantao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Gu</a:t>
            </a:r>
            <a:r>
              <a:rPr lang="en-US" sz="1200" b="0" dirty="0"/>
              <a:t>. IEEE International Conference on Acoustic, Speech and Signal </a:t>
            </a:r>
            <a:r>
              <a:rPr lang="en-US" sz="1200" b="0" dirty="0" smtClean="0"/>
              <a:t>Processing. </a:t>
            </a:r>
            <a:r>
              <a:rPr lang="en-US" sz="1200" b="0" dirty="0"/>
              <a:t>2014. </a:t>
            </a:r>
            <a:r>
              <a:rPr lang="en-US" sz="1200" b="0" i="1" dirty="0" smtClean="0"/>
              <a:t>Coarsening Graph Signal with Spectral Invariance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 err="1"/>
              <a:t>Jianbo</a:t>
            </a:r>
            <a:r>
              <a:rPr lang="en-US" sz="1200" b="0" dirty="0"/>
              <a:t> Shi and </a:t>
            </a:r>
            <a:r>
              <a:rPr lang="en-US" sz="1200" b="0" dirty="0" err="1"/>
              <a:t>Jitendra</a:t>
            </a:r>
            <a:r>
              <a:rPr lang="en-US" sz="1200" b="0" dirty="0"/>
              <a:t> Malik. IEEE TRANSACTIONS ON PATTERN ANALYSIS AND MACHINE </a:t>
            </a:r>
            <a:r>
              <a:rPr lang="en-US" sz="1200" b="0" dirty="0" smtClean="0"/>
              <a:t>INTELLIGENCE. </a:t>
            </a:r>
            <a:r>
              <a:rPr lang="en-US" sz="1200" b="0" dirty="0"/>
              <a:t>Aug 2000. </a:t>
            </a:r>
            <a:r>
              <a:rPr lang="en-US" sz="1200" b="0" i="1" dirty="0"/>
              <a:t>Normalized Cuts and Image </a:t>
            </a:r>
            <a:r>
              <a:rPr lang="en-US" sz="1200" b="0" i="1" dirty="0" smtClean="0"/>
              <a:t>Segmentation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/>
              <a:t>Ha Q. Nguyen and Minh N. </a:t>
            </a:r>
            <a:r>
              <a:rPr lang="en-US" sz="1200" b="0" dirty="0" smtClean="0"/>
              <a:t>Do.</a:t>
            </a:r>
            <a:r>
              <a:rPr lang="en-US" sz="1200" b="0" dirty="0"/>
              <a:t> IEEE Transactions on </a:t>
            </a:r>
            <a:r>
              <a:rPr lang="en-US" sz="1200" b="0" dirty="0" smtClean="0"/>
              <a:t>Signal Processing. </a:t>
            </a:r>
            <a:r>
              <a:rPr lang="en-US" sz="1200" b="0" dirty="0"/>
              <a:t>Jan 2015.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Downsampling</a:t>
            </a:r>
            <a:r>
              <a:rPr lang="en-US" sz="1200" b="0" i="1" dirty="0" smtClean="0"/>
              <a:t> </a:t>
            </a:r>
            <a:r>
              <a:rPr lang="en-US" sz="1200" b="0" i="1" dirty="0"/>
              <a:t>of Signals on </a:t>
            </a:r>
            <a:r>
              <a:rPr lang="en-US" sz="1200" b="0" i="1" dirty="0" smtClean="0"/>
              <a:t>Graphs Via </a:t>
            </a:r>
            <a:r>
              <a:rPr lang="en-US" sz="1200" b="0" i="1" dirty="0"/>
              <a:t>Maximum Spanning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0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Method Overview</a:t>
            </a:r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Core Implementation in C/C++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 wrapper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Java Implementation (Android)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C/C++ </a:t>
            </a:r>
            <a:r>
              <a:rPr lang="en-US" altLang="zh-CN" dirty="0" smtClean="0"/>
              <a:t>Implementation</a:t>
            </a:r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7" name="Rectangle 9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ight Triangle 12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br>
              <a:rPr lang="en-US" altLang="zh-CN" dirty="0" smtClean="0"/>
            </a:b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Build graph with edge weight proportional to pixel “difference”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Perform graph cut (merge pixels)</a:t>
            </a:r>
          </a:p>
          <a:p>
            <a:pPr marL="457200" indent="-457200" algn="ctr"/>
            <a:r>
              <a:rPr lang="sv-SE" altLang="zh-CN" dirty="0" smtClean="0"/>
              <a:t>MInt(C1</a:t>
            </a:r>
            <a:r>
              <a:rPr lang="sv-SE" altLang="zh-CN" dirty="0" smtClean="0"/>
              <a:t>, C2) = min(Int(C1) + τ (C1), Int(C2) + τ (C2</a:t>
            </a:r>
            <a:r>
              <a:rPr lang="sv-SE" altLang="zh-CN" dirty="0" smtClean="0"/>
              <a:t>))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 smtClean="0"/>
              <a:t>Visualize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8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9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12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method imposes a minimum component size right at the beginning, unlike their method which imposes it as post processing. Essentially, we merge more than they do, the segmentation is less noisy and looks </a:t>
            </a:r>
            <a:r>
              <a:rPr lang="en-US" dirty="0" smtClean="0"/>
              <a:t>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8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685482"/>
          </a:xfrm>
        </p:spPr>
        <p:txBody>
          <a:bodyPr>
            <a:normAutofit/>
          </a:bodyPr>
          <a:lstStyle/>
          <a:p>
            <a:r>
              <a:rPr lang="en-US" dirty="0" err="1" smtClean="0"/>
              <a:t>Mex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dog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10" b="4610"/>
          <a:stretch>
            <a:fillRect/>
          </a:stretch>
        </p:blipFill>
        <p:spPr>
          <a:xfrm>
            <a:off x="671002" y="762001"/>
            <a:ext cx="3982868" cy="2286000"/>
          </a:xfrm>
        </p:spPr>
      </p:pic>
      <p:pic>
        <p:nvPicPr>
          <p:cNvPr id="15" name="Picture 14" descr="dog_RGB_s4.00_K200_mS4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3365088"/>
            <a:ext cx="4648200" cy="2938851"/>
          </a:xfrm>
          <a:prstGeom prst="rect">
            <a:avLst/>
          </a:prstGeom>
        </p:spPr>
      </p:pic>
      <p:pic>
        <p:nvPicPr>
          <p:cNvPr id="16" name="Picture 15" descr="dog_s4_k200_compCod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762000"/>
            <a:ext cx="3608628" cy="22815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" y="2971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2971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Their 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594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41597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limitations, especially regarding memory require us to down sample the original input image.</a:t>
            </a:r>
          </a:p>
          <a:p>
            <a:endParaRPr lang="en-US" dirty="0"/>
          </a:p>
          <a:p>
            <a:r>
              <a:rPr lang="en-US" dirty="0" smtClean="0"/>
              <a:t>Interface and some function rewritten in Java, but the core code is still in C/C++.</a:t>
            </a:r>
          </a:p>
          <a:p>
            <a:endParaRPr lang="en-US" dirty="0"/>
          </a:p>
          <a:p>
            <a:r>
              <a:rPr lang="en-US" dirty="0" smtClean="0"/>
              <a:t>Need about 5 seconds to segment the image on an average $100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2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graph construct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lena512AnnYCrCbSmoothMer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7114" r="-37114"/>
          <a:stretch>
            <a:fillRect/>
          </a:stretch>
        </p:blipFill>
        <p:spPr>
          <a:xfrm>
            <a:off x="2895600" y="1752600"/>
            <a:ext cx="7315200" cy="4198620"/>
          </a:xfrm>
        </p:spPr>
      </p:pic>
      <p:pic>
        <p:nvPicPr>
          <p:cNvPr id="13" name="Picture 12" descr="lena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27" y="1752600"/>
            <a:ext cx="4191000" cy="419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867400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Lena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867400"/>
            <a:ext cx="256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,y,Y,Cr,Cb</a:t>
            </a:r>
            <a:r>
              <a:rPr lang="en-US" dirty="0" smtClean="0"/>
              <a:t> space 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4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graph construct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867400"/>
            <a:ext cx="23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x,y,H,S,V</a:t>
            </a:r>
            <a:r>
              <a:rPr lang="en-US" dirty="0" smtClean="0"/>
              <a:t> space Lena</a:t>
            </a:r>
            <a:endParaRPr lang="en-US" dirty="0"/>
          </a:p>
        </p:txBody>
      </p:sp>
      <p:pic>
        <p:nvPicPr>
          <p:cNvPr id="10" name="Picture 9" descr="lena512AnnHSVSmoothMe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10" y="1600200"/>
            <a:ext cx="4241800" cy="4241800"/>
          </a:xfrm>
          <a:prstGeom prst="rect">
            <a:avLst/>
          </a:prstGeom>
        </p:spPr>
      </p:pic>
      <p:pic>
        <p:nvPicPr>
          <p:cNvPr id="11" name="Picture 10" descr="lena512AnnLabSmoothMe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1600200"/>
            <a:ext cx="4241800" cy="424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19600" y="5791200"/>
            <a:ext cx="234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x,y,L,</a:t>
            </a:r>
            <a:r>
              <a:rPr lang="en-US" dirty="0" err="1"/>
              <a:t>A</a:t>
            </a:r>
            <a:r>
              <a:rPr lang="en-US" dirty="0" err="1" smtClean="0"/>
              <a:t>,</a:t>
            </a:r>
            <a:r>
              <a:rPr lang="en-US" dirty="0" err="1"/>
              <a:t>B</a:t>
            </a:r>
            <a:r>
              <a:rPr lang="en-US" dirty="0" smtClean="0"/>
              <a:t> space 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84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</a:t>
            </a:r>
            <a:r>
              <a:rPr lang="en-US" dirty="0" smtClean="0"/>
              <a:t>.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between pixels is measured by L2 distance in 5-D space.</a:t>
            </a:r>
          </a:p>
          <a:p>
            <a:endParaRPr lang="en-US" dirty="0"/>
          </a:p>
          <a:p>
            <a:r>
              <a:rPr lang="en-US" dirty="0" smtClean="0"/>
              <a:t>Exact k-</a:t>
            </a:r>
            <a:r>
              <a:rPr lang="en-US" dirty="0"/>
              <a:t>n</a:t>
            </a:r>
            <a:r>
              <a:rPr lang="en-US" dirty="0" smtClean="0"/>
              <a:t>earest </a:t>
            </a:r>
            <a:r>
              <a:rPr lang="en-US" dirty="0"/>
              <a:t>n</a:t>
            </a:r>
            <a:r>
              <a:rPr lang="en-US" dirty="0" smtClean="0"/>
              <a:t>eighbor for every pixel runs too slowly (~30 minutes for 512x512 image).</a:t>
            </a:r>
          </a:p>
          <a:p>
            <a:endParaRPr lang="en-US" dirty="0"/>
          </a:p>
          <a:p>
            <a:r>
              <a:rPr lang="en-US" dirty="0" smtClean="0"/>
              <a:t>Approximate k-nearest neighbor runs in 2 or 3 minutes for image of the same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ECE 278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Graph-Based Segmentation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4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437</Words>
  <Application>Microsoft Office PowerPoint</Application>
  <PresentationFormat>全屏显示(4:3)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Essential</vt:lpstr>
      <vt:lpstr>Efficient Graph-Based Image Segmentation</vt:lpstr>
      <vt:lpstr>Content</vt:lpstr>
      <vt:lpstr>Method Overview</vt:lpstr>
      <vt:lpstr>C/C++ implementation</vt:lpstr>
      <vt:lpstr>Mex results</vt:lpstr>
      <vt:lpstr>Android Implementation</vt:lpstr>
      <vt:lpstr>Multidimensional graph construct</vt:lpstr>
      <vt:lpstr>Multidimensional graph construct</vt:lpstr>
      <vt:lpstr>MultiDim. Implementation</vt:lpstr>
      <vt:lpstr>Performance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Imaging techniques in Condensed matter physics</dc:title>
  <dc:creator>stevenjlm</dc:creator>
  <cp:lastModifiedBy>TJin</cp:lastModifiedBy>
  <cp:revision>157</cp:revision>
  <dcterms:created xsi:type="dcterms:W3CDTF">2013-04-28T00:17:03Z</dcterms:created>
  <dcterms:modified xsi:type="dcterms:W3CDTF">2015-03-09T07:52:37Z</dcterms:modified>
</cp:coreProperties>
</file>