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13"/>
  </p:notesMasterIdLst>
  <p:sldIdLst>
    <p:sldId id="256" r:id="rId2"/>
    <p:sldId id="274" r:id="rId3"/>
    <p:sldId id="275" r:id="rId4"/>
    <p:sldId id="267" r:id="rId5"/>
    <p:sldId id="268" r:id="rId6"/>
    <p:sldId id="269" r:id="rId7"/>
    <p:sldId id="270" r:id="rId8"/>
    <p:sldId id="272" r:id="rId9"/>
    <p:sldId id="271" r:id="rId10"/>
    <p:sldId id="273"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a:srgbClr val="FCF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43" autoAdjust="0"/>
    <p:restoredTop sz="88554" autoAdjust="0"/>
  </p:normalViewPr>
  <p:slideViewPr>
    <p:cSldViewPr>
      <p:cViewPr varScale="1">
        <p:scale>
          <a:sx n="77" d="100"/>
          <a:sy n="77" d="100"/>
        </p:scale>
        <p:origin x="-1808"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3E28E0-41BE-4005-8C72-09D666597848}" type="datetimeFigureOut">
              <a:rPr lang="en-US" smtClean="0"/>
              <a:pPr/>
              <a:t>3/9/15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25FB38-5ADF-4F39-ADAE-542EE29EF17F}" type="slidenum">
              <a:rPr lang="en-US" smtClean="0"/>
              <a:pPr/>
              <a:t>‹#›</a:t>
            </a:fld>
            <a:endParaRPr lang="en-US"/>
          </a:p>
        </p:txBody>
      </p:sp>
    </p:spTree>
    <p:extLst>
      <p:ext uri="{BB962C8B-B14F-4D97-AF65-F5344CB8AC3E}">
        <p14:creationId xmlns:p14="http://schemas.microsoft.com/office/powerpoint/2010/main" val="2771071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5D25FB38-5ADF-4F39-ADAE-542EE29EF17F}" type="slidenum">
              <a:rPr lang="en-US" smtClean="0"/>
              <a:pPr/>
              <a:t>1</a:t>
            </a:fld>
            <a:endParaRPr lang="en-US"/>
          </a:p>
        </p:txBody>
      </p:sp>
    </p:spTree>
    <p:extLst>
      <p:ext uri="{BB962C8B-B14F-4D97-AF65-F5344CB8AC3E}">
        <p14:creationId xmlns:p14="http://schemas.microsoft.com/office/powerpoint/2010/main" val="3228984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51DEABC-D766-4322-8E78-B830FAE35C72}" type="datetime4">
              <a:rPr lang="en-US" smtClean="0"/>
              <a:pPr/>
              <a:t>March 9, 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38DF745-7D3F-47F4-83A3-874385CFAA6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131F9E-604E-4343-9F29-EF72E8231CAD}" type="datetime4">
              <a:rPr lang="en-US" smtClean="0"/>
              <a:pPr/>
              <a:t>March 9,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A8E1CE-37F8-4102-8DF9-852A0A51F293}" type="datetime4">
              <a:rPr lang="en-US" smtClean="0"/>
              <a:pPr/>
              <a:t>March 9,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33F43-3E86-47E4-BFBB-2476D384E1C6}" type="datetime4">
              <a:rPr lang="en-US" smtClean="0"/>
              <a:pPr/>
              <a:t>March 9,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51663BA-01FC-4367-B6F3-ABB2645D55F1}" type="datetime4">
              <a:rPr lang="en-US" smtClean="0"/>
              <a:pPr/>
              <a:t>March 9, 2015</a:t>
            </a:fld>
            <a:endParaRPr lang="en-US" dirty="0"/>
          </a:p>
        </p:txBody>
      </p:sp>
      <p:sp>
        <p:nvSpPr>
          <p:cNvPr id="8" name="Slide Number Placeholder 7"/>
          <p:cNvSpPr>
            <a:spLocks noGrp="1"/>
          </p:cNvSpPr>
          <p:nvPr>
            <p:ph type="sldNum" sz="quarter" idx="11"/>
          </p:nvPr>
        </p:nvSpPr>
        <p:spPr/>
        <p:txBody>
          <a:bodyPr/>
          <a:lstStyle/>
          <a:p>
            <a:fld id="{F38DF745-7D3F-47F4-83A3-874385CFAA69}"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B19C71-EC74-44AF-B27E-FC7DC3C3A61D}" type="datetime4">
              <a:rPr lang="en-US" smtClean="0"/>
              <a:pPr/>
              <a:t>March 9, 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5CDA29-3CBE-48EA-92AE-A996835462BA}" type="datetime4">
              <a:rPr lang="en-US" smtClean="0"/>
              <a:pPr/>
              <a:t>March 9, 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9EC054-3869-4501-B163-1BBFDE8DCE04}" type="datetime4">
              <a:rPr lang="en-US" smtClean="0"/>
              <a:pPr/>
              <a:t>March 9, 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3D831-56C1-49CF-8EF7-8B9A98402BCD}" type="datetime4">
              <a:rPr lang="en-US" smtClean="0"/>
              <a:pPr/>
              <a:t>March 9, 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March 9, 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EA923-9BEE-48CE-9F28-5B525F399BAD}" type="datetime4">
              <a:rPr lang="en-US" smtClean="0"/>
              <a:pPr/>
              <a:t>March 9, 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F38DF745-7D3F-47F4-83A3-874385CFAA69}" type="slidenum">
              <a:rPr lang="en-US" smtClean="0"/>
              <a:pPr/>
              <a:t>‹#›</a:t>
            </a:fld>
            <a:endParaRPr lang="en-US" dirty="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March 9, 2015</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F38DF745-7D3F-47F4-83A3-874385CFAA69}" type="slidenum">
              <a:rPr lang="en-US" smtClean="0"/>
              <a:pPr/>
              <a:t>‹#›</a:t>
            </a:fld>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ft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066800"/>
            <a:ext cx="8686800" cy="3886200"/>
          </a:xfrm>
        </p:spPr>
        <p:txBody>
          <a:bodyPr/>
          <a:lstStyle/>
          <a:p>
            <a:pPr algn="ctr"/>
            <a:r>
              <a:rPr lang="en-US" sz="4800" dirty="0" smtClean="0"/>
              <a:t>Efficient Graph-Based Image Segmentation</a:t>
            </a:r>
            <a:endParaRPr lang="en-US" sz="4800" dirty="0"/>
          </a:p>
        </p:txBody>
      </p:sp>
      <p:sp>
        <p:nvSpPr>
          <p:cNvPr id="3" name="Subtitle 2"/>
          <p:cNvSpPr>
            <a:spLocks noGrp="1"/>
          </p:cNvSpPr>
          <p:nvPr>
            <p:ph type="subTitle" idx="1"/>
          </p:nvPr>
        </p:nvSpPr>
        <p:spPr>
          <a:xfrm>
            <a:off x="990600" y="3657600"/>
            <a:ext cx="6858000" cy="914400"/>
          </a:xfrm>
        </p:spPr>
        <p:txBody>
          <a:bodyPr>
            <a:normAutofit/>
          </a:bodyPr>
          <a:lstStyle/>
          <a:p>
            <a:pPr>
              <a:spcBef>
                <a:spcPts val="0"/>
              </a:spcBef>
            </a:pPr>
            <a:r>
              <a:rPr lang="en-US" cap="none" dirty="0" err="1" smtClean="0">
                <a:latin typeface="+mn-lt"/>
              </a:rPr>
              <a:t>Weiting</a:t>
            </a:r>
            <a:r>
              <a:rPr lang="en-US" cap="none" dirty="0" smtClean="0">
                <a:latin typeface="+mn-lt"/>
              </a:rPr>
              <a:t> Lin, </a:t>
            </a:r>
            <a:r>
              <a:rPr lang="en-US" cap="none" dirty="0" err="1" smtClean="0">
                <a:latin typeface="+mn-lt"/>
              </a:rPr>
              <a:t>Tianchen</a:t>
            </a:r>
            <a:r>
              <a:rPr lang="en-US" cap="none" dirty="0" smtClean="0">
                <a:latin typeface="+mn-lt"/>
              </a:rPr>
              <a:t> Jin, and Steven Munn</a:t>
            </a:r>
          </a:p>
        </p:txBody>
      </p:sp>
      <p:sp>
        <p:nvSpPr>
          <p:cNvPr id="4" name="Slide Number Placeholder 3"/>
          <p:cNvSpPr>
            <a:spLocks noGrp="1"/>
          </p:cNvSpPr>
          <p:nvPr>
            <p:ph type="sldNum" sz="quarter" idx="12"/>
          </p:nvPr>
        </p:nvSpPr>
        <p:spPr/>
        <p:txBody>
          <a:bodyPr/>
          <a:lstStyle/>
          <a:p>
            <a:fld id="{F38DF745-7D3F-47F4-83A3-874385CFAA69}" type="slidenum">
              <a:rPr lang="en-US" smtClean="0"/>
              <a:pPr/>
              <a:t>1</a:t>
            </a:fld>
            <a:endParaRPr lang="en-US" dirty="0"/>
          </a:p>
        </p:txBody>
      </p:sp>
      <p:sp>
        <p:nvSpPr>
          <p:cNvPr id="9" name="Rectangle 8"/>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ECE 278</a:t>
            </a:r>
          </a:p>
          <a:p>
            <a:pPr algn="ctr"/>
            <a:r>
              <a:rPr lang="en-US" sz="1400" dirty="0" smtClean="0">
                <a:solidFill>
                  <a:schemeClr val="accent6">
                    <a:lumMod val="40000"/>
                    <a:lumOff val="60000"/>
                  </a:schemeClr>
                </a:solidFill>
              </a:rPr>
              <a:t>Winter 2015</a:t>
            </a:r>
          </a:p>
        </p:txBody>
      </p:sp>
      <p:sp>
        <p:nvSpPr>
          <p:cNvPr id="10" name="Rectangle 9"/>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Graph-Based Segmentation</a:t>
            </a:r>
            <a:endParaRPr lang="en-US" sz="1400" dirty="0">
              <a:solidFill>
                <a:schemeClr val="accent6">
                  <a:lumMod val="40000"/>
                  <a:lumOff val="60000"/>
                </a:schemeClr>
              </a:solidFill>
            </a:endParaRPr>
          </a:p>
        </p:txBody>
      </p:sp>
      <p:sp>
        <p:nvSpPr>
          <p:cNvPr id="13" name="Right Triangle 12"/>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320792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474376239"/>
              </p:ext>
            </p:extLst>
          </p:nvPr>
        </p:nvGraphicFramePr>
        <p:xfrm>
          <a:off x="457200" y="1752600"/>
          <a:ext cx="7620000" cy="1854200"/>
        </p:xfrm>
        <a:graphic>
          <a:graphicData uri="http://schemas.openxmlformats.org/drawingml/2006/table">
            <a:tbl>
              <a:tblPr firstRow="1" bandRow="1">
                <a:tableStyleId>{5C22544A-7EE6-4342-B048-85BDC9FD1C3A}</a:tableStyleId>
              </a:tblPr>
              <a:tblGrid>
                <a:gridCol w="3810000"/>
                <a:gridCol w="3810000"/>
              </a:tblGrid>
              <a:tr h="370840">
                <a:tc>
                  <a:txBody>
                    <a:bodyPr/>
                    <a:lstStyle/>
                    <a:p>
                      <a:endParaRPr lang="en-US" dirty="0"/>
                    </a:p>
                  </a:txBody>
                  <a:tcPr/>
                </a:tc>
                <a:tc>
                  <a:txBody>
                    <a:bodyPr/>
                    <a:lstStyle/>
                    <a:p>
                      <a:r>
                        <a:rPr lang="en-US" dirty="0" smtClean="0"/>
                        <a:t>Time in Seconds</a:t>
                      </a:r>
                      <a:endParaRPr lang="en-US" dirty="0"/>
                    </a:p>
                  </a:txBody>
                  <a:tcPr/>
                </a:tc>
              </a:tr>
              <a:tr h="370840">
                <a:tc>
                  <a:txBody>
                    <a:bodyPr/>
                    <a:lstStyle/>
                    <a:p>
                      <a:r>
                        <a:rPr lang="en-US" dirty="0" smtClean="0"/>
                        <a:t>Pure MATLAB</a:t>
                      </a:r>
                      <a:endParaRPr lang="en-US" dirty="0"/>
                    </a:p>
                  </a:txBody>
                  <a:tcPr/>
                </a:tc>
                <a:tc>
                  <a:txBody>
                    <a:bodyPr/>
                    <a:lstStyle/>
                    <a:p>
                      <a:r>
                        <a:rPr lang="en-US" dirty="0" smtClean="0"/>
                        <a:t>30</a:t>
                      </a:r>
                      <a:r>
                        <a:rPr lang="en-US" baseline="0" dirty="0" smtClean="0"/>
                        <a:t> (4-neighborhood)</a:t>
                      </a:r>
                      <a:endParaRPr lang="en-US" dirty="0"/>
                    </a:p>
                  </a:txBody>
                  <a:tcPr/>
                </a:tc>
              </a:tr>
              <a:tr h="370840">
                <a:tc>
                  <a:txBody>
                    <a:bodyPr/>
                    <a:lstStyle/>
                    <a:p>
                      <a:r>
                        <a:rPr lang="en-US" dirty="0" err="1" smtClean="0"/>
                        <a:t>Mex</a:t>
                      </a:r>
                      <a:r>
                        <a:rPr lang="en-US" baseline="0" dirty="0" smtClean="0"/>
                        <a:t> MATLAB</a:t>
                      </a:r>
                      <a:endParaRPr lang="en-US" dirty="0"/>
                    </a:p>
                  </a:txBody>
                  <a:tcPr/>
                </a:tc>
                <a:tc>
                  <a:txBody>
                    <a:bodyPr/>
                    <a:lstStyle/>
                    <a:p>
                      <a:r>
                        <a:rPr lang="en-US" dirty="0" smtClean="0"/>
                        <a:t>9.9</a:t>
                      </a:r>
                      <a:endParaRPr lang="en-US" dirty="0"/>
                    </a:p>
                  </a:txBody>
                  <a:tcPr/>
                </a:tc>
              </a:tr>
              <a:tr h="370840">
                <a:tc>
                  <a:txBody>
                    <a:bodyPr/>
                    <a:lstStyle/>
                    <a:p>
                      <a:r>
                        <a:rPr lang="en-US" dirty="0" smtClean="0"/>
                        <a:t>C/C++</a:t>
                      </a:r>
                      <a:r>
                        <a:rPr lang="en-US" baseline="0" dirty="0" smtClean="0"/>
                        <a:t> Only</a:t>
                      </a:r>
                    </a:p>
                  </a:txBody>
                  <a:tcPr/>
                </a:tc>
                <a:tc>
                  <a:txBody>
                    <a:bodyPr/>
                    <a:lstStyle/>
                    <a:p>
                      <a:r>
                        <a:rPr lang="en-US" dirty="0" smtClean="0"/>
                        <a:t>18</a:t>
                      </a:r>
                      <a:endParaRPr lang="en-US" dirty="0"/>
                    </a:p>
                  </a:txBody>
                  <a:tcPr/>
                </a:tc>
              </a:tr>
              <a:tr h="370840">
                <a:tc>
                  <a:txBody>
                    <a:bodyPr/>
                    <a:lstStyle/>
                    <a:p>
                      <a:r>
                        <a:rPr lang="en-US" dirty="0" smtClean="0"/>
                        <a:t>Authors’ (C/C++)</a:t>
                      </a:r>
                      <a:endParaRPr lang="en-US" dirty="0"/>
                    </a:p>
                  </a:txBody>
                  <a:tcPr/>
                </a:tc>
                <a:tc>
                  <a:txBody>
                    <a:bodyPr/>
                    <a:lstStyle/>
                    <a:p>
                      <a:r>
                        <a:rPr lang="en-US" dirty="0" smtClean="0"/>
                        <a:t>7</a:t>
                      </a:r>
                      <a:endParaRPr lang="en-US" dirty="0"/>
                    </a:p>
                  </a:txBody>
                  <a:tcPr/>
                </a:tc>
              </a:tr>
            </a:tbl>
          </a:graphicData>
        </a:graphic>
      </p:graphicFrame>
      <p:sp>
        <p:nvSpPr>
          <p:cNvPr id="4" name="Slide Number Placeholder 3"/>
          <p:cNvSpPr>
            <a:spLocks noGrp="1"/>
          </p:cNvSpPr>
          <p:nvPr>
            <p:ph type="sldNum" sz="quarter" idx="12"/>
          </p:nvPr>
        </p:nvSpPr>
        <p:spPr/>
        <p:txBody>
          <a:bodyPr/>
          <a:lstStyle/>
          <a:p>
            <a:fld id="{F38DF745-7D3F-47F4-83A3-874385CFAA69}" type="slidenum">
              <a:rPr lang="en-US" smtClean="0"/>
              <a:pPr/>
              <a:t>10</a:t>
            </a:fld>
            <a:endParaRPr lang="en-US"/>
          </a:p>
        </p:txBody>
      </p:sp>
      <p:sp>
        <p:nvSpPr>
          <p:cNvPr id="5" name="Rectangle 4"/>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ECE 278</a:t>
            </a:r>
          </a:p>
          <a:p>
            <a:pPr algn="ctr"/>
            <a:r>
              <a:rPr lang="en-US" sz="1400" dirty="0" smtClean="0">
                <a:solidFill>
                  <a:schemeClr val="accent6">
                    <a:lumMod val="40000"/>
                    <a:lumOff val="60000"/>
                  </a:schemeClr>
                </a:solidFill>
              </a:rPr>
              <a:t>Winter 2015</a:t>
            </a:r>
          </a:p>
        </p:txBody>
      </p:sp>
      <p:sp>
        <p:nvSpPr>
          <p:cNvPr id="6" name="Rectangle 5"/>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Graph-Based Segmentation</a:t>
            </a:r>
            <a:endParaRPr lang="en-US" sz="1400" dirty="0">
              <a:solidFill>
                <a:schemeClr val="accent6">
                  <a:lumMod val="40000"/>
                  <a:lumOff val="60000"/>
                </a:schemeClr>
              </a:solidFill>
            </a:endParaRPr>
          </a:p>
        </p:txBody>
      </p:sp>
      <p:sp>
        <p:nvSpPr>
          <p:cNvPr id="7" name="Right Triangle 6"/>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457200" y="4343400"/>
            <a:ext cx="7761673" cy="369332"/>
          </a:xfrm>
          <a:prstGeom prst="rect">
            <a:avLst/>
          </a:prstGeom>
          <a:noFill/>
        </p:spPr>
        <p:txBody>
          <a:bodyPr wrap="none" rtlCol="0">
            <a:spAutoFit/>
          </a:bodyPr>
          <a:lstStyle/>
          <a:p>
            <a:r>
              <a:rPr lang="en-US" dirty="0" smtClean="0"/>
              <a:t>Performance is measured on dog image</a:t>
            </a:r>
            <a:r>
              <a:rPr lang="en-US" dirty="0"/>
              <a:t>, 3187 × </a:t>
            </a:r>
            <a:r>
              <a:rPr lang="en-US" dirty="0" smtClean="0"/>
              <a:t>2015 pixels on my laptop.</a:t>
            </a:r>
            <a:endParaRPr lang="en-US" dirty="0"/>
          </a:p>
        </p:txBody>
      </p:sp>
    </p:spTree>
    <p:extLst>
      <p:ext uri="{BB962C8B-B14F-4D97-AF65-F5344CB8AC3E}">
        <p14:creationId xmlns:p14="http://schemas.microsoft.com/office/powerpoint/2010/main" val="2206376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11</a:t>
            </a:fld>
            <a:endParaRPr lang="en-US"/>
          </a:p>
        </p:txBody>
      </p:sp>
      <p:sp>
        <p:nvSpPr>
          <p:cNvPr id="14" name="Rectangle 13"/>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ECE 278</a:t>
            </a:r>
          </a:p>
          <a:p>
            <a:pPr algn="ctr"/>
            <a:r>
              <a:rPr lang="en-US" sz="1400" dirty="0" smtClean="0">
                <a:solidFill>
                  <a:schemeClr val="accent6">
                    <a:lumMod val="40000"/>
                    <a:lumOff val="60000"/>
                  </a:schemeClr>
                </a:solidFill>
              </a:rPr>
              <a:t>Winter 2015</a:t>
            </a:r>
          </a:p>
        </p:txBody>
      </p:sp>
      <p:sp>
        <p:nvSpPr>
          <p:cNvPr id="15" name="Rectangle 14"/>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Graph-Based Segmentation</a:t>
            </a:r>
            <a:endParaRPr lang="en-US" sz="1400" dirty="0">
              <a:solidFill>
                <a:schemeClr val="accent6">
                  <a:lumMod val="40000"/>
                  <a:lumOff val="60000"/>
                </a:schemeClr>
              </a:solidFill>
            </a:endParaRPr>
          </a:p>
        </p:txBody>
      </p:sp>
      <p:sp>
        <p:nvSpPr>
          <p:cNvPr id="16" name="Right Triangle 15"/>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ontent Placeholder 2"/>
          <p:cNvSpPr txBox="1">
            <a:spLocks/>
          </p:cNvSpPr>
          <p:nvPr/>
        </p:nvSpPr>
        <p:spPr>
          <a:xfrm>
            <a:off x="609600" y="1905000"/>
            <a:ext cx="7620000" cy="4373563"/>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228600" indent="-228600">
              <a:buFont typeface="Arial" pitchFamily="34" charset="0"/>
              <a:buAutoNum type="arabicPeriod"/>
            </a:pPr>
            <a:r>
              <a:rPr lang="en-US" b="0" smtClean="0"/>
              <a:t>Pedro F. Felzenzwalb, Daniel P. Huttenlocher. International Journal of Computer Vision September 2003. </a:t>
            </a:r>
            <a:r>
              <a:rPr lang="en-US" b="0" i="1" smtClean="0"/>
              <a:t>Efficient Graph-Based Image Segmentation.</a:t>
            </a:r>
            <a:endParaRPr lang="en-US" b="0" dirty="0"/>
          </a:p>
        </p:txBody>
      </p:sp>
    </p:spTree>
    <p:extLst>
      <p:ext uri="{BB962C8B-B14F-4D97-AF65-F5344CB8AC3E}">
        <p14:creationId xmlns:p14="http://schemas.microsoft.com/office/powerpoint/2010/main" val="138500021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Contents</a:t>
            </a:r>
            <a:endParaRPr lang="zh-CN" altLang="en-US" dirty="0"/>
          </a:p>
        </p:txBody>
      </p:sp>
      <p:sp>
        <p:nvSpPr>
          <p:cNvPr id="3" name="内容占位符 2"/>
          <p:cNvSpPr>
            <a:spLocks noGrp="1"/>
          </p:cNvSpPr>
          <p:nvPr>
            <p:ph idx="1"/>
          </p:nvPr>
        </p:nvSpPr>
        <p:spPr/>
        <p:txBody>
          <a:bodyPr/>
          <a:lstStyle/>
          <a:p>
            <a:pPr lvl="1">
              <a:buFont typeface="Wingdings" pitchFamily="2" charset="2"/>
              <a:buChar char="l"/>
            </a:pPr>
            <a:r>
              <a:rPr lang="en-US" altLang="zh-CN" dirty="0" smtClean="0"/>
              <a:t>Method Overview</a:t>
            </a:r>
          </a:p>
          <a:p>
            <a:pPr lvl="1">
              <a:buFont typeface="Wingdings" pitchFamily="2" charset="2"/>
              <a:buChar char="l"/>
            </a:pPr>
            <a:endParaRPr lang="en-US" altLang="zh-CN" dirty="0" smtClean="0"/>
          </a:p>
          <a:p>
            <a:pPr lvl="1">
              <a:buFont typeface="Wingdings" pitchFamily="2" charset="2"/>
              <a:buChar char="l"/>
            </a:pPr>
            <a:r>
              <a:rPr lang="en-US" altLang="zh-CN" dirty="0" smtClean="0"/>
              <a:t>Core Implementation in C/C++</a:t>
            </a:r>
          </a:p>
          <a:p>
            <a:pPr lvl="2">
              <a:buFont typeface="Wingdings" pitchFamily="2" charset="2"/>
              <a:buChar char="l"/>
            </a:pPr>
            <a:r>
              <a:rPr lang="en-US" altLang="zh-CN" dirty="0" err="1" smtClean="0"/>
              <a:t>Matlab</a:t>
            </a:r>
            <a:r>
              <a:rPr lang="en-US" altLang="zh-CN" dirty="0" smtClean="0"/>
              <a:t> </a:t>
            </a:r>
            <a:r>
              <a:rPr lang="en-US" altLang="zh-CN" dirty="0" err="1" smtClean="0"/>
              <a:t>Mex</a:t>
            </a:r>
            <a:r>
              <a:rPr lang="en-US" altLang="zh-CN" dirty="0" smtClean="0"/>
              <a:t> wrapper</a:t>
            </a:r>
          </a:p>
          <a:p>
            <a:pPr lvl="2">
              <a:buFont typeface="Wingdings" pitchFamily="2" charset="2"/>
              <a:buChar char="l"/>
            </a:pPr>
            <a:r>
              <a:rPr lang="en-US" altLang="zh-CN" dirty="0" smtClean="0"/>
              <a:t>Java Implementation (Android)</a:t>
            </a:r>
          </a:p>
          <a:p>
            <a:pPr lvl="2">
              <a:buFont typeface="Wingdings" pitchFamily="2" charset="2"/>
              <a:buChar char="l"/>
            </a:pPr>
            <a:r>
              <a:rPr lang="en-US" altLang="zh-CN" dirty="0" smtClean="0"/>
              <a:t>C/C++ Implementation</a:t>
            </a:r>
          </a:p>
          <a:p>
            <a:pPr lvl="1">
              <a:buFont typeface="Wingdings" pitchFamily="2" charset="2"/>
              <a:buChar char="l"/>
            </a:pPr>
            <a:endParaRPr lang="en-US" altLang="zh-CN" dirty="0" smtClean="0"/>
          </a:p>
          <a:p>
            <a:pPr lvl="1">
              <a:buFont typeface="Wingdings" pitchFamily="2" charset="2"/>
              <a:buChar char="l"/>
            </a:pPr>
            <a:r>
              <a:rPr lang="en-US" altLang="zh-CN" dirty="0" smtClean="0"/>
              <a:t>Conclusion</a:t>
            </a:r>
            <a:endParaRPr lang="zh-CN" altLang="en-US" dirty="0"/>
          </a:p>
        </p:txBody>
      </p:sp>
      <p:sp>
        <p:nvSpPr>
          <p:cNvPr id="4" name="灯片编号占位符 3"/>
          <p:cNvSpPr>
            <a:spLocks noGrp="1"/>
          </p:cNvSpPr>
          <p:nvPr>
            <p:ph type="sldNum" sz="quarter" idx="12"/>
          </p:nvPr>
        </p:nvSpPr>
        <p:spPr/>
        <p:txBody>
          <a:bodyPr/>
          <a:lstStyle/>
          <a:p>
            <a:fld id="{F38DF745-7D3F-47F4-83A3-874385CFAA69}" type="slidenum">
              <a:rPr lang="en-US" smtClean="0"/>
              <a:pPr/>
              <a:t>2</a:t>
            </a:fld>
            <a:endParaRPr lang="en-US"/>
          </a:p>
        </p:txBody>
      </p:sp>
      <p:sp>
        <p:nvSpPr>
          <p:cNvPr id="6" name="Rectangle 8"/>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ECE 278</a:t>
            </a:r>
          </a:p>
          <a:p>
            <a:pPr algn="ctr"/>
            <a:r>
              <a:rPr lang="en-US" sz="1400" dirty="0" smtClean="0">
                <a:solidFill>
                  <a:schemeClr val="accent6">
                    <a:lumMod val="40000"/>
                    <a:lumOff val="60000"/>
                  </a:schemeClr>
                </a:solidFill>
              </a:rPr>
              <a:t>Winter 2015</a:t>
            </a:r>
          </a:p>
        </p:txBody>
      </p:sp>
      <p:sp>
        <p:nvSpPr>
          <p:cNvPr id="7" name="Rectangle 9"/>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Graph-Based Segmentation</a:t>
            </a:r>
            <a:endParaRPr lang="en-US" sz="1400" dirty="0">
              <a:solidFill>
                <a:schemeClr val="accent6">
                  <a:lumMod val="40000"/>
                  <a:lumOff val="60000"/>
                </a:schemeClr>
              </a:solidFill>
            </a:endParaRPr>
          </a:p>
        </p:txBody>
      </p:sp>
      <p:sp>
        <p:nvSpPr>
          <p:cNvPr id="8" name="Right Triangle 12"/>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Method</a:t>
            </a:r>
            <a:br>
              <a:rPr lang="en-US" altLang="zh-CN" dirty="0" smtClean="0"/>
            </a:br>
            <a:r>
              <a:rPr lang="en-US" altLang="zh-CN" dirty="0" smtClean="0"/>
              <a:t>Overview</a:t>
            </a:r>
            <a:endParaRPr lang="zh-CN" altLang="en-US" dirty="0"/>
          </a:p>
        </p:txBody>
      </p:sp>
      <p:sp>
        <p:nvSpPr>
          <p:cNvPr id="3" name="内容占位符 2"/>
          <p:cNvSpPr>
            <a:spLocks noGrp="1"/>
          </p:cNvSpPr>
          <p:nvPr>
            <p:ph idx="1"/>
          </p:nvPr>
        </p:nvSpPr>
        <p:spPr/>
        <p:txBody>
          <a:bodyPr/>
          <a:lstStyle/>
          <a:p>
            <a:pPr marL="457200" indent="-457200">
              <a:buAutoNum type="arabicPeriod"/>
            </a:pPr>
            <a:r>
              <a:rPr lang="en-US" altLang="zh-CN" dirty="0" smtClean="0"/>
              <a:t>Build graph with edge weight proportional to pixel “difference”</a:t>
            </a:r>
          </a:p>
          <a:p>
            <a:pPr marL="457200" indent="-457200">
              <a:buAutoNum type="arabicPeriod"/>
            </a:pPr>
            <a:endParaRPr lang="en-US" altLang="zh-CN" dirty="0" smtClean="0"/>
          </a:p>
          <a:p>
            <a:pPr marL="457200" indent="-457200">
              <a:buAutoNum type="arabicPeriod"/>
            </a:pPr>
            <a:r>
              <a:rPr lang="en-US" altLang="zh-CN" dirty="0" smtClean="0"/>
              <a:t>Perform graph cut (merge pixels)</a:t>
            </a:r>
          </a:p>
          <a:p>
            <a:pPr marL="457200" indent="-457200" algn="ctr"/>
            <a:r>
              <a:rPr lang="sv-SE" altLang="zh-CN" dirty="0" smtClean="0"/>
              <a:t>MInt(C1, C2) = min(Int(C1) + τ (C1), Int(C2) + τ (C2))</a:t>
            </a:r>
            <a:endParaRPr lang="en-US" altLang="zh-CN" dirty="0" smtClean="0"/>
          </a:p>
          <a:p>
            <a:pPr marL="457200" indent="-457200">
              <a:buAutoNum type="arabicPeriod"/>
            </a:pPr>
            <a:endParaRPr lang="en-US" altLang="zh-CN" dirty="0" smtClean="0"/>
          </a:p>
          <a:p>
            <a:pPr marL="457200" indent="-457200">
              <a:buFont typeface="+mj-lt"/>
              <a:buAutoNum type="arabicPeriod" startAt="3"/>
            </a:pPr>
            <a:r>
              <a:rPr lang="en-US" altLang="zh-CN" dirty="0" smtClean="0"/>
              <a:t>Visualize results</a:t>
            </a:r>
            <a:endParaRPr lang="zh-CN" altLang="en-US" dirty="0"/>
          </a:p>
        </p:txBody>
      </p:sp>
      <p:sp>
        <p:nvSpPr>
          <p:cNvPr id="4" name="灯片编号占位符 3"/>
          <p:cNvSpPr>
            <a:spLocks noGrp="1"/>
          </p:cNvSpPr>
          <p:nvPr>
            <p:ph type="sldNum" sz="quarter" idx="12"/>
          </p:nvPr>
        </p:nvSpPr>
        <p:spPr/>
        <p:txBody>
          <a:bodyPr/>
          <a:lstStyle/>
          <a:p>
            <a:fld id="{F38DF745-7D3F-47F4-83A3-874385CFAA69}" type="slidenum">
              <a:rPr lang="en-US" smtClean="0"/>
              <a:pPr/>
              <a:t>3</a:t>
            </a:fld>
            <a:endParaRPr lang="en-US"/>
          </a:p>
        </p:txBody>
      </p:sp>
      <p:sp>
        <p:nvSpPr>
          <p:cNvPr id="5" name="Rectangle 8"/>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ECE 278</a:t>
            </a:r>
          </a:p>
          <a:p>
            <a:pPr algn="ctr"/>
            <a:r>
              <a:rPr lang="en-US" sz="1400" dirty="0" smtClean="0">
                <a:solidFill>
                  <a:schemeClr val="accent6">
                    <a:lumMod val="40000"/>
                    <a:lumOff val="60000"/>
                  </a:schemeClr>
                </a:solidFill>
              </a:rPr>
              <a:t>Winter 2015</a:t>
            </a:r>
          </a:p>
        </p:txBody>
      </p:sp>
      <p:sp>
        <p:nvSpPr>
          <p:cNvPr id="6" name="Rectangle 9"/>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Graph-Based Segmentation</a:t>
            </a:r>
            <a:endParaRPr lang="en-US" sz="1400" dirty="0">
              <a:solidFill>
                <a:schemeClr val="accent6">
                  <a:lumMod val="40000"/>
                  <a:lumOff val="60000"/>
                </a:schemeClr>
              </a:solidFill>
            </a:endParaRPr>
          </a:p>
        </p:txBody>
      </p:sp>
      <p:sp>
        <p:nvSpPr>
          <p:cNvPr id="7" name="Right Triangle 12"/>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a:t>
            </a:r>
            <a:br>
              <a:rPr lang="en-US" dirty="0" smtClean="0"/>
            </a:br>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Our method imposes a minimum component size right at the beginning, unlike their method which imposes it as post processing. Essentially, we merge more than they do, the segmentation is less noisy and looks better.</a:t>
            </a:r>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4</a:t>
            </a:fld>
            <a:endParaRPr lang="en-US"/>
          </a:p>
        </p:txBody>
      </p:sp>
      <p:sp>
        <p:nvSpPr>
          <p:cNvPr id="9" name="Rectangle 8"/>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ECE 278</a:t>
            </a:r>
          </a:p>
          <a:p>
            <a:pPr algn="ctr"/>
            <a:r>
              <a:rPr lang="en-US" sz="1400" dirty="0" smtClean="0">
                <a:solidFill>
                  <a:schemeClr val="accent6">
                    <a:lumMod val="40000"/>
                    <a:lumOff val="60000"/>
                  </a:schemeClr>
                </a:solidFill>
              </a:rPr>
              <a:t>Winter 2015</a:t>
            </a:r>
          </a:p>
        </p:txBody>
      </p:sp>
      <p:sp>
        <p:nvSpPr>
          <p:cNvPr id="10" name="Rectangle 9"/>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Graph-Based Segmentation</a:t>
            </a:r>
            <a:endParaRPr lang="en-US" sz="1400" dirty="0">
              <a:solidFill>
                <a:schemeClr val="accent6">
                  <a:lumMod val="40000"/>
                  <a:lumOff val="60000"/>
                </a:schemeClr>
              </a:solidFill>
            </a:endParaRPr>
          </a:p>
        </p:txBody>
      </p:sp>
      <p:sp>
        <p:nvSpPr>
          <p:cNvPr id="11" name="Right Triangle 10"/>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1815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305800" cy="685482"/>
          </a:xfrm>
        </p:spPr>
        <p:txBody>
          <a:bodyPr>
            <a:normAutofit/>
          </a:bodyPr>
          <a:lstStyle/>
          <a:p>
            <a:r>
              <a:rPr lang="en-US" dirty="0" err="1" smtClean="0"/>
              <a:t>Mex</a:t>
            </a:r>
            <a:r>
              <a:rPr lang="en-US" dirty="0" smtClean="0"/>
              <a:t> results</a:t>
            </a:r>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5</a:t>
            </a:fld>
            <a:endParaRPr lang="en-US"/>
          </a:p>
        </p:txBody>
      </p:sp>
      <p:sp>
        <p:nvSpPr>
          <p:cNvPr id="10" name="Rectangle 9"/>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ECE 278</a:t>
            </a:r>
          </a:p>
          <a:p>
            <a:pPr algn="ctr"/>
            <a:r>
              <a:rPr lang="en-US" sz="1400" dirty="0" smtClean="0">
                <a:solidFill>
                  <a:schemeClr val="accent6">
                    <a:lumMod val="40000"/>
                    <a:lumOff val="60000"/>
                  </a:schemeClr>
                </a:solidFill>
              </a:rPr>
              <a:t>Winter 2015</a:t>
            </a:r>
          </a:p>
        </p:txBody>
      </p:sp>
      <p:sp>
        <p:nvSpPr>
          <p:cNvPr id="11" name="Rectangle 10"/>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Graph-Based Segmentation</a:t>
            </a:r>
            <a:endParaRPr lang="en-US" sz="1400" dirty="0">
              <a:solidFill>
                <a:schemeClr val="accent6">
                  <a:lumMod val="40000"/>
                  <a:lumOff val="60000"/>
                </a:schemeClr>
              </a:solidFill>
            </a:endParaRPr>
          </a:p>
        </p:txBody>
      </p:sp>
      <p:sp>
        <p:nvSpPr>
          <p:cNvPr id="12" name="Right Triangle 11"/>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Content Placeholder 13" descr="dog.jpg"/>
          <p:cNvPicPr>
            <a:picLocks noGrp="1" noChangeAspect="1"/>
          </p:cNvPicPr>
          <p:nvPr>
            <p:ph idx="1"/>
          </p:nvPr>
        </p:nvPicPr>
        <p:blipFill>
          <a:blip r:embed="rId2" cstate="print">
            <a:extLst>
              <a:ext uri="{28A0092B-C50C-407E-A947-70E740481C1C}">
                <a14:useLocalDpi xmlns:a14="http://schemas.microsoft.com/office/drawing/2010/main" val="0"/>
              </a:ext>
            </a:extLst>
          </a:blip>
          <a:srcRect t="4610" b="4610"/>
          <a:stretch>
            <a:fillRect/>
          </a:stretch>
        </p:blipFill>
        <p:spPr>
          <a:xfrm>
            <a:off x="671002" y="762001"/>
            <a:ext cx="3982868" cy="2286000"/>
          </a:xfrm>
        </p:spPr>
      </p:pic>
      <p:pic>
        <p:nvPicPr>
          <p:cNvPr id="15" name="Picture 14" descr="dog_RGB_s4.00_K200_mS400.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400" y="3365088"/>
            <a:ext cx="4648200" cy="2938851"/>
          </a:xfrm>
          <a:prstGeom prst="rect">
            <a:avLst/>
          </a:prstGeom>
        </p:spPr>
      </p:pic>
      <p:pic>
        <p:nvPicPr>
          <p:cNvPr id="16" name="Picture 15" descr="dog_s4_k200_compCode.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76800" y="762000"/>
            <a:ext cx="3608628" cy="2281577"/>
          </a:xfrm>
          <a:prstGeom prst="rect">
            <a:avLst/>
          </a:prstGeom>
        </p:spPr>
      </p:pic>
      <p:sp>
        <p:nvSpPr>
          <p:cNvPr id="17" name="TextBox 16"/>
          <p:cNvSpPr txBox="1"/>
          <p:nvPr/>
        </p:nvSpPr>
        <p:spPr>
          <a:xfrm>
            <a:off x="685800" y="2971800"/>
            <a:ext cx="2590800" cy="369332"/>
          </a:xfrm>
          <a:prstGeom prst="rect">
            <a:avLst/>
          </a:prstGeom>
          <a:noFill/>
        </p:spPr>
        <p:txBody>
          <a:bodyPr wrap="square" rtlCol="0">
            <a:spAutoFit/>
          </a:bodyPr>
          <a:lstStyle/>
          <a:p>
            <a:r>
              <a:rPr lang="en-US" dirty="0" smtClean="0"/>
              <a:t>Original dog</a:t>
            </a:r>
          </a:p>
        </p:txBody>
      </p:sp>
      <p:sp>
        <p:nvSpPr>
          <p:cNvPr id="18" name="TextBox 17"/>
          <p:cNvSpPr txBox="1"/>
          <p:nvPr/>
        </p:nvSpPr>
        <p:spPr>
          <a:xfrm>
            <a:off x="4800600" y="2971800"/>
            <a:ext cx="2590800" cy="369332"/>
          </a:xfrm>
          <a:prstGeom prst="rect">
            <a:avLst/>
          </a:prstGeom>
          <a:noFill/>
        </p:spPr>
        <p:txBody>
          <a:bodyPr wrap="square" rtlCol="0">
            <a:spAutoFit/>
          </a:bodyPr>
          <a:lstStyle/>
          <a:p>
            <a:r>
              <a:rPr lang="en-US" dirty="0" smtClean="0"/>
              <a:t>Their Result</a:t>
            </a:r>
          </a:p>
        </p:txBody>
      </p:sp>
      <p:sp>
        <p:nvSpPr>
          <p:cNvPr id="19" name="TextBox 18"/>
          <p:cNvSpPr txBox="1"/>
          <p:nvPr/>
        </p:nvSpPr>
        <p:spPr>
          <a:xfrm>
            <a:off x="6324600" y="5943600"/>
            <a:ext cx="2590800" cy="369332"/>
          </a:xfrm>
          <a:prstGeom prst="rect">
            <a:avLst/>
          </a:prstGeom>
          <a:noFill/>
        </p:spPr>
        <p:txBody>
          <a:bodyPr wrap="square" rtlCol="0">
            <a:spAutoFit/>
          </a:bodyPr>
          <a:lstStyle/>
          <a:p>
            <a:r>
              <a:rPr lang="en-US" dirty="0" smtClean="0"/>
              <a:t>Our Result</a:t>
            </a:r>
          </a:p>
        </p:txBody>
      </p:sp>
    </p:spTree>
    <p:extLst>
      <p:ext uri="{BB962C8B-B14F-4D97-AF65-F5344CB8AC3E}">
        <p14:creationId xmlns:p14="http://schemas.microsoft.com/office/powerpoint/2010/main" val="4159708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Implementation</a:t>
            </a:r>
            <a:endParaRPr lang="en-US" dirty="0"/>
          </a:p>
        </p:txBody>
      </p:sp>
      <p:sp>
        <p:nvSpPr>
          <p:cNvPr id="3" name="Content Placeholder 2"/>
          <p:cNvSpPr>
            <a:spLocks noGrp="1"/>
          </p:cNvSpPr>
          <p:nvPr>
            <p:ph idx="1"/>
          </p:nvPr>
        </p:nvSpPr>
        <p:spPr/>
        <p:txBody>
          <a:bodyPr/>
          <a:lstStyle/>
          <a:p>
            <a:r>
              <a:rPr lang="en-US" dirty="0" smtClean="0"/>
              <a:t>Hardware limitations, especially regarding memory require us to down sample the original input image.</a:t>
            </a:r>
          </a:p>
          <a:p>
            <a:endParaRPr lang="en-US" dirty="0"/>
          </a:p>
          <a:p>
            <a:r>
              <a:rPr lang="en-US" dirty="0" smtClean="0"/>
              <a:t>Interface and some function rewritten in Java, but the core code is still in C/C++.</a:t>
            </a:r>
          </a:p>
          <a:p>
            <a:endParaRPr lang="en-US" dirty="0"/>
          </a:p>
          <a:p>
            <a:r>
              <a:rPr lang="en-US" dirty="0" smtClean="0"/>
              <a:t>Need about 5 seconds to segment the image on an average $100 phone.</a:t>
            </a:r>
          </a:p>
        </p:txBody>
      </p:sp>
      <p:sp>
        <p:nvSpPr>
          <p:cNvPr id="4" name="Slide Number Placeholder 3"/>
          <p:cNvSpPr>
            <a:spLocks noGrp="1"/>
          </p:cNvSpPr>
          <p:nvPr>
            <p:ph type="sldNum" sz="quarter" idx="12"/>
          </p:nvPr>
        </p:nvSpPr>
        <p:spPr/>
        <p:txBody>
          <a:bodyPr/>
          <a:lstStyle/>
          <a:p>
            <a:fld id="{F38DF745-7D3F-47F4-83A3-874385CFAA69}" type="slidenum">
              <a:rPr lang="en-US" smtClean="0"/>
              <a:pPr/>
              <a:t>6</a:t>
            </a:fld>
            <a:endParaRPr lang="en-US"/>
          </a:p>
        </p:txBody>
      </p:sp>
      <p:sp>
        <p:nvSpPr>
          <p:cNvPr id="8" name="Rectangle 7"/>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ECE 278</a:t>
            </a:r>
          </a:p>
          <a:p>
            <a:pPr algn="ctr"/>
            <a:r>
              <a:rPr lang="en-US" sz="1400" dirty="0" smtClean="0">
                <a:solidFill>
                  <a:schemeClr val="accent6">
                    <a:lumMod val="40000"/>
                    <a:lumOff val="60000"/>
                  </a:schemeClr>
                </a:solidFill>
              </a:rPr>
              <a:t>Winter 2015</a:t>
            </a:r>
          </a:p>
        </p:txBody>
      </p:sp>
      <p:sp>
        <p:nvSpPr>
          <p:cNvPr id="9" name="Rectangle 8"/>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Graph-Based Segmentation</a:t>
            </a:r>
            <a:endParaRPr lang="en-US" sz="1400" dirty="0">
              <a:solidFill>
                <a:schemeClr val="accent6">
                  <a:lumMod val="40000"/>
                  <a:lumOff val="60000"/>
                </a:schemeClr>
              </a:solidFill>
            </a:endParaRPr>
          </a:p>
        </p:txBody>
      </p:sp>
      <p:sp>
        <p:nvSpPr>
          <p:cNvPr id="10" name="Right Triangle 9"/>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4271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graph construct</a:t>
            </a:r>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7</a:t>
            </a:fld>
            <a:endParaRPr lang="en-US"/>
          </a:p>
        </p:txBody>
      </p:sp>
      <p:sp>
        <p:nvSpPr>
          <p:cNvPr id="5" name="Rectangle 4"/>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ECE 278</a:t>
            </a:r>
          </a:p>
          <a:p>
            <a:pPr algn="ctr"/>
            <a:r>
              <a:rPr lang="en-US" sz="1400" dirty="0" smtClean="0">
                <a:solidFill>
                  <a:schemeClr val="accent6">
                    <a:lumMod val="40000"/>
                    <a:lumOff val="60000"/>
                  </a:schemeClr>
                </a:solidFill>
              </a:rPr>
              <a:t>Winter 2015</a:t>
            </a:r>
          </a:p>
        </p:txBody>
      </p:sp>
      <p:sp>
        <p:nvSpPr>
          <p:cNvPr id="6" name="Rectangle 5"/>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Graph-Based Segmentation</a:t>
            </a:r>
            <a:endParaRPr lang="en-US" sz="1400" dirty="0">
              <a:solidFill>
                <a:schemeClr val="accent6">
                  <a:lumMod val="40000"/>
                  <a:lumOff val="60000"/>
                </a:schemeClr>
              </a:solidFill>
            </a:endParaRPr>
          </a:p>
        </p:txBody>
      </p:sp>
      <p:sp>
        <p:nvSpPr>
          <p:cNvPr id="7" name="Right Triangle 6"/>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Content Placeholder 11" descr="lena512AnnYCrCbSmoothMerge.png"/>
          <p:cNvPicPr>
            <a:picLocks noGrp="1" noChangeAspect="1"/>
          </p:cNvPicPr>
          <p:nvPr>
            <p:ph idx="1"/>
          </p:nvPr>
        </p:nvPicPr>
        <p:blipFill>
          <a:blip r:embed="rId2" cstate="print">
            <a:extLst>
              <a:ext uri="{28A0092B-C50C-407E-A947-70E740481C1C}">
                <a14:useLocalDpi xmlns:a14="http://schemas.microsoft.com/office/drawing/2010/main" val="0"/>
              </a:ext>
            </a:extLst>
          </a:blip>
          <a:srcRect l="-37114" r="-37114"/>
          <a:stretch>
            <a:fillRect/>
          </a:stretch>
        </p:blipFill>
        <p:spPr>
          <a:xfrm>
            <a:off x="2895600" y="1752600"/>
            <a:ext cx="7315200" cy="4198620"/>
          </a:xfrm>
        </p:spPr>
      </p:pic>
      <p:pic>
        <p:nvPicPr>
          <p:cNvPr id="13" name="Picture 12" descr="lena.tif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927" y="1752600"/>
            <a:ext cx="4191000" cy="4191000"/>
          </a:xfrm>
          <a:prstGeom prst="rect">
            <a:avLst/>
          </a:prstGeom>
        </p:spPr>
      </p:pic>
      <p:sp>
        <p:nvSpPr>
          <p:cNvPr id="14" name="TextBox 13"/>
          <p:cNvSpPr txBox="1"/>
          <p:nvPr/>
        </p:nvSpPr>
        <p:spPr>
          <a:xfrm>
            <a:off x="0" y="5867400"/>
            <a:ext cx="1557713" cy="369332"/>
          </a:xfrm>
          <a:prstGeom prst="rect">
            <a:avLst/>
          </a:prstGeom>
          <a:noFill/>
        </p:spPr>
        <p:txBody>
          <a:bodyPr wrap="none" rtlCol="0">
            <a:spAutoFit/>
          </a:bodyPr>
          <a:lstStyle/>
          <a:p>
            <a:r>
              <a:rPr lang="en-US" dirty="0" smtClean="0"/>
              <a:t>Original Lena</a:t>
            </a:r>
            <a:endParaRPr lang="en-US" dirty="0"/>
          </a:p>
        </p:txBody>
      </p:sp>
      <p:sp>
        <p:nvSpPr>
          <p:cNvPr id="15" name="TextBox 14"/>
          <p:cNvSpPr txBox="1"/>
          <p:nvPr/>
        </p:nvSpPr>
        <p:spPr>
          <a:xfrm>
            <a:off x="4419600" y="5867400"/>
            <a:ext cx="2562758" cy="369332"/>
          </a:xfrm>
          <a:prstGeom prst="rect">
            <a:avLst/>
          </a:prstGeom>
          <a:noFill/>
        </p:spPr>
        <p:txBody>
          <a:bodyPr wrap="none" rtlCol="0">
            <a:spAutoFit/>
          </a:bodyPr>
          <a:lstStyle/>
          <a:p>
            <a:r>
              <a:rPr lang="en-US" dirty="0" err="1"/>
              <a:t>x</a:t>
            </a:r>
            <a:r>
              <a:rPr lang="en-US" dirty="0" err="1" smtClean="0"/>
              <a:t>,y,Y,Cr,Cb</a:t>
            </a:r>
            <a:r>
              <a:rPr lang="en-US" dirty="0" smtClean="0"/>
              <a:t> space Lena</a:t>
            </a:r>
            <a:endParaRPr lang="en-US" dirty="0"/>
          </a:p>
        </p:txBody>
      </p:sp>
    </p:spTree>
    <p:extLst>
      <p:ext uri="{BB962C8B-B14F-4D97-AF65-F5344CB8AC3E}">
        <p14:creationId xmlns:p14="http://schemas.microsoft.com/office/powerpoint/2010/main" val="554404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graph construct</a:t>
            </a:r>
          </a:p>
        </p:txBody>
      </p:sp>
      <p:sp>
        <p:nvSpPr>
          <p:cNvPr id="4" name="Slide Number Placeholder 3"/>
          <p:cNvSpPr>
            <a:spLocks noGrp="1"/>
          </p:cNvSpPr>
          <p:nvPr>
            <p:ph type="sldNum" sz="quarter" idx="12"/>
          </p:nvPr>
        </p:nvSpPr>
        <p:spPr/>
        <p:txBody>
          <a:bodyPr/>
          <a:lstStyle/>
          <a:p>
            <a:fld id="{F38DF745-7D3F-47F4-83A3-874385CFAA69}" type="slidenum">
              <a:rPr lang="en-US" smtClean="0"/>
              <a:pPr/>
              <a:t>8</a:t>
            </a:fld>
            <a:endParaRPr lang="en-US"/>
          </a:p>
        </p:txBody>
      </p:sp>
      <p:sp>
        <p:nvSpPr>
          <p:cNvPr id="5" name="Rectangle 4"/>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ECE 278</a:t>
            </a:r>
          </a:p>
          <a:p>
            <a:pPr algn="ctr"/>
            <a:r>
              <a:rPr lang="en-US" sz="1400" dirty="0" smtClean="0">
                <a:solidFill>
                  <a:schemeClr val="accent6">
                    <a:lumMod val="40000"/>
                    <a:lumOff val="60000"/>
                  </a:schemeClr>
                </a:solidFill>
              </a:rPr>
              <a:t>Winter 2015</a:t>
            </a:r>
          </a:p>
        </p:txBody>
      </p:sp>
      <p:sp>
        <p:nvSpPr>
          <p:cNvPr id="6" name="Rectangle 5"/>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Graph-Based Segmentation</a:t>
            </a:r>
            <a:endParaRPr lang="en-US" sz="1400" dirty="0">
              <a:solidFill>
                <a:schemeClr val="accent6">
                  <a:lumMod val="40000"/>
                  <a:lumOff val="60000"/>
                </a:schemeClr>
              </a:solidFill>
            </a:endParaRPr>
          </a:p>
        </p:txBody>
      </p:sp>
      <p:sp>
        <p:nvSpPr>
          <p:cNvPr id="7" name="Right Triangle 6"/>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0" y="5867400"/>
            <a:ext cx="2387267" cy="369332"/>
          </a:xfrm>
          <a:prstGeom prst="rect">
            <a:avLst/>
          </a:prstGeom>
          <a:noFill/>
        </p:spPr>
        <p:txBody>
          <a:bodyPr wrap="none" rtlCol="0">
            <a:spAutoFit/>
          </a:bodyPr>
          <a:lstStyle/>
          <a:p>
            <a:r>
              <a:rPr lang="en-US" dirty="0" err="1" smtClean="0"/>
              <a:t>x,y,H,S,V</a:t>
            </a:r>
            <a:r>
              <a:rPr lang="en-US" dirty="0" smtClean="0"/>
              <a:t> space Lena</a:t>
            </a:r>
            <a:endParaRPr lang="en-US" dirty="0"/>
          </a:p>
        </p:txBody>
      </p:sp>
      <p:pic>
        <p:nvPicPr>
          <p:cNvPr id="10" name="Picture 9" descr="lena512AnnHSVSmoothMerg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10" y="1600200"/>
            <a:ext cx="4241800" cy="4241800"/>
          </a:xfrm>
          <a:prstGeom prst="rect">
            <a:avLst/>
          </a:prstGeom>
        </p:spPr>
      </p:pic>
      <p:pic>
        <p:nvPicPr>
          <p:cNvPr id="11" name="Picture 10" descr="lena512AnnLabSmoothMerg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9600" y="1600200"/>
            <a:ext cx="4241800" cy="4241800"/>
          </a:xfrm>
          <a:prstGeom prst="rect">
            <a:avLst/>
          </a:prstGeom>
        </p:spPr>
      </p:pic>
      <p:sp>
        <p:nvSpPr>
          <p:cNvPr id="12" name="TextBox 11"/>
          <p:cNvSpPr txBox="1"/>
          <p:nvPr/>
        </p:nvSpPr>
        <p:spPr>
          <a:xfrm>
            <a:off x="4419600" y="5791200"/>
            <a:ext cx="2348945" cy="369332"/>
          </a:xfrm>
          <a:prstGeom prst="rect">
            <a:avLst/>
          </a:prstGeom>
          <a:noFill/>
        </p:spPr>
        <p:txBody>
          <a:bodyPr wrap="none" rtlCol="0">
            <a:spAutoFit/>
          </a:bodyPr>
          <a:lstStyle/>
          <a:p>
            <a:r>
              <a:rPr lang="en-US" dirty="0" err="1" smtClean="0"/>
              <a:t>x,y,L,</a:t>
            </a:r>
            <a:r>
              <a:rPr lang="en-US" dirty="0" err="1"/>
              <a:t>A</a:t>
            </a:r>
            <a:r>
              <a:rPr lang="en-US" dirty="0" err="1" smtClean="0"/>
              <a:t>,</a:t>
            </a:r>
            <a:r>
              <a:rPr lang="en-US" dirty="0" err="1"/>
              <a:t>B</a:t>
            </a:r>
            <a:r>
              <a:rPr lang="en-US" dirty="0" smtClean="0"/>
              <a:t> space Lena</a:t>
            </a:r>
            <a:endParaRPr lang="en-US" dirty="0"/>
          </a:p>
        </p:txBody>
      </p:sp>
    </p:spTree>
    <p:extLst>
      <p:ext uri="{BB962C8B-B14F-4D97-AF65-F5344CB8AC3E}">
        <p14:creationId xmlns:p14="http://schemas.microsoft.com/office/powerpoint/2010/main" val="3078452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MultiDim</a:t>
            </a:r>
            <a:r>
              <a:rPr lang="en-US" dirty="0" smtClean="0"/>
              <a:t>. Implementation</a:t>
            </a:r>
            <a:endParaRPr lang="en-US" dirty="0"/>
          </a:p>
        </p:txBody>
      </p:sp>
      <p:sp>
        <p:nvSpPr>
          <p:cNvPr id="3" name="Content Placeholder 2"/>
          <p:cNvSpPr>
            <a:spLocks noGrp="1"/>
          </p:cNvSpPr>
          <p:nvPr>
            <p:ph idx="1"/>
          </p:nvPr>
        </p:nvSpPr>
        <p:spPr/>
        <p:txBody>
          <a:bodyPr/>
          <a:lstStyle/>
          <a:p>
            <a:r>
              <a:rPr lang="en-US" dirty="0" smtClean="0"/>
              <a:t>Distance between pixels is measured by L2 distance in 5-D space.</a:t>
            </a:r>
          </a:p>
          <a:p>
            <a:endParaRPr lang="en-US" dirty="0"/>
          </a:p>
          <a:p>
            <a:r>
              <a:rPr lang="en-US" dirty="0" smtClean="0"/>
              <a:t>Exact k-</a:t>
            </a:r>
            <a:r>
              <a:rPr lang="en-US" dirty="0"/>
              <a:t>n</a:t>
            </a:r>
            <a:r>
              <a:rPr lang="en-US" dirty="0" smtClean="0"/>
              <a:t>earest </a:t>
            </a:r>
            <a:r>
              <a:rPr lang="en-US" dirty="0"/>
              <a:t>n</a:t>
            </a:r>
            <a:r>
              <a:rPr lang="en-US" dirty="0" smtClean="0"/>
              <a:t>eighbor for every pixel runs too slowly (~30 minutes for 512x512 image).</a:t>
            </a:r>
          </a:p>
          <a:p>
            <a:endParaRPr lang="en-US" dirty="0"/>
          </a:p>
          <a:p>
            <a:r>
              <a:rPr lang="en-US" dirty="0" smtClean="0"/>
              <a:t>Approximate k-nearest neighbor runs in 2 or 3 minutes for image of the same size.</a:t>
            </a:r>
          </a:p>
        </p:txBody>
      </p:sp>
      <p:sp>
        <p:nvSpPr>
          <p:cNvPr id="4" name="Slide Number Placeholder 3"/>
          <p:cNvSpPr>
            <a:spLocks noGrp="1"/>
          </p:cNvSpPr>
          <p:nvPr>
            <p:ph type="sldNum" sz="quarter" idx="12"/>
          </p:nvPr>
        </p:nvSpPr>
        <p:spPr/>
        <p:txBody>
          <a:bodyPr/>
          <a:lstStyle/>
          <a:p>
            <a:fld id="{F38DF745-7D3F-47F4-83A3-874385CFAA69}" type="slidenum">
              <a:rPr lang="en-US" smtClean="0"/>
              <a:pPr/>
              <a:t>9</a:t>
            </a:fld>
            <a:endParaRPr lang="en-US"/>
          </a:p>
        </p:txBody>
      </p:sp>
      <p:sp>
        <p:nvSpPr>
          <p:cNvPr id="5" name="Rectangle 4"/>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ECE 278</a:t>
            </a:r>
          </a:p>
          <a:p>
            <a:pPr algn="ctr"/>
            <a:r>
              <a:rPr lang="en-US" sz="1400" dirty="0" smtClean="0">
                <a:solidFill>
                  <a:schemeClr val="accent6">
                    <a:lumMod val="40000"/>
                    <a:lumOff val="60000"/>
                  </a:schemeClr>
                </a:solidFill>
              </a:rPr>
              <a:t>Winter 2015</a:t>
            </a:r>
          </a:p>
        </p:txBody>
      </p:sp>
      <p:sp>
        <p:nvSpPr>
          <p:cNvPr id="6" name="Rectangle 5"/>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Graph-Based Segmentation</a:t>
            </a:r>
            <a:endParaRPr lang="en-US" sz="1400" dirty="0">
              <a:solidFill>
                <a:schemeClr val="accent6">
                  <a:lumMod val="40000"/>
                  <a:lumOff val="60000"/>
                </a:schemeClr>
              </a:solidFill>
            </a:endParaRPr>
          </a:p>
        </p:txBody>
      </p:sp>
      <p:sp>
        <p:nvSpPr>
          <p:cNvPr id="7" name="Right Triangle 6"/>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8425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6154</TotalTime>
  <Words>460</Words>
  <Application>Microsoft Macintosh PowerPoint</Application>
  <PresentationFormat>On-screen Show (4:3)</PresentationFormat>
  <Paragraphs>100</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Essential</vt:lpstr>
      <vt:lpstr>Efficient Graph-Based Image Segmentation</vt:lpstr>
      <vt:lpstr>Contents</vt:lpstr>
      <vt:lpstr>Method Overview</vt:lpstr>
      <vt:lpstr>C/C++ implementation</vt:lpstr>
      <vt:lpstr>Mex results</vt:lpstr>
      <vt:lpstr>Android Implementation</vt:lpstr>
      <vt:lpstr>Multidimensional graph construct</vt:lpstr>
      <vt:lpstr>Multidimensional graph construct</vt:lpstr>
      <vt:lpstr>MultiDim. Implementation</vt:lpstr>
      <vt:lpstr>Performance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Imaging techniques in Condensed matter physics</dc:title>
  <dc:creator>stevenjlm</dc:creator>
  <cp:lastModifiedBy>StevenM</cp:lastModifiedBy>
  <cp:revision>160</cp:revision>
  <dcterms:created xsi:type="dcterms:W3CDTF">2013-04-28T00:17:03Z</dcterms:created>
  <dcterms:modified xsi:type="dcterms:W3CDTF">2015-03-09T08:08:47Z</dcterms:modified>
</cp:coreProperties>
</file>