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5"/>
  </p:notesMasterIdLst>
  <p:sldIdLst>
    <p:sldId id="256" r:id="rId2"/>
    <p:sldId id="274" r:id="rId3"/>
    <p:sldId id="275" r:id="rId4"/>
    <p:sldId id="267" r:id="rId5"/>
    <p:sldId id="268" r:id="rId6"/>
    <p:sldId id="269" r:id="rId7"/>
    <p:sldId id="276" r:id="rId8"/>
    <p:sldId id="270" r:id="rId9"/>
    <p:sldId id="271" r:id="rId10"/>
    <p:sldId id="278" r:id="rId11"/>
    <p:sldId id="277" r:id="rId12"/>
    <p:sldId id="273"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CFD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88554" autoAdjust="0"/>
  </p:normalViewPr>
  <p:slideViewPr>
    <p:cSldViewPr>
      <p:cViewPr varScale="1">
        <p:scale>
          <a:sx n="100" d="100"/>
          <a:sy n="100" d="100"/>
        </p:scale>
        <p:origin x="-193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E28E0-41BE-4005-8C72-09D666597848}" type="datetimeFigureOut">
              <a:rPr lang="en-US" smtClean="0"/>
              <a:pPr/>
              <a:t>3/9/2015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5FB38-5ADF-4F39-ADAE-542EE29EF17F}" type="slidenum">
              <a:rPr lang="en-US" smtClean="0"/>
              <a:pPr/>
              <a:t>‹#›</a:t>
            </a:fld>
            <a:endParaRPr lang="en-US"/>
          </a:p>
        </p:txBody>
      </p:sp>
    </p:spTree>
    <p:extLst>
      <p:ext uri="{BB962C8B-B14F-4D97-AF65-F5344CB8AC3E}">
        <p14:creationId xmlns:p14="http://schemas.microsoft.com/office/powerpoint/2010/main" xmlns="" val="277107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25FB38-5ADF-4F39-ADAE-542EE29EF17F}" type="slidenum">
              <a:rPr lang="en-US" smtClean="0"/>
              <a:pPr/>
              <a:t>1</a:t>
            </a:fld>
            <a:endParaRPr lang="en-US"/>
          </a:p>
        </p:txBody>
      </p:sp>
    </p:spTree>
    <p:extLst>
      <p:ext uri="{BB962C8B-B14F-4D97-AF65-F5344CB8AC3E}">
        <p14:creationId xmlns:p14="http://schemas.microsoft.com/office/powerpoint/2010/main" xmlns="" val="32289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9,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March 9,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9,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9,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9,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9,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tif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686800" cy="3886200"/>
          </a:xfrm>
        </p:spPr>
        <p:txBody>
          <a:bodyPr/>
          <a:lstStyle/>
          <a:p>
            <a:pPr algn="ctr"/>
            <a:r>
              <a:rPr lang="en-US" sz="4800" dirty="0" smtClean="0"/>
              <a:t>Efficient Graph-Based Image Segmentation</a:t>
            </a:r>
            <a:endParaRPr lang="en-US" sz="4800" dirty="0"/>
          </a:p>
        </p:txBody>
      </p:sp>
      <p:sp>
        <p:nvSpPr>
          <p:cNvPr id="3" name="Subtitle 2"/>
          <p:cNvSpPr>
            <a:spLocks noGrp="1"/>
          </p:cNvSpPr>
          <p:nvPr>
            <p:ph type="subTitle" idx="1"/>
          </p:nvPr>
        </p:nvSpPr>
        <p:spPr>
          <a:xfrm>
            <a:off x="990600" y="3657600"/>
            <a:ext cx="6858000" cy="914400"/>
          </a:xfrm>
        </p:spPr>
        <p:txBody>
          <a:bodyPr>
            <a:normAutofit/>
          </a:bodyPr>
          <a:lstStyle/>
          <a:p>
            <a:pPr>
              <a:spcBef>
                <a:spcPts val="0"/>
              </a:spcBef>
            </a:pPr>
            <a:r>
              <a:rPr lang="en-US" cap="none" dirty="0" err="1" smtClean="0">
                <a:latin typeface="+mn-lt"/>
              </a:rPr>
              <a:t>Weiting</a:t>
            </a:r>
            <a:r>
              <a:rPr lang="en-US" cap="none" dirty="0" smtClean="0">
                <a:latin typeface="+mn-lt"/>
              </a:rPr>
              <a:t> Lin, </a:t>
            </a:r>
            <a:r>
              <a:rPr lang="en-US" cap="none" dirty="0" err="1" smtClean="0">
                <a:latin typeface="+mn-lt"/>
              </a:rPr>
              <a:t>Tianchen</a:t>
            </a:r>
            <a:r>
              <a:rPr lang="en-US" cap="none" dirty="0" smtClean="0">
                <a:latin typeface="+mn-lt"/>
              </a:rPr>
              <a:t> Jin, and Steven Munn</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3"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53207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lena.tiff"/>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8600" y="1524000"/>
            <a:ext cx="2286000" cy="2286000"/>
          </a:xfrm>
          <a:prstGeom prst="rect">
            <a:avLst/>
          </a:prstGeom>
        </p:spPr>
      </p:pic>
      <p:sp>
        <p:nvSpPr>
          <p:cNvPr id="14" name="TextBox 13"/>
          <p:cNvSpPr txBox="1"/>
          <p:nvPr/>
        </p:nvSpPr>
        <p:spPr>
          <a:xfrm>
            <a:off x="2590800" y="33528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6477000" y="3429000"/>
            <a:ext cx="2048638" cy="369332"/>
          </a:xfrm>
          <a:prstGeom prst="rect">
            <a:avLst/>
          </a:prstGeom>
          <a:noFill/>
        </p:spPr>
        <p:txBody>
          <a:bodyPr wrap="none" rtlCol="0">
            <a:spAutoFit/>
          </a:bodyPr>
          <a:lstStyle/>
          <a:p>
            <a:r>
              <a:rPr lang="en-US" dirty="0" err="1"/>
              <a:t>x</a:t>
            </a:r>
            <a:r>
              <a:rPr lang="en-US" dirty="0" err="1" smtClean="0"/>
              <a:t>,y,Y,Cr,Cb</a:t>
            </a:r>
            <a:r>
              <a:rPr lang="en-US" dirty="0" smtClean="0"/>
              <a:t> </a:t>
            </a:r>
            <a:r>
              <a:rPr lang="en-US" dirty="0" smtClean="0"/>
              <a:t>space</a:t>
            </a:r>
            <a:endParaRPr lang="en-US" dirty="0"/>
          </a:p>
        </p:txBody>
      </p:sp>
      <p:sp>
        <p:nvSpPr>
          <p:cNvPr id="17" name="TextBox 16"/>
          <p:cNvSpPr txBox="1"/>
          <p:nvPr/>
        </p:nvSpPr>
        <p:spPr>
          <a:xfrm>
            <a:off x="2971800" y="5955268"/>
            <a:ext cx="1809021" cy="369332"/>
          </a:xfrm>
          <a:prstGeom prst="rect">
            <a:avLst/>
          </a:prstGeom>
          <a:noFill/>
        </p:spPr>
        <p:txBody>
          <a:bodyPr wrap="none" rtlCol="0">
            <a:spAutoFit/>
          </a:bodyPr>
          <a:lstStyle/>
          <a:p>
            <a:r>
              <a:rPr lang="en-US" dirty="0" err="1" smtClean="0"/>
              <a:t>x,y,H,S,V</a:t>
            </a:r>
            <a:r>
              <a:rPr lang="en-US" dirty="0" smtClean="0"/>
              <a:t> space</a:t>
            </a:r>
            <a:endParaRPr lang="en-US" dirty="0"/>
          </a:p>
        </p:txBody>
      </p:sp>
      <p:sp>
        <p:nvSpPr>
          <p:cNvPr id="18" name="TextBox 17"/>
          <p:cNvSpPr txBox="1"/>
          <p:nvPr/>
        </p:nvSpPr>
        <p:spPr>
          <a:xfrm>
            <a:off x="7144851" y="5879068"/>
            <a:ext cx="1770549"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a:t>
            </a:r>
            <a:r>
              <a:rPr lang="en-US" dirty="0" smtClean="0"/>
              <a:t>space</a:t>
            </a:r>
            <a:endParaRPr lang="en-US" dirty="0"/>
          </a:p>
        </p:txBody>
      </p:sp>
      <p:pic>
        <p:nvPicPr>
          <p:cNvPr id="1026" name="Picture 2" descr="D:\Jonathan\Work\MS1Winter\ECE278A\graph-based-segmentation\knn-ann\results\lena512YCrCb_norm.png"/>
          <p:cNvPicPr>
            <a:picLocks noChangeAspect="1" noChangeArrowheads="1"/>
          </p:cNvPicPr>
          <p:nvPr/>
        </p:nvPicPr>
        <p:blipFill>
          <a:blip r:embed="rId3" cstate="print"/>
          <a:srcRect/>
          <a:stretch>
            <a:fillRect/>
          </a:stretch>
        </p:blipFill>
        <p:spPr bwMode="auto">
          <a:xfrm>
            <a:off x="4191000" y="1524000"/>
            <a:ext cx="2162175" cy="2162175"/>
          </a:xfrm>
          <a:prstGeom prst="rect">
            <a:avLst/>
          </a:prstGeom>
          <a:noFill/>
        </p:spPr>
      </p:pic>
      <p:pic>
        <p:nvPicPr>
          <p:cNvPr id="1027" name="Picture 3" descr="D:\Jonathan\Work\MS1Winter\ECE278A\graph-based-segmentation\knn-ann\results\lena512HSV_norm.png"/>
          <p:cNvPicPr>
            <a:picLocks noChangeAspect="1" noChangeArrowheads="1"/>
          </p:cNvPicPr>
          <p:nvPr/>
        </p:nvPicPr>
        <p:blipFill>
          <a:blip r:embed="rId4" cstate="print"/>
          <a:srcRect/>
          <a:stretch>
            <a:fillRect/>
          </a:stretch>
        </p:blipFill>
        <p:spPr bwMode="auto">
          <a:xfrm>
            <a:off x="914400" y="4114800"/>
            <a:ext cx="2133600" cy="2133600"/>
          </a:xfrm>
          <a:prstGeom prst="rect">
            <a:avLst/>
          </a:prstGeom>
          <a:noFill/>
        </p:spPr>
      </p:pic>
      <p:pic>
        <p:nvPicPr>
          <p:cNvPr id="1028" name="Picture 4" descr="D:\Jonathan\Work\MS1Winter\ECE278A\graph-based-segmentation\knn-ann\results\lena512Lab_norm.png"/>
          <p:cNvPicPr>
            <a:picLocks noChangeAspect="1" noChangeArrowheads="1"/>
          </p:cNvPicPr>
          <p:nvPr/>
        </p:nvPicPr>
        <p:blipFill>
          <a:blip r:embed="rId5" cstate="print"/>
          <a:srcRect/>
          <a:stretch>
            <a:fillRect/>
          </a:stretch>
        </p:blipFill>
        <p:spPr bwMode="auto">
          <a:xfrm>
            <a:off x="4876800" y="3962400"/>
            <a:ext cx="2209800" cy="2209800"/>
          </a:xfrm>
          <a:prstGeom prst="rect">
            <a:avLst/>
          </a:prstGeom>
          <a:noFill/>
        </p:spPr>
      </p:pic>
    </p:spTree>
    <p:extLst>
      <p:ext uri="{BB962C8B-B14F-4D97-AF65-F5344CB8AC3E}">
        <p14:creationId xmlns:p14="http://schemas.microsoft.com/office/powerpoint/2010/main" xmlns="" val="55440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normAutofit/>
          </a:bodyPr>
          <a:lstStyle/>
          <a:p>
            <a:r>
              <a:rPr lang="en-US" dirty="0" smtClean="0"/>
              <a:t>Exact </a:t>
            </a:r>
            <a:r>
              <a:rPr lang="en-US" dirty="0" smtClean="0"/>
              <a:t>k-</a:t>
            </a:r>
            <a:r>
              <a:rPr lang="en-US" dirty="0"/>
              <a:t>n</a:t>
            </a:r>
            <a:r>
              <a:rPr lang="en-US" dirty="0" smtClean="0"/>
              <a:t>earest </a:t>
            </a:r>
            <a:r>
              <a:rPr lang="en-US" dirty="0"/>
              <a:t>n</a:t>
            </a:r>
            <a:r>
              <a:rPr lang="en-US" dirty="0" smtClean="0"/>
              <a:t>eighbor for every pixel runs too slowly (~30 minutes for 512x512 image</a:t>
            </a:r>
            <a:r>
              <a:rPr lang="en-US" dirty="0" smtClean="0"/>
              <a:t>).</a:t>
            </a:r>
          </a:p>
          <a:p>
            <a:endParaRPr lang="en-US" dirty="0"/>
          </a:p>
          <a:p>
            <a:r>
              <a:rPr lang="en-US" dirty="0" smtClean="0"/>
              <a:t>Approximate k-nearest neighbor runs in 2 or 3 minutes for image of the same size</a:t>
            </a:r>
            <a:r>
              <a:rPr lang="en-US" dirty="0" smtClean="0"/>
              <a:t>. </a:t>
            </a:r>
          </a:p>
          <a:p>
            <a:endParaRPr lang="en-US" dirty="0" smtClean="0"/>
          </a:p>
          <a:p>
            <a:r>
              <a:rPr lang="en-US" dirty="0" smtClean="0"/>
              <a:t>KNN implemented with Boost library.</a:t>
            </a:r>
          </a:p>
          <a:p>
            <a:r>
              <a:rPr lang="en-US" dirty="0" smtClean="0"/>
              <a:t>ANN i</a:t>
            </a:r>
            <a:r>
              <a:rPr lang="en-US" dirty="0" smtClean="0"/>
              <a:t>mplemented with FLANN library.</a:t>
            </a:r>
            <a:endParaRPr lang="en-US"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11</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284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3474376239"/>
              </p:ext>
            </p:extLst>
          </p:nvPr>
        </p:nvGraphicFramePr>
        <p:xfrm>
          <a:off x="457200" y="1752600"/>
          <a:ext cx="7620000" cy="1854200"/>
        </p:xfrm>
        <a:graphic>
          <a:graphicData uri="http://schemas.openxmlformats.org/drawingml/2006/table">
            <a:tbl>
              <a:tblPr firstRow="1" bandRow="1">
                <a:tableStyleId>{5C22544A-7EE6-4342-B048-85BDC9FD1C3A}</a:tableStyleId>
              </a:tblPr>
              <a:tblGrid>
                <a:gridCol w="3810000"/>
                <a:gridCol w="3810000"/>
              </a:tblGrid>
              <a:tr h="370840">
                <a:tc>
                  <a:txBody>
                    <a:bodyPr/>
                    <a:lstStyle/>
                    <a:p>
                      <a:endParaRPr lang="en-US" dirty="0"/>
                    </a:p>
                  </a:txBody>
                  <a:tcPr/>
                </a:tc>
                <a:tc>
                  <a:txBody>
                    <a:bodyPr/>
                    <a:lstStyle/>
                    <a:p>
                      <a:r>
                        <a:rPr lang="en-US" dirty="0" smtClean="0"/>
                        <a:t>Time in Seconds</a:t>
                      </a:r>
                      <a:endParaRPr lang="en-US" dirty="0"/>
                    </a:p>
                  </a:txBody>
                  <a:tcPr/>
                </a:tc>
              </a:tr>
              <a:tr h="370840">
                <a:tc>
                  <a:txBody>
                    <a:bodyPr/>
                    <a:lstStyle/>
                    <a:p>
                      <a:r>
                        <a:rPr lang="en-US" dirty="0" smtClean="0"/>
                        <a:t>Pure MATLAB</a:t>
                      </a:r>
                      <a:endParaRPr lang="en-US" dirty="0"/>
                    </a:p>
                  </a:txBody>
                  <a:tcPr/>
                </a:tc>
                <a:tc>
                  <a:txBody>
                    <a:bodyPr/>
                    <a:lstStyle/>
                    <a:p>
                      <a:r>
                        <a:rPr lang="en-US" dirty="0" smtClean="0"/>
                        <a:t>30</a:t>
                      </a:r>
                      <a:r>
                        <a:rPr lang="en-US" baseline="0" dirty="0" smtClean="0"/>
                        <a:t> (4-neighborhood)</a:t>
                      </a:r>
                      <a:endParaRPr lang="en-US" dirty="0"/>
                    </a:p>
                  </a:txBody>
                  <a:tcPr/>
                </a:tc>
              </a:tr>
              <a:tr h="370840">
                <a:tc>
                  <a:txBody>
                    <a:bodyPr/>
                    <a:lstStyle/>
                    <a:p>
                      <a:r>
                        <a:rPr lang="en-US" dirty="0" err="1" smtClean="0"/>
                        <a:t>Mex</a:t>
                      </a:r>
                      <a:r>
                        <a:rPr lang="en-US" baseline="0" dirty="0" smtClean="0"/>
                        <a:t> MATLAB</a:t>
                      </a:r>
                      <a:endParaRPr lang="en-US" dirty="0"/>
                    </a:p>
                  </a:txBody>
                  <a:tcPr/>
                </a:tc>
                <a:tc>
                  <a:txBody>
                    <a:bodyPr/>
                    <a:lstStyle/>
                    <a:p>
                      <a:r>
                        <a:rPr lang="en-US" dirty="0" smtClean="0"/>
                        <a:t>9.9</a:t>
                      </a:r>
                      <a:endParaRPr lang="en-US" dirty="0"/>
                    </a:p>
                  </a:txBody>
                  <a:tcPr/>
                </a:tc>
              </a:tr>
              <a:tr h="370840">
                <a:tc>
                  <a:txBody>
                    <a:bodyPr/>
                    <a:lstStyle/>
                    <a:p>
                      <a:r>
                        <a:rPr lang="en-US" dirty="0" smtClean="0"/>
                        <a:t>C/C++</a:t>
                      </a:r>
                      <a:r>
                        <a:rPr lang="en-US" baseline="0" dirty="0" smtClean="0"/>
                        <a:t> Only</a:t>
                      </a:r>
                    </a:p>
                  </a:txBody>
                  <a:tcPr/>
                </a:tc>
                <a:tc>
                  <a:txBody>
                    <a:bodyPr/>
                    <a:lstStyle/>
                    <a:p>
                      <a:r>
                        <a:rPr lang="en-US" dirty="0" smtClean="0"/>
                        <a:t>18</a:t>
                      </a:r>
                      <a:endParaRPr lang="en-US" dirty="0"/>
                    </a:p>
                  </a:txBody>
                  <a:tcPr/>
                </a:tc>
              </a:tr>
              <a:tr h="370840">
                <a:tc>
                  <a:txBody>
                    <a:bodyPr/>
                    <a:lstStyle/>
                    <a:p>
                      <a:r>
                        <a:rPr lang="en-US" dirty="0" smtClean="0"/>
                        <a:t>Authors’ (C/C++)</a:t>
                      </a:r>
                      <a:endParaRPr lang="en-US" dirty="0"/>
                    </a:p>
                  </a:txBody>
                  <a:tcPr/>
                </a:tc>
                <a:tc>
                  <a:txBody>
                    <a:bodyPr/>
                    <a:lstStyle/>
                    <a:p>
                      <a:r>
                        <a:rPr lang="en-US" dirty="0" smtClean="0"/>
                        <a:t>7</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F38DF745-7D3F-47F4-83A3-874385CFAA69}" type="slidenum">
              <a:rPr lang="en-US" smtClean="0"/>
              <a:pPr/>
              <a:t>12</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7200" y="4343400"/>
            <a:ext cx="7761673" cy="369332"/>
          </a:xfrm>
          <a:prstGeom prst="rect">
            <a:avLst/>
          </a:prstGeom>
          <a:noFill/>
        </p:spPr>
        <p:txBody>
          <a:bodyPr wrap="none" rtlCol="0">
            <a:spAutoFit/>
          </a:bodyPr>
          <a:lstStyle/>
          <a:p>
            <a:r>
              <a:rPr lang="en-US" dirty="0" smtClean="0"/>
              <a:t>Performance is measured on dog image</a:t>
            </a:r>
            <a:r>
              <a:rPr lang="en-US" dirty="0"/>
              <a:t>, 3187 × </a:t>
            </a:r>
            <a:r>
              <a:rPr lang="en-US" dirty="0" smtClean="0"/>
              <a:t>2015 pixels on my laptop.</a:t>
            </a:r>
            <a:endParaRPr lang="en-US" dirty="0"/>
          </a:p>
        </p:txBody>
      </p:sp>
    </p:spTree>
    <p:extLst>
      <p:ext uri="{BB962C8B-B14F-4D97-AF65-F5344CB8AC3E}">
        <p14:creationId xmlns:p14="http://schemas.microsoft.com/office/powerpoint/2010/main" xmlns="" val="220637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13</a:t>
            </a:fld>
            <a:endParaRPr lang="en-US"/>
          </a:p>
        </p:txBody>
      </p:sp>
      <p:sp>
        <p:nvSpPr>
          <p:cNvPr id="14" name="Rectangle 13"/>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5" name="Rectangle 14"/>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6" name="Right Triangle 15"/>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9600" y="1905000"/>
            <a:ext cx="7620000"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228600" indent="-228600">
              <a:buFont typeface="Arial" pitchFamily="34" charset="0"/>
              <a:buAutoNum type="arabicPeriod"/>
            </a:pPr>
            <a:r>
              <a:rPr lang="en-US" b="0" smtClean="0"/>
              <a:t>Pedro F. Felzenzwalb, Daniel P. Huttenlocher. International Journal of Computer Vision September 2003. </a:t>
            </a:r>
            <a:r>
              <a:rPr lang="en-US" b="0" i="1" smtClean="0"/>
              <a:t>Efficient Graph-Based Image Segmentation.</a:t>
            </a:r>
            <a:endParaRPr lang="en-US" b="0" dirty="0"/>
          </a:p>
        </p:txBody>
      </p:sp>
    </p:spTree>
    <p:extLst>
      <p:ext uri="{BB962C8B-B14F-4D97-AF65-F5344CB8AC3E}">
        <p14:creationId xmlns:p14="http://schemas.microsoft.com/office/powerpoint/2010/main" xmlns="" val="138500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pPr lvl="1">
              <a:buFont typeface="Wingdings" pitchFamily="2" charset="2"/>
              <a:buChar char="l"/>
            </a:pPr>
            <a:r>
              <a:rPr lang="en-US" altLang="zh-CN" dirty="0" smtClean="0"/>
              <a:t>Method Overview</a:t>
            </a:r>
          </a:p>
          <a:p>
            <a:pPr lvl="1">
              <a:buFont typeface="Wingdings" pitchFamily="2" charset="2"/>
              <a:buChar char="l"/>
            </a:pPr>
            <a:endParaRPr lang="en-US" altLang="zh-CN" dirty="0" smtClean="0"/>
          </a:p>
          <a:p>
            <a:pPr lvl="1">
              <a:buFont typeface="Wingdings" pitchFamily="2" charset="2"/>
              <a:buChar char="l"/>
            </a:pPr>
            <a:r>
              <a:rPr lang="en-US" altLang="zh-CN" dirty="0" smtClean="0"/>
              <a:t>Core Implementation in C/C++</a:t>
            </a:r>
          </a:p>
          <a:p>
            <a:pPr lvl="2">
              <a:buFont typeface="Wingdings" pitchFamily="2" charset="2"/>
              <a:buChar char="l"/>
            </a:pPr>
            <a:r>
              <a:rPr lang="en-US" altLang="zh-CN" dirty="0" err="1" smtClean="0"/>
              <a:t>Matlab</a:t>
            </a:r>
            <a:r>
              <a:rPr lang="en-US" altLang="zh-CN" dirty="0" smtClean="0"/>
              <a:t> </a:t>
            </a:r>
            <a:r>
              <a:rPr lang="en-US" altLang="zh-CN" dirty="0" err="1" smtClean="0"/>
              <a:t>Mex</a:t>
            </a:r>
            <a:r>
              <a:rPr lang="en-US" altLang="zh-CN" dirty="0" smtClean="0"/>
              <a:t> wrapper</a:t>
            </a:r>
          </a:p>
          <a:p>
            <a:pPr lvl="2">
              <a:buFont typeface="Wingdings" pitchFamily="2" charset="2"/>
              <a:buChar char="l"/>
            </a:pPr>
            <a:r>
              <a:rPr lang="en-US" altLang="zh-CN" smtClean="0"/>
              <a:t>Android</a:t>
            </a:r>
            <a:r>
              <a:rPr lang="en-US" altLang="zh-CN" smtClean="0"/>
              <a:t> </a:t>
            </a:r>
            <a:r>
              <a:rPr lang="en-US" altLang="zh-CN" smtClean="0"/>
              <a:t>Implementation</a:t>
            </a:r>
            <a:endParaRPr lang="en-US" altLang="zh-CN" dirty="0" smtClean="0"/>
          </a:p>
          <a:p>
            <a:pPr lvl="2">
              <a:buFont typeface="Wingdings" pitchFamily="2" charset="2"/>
              <a:buChar char="l"/>
            </a:pPr>
            <a:r>
              <a:rPr lang="en-US" altLang="zh-CN" dirty="0" smtClean="0"/>
              <a:t>C/C++ </a:t>
            </a:r>
            <a:r>
              <a:rPr lang="en-US" altLang="zh-CN" dirty="0" smtClean="0"/>
              <a:t>Implementation</a:t>
            </a:r>
          </a:p>
          <a:p>
            <a:pPr lvl="3">
              <a:buFont typeface="Wingdings" pitchFamily="2" charset="2"/>
              <a:buChar char="l"/>
            </a:pPr>
            <a:r>
              <a:rPr lang="en-US" altLang="zh-CN" dirty="0" smtClean="0"/>
              <a:t>Best segmentation (Multi-Dim. Graph Construction)</a:t>
            </a:r>
          </a:p>
          <a:p>
            <a:pPr lvl="3">
              <a:buFont typeface="Wingdings" pitchFamily="2" charset="2"/>
              <a:buChar char="l"/>
            </a:pPr>
            <a:r>
              <a:rPr lang="en-US" altLang="zh-CN" dirty="0" smtClean="0"/>
              <a:t>Fastest segmentation (Performance Optimization)</a:t>
            </a:r>
          </a:p>
          <a:p>
            <a:pPr lvl="1">
              <a:buFont typeface="Wingdings" pitchFamily="2" charset="2"/>
              <a:buChar char="l"/>
            </a:pPr>
            <a:endParaRPr lang="en-US" altLang="zh-CN" dirty="0" smtClean="0"/>
          </a:p>
          <a:p>
            <a:pPr lvl="1">
              <a:buFont typeface="Wingdings" pitchFamily="2" charset="2"/>
              <a:buChar char="l"/>
            </a:pPr>
            <a:r>
              <a:rPr lang="en-US" altLang="zh-CN" dirty="0" smtClean="0"/>
              <a:t>Conclusion</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2</a:t>
            </a:fld>
            <a:endParaRPr lang="en-US"/>
          </a:p>
        </p:txBody>
      </p:sp>
      <p:sp>
        <p:nvSpPr>
          <p:cNvPr id="6"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7"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8"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a:t>
            </a:r>
            <a:br>
              <a:rPr lang="en-US" altLang="zh-CN" dirty="0" smtClean="0"/>
            </a:br>
            <a:r>
              <a:rPr lang="en-US" altLang="zh-CN" dirty="0" smtClean="0"/>
              <a:t>Overview</a:t>
            </a:r>
            <a:endParaRPr lang="zh-CN" altLang="en-US" dirty="0"/>
          </a:p>
        </p:txBody>
      </p:sp>
      <p:sp>
        <p:nvSpPr>
          <p:cNvPr id="3" name="内容占位符 2"/>
          <p:cNvSpPr>
            <a:spLocks noGrp="1"/>
          </p:cNvSpPr>
          <p:nvPr>
            <p:ph idx="1"/>
          </p:nvPr>
        </p:nvSpPr>
        <p:spPr/>
        <p:txBody>
          <a:bodyPr/>
          <a:lstStyle/>
          <a:p>
            <a:pPr marL="457200" indent="-457200">
              <a:buAutoNum type="arabicPeriod"/>
            </a:pPr>
            <a:r>
              <a:rPr lang="en-US" altLang="zh-CN" dirty="0" smtClean="0"/>
              <a:t>Build graph with edge weight proportional to pixel “difference”</a:t>
            </a:r>
          </a:p>
          <a:p>
            <a:pPr marL="457200" indent="-457200">
              <a:buAutoNum type="arabicPeriod"/>
            </a:pPr>
            <a:endParaRPr lang="en-US" altLang="zh-CN" dirty="0" smtClean="0"/>
          </a:p>
          <a:p>
            <a:pPr marL="457200" indent="-457200">
              <a:buAutoNum type="arabicPeriod"/>
            </a:pPr>
            <a:r>
              <a:rPr lang="en-US" altLang="zh-CN" dirty="0" smtClean="0"/>
              <a:t>Perform graph cut (merge pixels)</a:t>
            </a:r>
          </a:p>
          <a:p>
            <a:pPr marL="457200" indent="-457200" algn="ctr"/>
            <a:r>
              <a:rPr lang="sv-SE" altLang="zh-CN" dirty="0" smtClean="0"/>
              <a:t>MInt(C1, C2) = min(Int(C1) + τ (C1), Int(C2) + τ (C2))</a:t>
            </a:r>
            <a:endParaRPr lang="en-US" altLang="zh-CN" dirty="0" smtClean="0"/>
          </a:p>
          <a:p>
            <a:pPr marL="457200" indent="-457200">
              <a:buAutoNum type="arabicPeriod"/>
            </a:pPr>
            <a:endParaRPr lang="en-US" altLang="zh-CN" dirty="0" smtClean="0"/>
          </a:p>
          <a:p>
            <a:pPr marL="457200" indent="-457200">
              <a:buFont typeface="+mj-lt"/>
              <a:buAutoNum type="arabicPeriod" startAt="3"/>
            </a:pPr>
            <a:r>
              <a:rPr lang="en-US" altLang="zh-CN" dirty="0" smtClean="0"/>
              <a:t>Visualize results</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3</a:t>
            </a:fld>
            <a:endParaRPr lang="en-US"/>
          </a:p>
        </p:txBody>
      </p:sp>
      <p:sp>
        <p:nvSpPr>
          <p:cNvPr id="5"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a:t>
            </a:r>
            <a:r>
              <a:rPr lang="en-US" dirty="0" smtClean="0"/>
              <a:t/>
            </a:r>
            <a:br>
              <a:rPr lang="en-US" dirty="0" smtClean="0"/>
            </a:br>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Core segmentation code written in C++.</a:t>
            </a:r>
          </a:p>
          <a:p>
            <a:endParaRPr lang="en-US" dirty="0" smtClean="0"/>
          </a:p>
          <a:p>
            <a:r>
              <a:rPr lang="en-US" dirty="0" smtClean="0"/>
              <a:t>Aimed for best performance in both speed and segmentation result.</a:t>
            </a:r>
            <a:endParaRPr lang="en-US" dirty="0" smtClean="0"/>
          </a:p>
          <a:p>
            <a:endParaRPr lang="en-US" dirty="0" smtClean="0"/>
          </a:p>
          <a:p>
            <a:r>
              <a:rPr lang="en-US" dirty="0" smtClean="0"/>
              <a:t>Our </a:t>
            </a:r>
            <a:r>
              <a:rPr lang="en-US" dirty="0" smtClean="0"/>
              <a:t>method imposes a minimum component size right at the beginning, unlike their method which imposes it as post processing. Essentially, we merge more than they do, the segmentation is less noisy and looks better.</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1" name="Right Triangle 10"/>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3181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685482"/>
          </a:xfrm>
        </p:spPr>
        <p:txBody>
          <a:bodyPr>
            <a:normAutofit/>
          </a:bodyPr>
          <a:lstStyle/>
          <a:p>
            <a:r>
              <a:rPr lang="en-US" dirty="0" err="1" smtClean="0"/>
              <a:t>Mex</a:t>
            </a:r>
            <a:r>
              <a:rPr lang="en-US" dirty="0" smtClean="0"/>
              <a:t> results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10" name="Rectangle 9"/>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1" name="Rectangle 10"/>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2" name="Right Triangle 11"/>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Content Placeholder 13" descr="dog.jp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t="4610" b="4610"/>
          <a:stretch>
            <a:fillRect/>
          </a:stretch>
        </p:blipFill>
        <p:spPr>
          <a:xfrm>
            <a:off x="671002" y="762001"/>
            <a:ext cx="3982868" cy="2286000"/>
          </a:xfrm>
        </p:spPr>
      </p:pic>
      <p:pic>
        <p:nvPicPr>
          <p:cNvPr id="15" name="Picture 14" descr="dog_RGB_s4.00_K200_mS400.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76400" y="3365088"/>
            <a:ext cx="4648200" cy="2938851"/>
          </a:xfrm>
          <a:prstGeom prst="rect">
            <a:avLst/>
          </a:prstGeom>
        </p:spPr>
      </p:pic>
      <p:pic>
        <p:nvPicPr>
          <p:cNvPr id="16" name="Picture 15" descr="dog_s4_k200_compCode.jp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76800" y="762000"/>
            <a:ext cx="3608628" cy="2281577"/>
          </a:xfrm>
          <a:prstGeom prst="rect">
            <a:avLst/>
          </a:prstGeom>
        </p:spPr>
      </p:pic>
      <p:sp>
        <p:nvSpPr>
          <p:cNvPr id="17" name="TextBox 16"/>
          <p:cNvSpPr txBox="1"/>
          <p:nvPr/>
        </p:nvSpPr>
        <p:spPr>
          <a:xfrm>
            <a:off x="685800" y="2971800"/>
            <a:ext cx="2590800" cy="369332"/>
          </a:xfrm>
          <a:prstGeom prst="rect">
            <a:avLst/>
          </a:prstGeom>
          <a:noFill/>
        </p:spPr>
        <p:txBody>
          <a:bodyPr wrap="square" rtlCol="0">
            <a:spAutoFit/>
          </a:bodyPr>
          <a:lstStyle/>
          <a:p>
            <a:r>
              <a:rPr lang="en-US" dirty="0" smtClean="0"/>
              <a:t>Original dog</a:t>
            </a:r>
          </a:p>
        </p:txBody>
      </p:sp>
      <p:sp>
        <p:nvSpPr>
          <p:cNvPr id="18" name="TextBox 17"/>
          <p:cNvSpPr txBox="1"/>
          <p:nvPr/>
        </p:nvSpPr>
        <p:spPr>
          <a:xfrm>
            <a:off x="4800600" y="2971800"/>
            <a:ext cx="2590800" cy="369332"/>
          </a:xfrm>
          <a:prstGeom prst="rect">
            <a:avLst/>
          </a:prstGeom>
          <a:noFill/>
        </p:spPr>
        <p:txBody>
          <a:bodyPr wrap="square" rtlCol="0">
            <a:spAutoFit/>
          </a:bodyPr>
          <a:lstStyle/>
          <a:p>
            <a:r>
              <a:rPr lang="en-US" dirty="0" smtClean="0"/>
              <a:t>Their Result</a:t>
            </a:r>
          </a:p>
        </p:txBody>
      </p:sp>
      <p:sp>
        <p:nvSpPr>
          <p:cNvPr id="19" name="TextBox 18"/>
          <p:cNvSpPr txBox="1"/>
          <p:nvPr/>
        </p:nvSpPr>
        <p:spPr>
          <a:xfrm>
            <a:off x="6324600" y="5943600"/>
            <a:ext cx="2590800" cy="369332"/>
          </a:xfrm>
          <a:prstGeom prst="rect">
            <a:avLst/>
          </a:prstGeom>
          <a:noFill/>
        </p:spPr>
        <p:txBody>
          <a:bodyPr wrap="square" rtlCol="0">
            <a:spAutoFit/>
          </a:bodyPr>
          <a:lstStyle/>
          <a:p>
            <a:r>
              <a:rPr lang="en-US" dirty="0" smtClean="0"/>
              <a:t>Our Result</a:t>
            </a:r>
          </a:p>
        </p:txBody>
      </p:sp>
    </p:spTree>
    <p:extLst>
      <p:ext uri="{BB962C8B-B14F-4D97-AF65-F5344CB8AC3E}">
        <p14:creationId xmlns:p14="http://schemas.microsoft.com/office/powerpoint/2010/main" xmlns="" val="415970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Implementation</a:t>
            </a:r>
            <a:endParaRPr lang="en-US" dirty="0"/>
          </a:p>
        </p:txBody>
      </p:sp>
      <p:sp>
        <p:nvSpPr>
          <p:cNvPr id="3" name="Content Placeholder 2"/>
          <p:cNvSpPr>
            <a:spLocks noGrp="1"/>
          </p:cNvSpPr>
          <p:nvPr>
            <p:ph idx="1"/>
          </p:nvPr>
        </p:nvSpPr>
        <p:spPr/>
        <p:txBody>
          <a:bodyPr/>
          <a:lstStyle/>
          <a:p>
            <a:r>
              <a:rPr lang="en-US" dirty="0" smtClean="0"/>
              <a:t>Hardware </a:t>
            </a:r>
            <a:r>
              <a:rPr lang="en-US" dirty="0" smtClean="0"/>
              <a:t>limitations, especially </a:t>
            </a:r>
            <a:r>
              <a:rPr lang="en-US" dirty="0" smtClean="0"/>
              <a:t>regarding memory </a:t>
            </a:r>
            <a:r>
              <a:rPr lang="en-US" dirty="0" smtClean="0"/>
              <a:t>management, which require </a:t>
            </a:r>
            <a:r>
              <a:rPr lang="en-US" dirty="0" smtClean="0"/>
              <a:t>us to down sample the original input image.</a:t>
            </a:r>
          </a:p>
          <a:p>
            <a:endParaRPr lang="en-US" dirty="0"/>
          </a:p>
          <a:p>
            <a:r>
              <a:rPr lang="en-US" dirty="0" smtClean="0"/>
              <a:t>Interface and some function rewritten in Java, but the core code is still in C/C++.</a:t>
            </a:r>
          </a:p>
          <a:p>
            <a:endParaRPr lang="en-US" dirty="0"/>
          </a:p>
          <a:p>
            <a:r>
              <a:rPr lang="en-US" dirty="0" smtClean="0"/>
              <a:t>Takes about </a:t>
            </a:r>
            <a:r>
              <a:rPr lang="en-US" dirty="0" smtClean="0"/>
              <a:t>5 seconds to segment the image on an average $100 phone.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sp>
        <p:nvSpPr>
          <p:cNvPr id="8"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9"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0"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27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Multidimensional graph </a:t>
            </a:r>
            <a:r>
              <a:rPr lang="en-US" altLang="zh-CN" dirty="0" smtClean="0"/>
              <a:t>construct</a:t>
            </a:r>
            <a:br>
              <a:rPr lang="en-US" altLang="zh-CN" dirty="0" smtClean="0"/>
            </a:br>
            <a:r>
              <a:rPr lang="en-US" altLang="zh-CN" dirty="0" smtClean="0"/>
              <a:t>In c/</a:t>
            </a:r>
            <a:r>
              <a:rPr lang="en-US" altLang="zh-CN" dirty="0" err="1" smtClean="0"/>
              <a:t>c++</a:t>
            </a:r>
            <a:endParaRPr lang="zh-CN" altLang="en-US" dirty="0"/>
          </a:p>
        </p:txBody>
      </p:sp>
      <p:sp>
        <p:nvSpPr>
          <p:cNvPr id="3" name="内容占位符 2"/>
          <p:cNvSpPr>
            <a:spLocks noGrp="1"/>
          </p:cNvSpPr>
          <p:nvPr>
            <p:ph idx="1"/>
          </p:nvPr>
        </p:nvSpPr>
        <p:spPr/>
        <p:txBody>
          <a:bodyPr/>
          <a:lstStyle/>
          <a:p>
            <a:r>
              <a:rPr lang="en-US" altLang="zh-CN" dirty="0" smtClean="0"/>
              <a:t>Graph constructed in space:</a:t>
            </a:r>
          </a:p>
          <a:p>
            <a:r>
              <a:rPr lang="en-US" altLang="zh-CN" dirty="0" smtClean="0"/>
              <a:t>	</a:t>
            </a:r>
            <a:r>
              <a:rPr lang="en-US" altLang="zh-CN" dirty="0" smtClean="0"/>
              <a:t>X, Y, C1, C2, C3</a:t>
            </a:r>
          </a:p>
          <a:p>
            <a:endParaRPr lang="en-US" altLang="zh-CN" dirty="0" smtClean="0"/>
          </a:p>
          <a:p>
            <a:r>
              <a:rPr lang="en-US" altLang="zh-CN" dirty="0" smtClean="0"/>
              <a:t>X, Y are pixel coordinates</a:t>
            </a:r>
          </a:p>
          <a:p>
            <a:r>
              <a:rPr lang="en-US" altLang="zh-CN" dirty="0" smtClean="0"/>
              <a:t>C1,C2, and C3 are components of different color space.</a:t>
            </a:r>
          </a:p>
          <a:p>
            <a:endParaRPr lang="en-US" altLang="zh-CN" dirty="0" smtClean="0"/>
          </a:p>
          <a:p>
            <a:r>
              <a:rPr lang="en-US" altLang="zh-CN" dirty="0" smtClean="0"/>
              <a:t>We tried different color space (RGB, HSV, </a:t>
            </a:r>
            <a:r>
              <a:rPr lang="en-US" altLang="zh-CN" dirty="0" err="1" smtClean="0"/>
              <a:t>YCrCb</a:t>
            </a:r>
            <a:r>
              <a:rPr lang="en-US" altLang="zh-CN" dirty="0" smtClean="0"/>
              <a:t>, Lab) for best segmentation result.</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7</a:t>
            </a:fld>
            <a:endParaRPr lang="en-US"/>
          </a:p>
        </p:txBody>
      </p:sp>
      <p:sp>
        <p:nvSpPr>
          <p:cNvPr id="5"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Content Placeholder 11" descr="lena512AnnYCrCbSmoothMerge.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l="-817" r="-816"/>
          <a:stretch>
            <a:fillRect/>
          </a:stretch>
        </p:blipFill>
        <p:spPr>
          <a:xfrm>
            <a:off x="4191000" y="1600200"/>
            <a:ext cx="2245894" cy="2209800"/>
          </a:xfrm>
        </p:spPr>
      </p:pic>
      <p:pic>
        <p:nvPicPr>
          <p:cNvPr id="13" name="Picture 12" descr="lena.tif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8600" y="1524000"/>
            <a:ext cx="2286000" cy="2286000"/>
          </a:xfrm>
          <a:prstGeom prst="rect">
            <a:avLst/>
          </a:prstGeom>
        </p:spPr>
      </p:pic>
      <p:sp>
        <p:nvSpPr>
          <p:cNvPr id="14" name="TextBox 13"/>
          <p:cNvSpPr txBox="1"/>
          <p:nvPr/>
        </p:nvSpPr>
        <p:spPr>
          <a:xfrm>
            <a:off x="2590800" y="33528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6477000" y="3429000"/>
            <a:ext cx="2048638" cy="369332"/>
          </a:xfrm>
          <a:prstGeom prst="rect">
            <a:avLst/>
          </a:prstGeom>
          <a:noFill/>
        </p:spPr>
        <p:txBody>
          <a:bodyPr wrap="none" rtlCol="0">
            <a:spAutoFit/>
          </a:bodyPr>
          <a:lstStyle/>
          <a:p>
            <a:r>
              <a:rPr lang="en-US" dirty="0" err="1"/>
              <a:t>x</a:t>
            </a:r>
            <a:r>
              <a:rPr lang="en-US" dirty="0" err="1" smtClean="0"/>
              <a:t>,y,Y,Cr,Cb</a:t>
            </a:r>
            <a:r>
              <a:rPr lang="en-US" dirty="0" smtClean="0"/>
              <a:t> </a:t>
            </a:r>
            <a:r>
              <a:rPr lang="en-US" dirty="0" smtClean="0"/>
              <a:t>space</a:t>
            </a:r>
            <a:endParaRPr lang="en-US" dirty="0"/>
          </a:p>
        </p:txBody>
      </p:sp>
      <p:pic>
        <p:nvPicPr>
          <p:cNvPr id="11" name="Picture 9" descr="lena512AnnHSVSmoothMerge.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8200" y="4038600"/>
            <a:ext cx="2184400" cy="2184400"/>
          </a:xfrm>
          <a:prstGeom prst="rect">
            <a:avLst/>
          </a:prstGeom>
        </p:spPr>
      </p:pic>
      <p:pic>
        <p:nvPicPr>
          <p:cNvPr id="16" name="Picture 10" descr="lena512AnnLabSmoothMerge.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78400" y="4064000"/>
            <a:ext cx="2184400" cy="2184400"/>
          </a:xfrm>
          <a:prstGeom prst="rect">
            <a:avLst/>
          </a:prstGeom>
        </p:spPr>
      </p:pic>
      <p:sp>
        <p:nvSpPr>
          <p:cNvPr id="17" name="TextBox 16"/>
          <p:cNvSpPr txBox="1"/>
          <p:nvPr/>
        </p:nvSpPr>
        <p:spPr>
          <a:xfrm>
            <a:off x="2971800" y="5879068"/>
            <a:ext cx="1809021" cy="369332"/>
          </a:xfrm>
          <a:prstGeom prst="rect">
            <a:avLst/>
          </a:prstGeom>
          <a:noFill/>
        </p:spPr>
        <p:txBody>
          <a:bodyPr wrap="none" rtlCol="0">
            <a:spAutoFit/>
          </a:bodyPr>
          <a:lstStyle/>
          <a:p>
            <a:r>
              <a:rPr lang="en-US" dirty="0" err="1" smtClean="0"/>
              <a:t>x,y,H,S,V</a:t>
            </a:r>
            <a:r>
              <a:rPr lang="en-US" dirty="0" smtClean="0"/>
              <a:t> space</a:t>
            </a:r>
            <a:endParaRPr lang="en-US" dirty="0"/>
          </a:p>
        </p:txBody>
      </p:sp>
      <p:sp>
        <p:nvSpPr>
          <p:cNvPr id="18" name="TextBox 17"/>
          <p:cNvSpPr txBox="1"/>
          <p:nvPr/>
        </p:nvSpPr>
        <p:spPr>
          <a:xfrm>
            <a:off x="7144851" y="5879068"/>
            <a:ext cx="1770549"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a:t>
            </a:r>
            <a:r>
              <a:rPr lang="en-US" dirty="0" smtClean="0"/>
              <a:t>space</a:t>
            </a:r>
            <a:endParaRPr lang="en-US" dirty="0"/>
          </a:p>
        </p:txBody>
      </p:sp>
    </p:spTree>
    <p:extLst>
      <p:ext uri="{BB962C8B-B14F-4D97-AF65-F5344CB8AC3E}">
        <p14:creationId xmlns:p14="http://schemas.microsoft.com/office/powerpoint/2010/main" xmlns="" val="55440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normAutofit/>
          </a:bodyPr>
          <a:lstStyle/>
          <a:p>
            <a:r>
              <a:rPr lang="en-US" dirty="0" smtClean="0"/>
              <a:t>Distance between pixels is measured by L2 distance in 5-D space</a:t>
            </a:r>
            <a:r>
              <a:rPr lang="en-US" dirty="0" smtClean="0"/>
              <a:t>. </a:t>
            </a:r>
            <a:endParaRPr lang="en-US" dirty="0" smtClean="0"/>
          </a:p>
          <a:p>
            <a:endParaRPr lang="en-US" dirty="0" smtClean="0"/>
          </a:p>
          <a:p>
            <a:r>
              <a:rPr lang="en-US" dirty="0" smtClean="0"/>
              <a:t>However, component in the 5D feature doesn’t have the same range! X, Y is based on image size and C1,C2,C3 is different for different color space</a:t>
            </a:r>
          </a:p>
          <a:p>
            <a:endParaRPr lang="en-US" dirty="0" smtClean="0"/>
          </a:p>
          <a:p>
            <a:r>
              <a:rPr lang="en-US" dirty="0" smtClean="0"/>
              <a:t>Thus, normalization is needed for comparison’s sake.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284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6169</TotalTime>
  <Words>481</Words>
  <Application>Microsoft Office PowerPoint</Application>
  <PresentationFormat>全屏显示(4:3)</PresentationFormat>
  <Paragraphs>133</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Essential</vt:lpstr>
      <vt:lpstr>Efficient Graph-Based Image Segmentation</vt:lpstr>
      <vt:lpstr>Contents</vt:lpstr>
      <vt:lpstr>Method Overview</vt:lpstr>
      <vt:lpstr>Core implementation</vt:lpstr>
      <vt:lpstr>Mex results</vt:lpstr>
      <vt:lpstr>Android Implementation</vt:lpstr>
      <vt:lpstr>Multidimensional graph construct In c/c++</vt:lpstr>
      <vt:lpstr>Multidimensional graph construct</vt:lpstr>
      <vt:lpstr>MultiDim. Implementation</vt:lpstr>
      <vt:lpstr>Multidimensional graph construct</vt:lpstr>
      <vt:lpstr>MultiDim. Implementation</vt:lpstr>
      <vt:lpstr>Performance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techniques in Condensed matter physics</dc:title>
  <dc:creator>stevenjlm</dc:creator>
  <cp:lastModifiedBy>TJin</cp:lastModifiedBy>
  <cp:revision>165</cp:revision>
  <dcterms:created xsi:type="dcterms:W3CDTF">2013-04-28T00:17:03Z</dcterms:created>
  <dcterms:modified xsi:type="dcterms:W3CDTF">2015-03-09T08:25:52Z</dcterms:modified>
</cp:coreProperties>
</file>