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1"/>
  </p:notesMasterIdLst>
  <p:sldIdLst>
    <p:sldId id="256" r:id="rId2"/>
    <p:sldId id="267" r:id="rId3"/>
    <p:sldId id="268" r:id="rId4"/>
    <p:sldId id="269" r:id="rId5"/>
    <p:sldId id="270" r:id="rId6"/>
    <p:sldId id="272" r:id="rId7"/>
    <p:sldId id="271" r:id="rId8"/>
    <p:sldId id="273"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FC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3" autoAdjust="0"/>
    <p:restoredTop sz="88554" autoAdjust="0"/>
  </p:normalViewPr>
  <p:slideViewPr>
    <p:cSldViewPr>
      <p:cViewPr varScale="1">
        <p:scale>
          <a:sx n="77" d="100"/>
          <a:sy n="77" d="100"/>
        </p:scale>
        <p:origin x="-180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3E28E0-41BE-4005-8C72-09D666597848}" type="datetimeFigureOut">
              <a:rPr lang="en-US" smtClean="0"/>
              <a:t>3/8/15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25FB38-5ADF-4F39-ADAE-542EE29EF17F}" type="slidenum">
              <a:rPr lang="en-US" smtClean="0"/>
              <a:t>‹#›</a:t>
            </a:fld>
            <a:endParaRPr lang="en-US"/>
          </a:p>
        </p:txBody>
      </p:sp>
    </p:spTree>
    <p:extLst>
      <p:ext uri="{BB962C8B-B14F-4D97-AF65-F5344CB8AC3E}">
        <p14:creationId xmlns:p14="http://schemas.microsoft.com/office/powerpoint/2010/main" val="2771071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D25FB38-5ADF-4F39-ADAE-542EE29EF17F}" type="slidenum">
              <a:rPr lang="en-US" smtClean="0"/>
              <a:t>1</a:t>
            </a:fld>
            <a:endParaRPr lang="en-US"/>
          </a:p>
        </p:txBody>
      </p:sp>
    </p:spTree>
    <p:extLst>
      <p:ext uri="{BB962C8B-B14F-4D97-AF65-F5344CB8AC3E}">
        <p14:creationId xmlns:p14="http://schemas.microsoft.com/office/powerpoint/2010/main" val="322898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March 8, 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March 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March 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March 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51663BA-01FC-4367-B6F3-ABB2645D55F1}" type="datetime4">
              <a:rPr lang="en-US" smtClean="0"/>
              <a:pPr/>
              <a:t>March 8, 2015</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March 8,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March 8,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March 8, 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March 8,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March 8,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pPr/>
              <a:t>March 8,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March 8, 2015</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eeexplore.ieee.org/stamp/stamp.jsp?arnumber=649467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066800"/>
            <a:ext cx="8686800" cy="3886200"/>
          </a:xfrm>
        </p:spPr>
        <p:txBody>
          <a:bodyPr/>
          <a:lstStyle/>
          <a:p>
            <a:pPr algn="ctr"/>
            <a:r>
              <a:rPr lang="en-US" sz="4800" dirty="0" smtClean="0"/>
              <a:t>Efficient Graph-Based Image Segmentation</a:t>
            </a:r>
            <a:endParaRPr lang="en-US" sz="4800" dirty="0"/>
          </a:p>
        </p:txBody>
      </p:sp>
      <p:sp>
        <p:nvSpPr>
          <p:cNvPr id="3" name="Subtitle 2"/>
          <p:cNvSpPr>
            <a:spLocks noGrp="1"/>
          </p:cNvSpPr>
          <p:nvPr>
            <p:ph type="subTitle" idx="1"/>
          </p:nvPr>
        </p:nvSpPr>
        <p:spPr>
          <a:xfrm>
            <a:off x="990600" y="3657600"/>
            <a:ext cx="6858000" cy="914400"/>
          </a:xfrm>
        </p:spPr>
        <p:txBody>
          <a:bodyPr>
            <a:normAutofit/>
          </a:bodyPr>
          <a:lstStyle/>
          <a:p>
            <a:pPr>
              <a:spcBef>
                <a:spcPts val="0"/>
              </a:spcBef>
            </a:pPr>
            <a:r>
              <a:rPr lang="en-US" cap="none" dirty="0" err="1" smtClean="0">
                <a:latin typeface="+mn-lt"/>
              </a:rPr>
              <a:t>Weiting</a:t>
            </a:r>
            <a:r>
              <a:rPr lang="en-US" cap="none" dirty="0" smtClean="0">
                <a:latin typeface="+mn-lt"/>
              </a:rPr>
              <a:t> Lin, </a:t>
            </a:r>
            <a:r>
              <a:rPr lang="en-US" cap="none" dirty="0" err="1" smtClean="0">
                <a:latin typeface="+mn-lt"/>
              </a:rPr>
              <a:t>Tianchen</a:t>
            </a:r>
            <a:r>
              <a:rPr lang="en-US" cap="none" dirty="0" smtClean="0">
                <a:latin typeface="+mn-lt"/>
              </a:rPr>
              <a:t> Jin, and Steven Munn</a:t>
            </a:r>
            <a:endParaRPr lang="en-US" cap="none" dirty="0" smtClean="0">
              <a:latin typeface="+mn-lt"/>
            </a:endParaRPr>
          </a:p>
        </p:txBody>
      </p:sp>
      <p:sp>
        <p:nvSpPr>
          <p:cNvPr id="4" name="Slide Number Placeholder 3"/>
          <p:cNvSpPr>
            <a:spLocks noGrp="1"/>
          </p:cNvSpPr>
          <p:nvPr>
            <p:ph type="sldNum" sz="quarter" idx="12"/>
          </p:nvPr>
        </p:nvSpPr>
        <p:spPr/>
        <p:txBody>
          <a:bodyPr/>
          <a:lstStyle/>
          <a:p>
            <a:fld id="{F38DF745-7D3F-47F4-83A3-874385CFAA69}" type="slidenum">
              <a:rPr lang="en-US" smtClean="0"/>
              <a:pPr/>
              <a:t>1</a:t>
            </a:fld>
            <a:endParaRPr lang="en-US" dirty="0"/>
          </a:p>
        </p:txBody>
      </p:sp>
      <p:sp>
        <p:nvSpPr>
          <p:cNvPr id="9" name="Rectangle 8"/>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endParaRPr lang="en-US" sz="1400" dirty="0" smtClean="0">
              <a:solidFill>
                <a:schemeClr val="accent6">
                  <a:lumMod val="40000"/>
                  <a:lumOff val="60000"/>
                </a:schemeClr>
              </a:solidFill>
            </a:endParaRPr>
          </a:p>
          <a:p>
            <a:pPr algn="ctr"/>
            <a:r>
              <a:rPr lang="en-US" sz="1400" dirty="0" smtClean="0">
                <a:solidFill>
                  <a:schemeClr val="accent6">
                    <a:lumMod val="40000"/>
                    <a:lumOff val="60000"/>
                  </a:schemeClr>
                </a:solidFill>
              </a:rPr>
              <a:t>Winter 2015</a:t>
            </a:r>
          </a:p>
        </p:txBody>
      </p:sp>
      <p:sp>
        <p:nvSpPr>
          <p:cNvPr id="10" name="Rectangle 9"/>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3" name="Right Triangle 12"/>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320792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Mex</a:t>
            </a:r>
            <a:r>
              <a:rPr lang="en-US" dirty="0" smtClean="0"/>
              <a:t> implementation</a:t>
            </a:r>
            <a:endParaRPr lang="en-US" dirty="0"/>
          </a:p>
        </p:txBody>
      </p:sp>
      <p:sp>
        <p:nvSpPr>
          <p:cNvPr id="3" name="Content Placeholder 2"/>
          <p:cNvSpPr>
            <a:spLocks noGrp="1"/>
          </p:cNvSpPr>
          <p:nvPr>
            <p:ph idx="1"/>
          </p:nvPr>
        </p:nvSpPr>
        <p:spPr/>
        <p:txBody>
          <a:bodyPr/>
          <a:lstStyle/>
          <a:p>
            <a:r>
              <a:rPr lang="en-US" dirty="0" smtClean="0"/>
              <a:t>Our method imposes a minimum component size right at the beginning, unlike their method which imposes it as post processing. Essentially, we merge more than they do, the segmentation is less noisy and looks better, we think.</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2</a:t>
            </a:fld>
            <a:endParaRPr lang="en-US"/>
          </a:p>
        </p:txBody>
      </p:sp>
      <p:sp>
        <p:nvSpPr>
          <p:cNvPr id="9" name="Rectangle 8"/>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endParaRPr lang="en-US" sz="1400" dirty="0" smtClean="0">
              <a:solidFill>
                <a:schemeClr val="accent6">
                  <a:lumMod val="40000"/>
                  <a:lumOff val="60000"/>
                </a:schemeClr>
              </a:solidFill>
            </a:endParaRPr>
          </a:p>
          <a:p>
            <a:pPr algn="ctr"/>
            <a:r>
              <a:rPr lang="en-US" sz="1400" dirty="0" smtClean="0">
                <a:solidFill>
                  <a:schemeClr val="accent6">
                    <a:lumMod val="40000"/>
                    <a:lumOff val="60000"/>
                  </a:schemeClr>
                </a:solidFill>
              </a:rPr>
              <a:t>Winter 2015</a:t>
            </a:r>
          </a:p>
        </p:txBody>
      </p:sp>
      <p:sp>
        <p:nvSpPr>
          <p:cNvPr id="10" name="Rectangle 9"/>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1" name="Right Triangle 10"/>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81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05800" cy="685482"/>
          </a:xfrm>
        </p:spPr>
        <p:txBody>
          <a:bodyPr>
            <a:normAutofit/>
          </a:bodyPr>
          <a:lstStyle/>
          <a:p>
            <a:r>
              <a:rPr lang="en-US" dirty="0" err="1" smtClean="0"/>
              <a:t>Mex</a:t>
            </a:r>
            <a:r>
              <a:rPr lang="en-US" dirty="0" smtClean="0"/>
              <a:t> results</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3</a:t>
            </a:fld>
            <a:endParaRPr lang="en-US"/>
          </a:p>
        </p:txBody>
      </p:sp>
      <p:sp>
        <p:nvSpPr>
          <p:cNvPr id="10" name="Rectangle 9"/>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endParaRPr lang="en-US" sz="1400" dirty="0" smtClean="0">
              <a:solidFill>
                <a:schemeClr val="accent6">
                  <a:lumMod val="40000"/>
                  <a:lumOff val="60000"/>
                </a:schemeClr>
              </a:solidFill>
            </a:endParaRPr>
          </a:p>
          <a:p>
            <a:pPr algn="ctr"/>
            <a:r>
              <a:rPr lang="en-US" sz="1400" dirty="0" smtClean="0">
                <a:solidFill>
                  <a:schemeClr val="accent6">
                    <a:lumMod val="40000"/>
                    <a:lumOff val="60000"/>
                  </a:schemeClr>
                </a:solidFill>
              </a:rPr>
              <a:t>Winter 2015</a:t>
            </a:r>
          </a:p>
        </p:txBody>
      </p:sp>
      <p:sp>
        <p:nvSpPr>
          <p:cNvPr id="11" name="Rectangle 10"/>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2" name="Right Triangle 11"/>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Content Placeholder 13" descr="dog.jpg"/>
          <p:cNvPicPr>
            <a:picLocks noGrp="1" noChangeAspect="1"/>
          </p:cNvPicPr>
          <p:nvPr>
            <p:ph idx="1"/>
          </p:nvPr>
        </p:nvPicPr>
        <p:blipFill>
          <a:blip r:embed="rId2" cstate="print">
            <a:extLst>
              <a:ext uri="{28A0092B-C50C-407E-A947-70E740481C1C}">
                <a14:useLocalDpi xmlns:a14="http://schemas.microsoft.com/office/drawing/2010/main" val="0"/>
              </a:ext>
            </a:extLst>
          </a:blip>
          <a:srcRect t="4610" b="4610"/>
          <a:stretch>
            <a:fillRect/>
          </a:stretch>
        </p:blipFill>
        <p:spPr>
          <a:xfrm>
            <a:off x="671002" y="762001"/>
            <a:ext cx="3982868" cy="2286000"/>
          </a:xfrm>
        </p:spPr>
      </p:pic>
      <p:pic>
        <p:nvPicPr>
          <p:cNvPr id="15" name="Picture 14" descr="dog_RGB_s4.00_K200_mS400.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3365088"/>
            <a:ext cx="4648200" cy="2938851"/>
          </a:xfrm>
          <a:prstGeom prst="rect">
            <a:avLst/>
          </a:prstGeom>
        </p:spPr>
      </p:pic>
      <p:pic>
        <p:nvPicPr>
          <p:cNvPr id="16" name="Picture 15" descr="dog_s4_k200_compCod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800" y="762000"/>
            <a:ext cx="3608628" cy="2281577"/>
          </a:xfrm>
          <a:prstGeom prst="rect">
            <a:avLst/>
          </a:prstGeom>
        </p:spPr>
      </p:pic>
      <p:sp>
        <p:nvSpPr>
          <p:cNvPr id="17" name="TextBox 16"/>
          <p:cNvSpPr txBox="1"/>
          <p:nvPr/>
        </p:nvSpPr>
        <p:spPr>
          <a:xfrm>
            <a:off x="685800" y="2971800"/>
            <a:ext cx="2590800" cy="369332"/>
          </a:xfrm>
          <a:prstGeom prst="rect">
            <a:avLst/>
          </a:prstGeom>
          <a:noFill/>
        </p:spPr>
        <p:txBody>
          <a:bodyPr wrap="square" rtlCol="0">
            <a:spAutoFit/>
          </a:bodyPr>
          <a:lstStyle/>
          <a:p>
            <a:r>
              <a:rPr lang="en-US" dirty="0" smtClean="0"/>
              <a:t>Original dog</a:t>
            </a:r>
          </a:p>
        </p:txBody>
      </p:sp>
      <p:sp>
        <p:nvSpPr>
          <p:cNvPr id="18" name="TextBox 17"/>
          <p:cNvSpPr txBox="1"/>
          <p:nvPr/>
        </p:nvSpPr>
        <p:spPr>
          <a:xfrm>
            <a:off x="4800600" y="2971800"/>
            <a:ext cx="2590800" cy="369332"/>
          </a:xfrm>
          <a:prstGeom prst="rect">
            <a:avLst/>
          </a:prstGeom>
          <a:noFill/>
        </p:spPr>
        <p:txBody>
          <a:bodyPr wrap="square" rtlCol="0">
            <a:spAutoFit/>
          </a:bodyPr>
          <a:lstStyle/>
          <a:p>
            <a:r>
              <a:rPr lang="en-US" dirty="0" smtClean="0"/>
              <a:t>Their Result</a:t>
            </a:r>
          </a:p>
        </p:txBody>
      </p:sp>
      <p:sp>
        <p:nvSpPr>
          <p:cNvPr id="19" name="TextBox 18"/>
          <p:cNvSpPr txBox="1"/>
          <p:nvPr/>
        </p:nvSpPr>
        <p:spPr>
          <a:xfrm>
            <a:off x="6324600" y="5943600"/>
            <a:ext cx="2590800" cy="369332"/>
          </a:xfrm>
          <a:prstGeom prst="rect">
            <a:avLst/>
          </a:prstGeom>
          <a:noFill/>
        </p:spPr>
        <p:txBody>
          <a:bodyPr wrap="square" rtlCol="0">
            <a:spAutoFit/>
          </a:bodyPr>
          <a:lstStyle/>
          <a:p>
            <a:r>
              <a:rPr lang="en-US" dirty="0" smtClean="0"/>
              <a:t>Our Result</a:t>
            </a:r>
          </a:p>
        </p:txBody>
      </p:sp>
    </p:spTree>
    <p:extLst>
      <p:ext uri="{BB962C8B-B14F-4D97-AF65-F5344CB8AC3E}">
        <p14:creationId xmlns:p14="http://schemas.microsoft.com/office/powerpoint/2010/main" val="4159708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Implementation</a:t>
            </a:r>
            <a:endParaRPr lang="en-US" dirty="0"/>
          </a:p>
        </p:txBody>
      </p:sp>
      <p:sp>
        <p:nvSpPr>
          <p:cNvPr id="3" name="Content Placeholder 2"/>
          <p:cNvSpPr>
            <a:spLocks noGrp="1"/>
          </p:cNvSpPr>
          <p:nvPr>
            <p:ph idx="1"/>
          </p:nvPr>
        </p:nvSpPr>
        <p:spPr/>
        <p:txBody>
          <a:bodyPr/>
          <a:lstStyle/>
          <a:p>
            <a:r>
              <a:rPr lang="en-US" dirty="0" smtClean="0"/>
              <a:t>Hardware limitations, especially regarding memory require us to down sample the original input image.</a:t>
            </a:r>
          </a:p>
          <a:p>
            <a:endParaRPr lang="en-US" dirty="0"/>
          </a:p>
          <a:p>
            <a:r>
              <a:rPr lang="en-US" dirty="0" smtClean="0"/>
              <a:t>Interface and some function rewritten in Java, but the core code is still in C/C++.</a:t>
            </a:r>
          </a:p>
          <a:p>
            <a:endParaRPr lang="en-US" dirty="0"/>
          </a:p>
          <a:p>
            <a:r>
              <a:rPr lang="en-US" dirty="0" smtClean="0"/>
              <a:t>Need about 5 seconds to segment the image on an average $100 phone.</a:t>
            </a:r>
          </a:p>
        </p:txBody>
      </p:sp>
      <p:sp>
        <p:nvSpPr>
          <p:cNvPr id="4" name="Slide Number Placeholder 3"/>
          <p:cNvSpPr>
            <a:spLocks noGrp="1"/>
          </p:cNvSpPr>
          <p:nvPr>
            <p:ph type="sldNum" sz="quarter" idx="12"/>
          </p:nvPr>
        </p:nvSpPr>
        <p:spPr/>
        <p:txBody>
          <a:bodyPr/>
          <a:lstStyle/>
          <a:p>
            <a:fld id="{F38DF745-7D3F-47F4-83A3-874385CFAA69}" type="slidenum">
              <a:rPr lang="en-US" smtClean="0"/>
              <a:pPr/>
              <a:t>4</a:t>
            </a:fld>
            <a:endParaRPr lang="en-US"/>
          </a:p>
        </p:txBody>
      </p:sp>
      <p:sp>
        <p:nvSpPr>
          <p:cNvPr id="8" name="Rectangle 7"/>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endParaRPr lang="en-US" sz="1400" dirty="0" smtClean="0">
              <a:solidFill>
                <a:schemeClr val="accent6">
                  <a:lumMod val="40000"/>
                  <a:lumOff val="60000"/>
                </a:schemeClr>
              </a:solidFill>
            </a:endParaRPr>
          </a:p>
          <a:p>
            <a:pPr algn="ctr"/>
            <a:r>
              <a:rPr lang="en-US" sz="1400" dirty="0" smtClean="0">
                <a:solidFill>
                  <a:schemeClr val="accent6">
                    <a:lumMod val="40000"/>
                    <a:lumOff val="60000"/>
                  </a:schemeClr>
                </a:solidFill>
              </a:rPr>
              <a:t>Winter 2015</a:t>
            </a:r>
          </a:p>
        </p:txBody>
      </p:sp>
      <p:sp>
        <p:nvSpPr>
          <p:cNvPr id="9" name="Rectangle 8"/>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0" name="Right Triangle 9"/>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27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graph construct</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5</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endParaRPr lang="en-US" sz="1400" dirty="0" smtClean="0">
              <a:solidFill>
                <a:schemeClr val="accent6">
                  <a:lumMod val="40000"/>
                  <a:lumOff val="60000"/>
                </a:schemeClr>
              </a:solidFill>
            </a:endParaRP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Content Placeholder 11" descr="lena512AnnYCrCbSmoothMerge.png"/>
          <p:cNvPicPr>
            <a:picLocks noGrp="1" noChangeAspect="1"/>
          </p:cNvPicPr>
          <p:nvPr>
            <p:ph idx="1"/>
          </p:nvPr>
        </p:nvPicPr>
        <p:blipFill>
          <a:blip r:embed="rId2">
            <a:extLst>
              <a:ext uri="{28A0092B-C50C-407E-A947-70E740481C1C}">
                <a14:useLocalDpi xmlns:a14="http://schemas.microsoft.com/office/drawing/2010/main" val="0"/>
              </a:ext>
            </a:extLst>
          </a:blip>
          <a:srcRect l="-37114" r="-37114"/>
          <a:stretch>
            <a:fillRect/>
          </a:stretch>
        </p:blipFill>
        <p:spPr>
          <a:xfrm>
            <a:off x="2895600" y="1752600"/>
            <a:ext cx="7315200" cy="4198620"/>
          </a:xfrm>
        </p:spPr>
      </p:pic>
      <p:pic>
        <p:nvPicPr>
          <p:cNvPr id="13" name="Picture 12" descr="lena.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27" y="1752600"/>
            <a:ext cx="4191000" cy="4191000"/>
          </a:xfrm>
          <a:prstGeom prst="rect">
            <a:avLst/>
          </a:prstGeom>
        </p:spPr>
      </p:pic>
      <p:sp>
        <p:nvSpPr>
          <p:cNvPr id="14" name="TextBox 13"/>
          <p:cNvSpPr txBox="1"/>
          <p:nvPr/>
        </p:nvSpPr>
        <p:spPr>
          <a:xfrm>
            <a:off x="0" y="5867400"/>
            <a:ext cx="1557713" cy="369332"/>
          </a:xfrm>
          <a:prstGeom prst="rect">
            <a:avLst/>
          </a:prstGeom>
          <a:noFill/>
        </p:spPr>
        <p:txBody>
          <a:bodyPr wrap="none" rtlCol="0">
            <a:spAutoFit/>
          </a:bodyPr>
          <a:lstStyle/>
          <a:p>
            <a:r>
              <a:rPr lang="en-US" dirty="0" smtClean="0"/>
              <a:t>Original Lena</a:t>
            </a:r>
            <a:endParaRPr lang="en-US" dirty="0"/>
          </a:p>
        </p:txBody>
      </p:sp>
      <p:sp>
        <p:nvSpPr>
          <p:cNvPr id="15" name="TextBox 14"/>
          <p:cNvSpPr txBox="1"/>
          <p:nvPr/>
        </p:nvSpPr>
        <p:spPr>
          <a:xfrm>
            <a:off x="4419600" y="5867400"/>
            <a:ext cx="2562758" cy="369332"/>
          </a:xfrm>
          <a:prstGeom prst="rect">
            <a:avLst/>
          </a:prstGeom>
          <a:noFill/>
        </p:spPr>
        <p:txBody>
          <a:bodyPr wrap="none" rtlCol="0">
            <a:spAutoFit/>
          </a:bodyPr>
          <a:lstStyle/>
          <a:p>
            <a:r>
              <a:rPr lang="en-US" dirty="0" err="1"/>
              <a:t>x</a:t>
            </a:r>
            <a:r>
              <a:rPr lang="en-US" dirty="0" err="1" smtClean="0"/>
              <a:t>,y,Y,Cr,Cb</a:t>
            </a:r>
            <a:r>
              <a:rPr lang="en-US" dirty="0" smtClean="0"/>
              <a:t> space Lena</a:t>
            </a:r>
            <a:endParaRPr lang="en-US" dirty="0"/>
          </a:p>
        </p:txBody>
      </p:sp>
    </p:spTree>
    <p:extLst>
      <p:ext uri="{BB962C8B-B14F-4D97-AF65-F5344CB8AC3E}">
        <p14:creationId xmlns:p14="http://schemas.microsoft.com/office/powerpoint/2010/main" val="55440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graph construct</a:t>
            </a:r>
          </a:p>
        </p:txBody>
      </p:sp>
      <p:sp>
        <p:nvSpPr>
          <p:cNvPr id="4" name="Slide Number Placeholder 3"/>
          <p:cNvSpPr>
            <a:spLocks noGrp="1"/>
          </p:cNvSpPr>
          <p:nvPr>
            <p:ph type="sldNum" sz="quarter" idx="12"/>
          </p:nvPr>
        </p:nvSpPr>
        <p:spPr/>
        <p:txBody>
          <a:bodyPr/>
          <a:lstStyle/>
          <a:p>
            <a:fld id="{F38DF745-7D3F-47F4-83A3-874385CFAA69}" type="slidenum">
              <a:rPr lang="en-US" smtClean="0"/>
              <a:pPr/>
              <a:t>6</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endParaRPr lang="en-US" sz="1400" dirty="0" smtClean="0">
              <a:solidFill>
                <a:schemeClr val="accent6">
                  <a:lumMod val="40000"/>
                  <a:lumOff val="60000"/>
                </a:schemeClr>
              </a:solidFill>
            </a:endParaRP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0" y="5867400"/>
            <a:ext cx="2387267" cy="369332"/>
          </a:xfrm>
          <a:prstGeom prst="rect">
            <a:avLst/>
          </a:prstGeom>
          <a:noFill/>
        </p:spPr>
        <p:txBody>
          <a:bodyPr wrap="none" rtlCol="0">
            <a:spAutoFit/>
          </a:bodyPr>
          <a:lstStyle/>
          <a:p>
            <a:r>
              <a:rPr lang="en-US" dirty="0" err="1" smtClean="0"/>
              <a:t>x,y,H,S,V</a:t>
            </a:r>
            <a:r>
              <a:rPr lang="en-US" dirty="0" smtClean="0"/>
              <a:t> space Lena</a:t>
            </a:r>
            <a:endParaRPr lang="en-US" dirty="0"/>
          </a:p>
        </p:txBody>
      </p:sp>
      <p:pic>
        <p:nvPicPr>
          <p:cNvPr id="10" name="Picture 9" descr="lena512AnnHSVSmoothMer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10" y="1600200"/>
            <a:ext cx="4241800" cy="4241800"/>
          </a:xfrm>
          <a:prstGeom prst="rect">
            <a:avLst/>
          </a:prstGeom>
        </p:spPr>
      </p:pic>
      <p:pic>
        <p:nvPicPr>
          <p:cNvPr id="11" name="Picture 10" descr="lena512AnnLabSmoothMer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600200"/>
            <a:ext cx="4241800" cy="4241800"/>
          </a:xfrm>
          <a:prstGeom prst="rect">
            <a:avLst/>
          </a:prstGeom>
        </p:spPr>
      </p:pic>
      <p:sp>
        <p:nvSpPr>
          <p:cNvPr id="12" name="TextBox 11"/>
          <p:cNvSpPr txBox="1"/>
          <p:nvPr/>
        </p:nvSpPr>
        <p:spPr>
          <a:xfrm>
            <a:off x="4419600" y="5791200"/>
            <a:ext cx="2348945" cy="369332"/>
          </a:xfrm>
          <a:prstGeom prst="rect">
            <a:avLst/>
          </a:prstGeom>
          <a:noFill/>
        </p:spPr>
        <p:txBody>
          <a:bodyPr wrap="none" rtlCol="0">
            <a:spAutoFit/>
          </a:bodyPr>
          <a:lstStyle/>
          <a:p>
            <a:r>
              <a:rPr lang="en-US" dirty="0" err="1" smtClean="0"/>
              <a:t>x,y,L,</a:t>
            </a:r>
            <a:r>
              <a:rPr lang="en-US" dirty="0" err="1"/>
              <a:t>A</a:t>
            </a:r>
            <a:r>
              <a:rPr lang="en-US" dirty="0" err="1" smtClean="0"/>
              <a:t>,</a:t>
            </a:r>
            <a:r>
              <a:rPr lang="en-US" dirty="0" err="1"/>
              <a:t>B</a:t>
            </a:r>
            <a:r>
              <a:rPr lang="en-US" dirty="0" smtClean="0"/>
              <a:t> space Lena</a:t>
            </a:r>
            <a:endParaRPr lang="en-US" dirty="0"/>
          </a:p>
        </p:txBody>
      </p:sp>
    </p:spTree>
    <p:extLst>
      <p:ext uri="{BB962C8B-B14F-4D97-AF65-F5344CB8AC3E}">
        <p14:creationId xmlns:p14="http://schemas.microsoft.com/office/powerpoint/2010/main" val="3078452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MultiDim</a:t>
            </a:r>
            <a:r>
              <a:rPr lang="en-US" dirty="0" smtClean="0"/>
              <a:t>. Implementation</a:t>
            </a:r>
            <a:endParaRPr lang="en-US" dirty="0"/>
          </a:p>
        </p:txBody>
      </p:sp>
      <p:sp>
        <p:nvSpPr>
          <p:cNvPr id="3" name="Content Placeholder 2"/>
          <p:cNvSpPr>
            <a:spLocks noGrp="1"/>
          </p:cNvSpPr>
          <p:nvPr>
            <p:ph idx="1"/>
          </p:nvPr>
        </p:nvSpPr>
        <p:spPr/>
        <p:txBody>
          <a:bodyPr/>
          <a:lstStyle/>
          <a:p>
            <a:r>
              <a:rPr lang="en-US" dirty="0" smtClean="0"/>
              <a:t>Distance between pixels is measured by L2 distance in 5-D space.</a:t>
            </a:r>
          </a:p>
          <a:p>
            <a:endParaRPr lang="en-US" dirty="0"/>
          </a:p>
          <a:p>
            <a:r>
              <a:rPr lang="en-US" dirty="0" smtClean="0"/>
              <a:t>Exact k-</a:t>
            </a:r>
            <a:r>
              <a:rPr lang="en-US" dirty="0"/>
              <a:t>n</a:t>
            </a:r>
            <a:r>
              <a:rPr lang="en-US" dirty="0" smtClean="0"/>
              <a:t>earest </a:t>
            </a:r>
            <a:r>
              <a:rPr lang="en-US" dirty="0"/>
              <a:t>n</a:t>
            </a:r>
            <a:r>
              <a:rPr lang="en-US" dirty="0" smtClean="0"/>
              <a:t>eighbor for every pixel runs too slowly (~30 minutes for 512x512 image).</a:t>
            </a:r>
          </a:p>
          <a:p>
            <a:endParaRPr lang="en-US" dirty="0"/>
          </a:p>
          <a:p>
            <a:r>
              <a:rPr lang="en-US" dirty="0" smtClean="0"/>
              <a:t>Approximate k-nearest neighbor runs in 2 or 3 minutes for image of the same size.</a:t>
            </a:r>
          </a:p>
        </p:txBody>
      </p:sp>
      <p:sp>
        <p:nvSpPr>
          <p:cNvPr id="4" name="Slide Number Placeholder 3"/>
          <p:cNvSpPr>
            <a:spLocks noGrp="1"/>
          </p:cNvSpPr>
          <p:nvPr>
            <p:ph type="sldNum" sz="quarter" idx="12"/>
          </p:nvPr>
        </p:nvSpPr>
        <p:spPr/>
        <p:txBody>
          <a:bodyPr/>
          <a:lstStyle/>
          <a:p>
            <a:fld id="{F38DF745-7D3F-47F4-83A3-874385CFAA69}" type="slidenum">
              <a:rPr lang="en-US" smtClean="0"/>
              <a:pPr/>
              <a:t>7</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endParaRPr lang="en-US" sz="1400" dirty="0" smtClean="0">
              <a:solidFill>
                <a:schemeClr val="accent6">
                  <a:lumMod val="40000"/>
                  <a:lumOff val="60000"/>
                </a:schemeClr>
              </a:solidFill>
            </a:endParaRP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4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r>
              <a:rPr lang="en-US" dirty="0" smtClean="0"/>
              <a:t>MATLAB scripts</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8</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endParaRPr lang="en-US" sz="1400" dirty="0" smtClean="0">
              <a:solidFill>
                <a:schemeClr val="accent6">
                  <a:lumMod val="40000"/>
                  <a:lumOff val="60000"/>
                </a:schemeClr>
              </a:solidFill>
            </a:endParaRP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637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228600" indent="-228600">
              <a:buAutoNum type="arabicPeriod"/>
            </a:pPr>
            <a:r>
              <a:rPr lang="en-US" sz="1200" b="0" dirty="0"/>
              <a:t>David I Shuman, Sunil K. </a:t>
            </a:r>
            <a:r>
              <a:rPr lang="en-US" sz="1200" b="0" dirty="0" err="1"/>
              <a:t>Narang</a:t>
            </a:r>
            <a:r>
              <a:rPr lang="en-US" sz="1200" b="0" dirty="0"/>
              <a:t>, Pascal </a:t>
            </a:r>
            <a:r>
              <a:rPr lang="en-US" sz="1200" b="0" dirty="0" err="1"/>
              <a:t>Frossard</a:t>
            </a:r>
            <a:r>
              <a:rPr lang="en-US" sz="1200" b="0" dirty="0"/>
              <a:t>, Antonio Ortega, and Pierre </a:t>
            </a:r>
            <a:r>
              <a:rPr lang="en-US" sz="1200" b="0" dirty="0" err="1"/>
              <a:t>Vandergheynst</a:t>
            </a:r>
            <a:r>
              <a:rPr lang="en-US" sz="1200" b="0" dirty="0"/>
              <a:t>. IEEE Signal Processing Magazine. May 2013. </a:t>
            </a:r>
            <a:r>
              <a:rPr lang="en-US" sz="1200" b="0" i="1" dirty="0"/>
              <a:t>The Emerging Field of Signal Processing on Graphs</a:t>
            </a:r>
            <a:r>
              <a:rPr lang="en-US" sz="1200" b="0" dirty="0"/>
              <a:t>. </a:t>
            </a:r>
            <a:r>
              <a:rPr lang="en-US" sz="1200" b="0" dirty="0">
                <a:hlinkClick r:id="rId2"/>
              </a:rPr>
              <a:t>http://ieeexplore.ieee.org/stamp/stamp.jsp?arnumber=</a:t>
            </a:r>
            <a:r>
              <a:rPr lang="en-US" sz="1200" b="0" dirty="0" smtClean="0">
                <a:hlinkClick r:id="rId2"/>
              </a:rPr>
              <a:t>6494675</a:t>
            </a:r>
            <a:endParaRPr lang="en-US" sz="1200" b="0" dirty="0" smtClean="0"/>
          </a:p>
          <a:p>
            <a:pPr marL="228600" indent="-228600">
              <a:buFont typeface="Arial" pitchFamily="34" charset="0"/>
              <a:buAutoNum type="arabicPeriod"/>
            </a:pPr>
            <a:r>
              <a:rPr lang="en-US" sz="1200" b="0" dirty="0" err="1" smtClean="0"/>
              <a:t>Pengfei</a:t>
            </a:r>
            <a:r>
              <a:rPr lang="en-US" sz="1200" b="0" dirty="0" smtClean="0"/>
              <a:t> </a:t>
            </a:r>
            <a:r>
              <a:rPr lang="en-US" sz="1200" b="0" dirty="0" err="1" smtClean="0"/>
              <a:t>Lui</a:t>
            </a:r>
            <a:r>
              <a:rPr lang="en-US" sz="1200" b="0" dirty="0" smtClean="0"/>
              <a:t>, </a:t>
            </a:r>
            <a:r>
              <a:rPr lang="en-US" sz="1200" b="0" dirty="0" err="1" smtClean="0"/>
              <a:t>Xiaohan</a:t>
            </a:r>
            <a:r>
              <a:rPr lang="en-US" sz="1200" b="0" dirty="0" smtClean="0"/>
              <a:t> Wang, </a:t>
            </a:r>
            <a:r>
              <a:rPr lang="en-US" sz="1200" b="0" dirty="0" err="1" smtClean="0"/>
              <a:t>Yuantao</a:t>
            </a:r>
            <a:r>
              <a:rPr lang="en-US" sz="1200" b="0" dirty="0" smtClean="0"/>
              <a:t> </a:t>
            </a:r>
            <a:r>
              <a:rPr lang="en-US" sz="1200" b="0" dirty="0" err="1" smtClean="0"/>
              <a:t>Gu</a:t>
            </a:r>
            <a:r>
              <a:rPr lang="en-US" sz="1200" b="0" dirty="0"/>
              <a:t>. IEEE International Conference on Acoustic, Speech and Signal </a:t>
            </a:r>
            <a:r>
              <a:rPr lang="en-US" sz="1200" b="0" dirty="0" smtClean="0"/>
              <a:t>Processing. </a:t>
            </a:r>
            <a:r>
              <a:rPr lang="en-US" sz="1200" b="0" dirty="0"/>
              <a:t>2014. </a:t>
            </a:r>
            <a:r>
              <a:rPr lang="en-US" sz="1200" b="0" i="1" dirty="0" smtClean="0"/>
              <a:t>Coarsening Graph Signal with Spectral Invariance</a:t>
            </a:r>
          </a:p>
          <a:p>
            <a:pPr marL="228600" indent="-228600">
              <a:buFont typeface="Arial" pitchFamily="34" charset="0"/>
              <a:buAutoNum type="arabicPeriod"/>
            </a:pPr>
            <a:r>
              <a:rPr lang="en-US" sz="1200" b="0" dirty="0" err="1"/>
              <a:t>Jianbo</a:t>
            </a:r>
            <a:r>
              <a:rPr lang="en-US" sz="1200" b="0" dirty="0"/>
              <a:t> Shi and </a:t>
            </a:r>
            <a:r>
              <a:rPr lang="en-US" sz="1200" b="0" dirty="0" err="1"/>
              <a:t>Jitendra</a:t>
            </a:r>
            <a:r>
              <a:rPr lang="en-US" sz="1200" b="0" dirty="0"/>
              <a:t> Malik. IEEE TRANSACTIONS ON PATTERN ANALYSIS AND MACHINE </a:t>
            </a:r>
            <a:r>
              <a:rPr lang="en-US" sz="1200" b="0" dirty="0" smtClean="0"/>
              <a:t>INTELLIGENCE. </a:t>
            </a:r>
            <a:r>
              <a:rPr lang="en-US" sz="1200" b="0" dirty="0"/>
              <a:t>Aug 2000. </a:t>
            </a:r>
            <a:r>
              <a:rPr lang="en-US" sz="1200" b="0" i="1" dirty="0"/>
              <a:t>Normalized Cuts and Image </a:t>
            </a:r>
            <a:r>
              <a:rPr lang="en-US" sz="1200" b="0" i="1" dirty="0" smtClean="0"/>
              <a:t>Segmentation</a:t>
            </a:r>
          </a:p>
          <a:p>
            <a:pPr marL="228600" indent="-228600">
              <a:buFont typeface="Arial" pitchFamily="34" charset="0"/>
              <a:buAutoNum type="arabicPeriod"/>
            </a:pPr>
            <a:r>
              <a:rPr lang="en-US" sz="1200" b="0" dirty="0"/>
              <a:t>Ha Q. Nguyen and Minh N. </a:t>
            </a:r>
            <a:r>
              <a:rPr lang="en-US" sz="1200" b="0" dirty="0" smtClean="0"/>
              <a:t>Do.</a:t>
            </a:r>
            <a:r>
              <a:rPr lang="en-US" sz="1200" b="0" dirty="0"/>
              <a:t> IEEE Transactions on </a:t>
            </a:r>
            <a:r>
              <a:rPr lang="en-US" sz="1200" b="0" dirty="0" smtClean="0"/>
              <a:t>Signal Processing. </a:t>
            </a:r>
            <a:r>
              <a:rPr lang="en-US" sz="1200" b="0" dirty="0"/>
              <a:t>Jan 2015.</a:t>
            </a:r>
            <a:r>
              <a:rPr lang="en-US" sz="1200" b="0" i="1" dirty="0"/>
              <a:t> </a:t>
            </a:r>
            <a:r>
              <a:rPr lang="en-US" sz="1200" b="0" i="1" dirty="0" err="1" smtClean="0"/>
              <a:t>Downsampling</a:t>
            </a:r>
            <a:r>
              <a:rPr lang="en-US" sz="1200" b="0" i="1" dirty="0" smtClean="0"/>
              <a:t> </a:t>
            </a:r>
            <a:r>
              <a:rPr lang="en-US" sz="1200" b="0" i="1" dirty="0"/>
              <a:t>of Signals on </a:t>
            </a:r>
            <a:r>
              <a:rPr lang="en-US" sz="1200" b="0" i="1" dirty="0" smtClean="0"/>
              <a:t>Graphs Via </a:t>
            </a:r>
            <a:r>
              <a:rPr lang="en-US" sz="1200" b="0" i="1" dirty="0"/>
              <a:t>Maximum Spanning Trees</a:t>
            </a:r>
          </a:p>
        </p:txBody>
      </p:sp>
      <p:sp>
        <p:nvSpPr>
          <p:cNvPr id="4" name="Slide Number Placeholder 3"/>
          <p:cNvSpPr>
            <a:spLocks noGrp="1"/>
          </p:cNvSpPr>
          <p:nvPr>
            <p:ph type="sldNum" sz="quarter" idx="12"/>
          </p:nvPr>
        </p:nvSpPr>
        <p:spPr/>
        <p:txBody>
          <a:bodyPr/>
          <a:lstStyle/>
          <a:p>
            <a:fld id="{F38DF745-7D3F-47F4-83A3-874385CFAA69}" type="slidenum">
              <a:rPr lang="en-US" smtClean="0"/>
              <a:pPr/>
              <a:t>9</a:t>
            </a:fld>
            <a:endParaRPr lang="en-US"/>
          </a:p>
        </p:txBody>
      </p:sp>
      <p:sp>
        <p:nvSpPr>
          <p:cNvPr id="14" name="Rectangle 13"/>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endParaRPr lang="en-US" sz="1400" dirty="0" smtClean="0">
              <a:solidFill>
                <a:schemeClr val="accent6">
                  <a:lumMod val="40000"/>
                  <a:lumOff val="60000"/>
                </a:schemeClr>
              </a:solidFill>
            </a:endParaRPr>
          </a:p>
          <a:p>
            <a:pPr algn="ctr"/>
            <a:r>
              <a:rPr lang="en-US" sz="1400" dirty="0" smtClean="0">
                <a:solidFill>
                  <a:schemeClr val="accent6">
                    <a:lumMod val="40000"/>
                    <a:lumOff val="60000"/>
                  </a:schemeClr>
                </a:solidFill>
              </a:rPr>
              <a:t>Winter 2015</a:t>
            </a:r>
          </a:p>
        </p:txBody>
      </p:sp>
      <p:sp>
        <p:nvSpPr>
          <p:cNvPr id="15" name="Rectangle 14"/>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6" name="Right Triangle 15"/>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500021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6130</TotalTime>
  <Words>432</Words>
  <Application>Microsoft Macintosh PowerPoint</Application>
  <PresentationFormat>On-screen Show (4:3)</PresentationFormat>
  <Paragraphs>70</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Essential</vt:lpstr>
      <vt:lpstr>Efficient Graph-Based Image Segmentation</vt:lpstr>
      <vt:lpstr>Mex implementation</vt:lpstr>
      <vt:lpstr>Mex results</vt:lpstr>
      <vt:lpstr>Android Implementation</vt:lpstr>
      <vt:lpstr>Multidimensional graph construct</vt:lpstr>
      <vt:lpstr>Multidimensional graph construct</vt:lpstr>
      <vt:lpstr>MultiDim. Implementation</vt:lpstr>
      <vt:lpstr>Performance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Imaging techniques in Condensed matter physics</dc:title>
  <dc:creator>stevenjlm</dc:creator>
  <cp:lastModifiedBy>StevenM</cp:lastModifiedBy>
  <cp:revision>153</cp:revision>
  <dcterms:created xsi:type="dcterms:W3CDTF">2013-04-28T00:17:03Z</dcterms:created>
  <dcterms:modified xsi:type="dcterms:W3CDTF">2015-03-09T06:08:11Z</dcterms:modified>
</cp:coreProperties>
</file>