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0"/>
  </p:notesMasterIdLst>
  <p:sldIdLst>
    <p:sldId id="259" r:id="rId3"/>
    <p:sldId id="292" r:id="rId4"/>
    <p:sldId id="290" r:id="rId5"/>
    <p:sldId id="291" r:id="rId6"/>
    <p:sldId id="294" r:id="rId7"/>
    <p:sldId id="293" r:id="rId8"/>
    <p:sldId id="289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AE6"/>
    <a:srgbClr val="F4B8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676" autoAdjust="0"/>
  </p:normalViewPr>
  <p:slideViewPr>
    <p:cSldViewPr snapToGrid="0">
      <p:cViewPr varScale="1">
        <p:scale>
          <a:sx n="102" d="100"/>
          <a:sy n="102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A6C43-32BD-495A-AF45-8DAEDCE820B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C9DD0-A349-4834-8B69-F18B6D3B8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5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5499A"/>
                </a:solidFill>
              </a:defRPr>
            </a:lvl1pPr>
          </a:lstStyle>
          <a:p>
            <a:pPr>
              <a:defRPr/>
            </a:pPr>
            <a:fld id="{A0B71EF3-367A-4337-9424-847A80EA2235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E214-333B-4BA4-AEA0-1997A755F5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5276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762001"/>
            <a:ext cx="8026400" cy="5527675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F8D9-EB64-4EDD-8C19-3F823FAEBA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5499A"/>
                </a:solidFill>
              </a:defRPr>
            </a:lvl1pPr>
          </a:lstStyle>
          <a:p>
            <a:pPr>
              <a:defRPr/>
            </a:pPr>
            <a:fld id="{A0B71EF3-367A-4337-9424-847A80EA2235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3136-1F8D-4E19-8C8A-E3FF8B8E0E5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127A-46CC-421E-AEA5-541D5C892D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C1E5-EADC-42D9-8C21-702FE08F2FC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5C87-50B9-4319-8D1D-D388B1BF072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B144-78FE-4071-BE5D-EFBB69C92A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E0E8-1826-4AF5-869D-D03FFDA59F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34FC-682D-414C-A528-43D82A15764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E214-333B-4BA4-AEA0-1997A755F5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5276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762001"/>
            <a:ext cx="8026400" cy="5527675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8F8D9-EB64-4EDD-8C19-3F823FAEBA8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543A-88EA-4199-A6B6-3079FB100F8D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3136-1F8D-4E19-8C8A-E3FF8B8E0E5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839913"/>
            <a:ext cx="5384800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127A-46CC-421E-AEA5-541D5C892D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C1E5-EADC-42D9-8C21-702FE08F2FC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B5C87-50B9-4319-8D1D-D388B1BF072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B144-78FE-4071-BE5D-EFBB69C92A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E0E8-1826-4AF5-869D-D03FFDA59F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168" y="47625"/>
            <a:ext cx="77377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34FC-682D-414C-A528-43D82A15764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046"/>
          <p:cNvSpPr>
            <a:spLocks noChangeArrowheads="1"/>
          </p:cNvSpPr>
          <p:nvPr/>
        </p:nvSpPr>
        <p:spPr bwMode="auto">
          <a:xfrm flipV="1">
            <a:off x="0" y="-12700"/>
            <a:ext cx="12166600" cy="58261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</a:ln>
        </p:spPr>
        <p:txBody>
          <a:bodyPr rot="10800000"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2" name="图片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951" y="88900"/>
            <a:ext cx="26483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9" name="直接连接符 12"/>
          <p:cNvCxnSpPr>
            <a:cxnSpLocks noChangeShapeType="1"/>
          </p:cNvCxnSpPr>
          <p:nvPr/>
        </p:nvCxnSpPr>
        <p:spPr bwMode="auto">
          <a:xfrm>
            <a:off x="0" y="589326"/>
            <a:ext cx="12192000" cy="0"/>
          </a:xfrm>
          <a:prstGeom prst="line">
            <a:avLst/>
          </a:prstGeom>
          <a:noFill/>
          <a:ln w="25400">
            <a:gradFill flip="none" rotWithShape="1">
              <a:gsLst>
                <a:gs pos="0">
                  <a:srgbClr val="0070C0"/>
                </a:gs>
                <a:gs pos="39000">
                  <a:srgbClr val="00B0F0"/>
                </a:gs>
                <a:gs pos="70000">
                  <a:srgbClr val="92D050"/>
                </a:gs>
                <a:gs pos="100000">
                  <a:srgbClr val="FFC000"/>
                </a:gs>
              </a:gsLst>
              <a:lin ang="0" scaled="1"/>
              <a:tileRect/>
            </a:gradFill>
            <a:round/>
          </a:ln>
        </p:spPr>
      </p:cxnSp>
      <p:sp>
        <p:nvSpPr>
          <p:cNvPr id="615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839913"/>
            <a:ext cx="10972800" cy="444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>
          <a:xfrm>
            <a:off x="11437798" y="10510"/>
            <a:ext cx="773773" cy="58896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r">
              <a:defRPr/>
            </a:pPr>
            <a:fld id="{A0B71EF3-367A-4337-9424-847A80EA2235}" type="slidenum">
              <a:rPr lang="zh-CN" altLang="en-US" sz="2000" b="1" smtClean="0"/>
              <a:t>‹#›</a:t>
            </a:fld>
            <a:endParaRPr lang="en-US" altLang="zh-CN" sz="2000" b="1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754038" y="0"/>
            <a:ext cx="4320480" cy="582614"/>
            <a:chOff x="7344139" y="0"/>
            <a:chExt cx="4320480" cy="582614"/>
          </a:xfrm>
        </p:grpSpPr>
        <p:sp>
          <p:nvSpPr>
            <p:cNvPr id="2" name="平行四边形 1"/>
            <p:cNvSpPr/>
            <p:nvPr/>
          </p:nvSpPr>
          <p:spPr bwMode="auto">
            <a:xfrm>
              <a:off x="7344139" y="0"/>
              <a:ext cx="4320480" cy="582614"/>
            </a:xfrm>
            <a:prstGeom prst="parallelogram">
              <a:avLst>
                <a:gd name="adj" fmla="val 97964"/>
              </a:avLst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pPr lvl="0" algn="ctr"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/>
            <p:cNvSpPr txBox="1"/>
            <p:nvPr userDrawn="1"/>
          </p:nvSpPr>
          <p:spPr>
            <a:xfrm>
              <a:off x="8042474" y="78049"/>
              <a:ext cx="2969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泉州装备制造研究所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None/>
        <a:defRPr sz="32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8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4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046"/>
          <p:cNvSpPr>
            <a:spLocks noChangeArrowheads="1"/>
          </p:cNvSpPr>
          <p:nvPr/>
        </p:nvSpPr>
        <p:spPr bwMode="auto">
          <a:xfrm flipV="1">
            <a:off x="0" y="-12700"/>
            <a:ext cx="12166600" cy="58261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</a:ln>
        </p:spPr>
        <p:txBody>
          <a:bodyPr rot="10800000"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2" name="图片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7951" y="88900"/>
            <a:ext cx="3352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9" name="直接连接符 12"/>
          <p:cNvCxnSpPr>
            <a:cxnSpLocks noChangeShapeType="1"/>
          </p:cNvCxnSpPr>
          <p:nvPr/>
        </p:nvCxnSpPr>
        <p:spPr bwMode="auto">
          <a:xfrm>
            <a:off x="0" y="576263"/>
            <a:ext cx="12192000" cy="0"/>
          </a:xfrm>
          <a:prstGeom prst="line">
            <a:avLst/>
          </a:prstGeom>
          <a:noFill/>
          <a:ln w="25400">
            <a:solidFill>
              <a:srgbClr val="15499A"/>
            </a:solidFill>
            <a:round/>
          </a:ln>
        </p:spPr>
      </p:cxnSp>
      <p:sp>
        <p:nvSpPr>
          <p:cNvPr id="615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839913"/>
            <a:ext cx="10972800" cy="4449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平行四边形 1"/>
          <p:cNvSpPr/>
          <p:nvPr/>
        </p:nvSpPr>
        <p:spPr bwMode="auto">
          <a:xfrm>
            <a:off x="7344139" y="0"/>
            <a:ext cx="4320480" cy="582614"/>
          </a:xfrm>
          <a:prstGeom prst="parallelogram">
            <a:avLst>
              <a:gd name="adj" fmla="val 97964"/>
            </a:avLst>
          </a:prstGeom>
          <a:solidFill>
            <a:srgbClr val="15499A"/>
          </a:solidFill>
          <a:ln w="9525">
            <a:noFill/>
            <a:miter lim="800000"/>
          </a:ln>
        </p:spPr>
        <p:txBody>
          <a:bodyPr rot="10800000" wrap="none" anchor="ctr"/>
          <a:lstStyle/>
          <a:p>
            <a:pPr lvl="0" algn="ctr">
              <a:buFont typeface="Arial" panose="020B0604020202020204" pitchFamily="34" charset="0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54" name="图片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74827" y="107952"/>
            <a:ext cx="3122084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6"/>
          <p:cNvSpPr txBox="1">
            <a:spLocks noChangeArrowheads="1"/>
          </p:cNvSpPr>
          <p:nvPr/>
        </p:nvSpPr>
        <p:spPr>
          <a:xfrm>
            <a:off x="11427288" y="0"/>
            <a:ext cx="773773" cy="58896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algn="r">
              <a:defRPr/>
            </a:pPr>
            <a:fld id="{A0B71EF3-367A-4337-9424-847A80EA2235}" type="slidenum">
              <a:rPr lang="zh-CN" altLang="en-US" sz="2000" b="1" smtClean="0"/>
              <a:t>‹#›</a:t>
            </a:fld>
            <a:endParaRPr lang="en-US" altLang="zh-CN" sz="2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FF000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None/>
        <a:defRPr sz="32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8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4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3pPr>
      <a:lvl4pPr marL="13716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1">
          <a:solidFill>
            <a:schemeClr val="tx1">
              <a:lumMod val="75000"/>
              <a:lumOff val="25000"/>
            </a:schemeClr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8659" y="2844333"/>
            <a:ext cx="7337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dirty="0">
                <a:sym typeface="+mn-ea"/>
              </a:rPr>
              <a:t> </a:t>
            </a:r>
            <a:r>
              <a:rPr lang="zh-CN" altLang="en-US" sz="6000" dirty="0" smtClean="0">
                <a:sym typeface="+mn-ea"/>
              </a:rPr>
              <a:t>四驱车深度相机</a:t>
            </a:r>
            <a:r>
              <a:rPr lang="zh-CN" altLang="en-US" sz="6000" dirty="0" smtClean="0"/>
              <a:t>汇报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8157845" y="4798060"/>
            <a:ext cx="202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汇报人：魏彤</a:t>
            </a:r>
          </a:p>
          <a:p>
            <a:pPr algn="r"/>
            <a:r>
              <a:rPr lang="en-US" altLang="zh-CN" dirty="0"/>
              <a:t>   2019.3.7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8543A-88EA-4199-A6B6-3079FB100F8D}" type="slidenum">
              <a:rPr lang="zh-CN" altLang="en-US" smtClean="0"/>
              <a:t>2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28918" y="1305342"/>
            <a:ext cx="101480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kern="100" dirty="0" smtClean="0"/>
              <a:t>该</a:t>
            </a:r>
            <a:r>
              <a:rPr lang="zh-CN" altLang="zh-CN" kern="100" dirty="0"/>
              <a:t>平台底盘由步科</a:t>
            </a:r>
            <a:r>
              <a:rPr lang="en-US" altLang="zh-CN" kern="100" dirty="0" err="1"/>
              <a:t>eView</a:t>
            </a:r>
            <a:r>
              <a:rPr lang="en-US" altLang="zh-CN" kern="100" dirty="0"/>
              <a:t> kinji-02</a:t>
            </a:r>
            <a:r>
              <a:rPr lang="zh-CN" altLang="zh-CN" kern="100" dirty="0"/>
              <a:t>改造，上位机由</a:t>
            </a:r>
            <a:r>
              <a:rPr lang="en-US" altLang="zh-CN" kern="100" dirty="0"/>
              <a:t>ARM</a:t>
            </a:r>
            <a:r>
              <a:rPr lang="zh-CN" altLang="zh-CN" kern="100" dirty="0"/>
              <a:t>架构的</a:t>
            </a:r>
            <a:r>
              <a:rPr lang="en-US" altLang="zh-CN" kern="100" dirty="0"/>
              <a:t>NVIDIA </a:t>
            </a:r>
            <a:r>
              <a:rPr lang="en-US" altLang="zh-CN" kern="100" dirty="0" err="1"/>
              <a:t>Jetson</a:t>
            </a:r>
            <a:r>
              <a:rPr lang="en-US" altLang="zh-CN" kern="100" dirty="0"/>
              <a:t> </a:t>
            </a:r>
            <a:r>
              <a:rPr lang="en-US" altLang="zh-CN" kern="100" dirty="0">
                <a:solidFill>
                  <a:srgbClr val="FF0000"/>
                </a:solidFill>
              </a:rPr>
              <a:t>TX1</a:t>
            </a:r>
            <a:r>
              <a:rPr lang="zh-CN" altLang="zh-CN" kern="100" dirty="0"/>
              <a:t>（以下简称</a:t>
            </a:r>
            <a:r>
              <a:rPr lang="en-US" altLang="zh-CN" kern="100" dirty="0"/>
              <a:t>TX1</a:t>
            </a:r>
            <a:r>
              <a:rPr lang="zh-CN" altLang="zh-CN" kern="100" dirty="0"/>
              <a:t>）以及</a:t>
            </a:r>
            <a:r>
              <a:rPr lang="en-US" altLang="zh-CN" kern="100" dirty="0"/>
              <a:t>X86</a:t>
            </a:r>
            <a:r>
              <a:rPr lang="zh-CN" altLang="zh-CN" kern="100" dirty="0"/>
              <a:t>架构的</a:t>
            </a:r>
            <a:r>
              <a:rPr lang="zh-CN" altLang="zh-CN" kern="100" dirty="0">
                <a:solidFill>
                  <a:srgbClr val="FF0000"/>
                </a:solidFill>
              </a:rPr>
              <a:t>英特尔</a:t>
            </a:r>
            <a:r>
              <a:rPr lang="en-US" altLang="zh-CN" kern="100" dirty="0">
                <a:solidFill>
                  <a:srgbClr val="FF0000"/>
                </a:solidFill>
              </a:rPr>
              <a:t>J1900</a:t>
            </a:r>
            <a:r>
              <a:rPr lang="zh-CN" altLang="zh-CN" kern="100" dirty="0">
                <a:solidFill>
                  <a:srgbClr val="FF0000"/>
                </a:solidFill>
              </a:rPr>
              <a:t>迷你主机</a:t>
            </a:r>
            <a:r>
              <a:rPr lang="zh-CN" altLang="zh-CN" kern="100" dirty="0"/>
              <a:t>（以下简称</a:t>
            </a:r>
            <a:r>
              <a:rPr lang="en-US" altLang="zh-CN" kern="100" dirty="0"/>
              <a:t>J1900</a:t>
            </a:r>
            <a:r>
              <a:rPr lang="zh-CN" altLang="zh-CN" kern="100" dirty="0"/>
              <a:t>）两部分组成，其中英特尔</a:t>
            </a:r>
            <a:r>
              <a:rPr lang="en-US" altLang="zh-CN" kern="100" dirty="0"/>
              <a:t>J1900</a:t>
            </a:r>
            <a:r>
              <a:rPr lang="zh-CN" altLang="zh-CN" kern="100" dirty="0"/>
              <a:t>仅负责单目相机的数据采集，其他工作均由</a:t>
            </a:r>
            <a:r>
              <a:rPr lang="en-US" altLang="zh-CN" kern="100" dirty="0"/>
              <a:t>TX1</a:t>
            </a:r>
            <a:r>
              <a:rPr lang="zh-CN" altLang="zh-CN" kern="100" dirty="0"/>
              <a:t>完成</a:t>
            </a:r>
            <a:r>
              <a:rPr lang="zh-CN" altLang="zh-CN" kern="100" dirty="0" smtClean="0"/>
              <a:t>。</a:t>
            </a:r>
            <a:endParaRPr lang="en-US" altLang="zh-CN" kern="100" dirty="0" smtClean="0"/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kern="100" dirty="0" smtClean="0"/>
              <a:t>平台</a:t>
            </a:r>
            <a:r>
              <a:rPr lang="zh-CN" altLang="zh-CN" kern="100" dirty="0"/>
              <a:t>搭载了</a:t>
            </a:r>
            <a:r>
              <a:rPr lang="en-US" altLang="zh-CN" kern="100" dirty="0"/>
              <a:t>4</a:t>
            </a:r>
            <a:r>
              <a:rPr lang="zh-CN" altLang="zh-CN" kern="100" dirty="0"/>
              <a:t>个</a:t>
            </a:r>
            <a:r>
              <a:rPr lang="en-US" altLang="zh-CN" kern="100" dirty="0"/>
              <a:t>BFS-PGE-16S2C-CS</a:t>
            </a:r>
            <a:r>
              <a:rPr lang="zh-CN" altLang="zh-CN" kern="100" dirty="0"/>
              <a:t>单目视觉相机，</a:t>
            </a:r>
            <a:r>
              <a:rPr lang="en-US" altLang="zh-CN" kern="100" dirty="0"/>
              <a:t>1</a:t>
            </a:r>
            <a:r>
              <a:rPr lang="zh-CN" altLang="zh-CN" kern="100" dirty="0"/>
              <a:t>个</a:t>
            </a:r>
            <a:r>
              <a:rPr lang="en-US" altLang="zh-CN" kern="100" dirty="0">
                <a:solidFill>
                  <a:srgbClr val="FF0000"/>
                </a:solidFill>
              </a:rPr>
              <a:t>Microsoft Kinect 2</a:t>
            </a:r>
            <a:r>
              <a:rPr lang="zh-CN" altLang="zh-CN" kern="100" dirty="0">
                <a:solidFill>
                  <a:srgbClr val="FF0000"/>
                </a:solidFill>
              </a:rPr>
              <a:t>深度相机</a:t>
            </a:r>
            <a:r>
              <a:rPr lang="zh-CN" altLang="zh-CN" kern="100" dirty="0"/>
              <a:t>，</a:t>
            </a:r>
            <a:r>
              <a:rPr lang="en-US" altLang="zh-CN" kern="100" dirty="0"/>
              <a:t>1</a:t>
            </a:r>
            <a:r>
              <a:rPr lang="zh-CN" altLang="zh-CN" kern="100" dirty="0"/>
              <a:t>个</a:t>
            </a:r>
            <a:r>
              <a:rPr lang="en-US" altLang="zh-CN" kern="100" dirty="0">
                <a:solidFill>
                  <a:srgbClr val="FF0000"/>
                </a:solidFill>
              </a:rPr>
              <a:t>ZED 2K</a:t>
            </a:r>
            <a:r>
              <a:rPr lang="zh-CN" altLang="zh-CN" kern="100" dirty="0">
                <a:solidFill>
                  <a:srgbClr val="FF0000"/>
                </a:solidFill>
              </a:rPr>
              <a:t>全景运动立体相机</a:t>
            </a:r>
            <a:r>
              <a:rPr lang="zh-CN" altLang="zh-CN" kern="100" dirty="0"/>
              <a:t>，</a:t>
            </a:r>
            <a:r>
              <a:rPr lang="en-US" altLang="zh-CN" kern="100" dirty="0"/>
              <a:t>1</a:t>
            </a:r>
            <a:r>
              <a:rPr lang="zh-CN" altLang="zh-CN" kern="100" dirty="0"/>
              <a:t>个倍加福</a:t>
            </a:r>
            <a:r>
              <a:rPr lang="en-US" altLang="zh-CN" kern="100" dirty="0">
                <a:solidFill>
                  <a:srgbClr val="FF0000"/>
                </a:solidFill>
              </a:rPr>
              <a:t>P+F </a:t>
            </a:r>
            <a:r>
              <a:rPr lang="zh-CN" altLang="zh-CN" kern="100" dirty="0">
                <a:solidFill>
                  <a:srgbClr val="FF0000"/>
                </a:solidFill>
              </a:rPr>
              <a:t>光电传感器</a:t>
            </a:r>
            <a:r>
              <a:rPr lang="en-US" altLang="zh-CN" kern="100" dirty="0">
                <a:solidFill>
                  <a:srgbClr val="FF0000"/>
                </a:solidFill>
              </a:rPr>
              <a:t> </a:t>
            </a:r>
            <a:r>
              <a:rPr lang="en-US" altLang="zh-CN" kern="100" dirty="0"/>
              <a:t>OMD30M-R2000-B23</a:t>
            </a:r>
            <a:r>
              <a:rPr lang="zh-CN" altLang="zh-CN" kern="100" dirty="0"/>
              <a:t>，</a:t>
            </a:r>
            <a:r>
              <a:rPr lang="en-US" altLang="zh-CN" kern="100" dirty="0"/>
              <a:t>1</a:t>
            </a:r>
            <a:r>
              <a:rPr lang="zh-CN" altLang="zh-CN" kern="100" dirty="0"/>
              <a:t>个</a:t>
            </a:r>
            <a:r>
              <a:rPr lang="en-US" altLang="zh-CN" kern="100" dirty="0"/>
              <a:t>BN-280 GPS</a:t>
            </a:r>
            <a:r>
              <a:rPr lang="zh-CN" altLang="zh-CN" kern="100" dirty="0"/>
              <a:t>一体模块，</a:t>
            </a:r>
            <a:r>
              <a:rPr lang="en-US" altLang="zh-CN" kern="100" dirty="0"/>
              <a:t>1</a:t>
            </a:r>
            <a:r>
              <a:rPr lang="zh-CN" altLang="zh-CN" kern="100" dirty="0"/>
              <a:t>个</a:t>
            </a:r>
            <a:r>
              <a:rPr lang="en-US" altLang="zh-CN" kern="100" dirty="0"/>
              <a:t>360</a:t>
            </a:r>
            <a:r>
              <a:rPr lang="zh-CN" altLang="zh-CN" kern="100" dirty="0"/>
              <a:t>度全向拾音器以及</a:t>
            </a:r>
            <a:r>
              <a:rPr lang="en-US" altLang="zh-CN" kern="100" dirty="0"/>
              <a:t>1</a:t>
            </a:r>
            <a:r>
              <a:rPr lang="zh-CN" altLang="zh-CN" kern="100" dirty="0"/>
              <a:t>个</a:t>
            </a:r>
            <a:r>
              <a:rPr lang="en-US" altLang="zh-CN" kern="100" dirty="0" err="1"/>
              <a:t>Xsens</a:t>
            </a:r>
            <a:r>
              <a:rPr lang="en-US" altLang="zh-CN" kern="100" dirty="0"/>
              <a:t> MTI-300</a:t>
            </a:r>
            <a:r>
              <a:rPr lang="zh-CN" altLang="zh-CN" kern="100" dirty="0"/>
              <a:t>姿态和航向参考系统。</a:t>
            </a:r>
            <a:endParaRPr lang="zh-CN" altLang="zh-CN" kern="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4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8543A-88EA-4199-A6B6-3079FB100F8D}" type="slidenum">
              <a:rPr lang="zh-CN" altLang="en-US" smtClean="0"/>
              <a:t>3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4446" y="1021976"/>
            <a:ext cx="99508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ZED </a:t>
            </a:r>
            <a:r>
              <a:rPr lang="zh-CN" altLang="en-US" sz="2400" dirty="0" smtClean="0"/>
              <a:t>全景相机：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ZED</a:t>
            </a:r>
            <a:r>
              <a:rPr lang="zh-CN" altLang="zh-CN" dirty="0"/>
              <a:t>立体相机和软件套件能让无人机、机器人和其他机器获得诸如室内</a:t>
            </a:r>
            <a:r>
              <a:rPr lang="en-US" altLang="zh-CN" dirty="0"/>
              <a:t>/</a:t>
            </a:r>
            <a:r>
              <a:rPr lang="zh-CN" altLang="zh-CN" dirty="0"/>
              <a:t>室外防撞、自动导航和</a:t>
            </a:r>
            <a:r>
              <a:rPr lang="en-US" altLang="zh-CN" dirty="0"/>
              <a:t>3D</a:t>
            </a:r>
            <a:r>
              <a:rPr lang="zh-CN" altLang="zh-CN" dirty="0"/>
              <a:t>测绘的能力。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ZED</a:t>
            </a:r>
            <a:r>
              <a:rPr lang="zh-CN" altLang="zh-CN" dirty="0"/>
              <a:t>相机的视觉能力来自于</a:t>
            </a:r>
            <a:r>
              <a:rPr lang="en-US" altLang="zh-CN" dirty="0"/>
              <a:t>CUDA</a:t>
            </a:r>
            <a:r>
              <a:rPr lang="zh-CN" altLang="zh-CN" dirty="0"/>
              <a:t>，也就是</a:t>
            </a:r>
            <a:r>
              <a:rPr lang="en-US" altLang="zh-CN" dirty="0" err="1"/>
              <a:t>Nvidia</a:t>
            </a:r>
            <a:r>
              <a:rPr lang="zh-CN" altLang="zh-CN" dirty="0"/>
              <a:t>顶级图形显卡的编程模型。它让运行相机配套软件的的计算机有能力以</a:t>
            </a:r>
            <a:r>
              <a:rPr lang="en-US" altLang="zh-CN" dirty="0"/>
              <a:t>15fps</a:t>
            </a:r>
            <a:r>
              <a:rPr lang="zh-CN" altLang="zh-CN" dirty="0"/>
              <a:t>的速度去处理最高</a:t>
            </a:r>
            <a:r>
              <a:rPr lang="en-US" altLang="zh-CN" dirty="0"/>
              <a:t>4416x1242</a:t>
            </a:r>
            <a:r>
              <a:rPr lang="zh-CN" altLang="zh-CN" dirty="0"/>
              <a:t>分辨率的实时景深地图。如果分辨率降低，其处理速度更是可以达到最高</a:t>
            </a:r>
            <a:r>
              <a:rPr lang="en-US" altLang="zh-CN" dirty="0"/>
              <a:t>120fps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这款相机配备了一种基于被动立体视觉的景深传感器，可通过</a:t>
            </a:r>
            <a:r>
              <a:rPr lang="en-US" altLang="zh-CN" dirty="0"/>
              <a:t>USB 3.0</a:t>
            </a:r>
            <a:r>
              <a:rPr lang="zh-CN" altLang="zh-CN" dirty="0"/>
              <a:t>输出左右两个并行的高分辨率视频流。在</a:t>
            </a:r>
            <a:r>
              <a:rPr lang="en-US" altLang="zh-CN" dirty="0"/>
              <a:t>ZED SDK</a:t>
            </a:r>
            <a:r>
              <a:rPr lang="zh-CN" altLang="zh-CN" dirty="0"/>
              <a:t>的帮助下，主机</a:t>
            </a:r>
            <a:r>
              <a:rPr lang="en-US" altLang="zh-CN" dirty="0"/>
              <a:t>PC</a:t>
            </a:r>
            <a:r>
              <a:rPr lang="zh-CN" altLang="zh-CN" dirty="0"/>
              <a:t>中的图形处理器（</a:t>
            </a:r>
            <a:r>
              <a:rPr lang="en-US" altLang="zh-CN" dirty="0"/>
              <a:t>GPU</a:t>
            </a:r>
            <a:r>
              <a:rPr lang="zh-CN" altLang="zh-CN" dirty="0"/>
              <a:t>）可从并行视频当中实时计算出景深地图</a:t>
            </a:r>
            <a:r>
              <a:rPr lang="zh-CN" altLang="zh-CN" sz="1600" dirty="0"/>
              <a:t>。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8" b="43027"/>
          <a:stretch/>
        </p:blipFill>
        <p:spPr bwMode="auto">
          <a:xfrm>
            <a:off x="2455433" y="5084627"/>
            <a:ext cx="5273040" cy="1095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196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8543A-88EA-4199-A6B6-3079FB100F8D}" type="slidenum">
              <a:rPr lang="zh-CN" altLang="en-US" smtClean="0"/>
              <a:t>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19902" y="910824"/>
            <a:ext cx="418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cs typeface="Times New Roman" panose="02020603050405020304" pitchFamily="18" charset="0"/>
              </a:rPr>
              <a:t>深度相机</a:t>
            </a:r>
            <a:r>
              <a:rPr lang="en-US" altLang="zh-CN" sz="2400" dirty="0"/>
              <a:t>Microsoft Kinect 2 </a:t>
            </a:r>
            <a:endParaRPr lang="zh-CN" altLang="en-US" sz="2400" dirty="0"/>
          </a:p>
        </p:txBody>
      </p:sp>
      <p:pic>
        <p:nvPicPr>
          <p:cNvPr id="1026" name="Picture 2" descr="image_1cs835f4eiaa4gb1ln31cndcb2an.png-99.9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2" y="1372489"/>
            <a:ext cx="429577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.net/20180603165646215?watermark/2/text/aHR0cHM6Ly9ibG9nLmNzZG4ubmV0L2hlaGVkYWRhcQ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13" y="3572136"/>
            <a:ext cx="5992532" cy="307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692747" y="1372489"/>
            <a:ext cx="5274310" cy="20148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3931" y="4321600"/>
            <a:ext cx="4707715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22222"/>
                </a:solidFill>
              </a:rPr>
              <a:t>对于现实场景中的点，深度相机扫描得到的每一帧数据不仅包括了场景中的点的彩色</a:t>
            </a:r>
            <a:r>
              <a:rPr lang="en-US" altLang="zh-CN" dirty="0">
                <a:solidFill>
                  <a:srgbClr val="222222"/>
                </a:solidFill>
              </a:rPr>
              <a:t>RGB</a:t>
            </a:r>
            <a:r>
              <a:rPr lang="zh-CN" altLang="en-US" dirty="0">
                <a:solidFill>
                  <a:srgbClr val="222222"/>
                </a:solidFill>
              </a:rPr>
              <a:t>图像，还包括每个点到深度相机所在的垂直平面的距离值。这个距离值被称为深度值（</a:t>
            </a:r>
            <a:r>
              <a:rPr lang="en-US" altLang="zh-CN" dirty="0">
                <a:solidFill>
                  <a:srgbClr val="222222"/>
                </a:solidFill>
              </a:rPr>
              <a:t>depth</a:t>
            </a:r>
            <a:r>
              <a:rPr lang="zh-CN" altLang="en-US" dirty="0">
                <a:solidFill>
                  <a:srgbClr val="222222"/>
                </a:solidFill>
              </a:rPr>
              <a:t>），这些深度值共同组成了这一帧的深度图像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8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8543A-88EA-4199-A6B6-3079FB100F8D}" type="slidenum">
              <a:rPr lang="zh-CN" altLang="en-US" smtClean="0"/>
              <a:t>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6" y="896470"/>
            <a:ext cx="4781175" cy="35858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59" y="3216032"/>
            <a:ext cx="5661809" cy="31847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2376" y="4727734"/>
            <a:ext cx="420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Kinect v2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64359" y="2846700"/>
            <a:ext cx="348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ZED </a:t>
            </a:r>
            <a:r>
              <a:rPr lang="en-US" altLang="zh-CN" dirty="0" err="1" smtClean="0"/>
              <a:t>rqt</a:t>
            </a:r>
            <a:r>
              <a:rPr lang="zh-CN" altLang="en-US" dirty="0" smtClean="0"/>
              <a:t>功能查看视图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D8543A-88EA-4199-A6B6-3079FB100F8D}" type="slidenum">
              <a:rPr lang="zh-CN" altLang="en-US" smtClean="0"/>
              <a:t>6</a:t>
            </a:fld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0634" y="905435"/>
            <a:ext cx="10139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跟随存在问题：</a:t>
            </a:r>
            <a:r>
              <a:rPr lang="en-US" altLang="zh-CN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1 </a:t>
            </a:r>
            <a:r>
              <a:rPr lang="en-US" altLang="zh-CN" sz="2400" dirty="0" err="1" smtClean="0"/>
              <a:t>ros</a:t>
            </a:r>
            <a:r>
              <a:rPr lang="zh-CN" altLang="en-US" sz="2400" dirty="0" smtClean="0"/>
              <a:t>基础及控制原理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2 Kinect2 tracker</a:t>
            </a:r>
            <a:r>
              <a:rPr lang="zh-CN" altLang="en-US" sz="2400" dirty="0" smtClean="0"/>
              <a:t>实验失败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3 turtlebot3</a:t>
            </a:r>
            <a:r>
              <a:rPr lang="zh-CN" altLang="en-US" sz="2400" dirty="0" smtClean="0"/>
              <a:t>采用雷达追踪，非视觉，目前正在更改</a:t>
            </a:r>
            <a:r>
              <a:rPr lang="en-US" altLang="zh-CN" sz="2400" dirty="0" smtClean="0"/>
              <a:t>turtlebot1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follower.launch</a:t>
            </a:r>
            <a:r>
              <a:rPr lang="zh-CN" altLang="en-US" sz="2400" dirty="0" smtClean="0"/>
              <a:t>文件来实现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0448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D3B144-78FE-4071-BE5D-EFBB69C92A38}" type="slidenum">
              <a:rPr lang="zh-CN" altLang="en-US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6_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默认设计模板">
  <a:themeElements>
    <a:clrScheme name="6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默认设计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QIEM</Template>
  <TotalTime>15863</TotalTime>
  <Words>365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华文行楷</vt:lpstr>
      <vt:lpstr>宋体</vt:lpstr>
      <vt:lpstr>微软雅黑</vt:lpstr>
      <vt:lpstr>Arial</vt:lpstr>
      <vt:lpstr>Times New Roman</vt:lpstr>
      <vt:lpstr>Wingdings</vt:lpstr>
      <vt:lpstr>6_默认设计模板</vt:lpstr>
      <vt:lpstr>7_默认设计模板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L</dc:creator>
  <cp:lastModifiedBy>lenovo</cp:lastModifiedBy>
  <cp:revision>381</cp:revision>
  <dcterms:created xsi:type="dcterms:W3CDTF">2017-07-05T14:40:00Z</dcterms:created>
  <dcterms:modified xsi:type="dcterms:W3CDTF">2019-05-08T08:28:59Z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