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
  </p:notesMasterIdLst>
  <p:sldIdLst>
    <p:sldId id="259" r:id="rId3"/>
    <p:sldId id="261" r:id="rId4"/>
    <p:sldId id="293" r:id="rId5"/>
    <p:sldId id="292" r:id="rId6"/>
    <p:sldId id="291" r:id="rId7"/>
    <p:sldId id="300" r:id="rId8"/>
    <p:sldId id="302" r:id="rId9"/>
    <p:sldId id="303" r:id="rId10"/>
    <p:sldId id="294" r:id="rId11"/>
    <p:sldId id="296" r:id="rId12"/>
    <p:sldId id="295" r:id="rId13"/>
    <p:sldId id="289" r:id="rId1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4AE6"/>
    <a:srgbClr val="F4B8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1676" autoAdjust="0"/>
  </p:normalViewPr>
  <p:slideViewPr>
    <p:cSldViewPr snapToGrid="0">
      <p:cViewPr varScale="1">
        <p:scale>
          <a:sx n="106" d="100"/>
          <a:sy n="106" d="100"/>
        </p:scale>
        <p:origin x="7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A6C43-32BD-495A-AF45-8DAEDCE820B1}" type="datetimeFigureOut">
              <a:rPr lang="zh-CN" altLang="en-US" smtClean="0"/>
              <a:t>2019/4/27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C9DD0-A349-4834-8B69-F18B6D3B8F7D}" type="slidenum">
              <a:rPr lang="zh-CN" altLang="en-US" smtClean="0"/>
              <a:t>‹#›</a:t>
            </a:fld>
            <a:endParaRPr lang="zh-CN" altLang="en-US"/>
          </a:p>
        </p:txBody>
      </p:sp>
    </p:spTree>
    <p:extLst>
      <p:ext uri="{BB962C8B-B14F-4D97-AF65-F5344CB8AC3E}">
        <p14:creationId xmlns:p14="http://schemas.microsoft.com/office/powerpoint/2010/main" val="53565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sz="2000">
                <a:solidFill>
                  <a:srgbClr val="15499A"/>
                </a:solidFill>
              </a:defRPr>
            </a:lvl1pPr>
          </a:lstStyle>
          <a:p>
            <a:pPr>
              <a:defRPr/>
            </a:pPr>
            <a:fld id="{A0B71EF3-367A-4337-9424-847A80EA2235}" type="slidenum">
              <a:rPr lang="zh-CN" altLang="en-US" smtClean="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E01E214-333B-4BA4-AEA0-1997A755F5F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762001"/>
            <a:ext cx="2743200" cy="5527675"/>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609600" y="762001"/>
            <a:ext cx="8026400" cy="5527675"/>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16B8F8D9-EB64-4EDD-8C19-3F823FAEBA8C}"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标题和内容">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5D8543A-88EA-4199-A6B6-3079FB100F8D}" type="slidenum">
              <a:rPr lang="zh-CN" altLang="en-US"/>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3_标题和内容">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5D8543A-88EA-4199-A6B6-3079FB100F8D}" type="slidenum">
              <a:rPr lang="zh-CN" altLang="en-US"/>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sz="2000">
                <a:solidFill>
                  <a:srgbClr val="15499A"/>
                </a:solidFill>
              </a:defRPr>
            </a:lvl1pPr>
          </a:lstStyle>
          <a:p>
            <a:pPr>
              <a:defRPr/>
            </a:pPr>
            <a:fld id="{A0B71EF3-367A-4337-9424-847A80EA2235}" type="slidenum">
              <a:rPr lang="zh-CN" altLang="en-US" smtClean="0"/>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5D8543A-88EA-4199-A6B6-3079FB100F8D}" type="slidenum">
              <a:rPr lang="zh-CN" altLang="en-US"/>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编辑母版文本样式</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51E33136-1F8D-4E19-8C8A-E3FF8B8E0E5D}" type="slidenum">
              <a:rPr lang="zh-CN" altLang="en-US"/>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609600" y="1839913"/>
            <a:ext cx="5384800" cy="4449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6197600" y="1839913"/>
            <a:ext cx="5384800" cy="4449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A16E127A-46CC-421E-AEA5-541D5C892D75}" type="slidenum">
              <a:rPr lang="zh-CN" altLang="en-US"/>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Slide Number Placeholder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940FC1E5-EADC-42D9-8C21-702FE08F2FC1}" type="slidenum">
              <a:rPr lang="zh-CN" altLang="en-US"/>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7EEB5C87-50B9-4319-8D1D-D388B1BF072B}"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5D8543A-88EA-4199-A6B6-3079FB100F8D}" type="slidenum">
              <a:rPr lang="zh-CN" altLang="en-US"/>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20D3B144-78FE-4071-BE5D-EFBB69C92A38}" type="slidenum">
              <a:rPr lang="zh-CN" altLang="en-US"/>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hasCustomPrompt="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D95EE0E8-1826-4AF5-869D-D03FFDA59FBF}" type="slidenum">
              <a:rPr lang="zh-CN" altLang="en-US"/>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7FD134FC-682D-414C-A528-43D82A15764E}" type="slidenum">
              <a:rPr lang="zh-CN" altLang="en-US"/>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E01E214-333B-4BA4-AEA0-1997A755F5F1}" type="slidenum">
              <a:rPr lang="zh-CN" altLang="en-US"/>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762001"/>
            <a:ext cx="2743200" cy="5527675"/>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609600" y="762001"/>
            <a:ext cx="8026400" cy="5527675"/>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16B8F8D9-EB64-4EDD-8C19-3F823FAEBA8C}" type="slidenum">
              <a:rPr lang="zh-CN" altLang="en-US"/>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6_标题和内容">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5D8543A-88EA-4199-A6B6-3079FB100F8D}" type="slidenum">
              <a:rPr lang="zh-CN" altLang="en-US"/>
              <a:t>‹#›</a:t>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3_标题和内容">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E5D8543A-88EA-4199-A6B6-3079FB100F8D}" type="slidenum">
              <a:rPr lang="zh-CN" altLang="en-US"/>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编辑母版文本样式</a:t>
            </a:r>
          </a:p>
        </p:txBody>
      </p:sp>
      <p:sp>
        <p:nvSpPr>
          <p:cNvPr id="4"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51E33136-1F8D-4E19-8C8A-E3FF8B8E0E5D}"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609600" y="1839913"/>
            <a:ext cx="5384800" cy="4449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6197600" y="1839913"/>
            <a:ext cx="5384800" cy="4449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A16E127A-46CC-421E-AEA5-541D5C892D75}"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Slide Number Placeholder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940FC1E5-EADC-42D9-8C21-702FE08F2FC1}"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7EEB5C87-50B9-4319-8D1D-D388B1BF072B}"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20D3B144-78FE-4071-BE5D-EFBB69C92A38}"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hasCustomPrompt="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D95EE0E8-1826-4AF5-869D-D03FFDA59FBF}"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6"/>
          <p:cNvSpPr>
            <a:spLocks noGrp="1" noChangeArrowheads="1"/>
          </p:cNvSpPr>
          <p:nvPr>
            <p:ph type="sldNum" sz="quarter" idx="10"/>
          </p:nvPr>
        </p:nvSpPr>
        <p:spPr>
          <a:xfrm>
            <a:off x="11326168" y="47625"/>
            <a:ext cx="773773" cy="476250"/>
          </a:xfrm>
          <a:prstGeom prst="rect">
            <a:avLst/>
          </a:prstGeom>
        </p:spPr>
        <p:txBody>
          <a:bodyPr/>
          <a:lstStyle>
            <a:lvl1pPr>
              <a:defRPr/>
            </a:lvl1pPr>
          </a:lstStyle>
          <a:p>
            <a:pPr>
              <a:defRPr/>
            </a:pPr>
            <a:fld id="{7FD134FC-682D-414C-A528-43D82A15764E}"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3" name="Rectangle 1046"/>
          <p:cNvSpPr>
            <a:spLocks noChangeArrowheads="1"/>
          </p:cNvSpPr>
          <p:nvPr/>
        </p:nvSpPr>
        <p:spPr bwMode="auto">
          <a:xfrm flipV="1">
            <a:off x="0" y="-12700"/>
            <a:ext cx="12166600" cy="582613"/>
          </a:xfrm>
          <a:prstGeom prst="rect">
            <a:avLst/>
          </a:prstGeom>
          <a:solidFill>
            <a:srgbClr val="F2F2F2"/>
          </a:solidFill>
          <a:ln w="9525">
            <a:noFill/>
            <a:miter lim="800000"/>
          </a:ln>
        </p:spPr>
        <p:txBody>
          <a:bodyPr rot="10800000" wrap="none" anchor="ctr"/>
          <a:lstStyle/>
          <a:p>
            <a:pPr>
              <a:buFont typeface="Arial" panose="020B0604020202020204" pitchFamily="34" charset="0"/>
              <a:buNone/>
              <a:defRPr/>
            </a:pPr>
            <a:endParaRPr lang="zh-CN" altLang="en-US" sz="2400" b="1" dirty="0">
              <a:solidFill>
                <a:srgbClr val="000000"/>
              </a:solidFill>
              <a:latin typeface="Times New Roman" panose="02020603050405020304" pitchFamily="18" charset="0"/>
              <a:ea typeface="宋体" panose="02010600030101010101" pitchFamily="2" charset="-122"/>
            </a:endParaRPr>
          </a:p>
        </p:txBody>
      </p:sp>
      <p:pic>
        <p:nvPicPr>
          <p:cNvPr id="6152" name="图片 4"/>
          <p:cNvPicPr>
            <a:picLocks noChangeAspect="1" noChangeArrowheads="1"/>
          </p:cNvPicPr>
          <p:nvPr/>
        </p:nvPicPr>
        <p:blipFill>
          <a:blip r:embed="rId15" cstate="print"/>
          <a:srcRect/>
          <a:stretch>
            <a:fillRect/>
          </a:stretch>
        </p:blipFill>
        <p:spPr bwMode="auto">
          <a:xfrm>
            <a:off x="107951" y="88900"/>
            <a:ext cx="2648312" cy="393700"/>
          </a:xfrm>
          <a:prstGeom prst="rect">
            <a:avLst/>
          </a:prstGeom>
          <a:noFill/>
          <a:ln w="9525">
            <a:noFill/>
            <a:miter lim="800000"/>
            <a:headEnd/>
            <a:tailEnd/>
          </a:ln>
        </p:spPr>
      </p:pic>
      <p:cxnSp>
        <p:nvCxnSpPr>
          <p:cNvPr id="7179" name="直接连接符 12"/>
          <p:cNvCxnSpPr>
            <a:cxnSpLocks noChangeShapeType="1"/>
          </p:cNvCxnSpPr>
          <p:nvPr/>
        </p:nvCxnSpPr>
        <p:spPr bwMode="auto">
          <a:xfrm>
            <a:off x="0" y="589326"/>
            <a:ext cx="12192000" cy="0"/>
          </a:xfrm>
          <a:prstGeom prst="line">
            <a:avLst/>
          </a:prstGeom>
          <a:noFill/>
          <a:ln w="25400">
            <a:gradFill flip="none" rotWithShape="1">
              <a:gsLst>
                <a:gs pos="0">
                  <a:srgbClr val="0070C0"/>
                </a:gs>
                <a:gs pos="39000">
                  <a:srgbClr val="00B0F0"/>
                </a:gs>
                <a:gs pos="70000">
                  <a:srgbClr val="92D050"/>
                </a:gs>
                <a:gs pos="100000">
                  <a:srgbClr val="FFC000"/>
                </a:gs>
              </a:gsLst>
              <a:lin ang="0" scaled="1"/>
              <a:tileRect/>
            </a:gradFill>
            <a:round/>
          </a:ln>
        </p:spPr>
      </p:cxnSp>
      <p:sp>
        <p:nvSpPr>
          <p:cNvPr id="6156" name="Rectangle 2"/>
          <p:cNvSpPr>
            <a:spLocks noGrp="1" noChangeArrowheads="1"/>
          </p:cNvSpPr>
          <p:nvPr>
            <p:ph type="title" idx="4294967295"/>
          </p:nvPr>
        </p:nvSpPr>
        <p:spPr bwMode="auto">
          <a:xfrm>
            <a:off x="609600" y="762000"/>
            <a:ext cx="10972800" cy="838200"/>
          </a:xfrm>
          <a:prstGeom prst="rect">
            <a:avLst/>
          </a:prstGeom>
          <a:noFill/>
          <a:ln w="9525">
            <a:noFill/>
            <a:miter lim="800000"/>
          </a:ln>
        </p:spPr>
        <p:txBody>
          <a:bodyPr vert="horz" wrap="square" lIns="91440" tIns="45720" rIns="91440" bIns="45720" numCol="1" anchor="ctr" anchorCtr="0" compatLnSpc="1"/>
          <a:lstStyle/>
          <a:p>
            <a:pPr lvl="0"/>
            <a:r>
              <a:rPr lang="zh-CN" altLang="zh-CN" dirty="0"/>
              <a:t>单击此处编辑母版标题样式</a:t>
            </a:r>
          </a:p>
        </p:txBody>
      </p:sp>
      <p:sp>
        <p:nvSpPr>
          <p:cNvPr id="6157" name="Rectangle 3"/>
          <p:cNvSpPr>
            <a:spLocks noGrp="1" noChangeArrowheads="1"/>
          </p:cNvSpPr>
          <p:nvPr>
            <p:ph type="body" idx="9"/>
          </p:nvPr>
        </p:nvSpPr>
        <p:spPr bwMode="auto">
          <a:xfrm>
            <a:off x="609600" y="1839913"/>
            <a:ext cx="10972800" cy="4449762"/>
          </a:xfrm>
          <a:prstGeom prst="rect">
            <a:avLst/>
          </a:prstGeom>
          <a:noFill/>
          <a:ln w="9525">
            <a:noFill/>
            <a:miter lim="800000"/>
          </a:ln>
        </p:spPr>
        <p:txBody>
          <a:bodyPr vert="horz" wrap="square" lIns="91440" tIns="45720" rIns="91440" bIns="45720" numCol="1" anchor="t" anchorCtr="0" compatLnSpc="1"/>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6" name="Rectangle 6"/>
          <p:cNvSpPr txBox="1">
            <a:spLocks noChangeArrowheads="1"/>
          </p:cNvSpPr>
          <p:nvPr/>
        </p:nvSpPr>
        <p:spPr>
          <a:xfrm>
            <a:off x="11437798" y="10510"/>
            <a:ext cx="773773" cy="588964"/>
          </a:xfrm>
          <a:prstGeom prst="rect">
            <a:avLst/>
          </a:prstGeom>
        </p:spPr>
        <p:txBody>
          <a:bodyPr anchor="b" anchorCtr="0"/>
          <a:lstStyle>
            <a:defPPr>
              <a:defRPr lang="zh-CN"/>
            </a:defPPr>
            <a:lvl1pPr algn="l" rtl="0" fontAlgn="base">
              <a:spcBef>
                <a:spcPct val="0"/>
              </a:spcBef>
              <a:spcAft>
                <a:spcPct val="0"/>
              </a:spcAft>
              <a:buFont typeface="Arial" panose="020B0604020202020204" pitchFamily="34" charset="0"/>
              <a:defRPr sz="2000" kern="1200">
                <a:solidFill>
                  <a:srgbClr val="15499A"/>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9pPr>
          </a:lstStyle>
          <a:p>
            <a:pPr algn="r">
              <a:defRPr/>
            </a:pPr>
            <a:fld id="{A0B71EF3-367A-4337-9424-847A80EA2235}" type="slidenum">
              <a:rPr lang="zh-CN" altLang="en-US" sz="2000" b="1" smtClean="0"/>
              <a:t>‹#›</a:t>
            </a:fld>
            <a:endParaRPr lang="en-US" altLang="zh-CN" sz="2000" b="1" dirty="0"/>
          </a:p>
        </p:txBody>
      </p:sp>
      <p:grpSp>
        <p:nvGrpSpPr>
          <p:cNvPr id="4" name="组合 3"/>
          <p:cNvGrpSpPr/>
          <p:nvPr userDrawn="1"/>
        </p:nvGrpSpPr>
        <p:grpSpPr>
          <a:xfrm>
            <a:off x="7754038" y="0"/>
            <a:ext cx="4320480" cy="582614"/>
            <a:chOff x="7344139" y="0"/>
            <a:chExt cx="4320480" cy="582614"/>
          </a:xfrm>
        </p:grpSpPr>
        <p:sp>
          <p:nvSpPr>
            <p:cNvPr id="2" name="平行四边形 1"/>
            <p:cNvSpPr/>
            <p:nvPr/>
          </p:nvSpPr>
          <p:spPr bwMode="auto">
            <a:xfrm>
              <a:off x="7344139" y="0"/>
              <a:ext cx="4320480" cy="582614"/>
            </a:xfrm>
            <a:prstGeom prst="parallelogram">
              <a:avLst>
                <a:gd name="adj" fmla="val 97964"/>
              </a:avLst>
            </a:prstGeom>
            <a:solidFill>
              <a:schemeClr val="accent1">
                <a:lumMod val="75000"/>
              </a:schemeClr>
            </a:solidFill>
            <a:ln w="9525">
              <a:noFill/>
              <a:miter lim="800000"/>
            </a:ln>
          </p:spPr>
          <p:txBody>
            <a:bodyPr rot="10800000" wrap="none" anchor="ctr"/>
            <a:lstStyle/>
            <a:p>
              <a:pPr lvl="0" algn="ctr">
                <a:buFont typeface="Arial" panose="020B0604020202020204" pitchFamily="34" charset="0"/>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3" name="文本框 2"/>
            <p:cNvSpPr txBox="1"/>
            <p:nvPr userDrawn="1"/>
          </p:nvSpPr>
          <p:spPr>
            <a:xfrm>
              <a:off x="8042474" y="78049"/>
              <a:ext cx="2969514" cy="461665"/>
            </a:xfrm>
            <a:prstGeom prst="rect">
              <a:avLst/>
            </a:prstGeom>
            <a:noFill/>
          </p:spPr>
          <p:txBody>
            <a:bodyPr wrap="square" rtlCol="0">
              <a:spAutoFit/>
            </a:bodyPr>
            <a:lstStyle/>
            <a:p>
              <a:r>
                <a:rPr lang="zh-CN" altLang="en-US" sz="2400" dirty="0">
                  <a:solidFill>
                    <a:schemeClr val="bg1"/>
                  </a:solidFill>
                  <a:latin typeface="华文行楷" panose="02010800040101010101" pitchFamily="2" charset="-122"/>
                  <a:ea typeface="华文行楷" panose="02010800040101010101" pitchFamily="2" charset="-122"/>
                </a:rPr>
                <a:t>泉州装备制造研究所</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600" b="1">
          <a:solidFill>
            <a:schemeClr val="accent5"/>
          </a:solidFill>
          <a:latin typeface="+mj-lt"/>
          <a:ea typeface="+mj-ea"/>
          <a:cs typeface="+mj-cs"/>
        </a:defRPr>
      </a:lvl1pPr>
      <a:lvl2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2pPr>
      <a:lvl3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3pPr>
      <a:lvl4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4pPr>
      <a:lvl5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5pPr>
      <a:lvl6pPr marL="4572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9pPr>
    </p:titleStyle>
    <p:bodyStyle>
      <a:lvl1pPr marL="0" indent="0" algn="l" rtl="0" eaLnBrk="1" fontAlgn="base" hangingPunct="1">
        <a:spcBef>
          <a:spcPct val="20000"/>
        </a:spcBef>
        <a:spcAft>
          <a:spcPct val="0"/>
        </a:spcAft>
        <a:buClr>
          <a:srgbClr val="FF0000"/>
        </a:buClr>
        <a:buFont typeface="Wingdings" panose="05000000000000000000" pitchFamily="2" charset="2"/>
        <a:buNone/>
        <a:defRPr sz="3200" b="1">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Wingdings" panose="05000000000000000000" pitchFamily="2" charset="2"/>
        <a:buNone/>
        <a:defRPr sz="2800" b="1">
          <a:solidFill>
            <a:schemeClr val="tx1">
              <a:lumMod val="75000"/>
              <a:lumOff val="25000"/>
            </a:schemeClr>
          </a:solidFill>
          <a:latin typeface="+mn-lt"/>
          <a:ea typeface="+mn-ea"/>
        </a:defRPr>
      </a:lvl2pPr>
      <a:lvl3pPr marL="914400" indent="0" algn="l" rtl="0" eaLnBrk="1" fontAlgn="base" hangingPunct="1">
        <a:spcBef>
          <a:spcPct val="20000"/>
        </a:spcBef>
        <a:spcAft>
          <a:spcPct val="0"/>
        </a:spcAft>
        <a:buFont typeface="Wingdings" panose="05000000000000000000" pitchFamily="2" charset="2"/>
        <a:buNone/>
        <a:defRPr sz="2400" b="1">
          <a:solidFill>
            <a:schemeClr val="tx1">
              <a:lumMod val="75000"/>
              <a:lumOff val="25000"/>
            </a:schemeClr>
          </a:solidFill>
          <a:latin typeface="+mn-lt"/>
          <a:ea typeface="+mn-ea"/>
        </a:defRPr>
      </a:lvl3pPr>
      <a:lvl4pPr marL="1371600" indent="0" algn="l" rtl="0" eaLnBrk="1" fontAlgn="base" hangingPunct="1">
        <a:spcBef>
          <a:spcPct val="20000"/>
        </a:spcBef>
        <a:spcAft>
          <a:spcPct val="0"/>
        </a:spcAft>
        <a:buFont typeface="Wingdings" panose="05000000000000000000" pitchFamily="2" charset="2"/>
        <a:buNone/>
        <a:defRPr sz="2000" b="1">
          <a:solidFill>
            <a:schemeClr val="tx1">
              <a:lumMod val="75000"/>
              <a:lumOff val="25000"/>
            </a:schemeClr>
          </a:solidFill>
          <a:latin typeface="+mn-lt"/>
          <a:ea typeface="+mn-ea"/>
        </a:defRPr>
      </a:lvl4pPr>
      <a:lvl5pPr marL="1828800" indent="0" algn="l" rtl="0" eaLnBrk="1" fontAlgn="base" hangingPunct="1">
        <a:spcBef>
          <a:spcPct val="20000"/>
        </a:spcBef>
        <a:spcAft>
          <a:spcPct val="0"/>
        </a:spcAft>
        <a:buFont typeface="Wingdings" panose="05000000000000000000" pitchFamily="2" charset="2"/>
        <a:buNone/>
        <a:defRPr sz="2000" b="1">
          <a:solidFill>
            <a:schemeClr val="tx1">
              <a:lumMod val="75000"/>
              <a:lumOff val="25000"/>
            </a:schemeClr>
          </a:solidFill>
          <a:latin typeface="+mn-lt"/>
          <a:ea typeface="+mn-ea"/>
        </a:defRPr>
      </a:lvl5pPr>
      <a:lvl6pPr marL="25146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6pPr>
      <a:lvl7pPr marL="29718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7pPr>
      <a:lvl8pPr marL="34290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8pPr>
      <a:lvl9pPr marL="38862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3" name="Rectangle 1046"/>
          <p:cNvSpPr>
            <a:spLocks noChangeArrowheads="1"/>
          </p:cNvSpPr>
          <p:nvPr/>
        </p:nvSpPr>
        <p:spPr bwMode="auto">
          <a:xfrm flipV="1">
            <a:off x="0" y="-12700"/>
            <a:ext cx="12166600" cy="582613"/>
          </a:xfrm>
          <a:prstGeom prst="rect">
            <a:avLst/>
          </a:prstGeom>
          <a:solidFill>
            <a:srgbClr val="F2F2F2"/>
          </a:solidFill>
          <a:ln w="9525">
            <a:noFill/>
            <a:miter lim="800000"/>
          </a:ln>
        </p:spPr>
        <p:txBody>
          <a:bodyPr rot="10800000" wrap="none" anchor="ctr"/>
          <a:lstStyle/>
          <a:p>
            <a:pPr>
              <a:buFont typeface="Arial" panose="020B0604020202020204" pitchFamily="34" charset="0"/>
              <a:buNone/>
              <a:defRPr/>
            </a:pPr>
            <a:endParaRPr lang="zh-CN" altLang="en-US" sz="2400" b="1" dirty="0">
              <a:solidFill>
                <a:srgbClr val="000000"/>
              </a:solidFill>
              <a:latin typeface="Times New Roman" panose="02020603050405020304" pitchFamily="18" charset="0"/>
              <a:ea typeface="宋体" panose="02010600030101010101" pitchFamily="2" charset="-122"/>
            </a:endParaRPr>
          </a:p>
        </p:txBody>
      </p:sp>
      <p:pic>
        <p:nvPicPr>
          <p:cNvPr id="6152" name="图片 4"/>
          <p:cNvPicPr>
            <a:picLocks noChangeAspect="1" noChangeArrowheads="1"/>
          </p:cNvPicPr>
          <p:nvPr/>
        </p:nvPicPr>
        <p:blipFill>
          <a:blip r:embed="rId15" cstate="print"/>
          <a:srcRect/>
          <a:stretch>
            <a:fillRect/>
          </a:stretch>
        </p:blipFill>
        <p:spPr bwMode="auto">
          <a:xfrm>
            <a:off x="107951" y="88900"/>
            <a:ext cx="3352800" cy="393700"/>
          </a:xfrm>
          <a:prstGeom prst="rect">
            <a:avLst/>
          </a:prstGeom>
          <a:noFill/>
          <a:ln w="9525">
            <a:noFill/>
            <a:miter lim="800000"/>
            <a:headEnd/>
            <a:tailEnd/>
          </a:ln>
        </p:spPr>
      </p:pic>
      <p:cxnSp>
        <p:nvCxnSpPr>
          <p:cNvPr id="7179" name="直接连接符 12"/>
          <p:cNvCxnSpPr>
            <a:cxnSpLocks noChangeShapeType="1"/>
          </p:cNvCxnSpPr>
          <p:nvPr/>
        </p:nvCxnSpPr>
        <p:spPr bwMode="auto">
          <a:xfrm>
            <a:off x="0" y="576263"/>
            <a:ext cx="12192000" cy="0"/>
          </a:xfrm>
          <a:prstGeom prst="line">
            <a:avLst/>
          </a:prstGeom>
          <a:noFill/>
          <a:ln w="25400">
            <a:solidFill>
              <a:srgbClr val="15499A"/>
            </a:solidFill>
            <a:round/>
          </a:ln>
        </p:spPr>
      </p:cxnSp>
      <p:sp>
        <p:nvSpPr>
          <p:cNvPr id="6156" name="Rectangle 2"/>
          <p:cNvSpPr>
            <a:spLocks noGrp="1" noChangeArrowheads="1"/>
          </p:cNvSpPr>
          <p:nvPr>
            <p:ph type="title" idx="4294967295"/>
          </p:nvPr>
        </p:nvSpPr>
        <p:spPr bwMode="auto">
          <a:xfrm>
            <a:off x="609600" y="762000"/>
            <a:ext cx="10972800" cy="838200"/>
          </a:xfrm>
          <a:prstGeom prst="rect">
            <a:avLst/>
          </a:prstGeom>
          <a:noFill/>
          <a:ln w="9525">
            <a:noFill/>
            <a:miter lim="800000"/>
          </a:ln>
        </p:spPr>
        <p:txBody>
          <a:bodyPr vert="horz" wrap="square" lIns="91440" tIns="45720" rIns="91440" bIns="45720" numCol="1" anchor="ctr" anchorCtr="0" compatLnSpc="1"/>
          <a:lstStyle/>
          <a:p>
            <a:pPr lvl="0"/>
            <a:r>
              <a:rPr lang="zh-CN" altLang="zh-CN"/>
              <a:t>单击此处编辑母版标题样式</a:t>
            </a:r>
          </a:p>
        </p:txBody>
      </p:sp>
      <p:sp>
        <p:nvSpPr>
          <p:cNvPr id="6157" name="Rectangle 3"/>
          <p:cNvSpPr>
            <a:spLocks noGrp="1" noChangeArrowheads="1"/>
          </p:cNvSpPr>
          <p:nvPr>
            <p:ph type="body" idx="9"/>
          </p:nvPr>
        </p:nvSpPr>
        <p:spPr bwMode="auto">
          <a:xfrm>
            <a:off x="609600" y="1839913"/>
            <a:ext cx="10972800" cy="4449762"/>
          </a:xfrm>
          <a:prstGeom prst="rect">
            <a:avLst/>
          </a:prstGeom>
          <a:noFill/>
          <a:ln w="9525">
            <a:noFill/>
            <a:miter lim="800000"/>
          </a:ln>
        </p:spPr>
        <p:txBody>
          <a:bodyPr vert="horz" wrap="square" lIns="91440" tIns="45720" rIns="91440" bIns="45720" numCol="1" anchor="t" anchorCtr="0" compatLnSpc="1"/>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2" name="平行四边形 1"/>
          <p:cNvSpPr/>
          <p:nvPr/>
        </p:nvSpPr>
        <p:spPr bwMode="auto">
          <a:xfrm>
            <a:off x="7344139" y="0"/>
            <a:ext cx="4320480" cy="582614"/>
          </a:xfrm>
          <a:prstGeom prst="parallelogram">
            <a:avLst>
              <a:gd name="adj" fmla="val 97964"/>
            </a:avLst>
          </a:prstGeom>
          <a:solidFill>
            <a:srgbClr val="15499A"/>
          </a:solidFill>
          <a:ln w="9525">
            <a:noFill/>
            <a:miter lim="800000"/>
          </a:ln>
        </p:spPr>
        <p:txBody>
          <a:bodyPr rot="10800000" wrap="none" anchor="ctr"/>
          <a:lstStyle/>
          <a:p>
            <a:pPr lvl="0" algn="ctr">
              <a:buFont typeface="Arial" panose="020B0604020202020204" pitchFamily="34" charset="0"/>
              <a:buNone/>
            </a:pPr>
            <a:endParaRPr lang="zh-CN" altLang="en-US" sz="2400">
              <a:solidFill>
                <a:srgbClr val="000000"/>
              </a:solidFill>
              <a:latin typeface="Times New Roman" panose="02020603050405020304" pitchFamily="18" charset="0"/>
              <a:ea typeface="宋体" panose="02010600030101010101" pitchFamily="2" charset="-122"/>
            </a:endParaRPr>
          </a:p>
        </p:txBody>
      </p:sp>
      <p:pic>
        <p:nvPicPr>
          <p:cNvPr id="6154" name="图片 3"/>
          <p:cNvPicPr>
            <a:picLocks noChangeAspect="1" noChangeArrowheads="1"/>
          </p:cNvPicPr>
          <p:nvPr/>
        </p:nvPicPr>
        <p:blipFill>
          <a:blip r:embed="rId16" cstate="print"/>
          <a:srcRect/>
          <a:stretch>
            <a:fillRect/>
          </a:stretch>
        </p:blipFill>
        <p:spPr bwMode="auto">
          <a:xfrm>
            <a:off x="7874827" y="107952"/>
            <a:ext cx="3122084" cy="487362"/>
          </a:xfrm>
          <a:prstGeom prst="rect">
            <a:avLst/>
          </a:prstGeom>
          <a:noFill/>
          <a:ln w="9525">
            <a:noFill/>
            <a:miter lim="800000"/>
            <a:headEnd/>
            <a:tailEnd/>
          </a:ln>
        </p:spPr>
      </p:pic>
      <p:sp>
        <p:nvSpPr>
          <p:cNvPr id="16" name="Rectangle 6"/>
          <p:cNvSpPr txBox="1">
            <a:spLocks noChangeArrowheads="1"/>
          </p:cNvSpPr>
          <p:nvPr/>
        </p:nvSpPr>
        <p:spPr>
          <a:xfrm>
            <a:off x="11427288" y="0"/>
            <a:ext cx="773773" cy="588964"/>
          </a:xfrm>
          <a:prstGeom prst="rect">
            <a:avLst/>
          </a:prstGeom>
        </p:spPr>
        <p:txBody>
          <a:bodyPr anchor="b" anchorCtr="0"/>
          <a:lstStyle>
            <a:defPPr>
              <a:defRPr lang="zh-CN"/>
            </a:defPPr>
            <a:lvl1pPr algn="l" rtl="0" fontAlgn="base">
              <a:spcBef>
                <a:spcPct val="0"/>
              </a:spcBef>
              <a:spcAft>
                <a:spcPct val="0"/>
              </a:spcAft>
              <a:buFont typeface="Arial" panose="020B0604020202020204" pitchFamily="34" charset="0"/>
              <a:defRPr sz="2000" kern="1200">
                <a:solidFill>
                  <a:srgbClr val="15499A"/>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9pPr>
          </a:lstStyle>
          <a:p>
            <a:pPr algn="r">
              <a:defRPr/>
            </a:pPr>
            <a:fld id="{A0B71EF3-367A-4337-9424-847A80EA2235}" type="slidenum">
              <a:rPr lang="zh-CN" altLang="en-US" sz="2000" b="1" smtClean="0"/>
              <a:t>‹#›</a:t>
            </a:fld>
            <a:endParaRPr lang="en-US" altLang="zh-CN" sz="2000" b="1"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ctr" rtl="0" eaLnBrk="1" fontAlgn="base" hangingPunct="1">
        <a:spcBef>
          <a:spcPct val="0"/>
        </a:spcBef>
        <a:spcAft>
          <a:spcPct val="0"/>
        </a:spcAft>
        <a:defRPr sz="4200" b="1">
          <a:solidFill>
            <a:srgbClr val="0000CC"/>
          </a:solidFill>
          <a:latin typeface="+mj-lt"/>
          <a:ea typeface="+mj-ea"/>
          <a:cs typeface="+mj-cs"/>
        </a:defRPr>
      </a:lvl1pPr>
      <a:lvl2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2pPr>
      <a:lvl3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3pPr>
      <a:lvl4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4pPr>
      <a:lvl5pPr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5pPr>
      <a:lvl6pPr marL="4572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4200" b="1">
          <a:solidFill>
            <a:srgbClr val="FF0000"/>
          </a:solidFill>
          <a:latin typeface="微软雅黑" panose="020B0503020204020204" pitchFamily="34" charset="-122"/>
          <a:ea typeface="微软雅黑" panose="020B0503020204020204" pitchFamily="34" charset="-122"/>
        </a:defRPr>
      </a:lvl9pPr>
    </p:titleStyle>
    <p:bodyStyle>
      <a:lvl1pPr marL="0" indent="0" algn="l" rtl="0" eaLnBrk="1" fontAlgn="base" hangingPunct="1">
        <a:spcBef>
          <a:spcPct val="20000"/>
        </a:spcBef>
        <a:spcAft>
          <a:spcPct val="0"/>
        </a:spcAft>
        <a:buClr>
          <a:srgbClr val="FF0000"/>
        </a:buClr>
        <a:buFont typeface="Wingdings" panose="05000000000000000000" pitchFamily="2" charset="2"/>
        <a:buNone/>
        <a:defRPr sz="3200" b="1">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Wingdings" panose="05000000000000000000" pitchFamily="2" charset="2"/>
        <a:buNone/>
        <a:defRPr sz="2800" b="1">
          <a:solidFill>
            <a:schemeClr val="tx1">
              <a:lumMod val="75000"/>
              <a:lumOff val="25000"/>
            </a:schemeClr>
          </a:solidFill>
          <a:latin typeface="+mn-lt"/>
          <a:ea typeface="+mn-ea"/>
        </a:defRPr>
      </a:lvl2pPr>
      <a:lvl3pPr marL="914400" indent="0" algn="l" rtl="0" eaLnBrk="1" fontAlgn="base" hangingPunct="1">
        <a:spcBef>
          <a:spcPct val="20000"/>
        </a:spcBef>
        <a:spcAft>
          <a:spcPct val="0"/>
        </a:spcAft>
        <a:buFont typeface="Wingdings" panose="05000000000000000000" pitchFamily="2" charset="2"/>
        <a:buNone/>
        <a:defRPr sz="2400" b="1">
          <a:solidFill>
            <a:schemeClr val="tx1">
              <a:lumMod val="75000"/>
              <a:lumOff val="25000"/>
            </a:schemeClr>
          </a:solidFill>
          <a:latin typeface="+mn-lt"/>
          <a:ea typeface="+mn-ea"/>
        </a:defRPr>
      </a:lvl3pPr>
      <a:lvl4pPr marL="1371600" indent="0" algn="l" rtl="0" eaLnBrk="1" fontAlgn="base" hangingPunct="1">
        <a:spcBef>
          <a:spcPct val="20000"/>
        </a:spcBef>
        <a:spcAft>
          <a:spcPct val="0"/>
        </a:spcAft>
        <a:buFont typeface="Wingdings" panose="05000000000000000000" pitchFamily="2" charset="2"/>
        <a:buNone/>
        <a:defRPr sz="2000" b="1">
          <a:solidFill>
            <a:schemeClr val="tx1">
              <a:lumMod val="75000"/>
              <a:lumOff val="25000"/>
            </a:schemeClr>
          </a:solidFill>
          <a:latin typeface="+mn-lt"/>
          <a:ea typeface="+mn-ea"/>
        </a:defRPr>
      </a:lvl4pPr>
      <a:lvl5pPr marL="1828800" indent="0" algn="l" rtl="0" eaLnBrk="1" fontAlgn="base" hangingPunct="1">
        <a:spcBef>
          <a:spcPct val="20000"/>
        </a:spcBef>
        <a:spcAft>
          <a:spcPct val="0"/>
        </a:spcAft>
        <a:buFont typeface="Wingdings" panose="05000000000000000000" pitchFamily="2" charset="2"/>
        <a:buNone/>
        <a:defRPr sz="2000" b="1">
          <a:solidFill>
            <a:schemeClr val="tx1">
              <a:lumMod val="75000"/>
              <a:lumOff val="25000"/>
            </a:schemeClr>
          </a:solidFill>
          <a:latin typeface="+mn-lt"/>
          <a:ea typeface="+mn-ea"/>
        </a:defRPr>
      </a:lvl5pPr>
      <a:lvl6pPr marL="25146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6pPr>
      <a:lvl7pPr marL="29718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7pPr>
      <a:lvl8pPr marL="34290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8pPr>
      <a:lvl9pPr marL="3886200" indent="-228600" algn="l" rtl="0" eaLnBrk="1" fontAlgn="base" hangingPunct="1">
        <a:spcBef>
          <a:spcPct val="20000"/>
        </a:spcBef>
        <a:spcAft>
          <a:spcPct val="0"/>
        </a:spcAft>
        <a:buFont typeface="Wingdings" panose="05000000000000000000" pitchFamily="2" charset="2"/>
        <a:buChar char="»"/>
        <a:defRPr sz="2000" b="1">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8659" y="2844333"/>
            <a:ext cx="8191500" cy="1014730"/>
          </a:xfrm>
          <a:prstGeom prst="rect">
            <a:avLst/>
          </a:prstGeom>
          <a:noFill/>
        </p:spPr>
        <p:txBody>
          <a:bodyPr wrap="none" rtlCol="0">
            <a:spAutoFit/>
          </a:bodyPr>
          <a:lstStyle/>
          <a:p>
            <a:pPr algn="l"/>
            <a:r>
              <a:rPr lang="zh-CN" altLang="en-US" sz="6000">
                <a:sym typeface="+mn-ea"/>
              </a:rPr>
              <a:t> PointNet</a:t>
            </a:r>
            <a:r>
              <a:rPr lang="zh-CN" altLang="en-US" sz="6000" dirty="0"/>
              <a:t>网络复现汇报</a:t>
            </a:r>
          </a:p>
        </p:txBody>
      </p:sp>
      <p:sp>
        <p:nvSpPr>
          <p:cNvPr id="3" name="文本框 2"/>
          <p:cNvSpPr txBox="1"/>
          <p:nvPr/>
        </p:nvSpPr>
        <p:spPr>
          <a:xfrm>
            <a:off x="8157845" y="4798060"/>
            <a:ext cx="2022475" cy="645160"/>
          </a:xfrm>
          <a:prstGeom prst="rect">
            <a:avLst/>
          </a:prstGeom>
          <a:noFill/>
        </p:spPr>
        <p:txBody>
          <a:bodyPr wrap="square" rtlCol="0">
            <a:spAutoFit/>
          </a:bodyPr>
          <a:lstStyle/>
          <a:p>
            <a:r>
              <a:rPr lang="zh-CN" altLang="en-US" dirty="0"/>
              <a:t>汇报人：魏彤</a:t>
            </a:r>
          </a:p>
          <a:p>
            <a:pPr algn="r"/>
            <a:r>
              <a:rPr lang="en-US" altLang="zh-CN" dirty="0"/>
              <a:t>   2019.3.7</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10</a:t>
            </a:fld>
            <a:endParaRPr lang="en-US" altLang="zh-CN"/>
          </a:p>
        </p:txBody>
      </p:sp>
      <p:pic>
        <p:nvPicPr>
          <p:cNvPr id="4" name="图片 3" descr="afcafcad1349c113c624f1961705bfd"/>
          <p:cNvPicPr>
            <a:picLocks noChangeAspect="1"/>
          </p:cNvPicPr>
          <p:nvPr/>
        </p:nvPicPr>
        <p:blipFill>
          <a:blip r:embed="rId2"/>
          <a:srcRect t="26697"/>
          <a:stretch>
            <a:fillRect/>
          </a:stretch>
        </p:blipFill>
        <p:spPr>
          <a:xfrm>
            <a:off x="5238750" y="948690"/>
            <a:ext cx="4695825" cy="5495290"/>
          </a:xfrm>
          <a:prstGeom prst="rect">
            <a:avLst/>
          </a:prstGeom>
        </p:spPr>
      </p:pic>
      <p:sp>
        <p:nvSpPr>
          <p:cNvPr id="3" name="文本框 2"/>
          <p:cNvSpPr txBox="1"/>
          <p:nvPr/>
        </p:nvSpPr>
        <p:spPr>
          <a:xfrm>
            <a:off x="859155" y="1117600"/>
            <a:ext cx="3226435" cy="829945"/>
          </a:xfrm>
          <a:prstGeom prst="rect">
            <a:avLst/>
          </a:prstGeom>
          <a:noFill/>
        </p:spPr>
        <p:txBody>
          <a:bodyPr wrap="square" rtlCol="0">
            <a:spAutoFit/>
          </a:bodyPr>
          <a:lstStyle/>
          <a:p>
            <a:r>
              <a:rPr lang="en-US" altLang="zh-CN" sz="2400"/>
              <a:t>2.sem_seg/train.py</a:t>
            </a:r>
          </a:p>
          <a:p>
            <a:r>
              <a:rPr lang="en-US" altLang="zh-CN" sz="2400">
                <a:sym typeface="+mn-ea"/>
              </a:rPr>
              <a:t>(epoches=50)</a:t>
            </a:r>
            <a:endParaRPr lang="en-US" altLang="zh-CN"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11</a:t>
            </a:fld>
            <a:endParaRPr lang="en-US" altLang="zh-CN"/>
          </a:p>
        </p:txBody>
      </p:sp>
      <p:pic>
        <p:nvPicPr>
          <p:cNvPr id="3" name="图片 2" descr="1e6593a6dabfcf7f3c758b299e74973"/>
          <p:cNvPicPr>
            <a:picLocks noChangeAspect="1"/>
          </p:cNvPicPr>
          <p:nvPr/>
        </p:nvPicPr>
        <p:blipFill>
          <a:blip r:embed="rId2"/>
          <a:stretch>
            <a:fillRect/>
          </a:stretch>
        </p:blipFill>
        <p:spPr>
          <a:xfrm>
            <a:off x="415290" y="1452880"/>
            <a:ext cx="4902835" cy="3622040"/>
          </a:xfrm>
          <a:prstGeom prst="rect">
            <a:avLst/>
          </a:prstGeom>
        </p:spPr>
      </p:pic>
      <p:sp>
        <p:nvSpPr>
          <p:cNvPr id="4" name="文本框 3"/>
          <p:cNvSpPr txBox="1"/>
          <p:nvPr/>
        </p:nvSpPr>
        <p:spPr>
          <a:xfrm>
            <a:off x="415290" y="624840"/>
            <a:ext cx="5989955" cy="460375"/>
          </a:xfrm>
          <a:prstGeom prst="rect">
            <a:avLst/>
          </a:prstGeom>
          <a:noFill/>
        </p:spPr>
        <p:txBody>
          <a:bodyPr wrap="square" rtlCol="0">
            <a:spAutoFit/>
          </a:bodyPr>
          <a:lstStyle/>
          <a:p>
            <a:r>
              <a:rPr lang="en-US" altLang="zh-CN" sz="2400"/>
              <a:t>3.part_seg/train.py </a:t>
            </a:r>
            <a:r>
              <a:rPr lang="zh-CN" altLang="en-US" sz="2400"/>
              <a:t>（</a:t>
            </a:r>
            <a:r>
              <a:rPr lang="en-US" altLang="zh-CN" sz="2400">
                <a:sym typeface="+mn-ea"/>
              </a:rPr>
              <a:t>epoches=200</a:t>
            </a:r>
            <a:r>
              <a:rPr lang="zh-CN" altLang="en-US" sz="2400">
                <a:sym typeface="+mn-ea"/>
              </a:rPr>
              <a:t>）</a:t>
            </a:r>
          </a:p>
        </p:txBody>
      </p:sp>
      <p:pic>
        <p:nvPicPr>
          <p:cNvPr id="5" name="图片 4"/>
          <p:cNvPicPr>
            <a:picLocks noChangeAspect="1"/>
          </p:cNvPicPr>
          <p:nvPr/>
        </p:nvPicPr>
        <p:blipFill>
          <a:blip r:embed="rId3"/>
          <a:srcRect t="26073"/>
          <a:stretch>
            <a:fillRect/>
          </a:stretch>
        </p:blipFill>
        <p:spPr>
          <a:xfrm>
            <a:off x="5410835" y="1310640"/>
            <a:ext cx="5915025" cy="4236720"/>
          </a:xfrm>
          <a:prstGeom prst="rect">
            <a:avLst/>
          </a:prstGeom>
        </p:spPr>
      </p:pic>
      <p:sp>
        <p:nvSpPr>
          <p:cNvPr id="6" name="文本框 5"/>
          <p:cNvSpPr txBox="1"/>
          <p:nvPr/>
        </p:nvSpPr>
        <p:spPr>
          <a:xfrm>
            <a:off x="5410835" y="5687060"/>
            <a:ext cx="6009005" cy="922020"/>
          </a:xfrm>
          <a:prstGeom prst="rect">
            <a:avLst/>
          </a:prstGeom>
          <a:noFill/>
        </p:spPr>
        <p:txBody>
          <a:bodyPr wrap="square" rtlCol="0">
            <a:spAutoFit/>
          </a:bodyPr>
          <a:lstStyle/>
          <a:p>
            <a:pPr>
              <a:lnSpc>
                <a:spcPct val="150000"/>
              </a:lnSpc>
            </a:pPr>
            <a:r>
              <a:rPr lang="zh-CN" altLang="en-US"/>
              <a:t>测试过程中出错才发现之前数据集只下载了一部分，没有下载标签的那部分，刚刚改正，正在训练</a:t>
            </a:r>
            <a:r>
              <a:rPr lang="en-US" altLang="zh-CN"/>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pPr algn="ctr"/>
            <a:r>
              <a:rPr lang="en-US" altLang="zh-CN" sz="6000">
                <a:latin typeface="微软雅黑" panose="020B0503020204020204" pitchFamily="34" charset="-122"/>
                <a:ea typeface="微软雅黑" panose="020B0503020204020204" pitchFamily="34" charset="-122"/>
              </a:rPr>
              <a:t>Thanks</a:t>
            </a:r>
          </a:p>
        </p:txBody>
      </p:sp>
      <p:sp>
        <p:nvSpPr>
          <p:cNvPr id="2" name="灯片编号占位符 1"/>
          <p:cNvSpPr>
            <a:spLocks noGrp="1"/>
          </p:cNvSpPr>
          <p:nvPr>
            <p:ph type="sldNum" sz="quarter" idx="10"/>
          </p:nvPr>
        </p:nvSpPr>
        <p:spPr/>
        <p:txBody>
          <a:bodyPr/>
          <a:lstStyle/>
          <a:p>
            <a:pPr>
              <a:defRPr/>
            </a:pPr>
            <a:fld id="{20D3B144-78FE-4071-BE5D-EFBB69C92A38}" type="slidenum">
              <a:rPr lang="zh-CN" altLang="en-US"/>
              <a:t>12</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9125" y="1196975"/>
            <a:ext cx="9852660" cy="922020"/>
          </a:xfrm>
          <a:prstGeom prst="rect">
            <a:avLst/>
          </a:prstGeom>
          <a:noFill/>
          <a:ln>
            <a:solidFill>
              <a:schemeClr val="accent1"/>
            </a:solidFill>
          </a:ln>
        </p:spPr>
        <p:txBody>
          <a:bodyPr wrap="square" rtlCol="0" anchor="t">
            <a:spAutoFit/>
          </a:bodyPr>
          <a:lstStyle/>
          <a:p>
            <a:pPr>
              <a:lnSpc>
                <a:spcPct val="150000"/>
              </a:lnSpc>
            </a:pPr>
            <a:r>
              <a:rPr lang="zh-CN" altLang="en-US"/>
              <a:t>来源论文：Charles R. Qi, Hao Su, Kaichun Mo, and Leonidas J. Guibas. PointNet:</a:t>
            </a:r>
            <a:r>
              <a:rPr lang="zh-CN" altLang="en-US">
                <a:solidFill>
                  <a:srgbClr val="FF0000"/>
                </a:solidFill>
              </a:rPr>
              <a:t> Deep Learning on Point Sets for 3D Classification and Segmentation</a:t>
            </a:r>
            <a:r>
              <a:rPr lang="zh-CN" altLang="en-US"/>
              <a:t>. CVPR 2017. </a:t>
            </a:r>
          </a:p>
        </p:txBody>
      </p:sp>
      <p:pic>
        <p:nvPicPr>
          <p:cNvPr id="5" name="图片 4"/>
          <p:cNvPicPr>
            <a:picLocks noChangeAspect="1"/>
          </p:cNvPicPr>
          <p:nvPr/>
        </p:nvPicPr>
        <p:blipFill>
          <a:blip r:embed="rId2"/>
          <a:stretch>
            <a:fillRect/>
          </a:stretch>
        </p:blipFill>
        <p:spPr>
          <a:xfrm>
            <a:off x="619125" y="2320290"/>
            <a:ext cx="5104130" cy="2392680"/>
          </a:xfrm>
          <a:prstGeom prst="rect">
            <a:avLst/>
          </a:prstGeom>
        </p:spPr>
      </p:pic>
      <p:sp>
        <p:nvSpPr>
          <p:cNvPr id="6" name="文本框 5"/>
          <p:cNvSpPr txBox="1"/>
          <p:nvPr/>
        </p:nvSpPr>
        <p:spPr>
          <a:xfrm>
            <a:off x="5842000" y="2320290"/>
            <a:ext cx="5337175" cy="2584450"/>
          </a:xfrm>
          <a:prstGeom prst="rect">
            <a:avLst/>
          </a:prstGeom>
          <a:noFill/>
        </p:spPr>
        <p:txBody>
          <a:bodyPr wrap="square" rtlCol="0" anchor="t">
            <a:spAutoFit/>
          </a:bodyPr>
          <a:lstStyle/>
          <a:p>
            <a:pPr>
              <a:lnSpc>
                <a:spcPct val="150000"/>
              </a:lnSpc>
            </a:pPr>
            <a:r>
              <a:rPr lang="zh-CN" altLang="en-US"/>
              <a:t>文章中</a:t>
            </a:r>
            <a:r>
              <a:rPr lang="zh-CN" altLang="en-US">
                <a:sym typeface="+mn-ea"/>
              </a:rPr>
              <a:t>PointNet</a:t>
            </a:r>
            <a:r>
              <a:rPr lang="zh-CN" altLang="en-US"/>
              <a:t>主要应用于两种问题——</a:t>
            </a:r>
            <a:r>
              <a:rPr lang="zh-CN" altLang="en-US">
                <a:solidFill>
                  <a:srgbClr val="FF0000"/>
                </a:solidFill>
              </a:rPr>
              <a:t>分类</a:t>
            </a:r>
            <a:r>
              <a:rPr lang="zh-CN" altLang="en-US"/>
              <a:t>（classification）问题和</a:t>
            </a:r>
            <a:r>
              <a:rPr lang="zh-CN" altLang="en-US">
                <a:solidFill>
                  <a:srgbClr val="FF0000"/>
                </a:solidFill>
              </a:rPr>
              <a:t>分割</a:t>
            </a:r>
            <a:r>
              <a:rPr lang="zh-CN" altLang="en-US"/>
              <a:t>（segmentation）问题。分类问题就是判断三维模型属于哪一类，如汽车、桌子、书等。分割问题就是判断每一个采样点属于物体的那一部分或属于哪一个物体，例如一个人的四肢和躯干，或者路上的人还是车。</a:t>
            </a:r>
          </a:p>
        </p:txBody>
      </p:sp>
      <p:sp>
        <p:nvSpPr>
          <p:cNvPr id="8" name="文本框 7"/>
          <p:cNvSpPr txBox="1"/>
          <p:nvPr/>
        </p:nvSpPr>
        <p:spPr>
          <a:xfrm>
            <a:off x="619125" y="5038090"/>
            <a:ext cx="10441940" cy="1468567"/>
          </a:xfrm>
          <a:prstGeom prst="flowChartAlternateProcess">
            <a:avLst/>
          </a:prstGeom>
          <a:noFill/>
          <a:ln>
            <a:solidFill>
              <a:srgbClr val="7030A0"/>
            </a:solidFill>
          </a:ln>
        </p:spPr>
        <p:txBody>
          <a:bodyPr wrap="square" rtlCol="0" anchor="t">
            <a:spAutoFit/>
          </a:bodyPr>
          <a:lstStyle/>
          <a:p>
            <a:pPr>
              <a:lnSpc>
                <a:spcPct val="150000"/>
              </a:lnSpc>
            </a:pPr>
            <a:r>
              <a:rPr lang="zh-CN" altLang="en-US">
                <a:sym typeface="+mn-ea"/>
              </a:rPr>
              <a:t>卷积神经网络推广到三维领域，似乎发挥得没那么完美了。在多了一个维度后，网络的体积成倍增长，如果直接将卷积核变成三维不论是计算量还是存储量都不是现有GPU能够承受的。PointNet就是针对点云数据格式的三维网络。</a:t>
            </a:r>
          </a:p>
        </p:txBody>
      </p:sp>
      <p:sp>
        <p:nvSpPr>
          <p:cNvPr id="2" name="文本框 1"/>
          <p:cNvSpPr txBox="1"/>
          <p:nvPr/>
        </p:nvSpPr>
        <p:spPr>
          <a:xfrm>
            <a:off x="519430" y="736600"/>
            <a:ext cx="2807335" cy="460375"/>
          </a:xfrm>
          <a:prstGeom prst="rect">
            <a:avLst/>
          </a:prstGeom>
          <a:noFill/>
        </p:spPr>
        <p:txBody>
          <a:bodyPr wrap="square" rtlCol="0">
            <a:spAutoFit/>
          </a:bodyPr>
          <a:lstStyle/>
          <a:p>
            <a:r>
              <a:rPr lang="zh-CN" altLang="en-US" sz="2400">
                <a:sym typeface="+mn-ea"/>
              </a:rPr>
              <a:t> PointNet</a:t>
            </a:r>
            <a:r>
              <a:rPr lang="zh-CN" altLang="en-US" sz="2400"/>
              <a:t>网络</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3</a:t>
            </a:fld>
            <a:endParaRPr lang="en-US" altLang="zh-CN"/>
          </a:p>
        </p:txBody>
      </p:sp>
      <p:sp>
        <p:nvSpPr>
          <p:cNvPr id="3" name="文本框 2"/>
          <p:cNvSpPr txBox="1"/>
          <p:nvPr/>
        </p:nvSpPr>
        <p:spPr>
          <a:xfrm>
            <a:off x="588645" y="789305"/>
            <a:ext cx="1526540" cy="460375"/>
          </a:xfrm>
          <a:prstGeom prst="rect">
            <a:avLst/>
          </a:prstGeom>
          <a:noFill/>
        </p:spPr>
        <p:txBody>
          <a:bodyPr wrap="square" rtlCol="0">
            <a:spAutoFit/>
          </a:bodyPr>
          <a:lstStyle/>
          <a:p>
            <a:r>
              <a:rPr lang="zh-CN" altLang="en-US" sz="2400"/>
              <a:t>结构</a:t>
            </a:r>
          </a:p>
        </p:txBody>
      </p:sp>
      <p:pic>
        <p:nvPicPr>
          <p:cNvPr id="4" name="图片 3"/>
          <p:cNvPicPr>
            <a:picLocks noChangeAspect="1"/>
          </p:cNvPicPr>
          <p:nvPr/>
        </p:nvPicPr>
        <p:blipFill>
          <a:blip r:embed="rId2"/>
          <a:stretch>
            <a:fillRect/>
          </a:stretch>
        </p:blipFill>
        <p:spPr>
          <a:xfrm>
            <a:off x="323850" y="1249680"/>
            <a:ext cx="8201025" cy="3733800"/>
          </a:xfrm>
          <a:prstGeom prst="rect">
            <a:avLst/>
          </a:prstGeom>
        </p:spPr>
      </p:pic>
      <p:sp>
        <p:nvSpPr>
          <p:cNvPr id="5" name="文本框 4"/>
          <p:cNvSpPr txBox="1"/>
          <p:nvPr/>
        </p:nvSpPr>
        <p:spPr>
          <a:xfrm>
            <a:off x="8341995" y="876935"/>
            <a:ext cx="3381375" cy="5492750"/>
          </a:xfrm>
          <a:prstGeom prst="rect">
            <a:avLst/>
          </a:prstGeom>
          <a:noFill/>
        </p:spPr>
        <p:txBody>
          <a:bodyPr wrap="square" rtlCol="0" anchor="t">
            <a:spAutoFit/>
          </a:bodyPr>
          <a:lstStyle/>
          <a:p>
            <a:pPr>
              <a:lnSpc>
                <a:spcPct val="150000"/>
              </a:lnSpc>
            </a:pPr>
            <a:r>
              <a:rPr lang="zh-CN" altLang="en-US"/>
              <a:t>网络输入n*3的数据，n就是采样点的个数，3表示三维坐标。经过几步mlp（多层感知器）获得n*1024维的采样点特征，然后使用max pooling进行对称操作得到1024维的整体特征（global feature）。</a:t>
            </a:r>
          </a:p>
          <a:p>
            <a:pPr>
              <a:lnSpc>
                <a:spcPct val="150000"/>
              </a:lnSpc>
            </a:pPr>
            <a:r>
              <a:rPr lang="zh-CN" altLang="en-US"/>
              <a:t>其中在分类模型（Classification）中直接经过几层降维输出softmax分类概率，而分割模型（Segmentation）中要将整体特征串接到采样点特征之后再进行多层网络输出。</a:t>
            </a:r>
          </a:p>
        </p:txBody>
      </p:sp>
      <p:sp>
        <p:nvSpPr>
          <p:cNvPr id="6" name="文本框 5"/>
          <p:cNvSpPr txBox="1"/>
          <p:nvPr/>
        </p:nvSpPr>
        <p:spPr>
          <a:xfrm>
            <a:off x="325120" y="5089525"/>
            <a:ext cx="8016875" cy="1337945"/>
          </a:xfrm>
          <a:prstGeom prst="rect">
            <a:avLst/>
          </a:prstGeom>
          <a:noFill/>
        </p:spPr>
        <p:txBody>
          <a:bodyPr wrap="square" rtlCol="0" anchor="t">
            <a:spAutoFit/>
          </a:bodyPr>
          <a:lstStyle/>
          <a:p>
            <a:pPr>
              <a:lnSpc>
                <a:spcPct val="150000"/>
              </a:lnSpc>
            </a:pPr>
            <a:r>
              <a:rPr lang="zh-CN" altLang="en-US">
                <a:sym typeface="+mn-ea"/>
              </a:rPr>
              <a:t>在网络中间有两个T-net网络，用于对模型进行旋转不变性处理，T-net生成3*3的旋转矩阵对模型进行操作。</a:t>
            </a:r>
          </a:p>
          <a:p>
            <a:pPr>
              <a:lnSpc>
                <a:spcPct val="150000"/>
              </a:lnSpc>
            </a:pPr>
            <a:r>
              <a:rPr lang="zh-CN" altLang="en-US">
                <a:sym typeface="+mn-ea"/>
              </a:rPr>
              <a:t>分别用于旋转模型坐标和模型中间特征。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4</a:t>
            </a:fld>
            <a:endParaRPr lang="en-US" altLang="zh-CN"/>
          </a:p>
        </p:txBody>
      </p:sp>
      <p:sp>
        <p:nvSpPr>
          <p:cNvPr id="3" name="文本框 2"/>
          <p:cNvSpPr txBox="1"/>
          <p:nvPr/>
        </p:nvSpPr>
        <p:spPr>
          <a:xfrm>
            <a:off x="457200" y="892175"/>
            <a:ext cx="9601835" cy="1337945"/>
          </a:xfrm>
          <a:prstGeom prst="rect">
            <a:avLst/>
          </a:prstGeom>
          <a:noFill/>
        </p:spPr>
        <p:txBody>
          <a:bodyPr wrap="square" rtlCol="0" anchor="t">
            <a:spAutoFit/>
          </a:bodyPr>
          <a:lstStyle/>
          <a:p>
            <a:pPr>
              <a:lnSpc>
                <a:spcPct val="150000"/>
              </a:lnSpc>
            </a:pPr>
            <a:r>
              <a:rPr lang="zh-CN" altLang="en-US"/>
              <a:t>该网络是通过使用MaxPooling作为对称函数设计来处理点云模型的无序性的，也就是说无论输入的顺序是怎样的，maxpooling都会输出相同的结果。对称函数就是类似自然数加法那样的操作，调换输入顺序输出不变。</a:t>
            </a:r>
          </a:p>
        </p:txBody>
      </p:sp>
      <p:pic>
        <p:nvPicPr>
          <p:cNvPr id="4" name="图片 3"/>
          <p:cNvPicPr>
            <a:picLocks noChangeAspect="1"/>
          </p:cNvPicPr>
          <p:nvPr/>
        </p:nvPicPr>
        <p:blipFill>
          <a:blip r:embed="rId2"/>
          <a:stretch>
            <a:fillRect/>
          </a:stretch>
        </p:blipFill>
        <p:spPr>
          <a:xfrm>
            <a:off x="673100" y="2446020"/>
            <a:ext cx="3905250" cy="1200150"/>
          </a:xfrm>
          <a:prstGeom prst="rect">
            <a:avLst/>
          </a:prstGeom>
        </p:spPr>
      </p:pic>
      <p:sp>
        <p:nvSpPr>
          <p:cNvPr id="5" name="文本框 4"/>
          <p:cNvSpPr txBox="1"/>
          <p:nvPr/>
        </p:nvSpPr>
        <p:spPr>
          <a:xfrm>
            <a:off x="4944110" y="3373755"/>
            <a:ext cx="5998845" cy="2861310"/>
          </a:xfrm>
          <a:prstGeom prst="rect">
            <a:avLst/>
          </a:prstGeom>
          <a:noFill/>
          <a:ln w="19050">
            <a:solidFill>
              <a:schemeClr val="accent5"/>
            </a:solidFill>
          </a:ln>
        </p:spPr>
        <p:txBody>
          <a:bodyPr wrap="square" rtlCol="0" anchor="t">
            <a:spAutoFit/>
          </a:bodyPr>
          <a:lstStyle/>
          <a:p>
            <a:r>
              <a:rPr lang="zh-CN" altLang="en-US"/>
              <a:t>至此， 该架构已经考虑到3D无序点集训练的以下3个特征：</a:t>
            </a:r>
          </a:p>
          <a:p>
            <a:endParaRPr lang="zh-CN" altLang="en-US"/>
          </a:p>
          <a:p>
            <a:r>
              <a:rPr lang="zh-CN" altLang="en-US"/>
              <a:t>1. 无序性，训练输入数据应该是3D无序点集；</a:t>
            </a:r>
          </a:p>
          <a:p>
            <a:endParaRPr lang="zh-CN" altLang="en-US"/>
          </a:p>
          <a:p>
            <a:r>
              <a:rPr lang="zh-CN" altLang="en-US"/>
              <a:t>2. 相邻点之间的关联信息，3D云图中相邻点不是隔离无联系的，相邻点的交互信息必须考虑进去（通过共享的MLP或者2D卷积解决）；</a:t>
            </a:r>
          </a:p>
          <a:p>
            <a:endParaRPr lang="zh-CN" altLang="en-US"/>
          </a:p>
          <a:p>
            <a:r>
              <a:rPr lang="zh-CN" altLang="en-US"/>
              <a:t>3. （平移，拉伸，翻转等）转换不变性 (通过转换网络T-net解决)；</a:t>
            </a:r>
          </a:p>
        </p:txBody>
      </p:sp>
      <p:sp>
        <p:nvSpPr>
          <p:cNvPr id="6" name="文本框 5"/>
          <p:cNvSpPr txBox="1"/>
          <p:nvPr/>
        </p:nvSpPr>
        <p:spPr>
          <a:xfrm>
            <a:off x="673100" y="4066540"/>
            <a:ext cx="3433445" cy="2168525"/>
          </a:xfrm>
          <a:prstGeom prst="rect">
            <a:avLst/>
          </a:prstGeom>
          <a:noFill/>
          <a:ln>
            <a:solidFill>
              <a:schemeClr val="accent3">
                <a:lumMod val="60000"/>
                <a:lumOff val="40000"/>
              </a:schemeClr>
            </a:solidFill>
            <a:prstDash val="sysDot"/>
          </a:ln>
        </p:spPr>
        <p:txBody>
          <a:bodyPr wrap="square" rtlCol="0">
            <a:spAutoFit/>
          </a:bodyPr>
          <a:lstStyle/>
          <a:p>
            <a:pPr>
              <a:lnSpc>
                <a:spcPct val="150000"/>
              </a:lnSpc>
            </a:pPr>
            <a:r>
              <a:rPr lang="zh-CN" altLang="en-US"/>
              <a:t>该方法不使用3D卷积, 而是用深度网络模拟通用对称函数。</a:t>
            </a:r>
          </a:p>
          <a:p>
            <a:pPr marL="342900" indent="-342900">
              <a:lnSpc>
                <a:spcPct val="150000"/>
              </a:lnSpc>
              <a:buFont typeface="Wingdings" panose="05000000000000000000" charset="0"/>
              <a:buChar char="ü"/>
            </a:pPr>
            <a:r>
              <a:rPr lang="zh-CN" altLang="en-US"/>
              <a:t>通用函数</a:t>
            </a:r>
            <a:r>
              <a:rPr lang="en-US" altLang="zh-CN"/>
              <a:t>f </a:t>
            </a:r>
            <a:r>
              <a:rPr lang="zh-CN" altLang="en-US"/>
              <a:t>：输出该云图分类；</a:t>
            </a:r>
          </a:p>
          <a:p>
            <a:pPr marL="285750" indent="-285750">
              <a:lnSpc>
                <a:spcPct val="150000"/>
              </a:lnSpc>
              <a:buFont typeface="Wingdings" panose="05000000000000000000" charset="0"/>
              <a:buChar char="ü"/>
            </a:pPr>
            <a:r>
              <a:rPr lang="en-US" altLang="zh-CN"/>
              <a:t>h</a:t>
            </a:r>
            <a:r>
              <a:rPr lang="zh-CN" altLang="en-US"/>
              <a:t>函数：用</a:t>
            </a:r>
            <a:r>
              <a:rPr lang="en-US" altLang="zh-CN"/>
              <a:t>mlp</a:t>
            </a:r>
            <a:r>
              <a:rPr lang="zh-CN" altLang="en-US"/>
              <a:t>网络模拟；</a:t>
            </a:r>
          </a:p>
          <a:p>
            <a:pPr marL="285750" indent="-285750">
              <a:lnSpc>
                <a:spcPct val="150000"/>
              </a:lnSpc>
              <a:buFont typeface="Wingdings" panose="05000000000000000000" charset="0"/>
              <a:buChar char="ü"/>
            </a:pPr>
            <a:r>
              <a:rPr lang="en-US" altLang="zh-CN"/>
              <a:t>g</a:t>
            </a:r>
            <a:r>
              <a:rPr lang="zh-CN" altLang="en-US"/>
              <a:t>函数：用最大池化层模拟。</a:t>
            </a:r>
          </a:p>
        </p:txBody>
      </p:sp>
      <p:cxnSp>
        <p:nvCxnSpPr>
          <p:cNvPr id="7" name="直接箭头连接符 6"/>
          <p:cNvCxnSpPr>
            <a:stCxn id="4" idx="2"/>
            <a:endCxn id="6" idx="0"/>
          </p:cNvCxnSpPr>
          <p:nvPr/>
        </p:nvCxnSpPr>
        <p:spPr>
          <a:xfrm flipH="1">
            <a:off x="2390140" y="3646170"/>
            <a:ext cx="235585" cy="4203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pic>
        <p:nvPicPr>
          <p:cNvPr id="8" name="图片 7"/>
          <p:cNvPicPr>
            <a:picLocks noChangeAspect="1"/>
          </p:cNvPicPr>
          <p:nvPr/>
        </p:nvPicPr>
        <p:blipFill>
          <a:blip r:embed="rId3"/>
          <a:stretch>
            <a:fillRect/>
          </a:stretch>
        </p:blipFill>
        <p:spPr>
          <a:xfrm>
            <a:off x="4944110" y="2126615"/>
            <a:ext cx="4802505" cy="1247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5</a:t>
            </a:fld>
            <a:endParaRPr lang="en-US" altLang="zh-CN"/>
          </a:p>
        </p:txBody>
      </p:sp>
      <p:sp>
        <p:nvSpPr>
          <p:cNvPr id="3" name="文本框 2"/>
          <p:cNvSpPr txBox="1"/>
          <p:nvPr/>
        </p:nvSpPr>
        <p:spPr>
          <a:xfrm>
            <a:off x="551180" y="1323975"/>
            <a:ext cx="8211820" cy="5077460"/>
          </a:xfrm>
          <a:prstGeom prst="rect">
            <a:avLst/>
          </a:prstGeom>
          <a:noFill/>
        </p:spPr>
        <p:txBody>
          <a:bodyPr wrap="square" rtlCol="0" anchor="t">
            <a:spAutoFit/>
          </a:bodyPr>
          <a:lstStyle/>
          <a:p>
            <a:pPr>
              <a:lnSpc>
                <a:spcPct val="150000"/>
              </a:lnSpc>
            </a:pPr>
            <a:r>
              <a:rPr lang="zh-CN" altLang="en-US">
                <a:sym typeface="+mn-ea"/>
              </a:rPr>
              <a:t>测试环境：Python 2.7, TensorFlow 1.0.1, TensorFlow 1.0.1</a:t>
            </a:r>
            <a:r>
              <a:rPr lang="en-US" altLang="zh-CN">
                <a:sym typeface="+mn-ea"/>
              </a:rPr>
              <a:t>-gpu</a:t>
            </a:r>
            <a:r>
              <a:rPr lang="zh-CN" altLang="en-US">
                <a:sym typeface="+mn-ea"/>
              </a:rPr>
              <a:t>，CUDA 8.0 and cuDNN 5.1 on Ubuntu </a:t>
            </a:r>
            <a:r>
              <a:rPr lang="en-US" altLang="zh-CN">
                <a:sym typeface="+mn-ea"/>
              </a:rPr>
              <a:t>16</a:t>
            </a:r>
            <a:r>
              <a:rPr lang="zh-CN" altLang="en-US">
                <a:sym typeface="+mn-ea"/>
              </a:rPr>
              <a:t>.</a:t>
            </a:r>
          </a:p>
          <a:p>
            <a:pPr>
              <a:lnSpc>
                <a:spcPct val="150000"/>
              </a:lnSpc>
            </a:pPr>
            <a:r>
              <a:rPr lang="zh-CN" altLang="en-US">
                <a:sym typeface="+mn-ea"/>
              </a:rPr>
              <a:t>数据集：</a:t>
            </a:r>
            <a:r>
              <a:rPr lang="zh-CN" altLang="en-US">
                <a:solidFill>
                  <a:srgbClr val="FF0000"/>
                </a:solidFill>
                <a:sym typeface="+mn-ea"/>
              </a:rPr>
              <a:t>ModelNet40，indoor3d_sem_seg_hdf5_data，</a:t>
            </a:r>
            <a:endParaRPr lang="zh-CN" altLang="en-US">
              <a:solidFill>
                <a:srgbClr val="FF0000"/>
              </a:solidFill>
            </a:endParaRPr>
          </a:p>
          <a:p>
            <a:pPr>
              <a:lnSpc>
                <a:spcPct val="150000"/>
              </a:lnSpc>
            </a:pPr>
            <a:r>
              <a:rPr lang="zh-CN" altLang="en-US">
                <a:solidFill>
                  <a:srgbClr val="FF0000"/>
                </a:solidFill>
                <a:sym typeface="+mn-ea"/>
              </a:rPr>
              <a:t>ShapeNetPart dataset</a:t>
            </a:r>
            <a:endParaRPr lang="zh-CN" altLang="en-US"/>
          </a:p>
          <a:p>
            <a:pPr>
              <a:lnSpc>
                <a:spcPct val="150000"/>
              </a:lnSpc>
            </a:pPr>
            <a:r>
              <a:rPr lang="zh-CN" altLang="en-US"/>
              <a:t>（</a:t>
            </a:r>
            <a:r>
              <a:rPr lang="en-US" altLang="zh-CN"/>
              <a:t>1</a:t>
            </a:r>
            <a:r>
              <a:rPr lang="zh-CN" altLang="en-US"/>
              <a:t>）ModelNet40.zip: this ZIP file contains CAD models from the 40 categories used to train the deep network in our 3D deep learning project. Training and testing split is included in the file. The CAD models are completely cleaned inhouse by ourselves.</a:t>
            </a:r>
            <a:r>
              <a:rPr lang="zh-CN" altLang="en-US">
                <a:sym typeface="+mn-ea"/>
              </a:rPr>
              <a:t>Point clouds of ModelNet40 models in HDF5 files will be automatically downloaded (416MB) to the data folder. Each point cloud contains 2048 points uniformly sampled from a shape surface. Each cloud is zero-mean and normalized into an unit sphere.</a:t>
            </a:r>
            <a:endParaRPr lang="zh-CN" altLang="en-US"/>
          </a:p>
        </p:txBody>
      </p:sp>
      <p:sp>
        <p:nvSpPr>
          <p:cNvPr id="4" name="文本框 3"/>
          <p:cNvSpPr txBox="1"/>
          <p:nvPr/>
        </p:nvSpPr>
        <p:spPr>
          <a:xfrm>
            <a:off x="382270" y="863600"/>
            <a:ext cx="2621280" cy="460375"/>
          </a:xfrm>
          <a:prstGeom prst="rect">
            <a:avLst/>
          </a:prstGeom>
          <a:noFill/>
        </p:spPr>
        <p:txBody>
          <a:bodyPr wrap="none" rtlCol="0">
            <a:spAutoFit/>
          </a:bodyPr>
          <a:lstStyle/>
          <a:p>
            <a:r>
              <a:rPr lang="zh-CN" altLang="en-US" sz="2400"/>
              <a:t>数据集与测试基础</a:t>
            </a:r>
            <a:endParaRPr lang="en-US" altLang="zh-CN" sz="2400"/>
          </a:p>
        </p:txBody>
      </p:sp>
      <p:pic>
        <p:nvPicPr>
          <p:cNvPr id="5" name="图片 4"/>
          <p:cNvPicPr>
            <a:picLocks noChangeAspect="1"/>
          </p:cNvPicPr>
          <p:nvPr/>
        </p:nvPicPr>
        <p:blipFill>
          <a:blip r:embed="rId2"/>
          <a:stretch>
            <a:fillRect/>
          </a:stretch>
        </p:blipFill>
        <p:spPr>
          <a:xfrm>
            <a:off x="9576435" y="659765"/>
            <a:ext cx="1749425" cy="5700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6</a:t>
            </a:fld>
            <a:endParaRPr lang="en-US" altLang="zh-CN"/>
          </a:p>
        </p:txBody>
      </p:sp>
      <p:sp>
        <p:nvSpPr>
          <p:cNvPr id="6" name="文本框 5"/>
          <p:cNvSpPr txBox="1"/>
          <p:nvPr/>
        </p:nvSpPr>
        <p:spPr>
          <a:xfrm>
            <a:off x="298450" y="928370"/>
            <a:ext cx="10541000" cy="3415030"/>
          </a:xfrm>
          <a:prstGeom prst="rect">
            <a:avLst/>
          </a:prstGeom>
          <a:noFill/>
        </p:spPr>
        <p:txBody>
          <a:bodyPr wrap="square" rtlCol="0" anchor="t">
            <a:spAutoFit/>
          </a:bodyPr>
          <a:lstStyle/>
          <a:p>
            <a:pPr>
              <a:lnSpc>
                <a:spcPct val="150000"/>
              </a:lnSpc>
            </a:pPr>
            <a:r>
              <a:rPr lang="zh-CN" altLang="en-US"/>
              <a:t>（</a:t>
            </a:r>
            <a:r>
              <a:rPr lang="en-US" altLang="zh-CN"/>
              <a:t>2</a:t>
            </a:r>
            <a:r>
              <a:rPr lang="zh-CN" altLang="en-US"/>
              <a:t>）语义分割用的是Stanford 3D semantic parsing data set 这一数据集。</a:t>
            </a:r>
          </a:p>
          <a:p>
            <a:pPr>
              <a:lnSpc>
                <a:spcPct val="150000"/>
              </a:lnSpc>
            </a:pPr>
            <a:r>
              <a:rPr lang="zh-CN" altLang="en-US"/>
              <a:t>数据集中包含用Matterport scanner 中扫描的3D 室内对象，这些对象来自于6个区域的271个房间，每个点都加上了13个语义标签（例如椅子，桌子，地板，墙等）中的1个。</a:t>
            </a:r>
          </a:p>
          <a:p>
            <a:pPr>
              <a:lnSpc>
                <a:spcPct val="150000"/>
              </a:lnSpc>
            </a:pPr>
            <a:r>
              <a:rPr lang="zh-CN" altLang="en-US">
                <a:sym typeface="+mn-ea"/>
              </a:rPr>
              <a:t>下载得到：</a:t>
            </a:r>
            <a:r>
              <a:rPr lang="zh-CN" altLang="en-US">
                <a:solidFill>
                  <a:srgbClr val="FF0000"/>
                </a:solidFill>
                <a:sym typeface="+mn-ea"/>
              </a:rPr>
              <a:t>indoor3d_sem_seg_hdf5_data </a:t>
            </a:r>
            <a:r>
              <a:rPr lang="zh-CN" altLang="en-US">
                <a:sym typeface="+mn-ea"/>
              </a:rPr>
              <a:t>文件夹，里面由ply_data_all_0.h5 至ply_data_all_23.h5 共24个h5格式的数据文件，每个里面都有两个dataset：</a:t>
            </a:r>
            <a:r>
              <a:rPr lang="zh-CN" altLang="en-US">
                <a:solidFill>
                  <a:srgbClr val="FF0000"/>
                </a:solidFill>
                <a:sym typeface="+mn-ea"/>
              </a:rPr>
              <a:t>data</a:t>
            </a:r>
            <a:r>
              <a:rPr lang="zh-CN" altLang="en-US">
                <a:sym typeface="+mn-ea"/>
              </a:rPr>
              <a:t> 和 </a:t>
            </a:r>
            <a:r>
              <a:rPr lang="zh-CN" altLang="en-US">
                <a:solidFill>
                  <a:srgbClr val="FF0000"/>
                </a:solidFill>
                <a:sym typeface="+mn-ea"/>
              </a:rPr>
              <a:t>label</a:t>
            </a:r>
            <a:r>
              <a:rPr lang="zh-CN" altLang="en-US">
                <a:sym typeface="+mn-ea"/>
              </a:rPr>
              <a:t>。这24个文件共有23×1000+585=23585行，每行一个Block，每个Block有4096个点，每点9个维度。</a:t>
            </a:r>
            <a:endParaRPr lang="zh-CN" altLang="en-US"/>
          </a:p>
          <a:p>
            <a:pPr>
              <a:lnSpc>
                <a:spcPct val="150000"/>
              </a:lnSpc>
            </a:pPr>
            <a:r>
              <a:rPr lang="zh-CN" altLang="en-US">
                <a:sym typeface="+mn-ea"/>
              </a:rPr>
              <a:t>另外还有两个txt文件：all_files.txt 和 room_filelist.txt。前者保存24个数据文件名。后者有23585 行; 即对应每个Block是在哪个area的哪个room采集的</a:t>
            </a:r>
            <a:r>
              <a:rPr lang="zh-CN" altLang="en-US"/>
              <a:t>。</a:t>
            </a:r>
          </a:p>
        </p:txBody>
      </p:sp>
      <p:sp>
        <p:nvSpPr>
          <p:cNvPr id="4" name="文本框 3"/>
          <p:cNvSpPr txBox="1"/>
          <p:nvPr/>
        </p:nvSpPr>
        <p:spPr>
          <a:xfrm>
            <a:off x="1595120" y="4477385"/>
            <a:ext cx="9667240" cy="1337945"/>
          </a:xfrm>
          <a:prstGeom prst="rect">
            <a:avLst/>
          </a:prstGeom>
          <a:noFill/>
        </p:spPr>
        <p:txBody>
          <a:bodyPr wrap="square" rtlCol="0" anchor="t">
            <a:spAutoFit/>
          </a:bodyPr>
          <a:lstStyle/>
          <a:p>
            <a:pPr>
              <a:lnSpc>
                <a:spcPct val="150000"/>
              </a:lnSpc>
            </a:pPr>
            <a:r>
              <a:rPr lang="zh-CN" altLang="en-US">
                <a:sym typeface="+mn-ea"/>
              </a:rPr>
              <a:t>每个点由一个9-dim 向量表示，向量分量分别为：</a:t>
            </a:r>
            <a:r>
              <a:rPr lang="zh-CN" altLang="en-US">
                <a:solidFill>
                  <a:srgbClr val="FF0000"/>
                </a:solidFill>
                <a:sym typeface="+mn-ea"/>
              </a:rPr>
              <a:t>X, Y, Z, R, G, B</a:t>
            </a:r>
            <a:r>
              <a:rPr lang="zh-CN" altLang="en-US">
                <a:sym typeface="+mn-ea"/>
              </a:rPr>
              <a:t>,  normalized location as to the room (from 0 to 1)。训练时，在每个块中实时随机采样4096个点。测试时用所有的点。用k-fold方法来训练和测试。</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7</a:t>
            </a:fld>
            <a:endParaRPr lang="en-US" altLang="zh-CN"/>
          </a:p>
        </p:txBody>
      </p:sp>
      <p:pic>
        <p:nvPicPr>
          <p:cNvPr id="8" name="图片 7"/>
          <p:cNvPicPr>
            <a:picLocks noChangeAspect="1"/>
          </p:cNvPicPr>
          <p:nvPr/>
        </p:nvPicPr>
        <p:blipFill>
          <a:blip r:embed="rId2"/>
          <a:stretch>
            <a:fillRect/>
          </a:stretch>
        </p:blipFill>
        <p:spPr>
          <a:xfrm>
            <a:off x="757555" y="1382395"/>
            <a:ext cx="7981950" cy="2857500"/>
          </a:xfrm>
          <a:prstGeom prst="rect">
            <a:avLst/>
          </a:prstGeom>
        </p:spPr>
      </p:pic>
      <p:sp>
        <p:nvSpPr>
          <p:cNvPr id="3" name="文本框 2"/>
          <p:cNvSpPr txBox="1"/>
          <p:nvPr/>
        </p:nvSpPr>
        <p:spPr>
          <a:xfrm>
            <a:off x="757555" y="873760"/>
            <a:ext cx="3931920" cy="368300"/>
          </a:xfrm>
          <a:prstGeom prst="rect">
            <a:avLst/>
          </a:prstGeom>
          <a:noFill/>
        </p:spPr>
        <p:txBody>
          <a:bodyPr wrap="square" rtlCol="0">
            <a:spAutoFit/>
          </a:bodyPr>
          <a:lstStyle/>
          <a:p>
            <a:r>
              <a:rPr lang="zh-CN" altLang="en-US"/>
              <a:t>（</a:t>
            </a:r>
            <a:r>
              <a:rPr lang="en-US" altLang="zh-CN"/>
              <a:t>3</a:t>
            </a:r>
            <a:r>
              <a:rPr lang="zh-CN" altLang="en-US"/>
              <a:t>）</a:t>
            </a:r>
            <a:r>
              <a:rPr lang="zh-CN" altLang="en-US">
                <a:sym typeface="+mn-ea"/>
              </a:rPr>
              <a:t>ShapeNetPart dataset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8</a:t>
            </a:fld>
            <a:endParaRPr lang="en-US" altLang="zh-CN"/>
          </a:p>
        </p:txBody>
      </p:sp>
      <p:sp>
        <p:nvSpPr>
          <p:cNvPr id="3" name="文本框 2"/>
          <p:cNvSpPr txBox="1"/>
          <p:nvPr/>
        </p:nvSpPr>
        <p:spPr>
          <a:xfrm>
            <a:off x="685165" y="866775"/>
            <a:ext cx="2811145" cy="460375"/>
          </a:xfrm>
          <a:prstGeom prst="rect">
            <a:avLst/>
          </a:prstGeom>
          <a:noFill/>
        </p:spPr>
        <p:txBody>
          <a:bodyPr wrap="square" rtlCol="0">
            <a:spAutoFit/>
          </a:bodyPr>
          <a:lstStyle/>
          <a:p>
            <a:r>
              <a:rPr lang="zh-CN" altLang="en-US" sz="2400"/>
              <a:t>训练遇到的问题</a:t>
            </a:r>
          </a:p>
        </p:txBody>
      </p:sp>
      <p:sp>
        <p:nvSpPr>
          <p:cNvPr id="4" name="文本框 3"/>
          <p:cNvSpPr txBox="1"/>
          <p:nvPr/>
        </p:nvSpPr>
        <p:spPr>
          <a:xfrm>
            <a:off x="840105" y="1523365"/>
            <a:ext cx="8047355" cy="1337945"/>
          </a:xfrm>
          <a:prstGeom prst="rect">
            <a:avLst/>
          </a:prstGeom>
          <a:noFill/>
        </p:spPr>
        <p:txBody>
          <a:bodyPr wrap="square" rtlCol="0">
            <a:spAutoFit/>
          </a:bodyPr>
          <a:lstStyle/>
          <a:p>
            <a:pPr marL="285750" indent="-285750">
              <a:lnSpc>
                <a:spcPct val="150000"/>
              </a:lnSpc>
              <a:buFont typeface="Wingdings" panose="05000000000000000000" charset="0"/>
              <a:buChar char="l"/>
            </a:pPr>
            <a:r>
              <a:rPr lang="zh-CN" altLang="en-US"/>
              <a:t>起初用的是</a:t>
            </a:r>
            <a:r>
              <a:rPr lang="en-US" altLang="zh-CN"/>
              <a:t>python3.6</a:t>
            </a:r>
            <a:r>
              <a:rPr lang="zh-CN" altLang="en-US"/>
              <a:t>，与该代码环境不符，又新创建了</a:t>
            </a:r>
            <a:r>
              <a:rPr lang="en-US" altLang="zh-CN"/>
              <a:t>2.7</a:t>
            </a:r>
            <a:r>
              <a:rPr lang="zh-CN" altLang="en-US"/>
              <a:t>的，配置环境</a:t>
            </a:r>
          </a:p>
          <a:p>
            <a:pPr marL="285750" indent="-285750">
              <a:lnSpc>
                <a:spcPct val="150000"/>
              </a:lnSpc>
              <a:buFont typeface="Wingdings" panose="05000000000000000000" charset="0"/>
              <a:buChar char="l"/>
            </a:pPr>
            <a:r>
              <a:rPr lang="zh-CN" altLang="en-US"/>
              <a:t>引用自定义模块失败</a:t>
            </a:r>
          </a:p>
          <a:p>
            <a:pPr marL="285750" indent="-285750">
              <a:lnSpc>
                <a:spcPct val="150000"/>
              </a:lnSpc>
              <a:buFont typeface="Wingdings" panose="05000000000000000000" charset="0"/>
              <a:buChar char="l"/>
            </a:pPr>
            <a:r>
              <a:rPr lang="zh-CN" altLang="en-US"/>
              <a:t>路径错误，仔细</a:t>
            </a:r>
            <a:r>
              <a:rPr lang="en-US" altLang="zh-CN"/>
              <a:t>debug</a:t>
            </a:r>
            <a:r>
              <a:rPr lang="zh-CN" altLang="en-US"/>
              <a:t>更改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D3B144-78FE-4071-BE5D-EFBB69C92A38}" type="slidenum">
              <a:rPr lang="zh-CN" altLang="en-US"/>
              <a:t>9</a:t>
            </a:fld>
            <a:endParaRPr lang="en-US" altLang="zh-CN"/>
          </a:p>
        </p:txBody>
      </p:sp>
      <p:pic>
        <p:nvPicPr>
          <p:cNvPr id="3" name="图片 2" descr="325153878677bea0836659ca538e291"/>
          <p:cNvPicPr>
            <a:picLocks noChangeAspect="1"/>
          </p:cNvPicPr>
          <p:nvPr/>
        </p:nvPicPr>
        <p:blipFill>
          <a:blip r:embed="rId2"/>
          <a:srcRect t="43882"/>
          <a:stretch>
            <a:fillRect/>
          </a:stretch>
        </p:blipFill>
        <p:spPr>
          <a:xfrm>
            <a:off x="801370" y="1544320"/>
            <a:ext cx="4666615" cy="3768725"/>
          </a:xfrm>
          <a:prstGeom prst="rect">
            <a:avLst/>
          </a:prstGeom>
        </p:spPr>
      </p:pic>
      <p:sp>
        <p:nvSpPr>
          <p:cNvPr id="5" name="文本框 4"/>
          <p:cNvSpPr txBox="1"/>
          <p:nvPr/>
        </p:nvSpPr>
        <p:spPr>
          <a:xfrm>
            <a:off x="607695" y="808990"/>
            <a:ext cx="5833745" cy="460375"/>
          </a:xfrm>
          <a:prstGeom prst="rect">
            <a:avLst/>
          </a:prstGeom>
          <a:noFill/>
        </p:spPr>
        <p:txBody>
          <a:bodyPr wrap="none" rtlCol="0">
            <a:spAutoFit/>
          </a:bodyPr>
          <a:lstStyle/>
          <a:p>
            <a:r>
              <a:rPr lang="en-US" altLang="zh-CN" sz="2400"/>
              <a:t>1. classification train.py (epoches=250)</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6_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等线"/>
        <a:ea typeface="等线"/>
        <a:cs typeface=""/>
      </a:majorFont>
      <a:minorFont>
        <a:latin typeface="等线"/>
        <a:ea typeface="等线"/>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默认设计模板">
  <a:themeElements>
    <a:clrScheme name="6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默认设计模板">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QIEM</Template>
  <TotalTime>0</TotalTime>
  <Words>1014</Words>
  <Application>Microsoft Office PowerPoint</Application>
  <PresentationFormat>宽屏</PresentationFormat>
  <Paragraphs>55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等线</vt:lpstr>
      <vt:lpstr>华文行楷</vt:lpstr>
      <vt:lpstr>宋体</vt:lpstr>
      <vt:lpstr>微软雅黑</vt:lpstr>
      <vt:lpstr>Arial</vt:lpstr>
      <vt:lpstr>Times New Roman</vt:lpstr>
      <vt:lpstr>Wingdings</vt:lpstr>
      <vt:lpstr>6_默认设计模板</vt:lpstr>
      <vt:lpstr>7_默认设计模板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L</dc:creator>
  <cp:lastModifiedBy>lenovo</cp:lastModifiedBy>
  <cp:revision>363</cp:revision>
  <dcterms:created xsi:type="dcterms:W3CDTF">2017-07-05T14:40:00Z</dcterms:created>
  <dcterms:modified xsi:type="dcterms:W3CDTF">2019-04-27T08:02:00Z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