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9"/>
  </p:notesMasterIdLst>
  <p:sldIdLst>
    <p:sldId id="259" r:id="rId4"/>
    <p:sldId id="261" r:id="rId5"/>
    <p:sldId id="262" r:id="rId6"/>
    <p:sldId id="274" r:id="rId7"/>
    <p:sldId id="275" r:id="rId8"/>
    <p:sldId id="264" r:id="rId9"/>
    <p:sldId id="265" r:id="rId10"/>
    <p:sldId id="263" r:id="rId11"/>
    <p:sldId id="266" r:id="rId12"/>
    <p:sldId id="269" r:id="rId13"/>
    <p:sldId id="268" r:id="rId14"/>
    <p:sldId id="284" r:id="rId15"/>
    <p:sldId id="286" r:id="rId16"/>
    <p:sldId id="285" r:id="rId17"/>
    <p:sldId id="289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4AE6"/>
    <a:srgbClr val="F4B8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1676" autoAdjust="0"/>
  </p:normalViewPr>
  <p:slideViewPr>
    <p:cSldViewPr snapToGrid="0">
      <p:cViewPr varScale="1">
        <p:scale>
          <a:sx n="106" d="100"/>
          <a:sy n="10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A6C43-32BD-495A-AF45-8DAEDCE82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C9DD0-A349-4834-8B69-F18B6D3B8F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单击以编辑母版副标题样式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5499A"/>
                </a:solidFill>
              </a:defRPr>
            </a:lvl1pPr>
          </a:lstStyle>
          <a:p>
            <a:pPr>
              <a:defRPr/>
            </a:pPr>
            <a:fld id="{A0B71EF3-367A-4337-9424-847A80EA2235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1E214-333B-4BA4-AEA0-1997A755F5F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5276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762001"/>
            <a:ext cx="8026400" cy="5527675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8F8D9-EB64-4EDD-8C19-3F823FAEBA8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8543A-88EA-4199-A6B6-3079FB100F8D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8543A-88EA-4199-A6B6-3079FB100F8D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单击以编辑母版副标题样式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5499A"/>
                </a:solidFill>
              </a:defRPr>
            </a:lvl1pPr>
          </a:lstStyle>
          <a:p>
            <a:pPr>
              <a:defRPr/>
            </a:pPr>
            <a:fld id="{A0B71EF3-367A-4337-9424-847A80EA2235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8543A-88EA-4199-A6B6-3079FB100F8D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33136-1F8D-4E19-8C8A-E3FF8B8E0E5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839913"/>
            <a:ext cx="5384800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839913"/>
            <a:ext cx="5384800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E127A-46CC-421E-AEA5-541D5C892D7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FC1E5-EADC-42D9-8C21-702FE08F2FC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B5C87-50B9-4319-8D1D-D388B1BF072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8543A-88EA-4199-A6B6-3079FB100F8D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3B144-78FE-4071-BE5D-EFBB69C92A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EE0E8-1826-4AF5-869D-D03FFDA59FB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134FC-682D-414C-A528-43D82A15764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1E214-333B-4BA4-AEA0-1997A755F5F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5276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762001"/>
            <a:ext cx="8026400" cy="5527675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8F8D9-EB64-4EDD-8C19-3F823FAEBA8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8543A-88EA-4199-A6B6-3079FB100F8D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8543A-88EA-4199-A6B6-3079FB100F8D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33136-1F8D-4E19-8C8A-E3FF8B8E0E5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839913"/>
            <a:ext cx="5384800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839913"/>
            <a:ext cx="5384800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E127A-46CC-421E-AEA5-541D5C892D7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FC1E5-EADC-42D9-8C21-702FE08F2FC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B5C87-50B9-4319-8D1D-D388B1BF072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3B144-78FE-4071-BE5D-EFBB69C92A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EE0E8-1826-4AF5-869D-D03FFDA59FB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134FC-682D-414C-A528-43D82A15764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046"/>
          <p:cNvSpPr>
            <a:spLocks noChangeArrowheads="1"/>
          </p:cNvSpPr>
          <p:nvPr/>
        </p:nvSpPr>
        <p:spPr bwMode="auto">
          <a:xfrm flipV="1">
            <a:off x="0" y="-12700"/>
            <a:ext cx="12166600" cy="582613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</a:ln>
        </p:spPr>
        <p:txBody>
          <a:bodyPr rot="10800000"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52" name="图片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7951" y="88900"/>
            <a:ext cx="26483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79" name="直接连接符 12"/>
          <p:cNvCxnSpPr>
            <a:cxnSpLocks noChangeShapeType="1"/>
          </p:cNvCxnSpPr>
          <p:nvPr/>
        </p:nvCxnSpPr>
        <p:spPr bwMode="auto">
          <a:xfrm>
            <a:off x="0" y="589326"/>
            <a:ext cx="12192000" cy="0"/>
          </a:xfrm>
          <a:prstGeom prst="line">
            <a:avLst/>
          </a:prstGeom>
          <a:noFill/>
          <a:ln w="25400">
            <a:gradFill flip="none" rotWithShape="1">
              <a:gsLst>
                <a:gs pos="0">
                  <a:srgbClr val="0070C0"/>
                </a:gs>
                <a:gs pos="39000">
                  <a:srgbClr val="00B0F0"/>
                </a:gs>
                <a:gs pos="70000">
                  <a:srgbClr val="92D050"/>
                </a:gs>
                <a:gs pos="100000">
                  <a:srgbClr val="FFC000"/>
                </a:gs>
              </a:gsLst>
              <a:lin ang="0" scaled="1"/>
              <a:tileRect/>
            </a:gradFill>
            <a:round/>
          </a:ln>
        </p:spPr>
      </p:cxnSp>
      <p:sp>
        <p:nvSpPr>
          <p:cNvPr id="615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839913"/>
            <a:ext cx="10972800" cy="4449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>
          <a:xfrm>
            <a:off x="11437798" y="10510"/>
            <a:ext cx="773773" cy="58896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549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algn="r">
              <a:defRPr/>
            </a:pPr>
            <a:fld id="{A0B71EF3-367A-4337-9424-847A80EA2235}" type="slidenum">
              <a:rPr lang="zh-CN" altLang="en-US" sz="2000" b="1" smtClean="0"/>
            </a:fld>
            <a:endParaRPr lang="en-US" altLang="zh-CN" sz="2000" b="1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7754038" y="0"/>
            <a:ext cx="4320480" cy="582614"/>
            <a:chOff x="7344139" y="0"/>
            <a:chExt cx="4320480" cy="582614"/>
          </a:xfrm>
        </p:grpSpPr>
        <p:sp>
          <p:nvSpPr>
            <p:cNvPr id="2" name="平行四边形 1"/>
            <p:cNvSpPr/>
            <p:nvPr/>
          </p:nvSpPr>
          <p:spPr bwMode="auto">
            <a:xfrm>
              <a:off x="7344139" y="0"/>
              <a:ext cx="4320480" cy="582614"/>
            </a:xfrm>
            <a:prstGeom prst="parallelogram">
              <a:avLst>
                <a:gd name="adj" fmla="val 97964"/>
              </a:avLst>
            </a:prstGeom>
            <a:solidFill>
              <a:schemeClr val="accent1">
                <a:lumMod val="75000"/>
              </a:schemeClr>
            </a:solidFill>
            <a:ln w="9525">
              <a:noFill/>
              <a:miter lim="800000"/>
            </a:ln>
          </p:spPr>
          <p:txBody>
            <a:bodyPr rot="10800000" wrap="none" anchor="ctr"/>
            <a:lstStyle/>
            <a:p>
              <a:pPr lvl="0" algn="ctr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 userDrawn="1"/>
          </p:nvSpPr>
          <p:spPr>
            <a:xfrm>
              <a:off x="8042474" y="78049"/>
              <a:ext cx="2969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泉州装备制造研究所</a:t>
              </a:r>
              <a:endPara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None/>
        <a:defRPr sz="32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8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2pPr>
      <a:lvl3pPr marL="914400" indent="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4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3pPr>
      <a:lvl4pPr marL="1371600" indent="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rgbClr val="0000CC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rgbClr val="0000CC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rgbClr val="0000CC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046"/>
          <p:cNvSpPr>
            <a:spLocks noChangeArrowheads="1"/>
          </p:cNvSpPr>
          <p:nvPr/>
        </p:nvSpPr>
        <p:spPr bwMode="auto">
          <a:xfrm flipV="1">
            <a:off x="0" y="-12700"/>
            <a:ext cx="12166600" cy="582613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</a:ln>
        </p:spPr>
        <p:txBody>
          <a:bodyPr rot="10800000"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52" name="图片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7951" y="88900"/>
            <a:ext cx="3352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79" name="直接连接符 12"/>
          <p:cNvCxnSpPr>
            <a:cxnSpLocks noChangeShapeType="1"/>
          </p:cNvCxnSpPr>
          <p:nvPr/>
        </p:nvCxnSpPr>
        <p:spPr bwMode="auto">
          <a:xfrm>
            <a:off x="0" y="576263"/>
            <a:ext cx="12192000" cy="0"/>
          </a:xfrm>
          <a:prstGeom prst="line">
            <a:avLst/>
          </a:prstGeom>
          <a:noFill/>
          <a:ln w="25400">
            <a:solidFill>
              <a:srgbClr val="15499A"/>
            </a:solidFill>
            <a:round/>
          </a:ln>
        </p:spPr>
      </p:cxnSp>
      <p:sp>
        <p:nvSpPr>
          <p:cNvPr id="615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839913"/>
            <a:ext cx="10972800" cy="4449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" name="平行四边形 1"/>
          <p:cNvSpPr/>
          <p:nvPr/>
        </p:nvSpPr>
        <p:spPr bwMode="auto">
          <a:xfrm>
            <a:off x="7344139" y="0"/>
            <a:ext cx="4320480" cy="582614"/>
          </a:xfrm>
          <a:prstGeom prst="parallelogram">
            <a:avLst>
              <a:gd name="adj" fmla="val 97964"/>
            </a:avLst>
          </a:prstGeom>
          <a:solidFill>
            <a:srgbClr val="15499A"/>
          </a:solidFill>
          <a:ln w="9525">
            <a:noFill/>
            <a:miter lim="800000"/>
          </a:ln>
        </p:spPr>
        <p:txBody>
          <a:bodyPr rot="10800000" wrap="none" anchor="ctr"/>
          <a:lstStyle/>
          <a:p>
            <a:pPr lvl="0" algn="ctr"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54" name="图片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74827" y="107952"/>
            <a:ext cx="3122084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6"/>
          <p:cNvSpPr txBox="1">
            <a:spLocks noChangeArrowheads="1"/>
          </p:cNvSpPr>
          <p:nvPr/>
        </p:nvSpPr>
        <p:spPr>
          <a:xfrm>
            <a:off x="11427288" y="0"/>
            <a:ext cx="773773" cy="58896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549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algn="r">
              <a:defRPr/>
            </a:pPr>
            <a:fld id="{A0B71EF3-367A-4337-9424-847A80EA2235}" type="slidenum">
              <a:rPr lang="zh-CN" altLang="en-US" sz="2000" b="1" smtClean="0"/>
            </a:fld>
            <a:endParaRPr lang="en-US" altLang="zh-CN" sz="20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None/>
        <a:defRPr sz="32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8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2pPr>
      <a:lvl3pPr marL="914400" indent="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4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3pPr>
      <a:lvl4pPr marL="1371600" indent="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rgbClr val="0000CC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rgbClr val="0000CC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rgbClr val="0000CC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12889" y="2921168"/>
            <a:ext cx="733806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KITTI</a:t>
            </a:r>
            <a:r>
              <a:rPr lang="zh-CN" altLang="en-US" sz="6000" dirty="0"/>
              <a:t>数据集调研汇报</a:t>
            </a:r>
            <a:endParaRPr lang="zh-CN" altLang="en-US" sz="6000" dirty="0"/>
          </a:p>
        </p:txBody>
      </p:sp>
      <p:sp>
        <p:nvSpPr>
          <p:cNvPr id="3" name="文本框 2"/>
          <p:cNvSpPr txBox="1"/>
          <p:nvPr/>
        </p:nvSpPr>
        <p:spPr>
          <a:xfrm>
            <a:off x="8157706" y="4798337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汇报人：魏彤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343" r="20848"/>
          <a:stretch>
            <a:fillRect/>
          </a:stretch>
        </p:blipFill>
        <p:spPr>
          <a:xfrm>
            <a:off x="223520" y="1165860"/>
            <a:ext cx="4900930" cy="31527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3520" y="819785"/>
            <a:ext cx="4168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label_02 </a:t>
            </a:r>
            <a:r>
              <a:rPr lang="zh-CN" altLang="en-US" sz="1600"/>
              <a:t>文件记录图片中的信息详述：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223520" y="4394200"/>
            <a:ext cx="1103058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</a:rPr>
              <a:t>第1个字段”</a:t>
            </a:r>
            <a:r>
              <a:rPr lang="en-US" altLang="zh-CN" sz="1600">
                <a:solidFill>
                  <a:schemeClr val="tx1"/>
                </a:solidFill>
              </a:rPr>
              <a:t>Cyclist</a:t>
            </a:r>
            <a:r>
              <a:rPr lang="zh-CN" altLang="en-US" sz="1600">
                <a:solidFill>
                  <a:schemeClr val="tx1"/>
                </a:solidFill>
              </a:rPr>
              <a:t>“是目标类别，</a:t>
            </a:r>
            <a:r>
              <a:rPr lang="en-US" altLang="zh-CN" sz="1600">
                <a:solidFill>
                  <a:schemeClr val="tx1"/>
                </a:solidFill>
              </a:rPr>
              <a:t>描述对象的类</a:t>
            </a:r>
            <a:r>
              <a:rPr lang="zh-CN" altLang="en-US" sz="1600">
                <a:solidFill>
                  <a:schemeClr val="tx1"/>
                </a:solidFill>
              </a:rPr>
              <a:t>；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</a:rPr>
              <a:t>第2个字段”0.00“是截断标志，这里代表物体未被截断，</a:t>
            </a:r>
            <a:r>
              <a:rPr lang="en-US" altLang="zh-CN" sz="1600">
                <a:solidFill>
                  <a:schemeClr val="tx1"/>
                </a:solidFill>
              </a:rPr>
              <a:t>其中</a:t>
            </a:r>
            <a:r>
              <a:rPr lang="zh-CN" altLang="en-US" sz="1600">
                <a:solidFill>
                  <a:schemeClr val="tx1"/>
                </a:solidFill>
              </a:rPr>
              <a:t>截断是指对象离开图像边界；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</a:rPr>
              <a:t>第3个字段”0“是遮挡程度，这里代表没有被遮挡；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</a:rPr>
              <a:t>第4个字段”-1.</a:t>
            </a:r>
            <a:r>
              <a:rPr lang="en-US" altLang="zh-CN" sz="1600">
                <a:solidFill>
                  <a:schemeClr val="tx1"/>
                </a:solidFill>
              </a:rPr>
              <a:t>28</a:t>
            </a:r>
            <a:r>
              <a:rPr lang="zh-CN" altLang="en-US" sz="1600">
                <a:solidFill>
                  <a:schemeClr val="tx1"/>
                </a:solidFill>
              </a:rPr>
              <a:t>“是观察角度，</a:t>
            </a:r>
            <a:r>
              <a:rPr lang="en-US" altLang="zh-CN" sz="1600">
                <a:solidFill>
                  <a:schemeClr val="tx1"/>
                </a:solidFill>
              </a:rPr>
              <a:t>alpha 范围[-pi</a:t>
            </a:r>
            <a:r>
              <a:rPr lang="zh-CN" altLang="en-US" sz="1600">
                <a:solidFill>
                  <a:schemeClr val="tx1"/>
                </a:solidFill>
              </a:rPr>
              <a:t>，</a:t>
            </a:r>
            <a:r>
              <a:rPr lang="en-US" altLang="zh-CN" sz="1600">
                <a:solidFill>
                  <a:schemeClr val="tx1"/>
                </a:solidFill>
              </a:rPr>
              <a:t>pi]</a:t>
            </a:r>
            <a:r>
              <a:rPr lang="zh-CN" altLang="en-US" sz="1600">
                <a:solidFill>
                  <a:schemeClr val="tx1"/>
                </a:solidFill>
              </a:rPr>
              <a:t>；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</a:rPr>
              <a:t>第5个字段”</a:t>
            </a:r>
            <a:r>
              <a:rPr lang="en-US" altLang="zh-CN" sz="1600">
                <a:solidFill>
                  <a:schemeClr val="tx1"/>
                </a:solidFill>
              </a:rPr>
              <a:t>838.53</a:t>
            </a:r>
            <a:r>
              <a:rPr lang="zh-CN" altLang="en-US" sz="1600">
                <a:solidFill>
                  <a:schemeClr val="tx1"/>
                </a:solidFill>
              </a:rPr>
              <a:t> </a:t>
            </a:r>
            <a:r>
              <a:rPr lang="en-US" altLang="zh-CN" sz="1600">
                <a:solidFill>
                  <a:schemeClr val="tx1"/>
                </a:solidFill>
              </a:rPr>
              <a:t>158.11</a:t>
            </a:r>
            <a:r>
              <a:rPr lang="zh-CN" altLang="en-US" sz="1600">
                <a:solidFill>
                  <a:schemeClr val="tx1"/>
                </a:solidFill>
              </a:rPr>
              <a:t> </a:t>
            </a:r>
            <a:r>
              <a:rPr lang="en-US" altLang="zh-CN" sz="1600">
                <a:solidFill>
                  <a:schemeClr val="tx1"/>
                </a:solidFill>
              </a:rPr>
              <a:t>909.82</a:t>
            </a:r>
            <a:r>
              <a:rPr lang="zh-CN" altLang="en-US" sz="1600">
                <a:solidFill>
                  <a:schemeClr val="tx1"/>
                </a:solidFill>
              </a:rPr>
              <a:t> </a:t>
            </a:r>
            <a:r>
              <a:rPr lang="en-US" altLang="zh-CN" sz="1600">
                <a:solidFill>
                  <a:schemeClr val="tx1"/>
                </a:solidFill>
              </a:rPr>
              <a:t>282.09</a:t>
            </a:r>
            <a:r>
              <a:rPr lang="zh-CN" altLang="en-US" sz="1600">
                <a:solidFill>
                  <a:schemeClr val="tx1"/>
                </a:solidFill>
              </a:rPr>
              <a:t>“</a:t>
            </a:r>
            <a:r>
              <a:rPr lang="en-US" altLang="zh-CN" sz="1600">
                <a:solidFill>
                  <a:schemeClr val="tx1"/>
                </a:solidFill>
              </a:rPr>
              <a:t>bbox </a:t>
            </a:r>
            <a:r>
              <a:rPr lang="zh-CN" altLang="en-US" sz="1600">
                <a:solidFill>
                  <a:schemeClr val="tx1"/>
                </a:solidFill>
              </a:rPr>
              <a:t>四位，包含左、上、右、下像素坐标；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</a:rPr>
              <a:t>第6个字段”1.</a:t>
            </a:r>
            <a:r>
              <a:rPr lang="en-US" altLang="zh-CN" sz="1600">
                <a:solidFill>
                  <a:schemeClr val="tx1"/>
                </a:solidFill>
              </a:rPr>
              <a:t>80</a:t>
            </a:r>
            <a:r>
              <a:rPr lang="zh-CN" altLang="en-US" sz="1600">
                <a:solidFill>
                  <a:schemeClr val="tx1"/>
                </a:solidFill>
              </a:rPr>
              <a:t> </a:t>
            </a:r>
            <a:r>
              <a:rPr lang="en-US" altLang="zh-CN" sz="1600">
                <a:solidFill>
                  <a:schemeClr val="tx1"/>
                </a:solidFill>
              </a:rPr>
              <a:t>0.56</a:t>
            </a:r>
            <a:r>
              <a:rPr lang="zh-CN" altLang="en-US" sz="1600">
                <a:solidFill>
                  <a:schemeClr val="tx1"/>
                </a:solidFill>
              </a:rPr>
              <a:t> </a:t>
            </a:r>
            <a:r>
              <a:rPr lang="en-US" altLang="zh-CN" sz="1600">
                <a:solidFill>
                  <a:schemeClr val="tx1"/>
                </a:solidFill>
              </a:rPr>
              <a:t>1.79</a:t>
            </a:r>
            <a:r>
              <a:rPr lang="zh-CN" altLang="en-US" sz="1600">
                <a:solidFill>
                  <a:schemeClr val="tx1"/>
                </a:solidFill>
              </a:rPr>
              <a:t>“</a:t>
            </a:r>
            <a:r>
              <a:rPr lang="en-US" altLang="zh-CN" sz="1600">
                <a:solidFill>
                  <a:schemeClr val="tx1"/>
                </a:solidFill>
              </a:rPr>
              <a:t>dimensions </a:t>
            </a:r>
            <a:r>
              <a:rPr lang="zh-CN" altLang="en-US" sz="1600">
                <a:solidFill>
                  <a:schemeClr val="tx1"/>
                </a:solidFill>
              </a:rPr>
              <a:t>是物体的三位尺度长宽高；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</a:rPr>
              <a:t>第7个字段“</a:t>
            </a:r>
            <a:r>
              <a:rPr lang="en-US" altLang="zh-CN" sz="1600">
                <a:solidFill>
                  <a:schemeClr val="tx1"/>
                </a:solidFill>
              </a:rPr>
              <a:t>4.15</a:t>
            </a:r>
            <a:r>
              <a:rPr lang="zh-CN" altLang="en-US" sz="1600">
                <a:solidFill>
                  <a:schemeClr val="tx1"/>
                </a:solidFill>
              </a:rPr>
              <a:t> 1.</a:t>
            </a:r>
            <a:r>
              <a:rPr lang="en-US" altLang="zh-CN" sz="1600">
                <a:solidFill>
                  <a:schemeClr val="tx1"/>
                </a:solidFill>
              </a:rPr>
              <a:t>59</a:t>
            </a:r>
            <a:r>
              <a:rPr lang="zh-CN" altLang="en-US" sz="1600">
                <a:solidFill>
                  <a:schemeClr val="tx1"/>
                </a:solidFill>
              </a:rPr>
              <a:t> </a:t>
            </a:r>
            <a:r>
              <a:rPr lang="en-US" altLang="zh-CN" sz="1600">
                <a:solidFill>
                  <a:schemeClr val="tx1"/>
                </a:solidFill>
              </a:rPr>
              <a:t>11.35</a:t>
            </a:r>
            <a:r>
              <a:rPr lang="zh-CN" altLang="en-US" sz="1600">
                <a:solidFill>
                  <a:schemeClr val="tx1"/>
                </a:solidFill>
              </a:rPr>
              <a:t>”是3D标注的坐标，</a:t>
            </a:r>
            <a:r>
              <a:rPr lang="en-US" altLang="zh-CN" sz="1600">
                <a:solidFill>
                  <a:schemeClr val="tx1"/>
                </a:solidFill>
              </a:rPr>
              <a:t>location</a:t>
            </a:r>
            <a:r>
              <a:rPr lang="zh-CN" altLang="en-US" sz="1600">
                <a:solidFill>
                  <a:schemeClr val="tx1"/>
                </a:solidFill>
              </a:rPr>
              <a:t>；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</a:rPr>
              <a:t>第8个字段“-</a:t>
            </a:r>
            <a:r>
              <a:rPr lang="en-US" altLang="zh-CN" sz="1600">
                <a:solidFill>
                  <a:schemeClr val="tx1"/>
                </a:solidFill>
              </a:rPr>
              <a:t>0.94</a:t>
            </a:r>
            <a:r>
              <a:rPr lang="zh-CN" altLang="en-US" sz="1600">
                <a:solidFill>
                  <a:schemeClr val="tx1"/>
                </a:solidFill>
              </a:rPr>
              <a:t>”是相对Y轴的旋转角度，</a:t>
            </a:r>
            <a:r>
              <a:rPr lang="en-US" altLang="zh-CN" sz="1600">
                <a:solidFill>
                  <a:schemeClr val="tx1"/>
                </a:solidFill>
              </a:rPr>
              <a:t>rotation_y</a:t>
            </a:r>
            <a:r>
              <a:rPr lang="zh-CN" altLang="en-US" sz="1600">
                <a:solidFill>
                  <a:schemeClr val="tx1"/>
                </a:solidFill>
              </a:rPr>
              <a:t>；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tx1"/>
                </a:solidFill>
              </a:rPr>
              <a:t>最后一个字段score没有在训练集中体现。总的来说，对训练最有用的信息还是前面几个字段，后面的都是3D信息，利用的就很少了。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0" y="1426210"/>
            <a:ext cx="6039485" cy="2631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57570" y="828675"/>
            <a:ext cx="5813425" cy="337185"/>
          </a:xfrm>
          <a:prstGeom prst="rect">
            <a:avLst/>
          </a:prstGeom>
          <a:noFill/>
          <a:ln w="12700" cmpd="sng">
            <a:solidFill>
              <a:schemeClr val="accent2">
                <a:lumMod val="75000"/>
              </a:schemeClr>
            </a:solidFill>
            <a:prstDash val="lgDashDot"/>
          </a:ln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tx1"/>
                </a:solidFill>
              </a:rPr>
              <a:t>所有的值(数值或字符串)都通过空格分隔，每一行对应一个对象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772025" y="1011555"/>
            <a:ext cx="1120140" cy="145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2575" y="815340"/>
            <a:ext cx="297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8305" y="815340"/>
            <a:ext cx="64363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3 S</a:t>
            </a:r>
            <a:r>
              <a:rPr lang="zh-CN" altLang="en-US" sz="2400"/>
              <a:t>tereo / </a:t>
            </a:r>
            <a:r>
              <a:rPr lang="en-US" altLang="zh-CN" sz="2400"/>
              <a:t>Optical </a:t>
            </a:r>
            <a:r>
              <a:rPr lang="en-US" sz="2400"/>
              <a:t>F</a:t>
            </a:r>
            <a:r>
              <a:rPr lang="zh-CN" altLang="en-US" sz="2400"/>
              <a:t>low </a:t>
            </a:r>
            <a:r>
              <a:rPr lang="en-US" altLang="zh-CN" sz="2400"/>
              <a:t>2012 B</a:t>
            </a:r>
            <a:r>
              <a:rPr lang="zh-CN" altLang="en-US" sz="2400"/>
              <a:t>enchmark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7365" y="1367790"/>
            <a:ext cx="5476875" cy="752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2575" y="2120265"/>
            <a:ext cx="996124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00"/>
              <a:t>立体声/流基准测试由194个训练图像对和195个测试图像对组成，以无损png格式保存。</a:t>
            </a:r>
            <a:r>
              <a:rPr lang="en-US" altLang="zh-CN" sz="1600"/>
              <a:t>ground truth</a:t>
            </a:r>
            <a:r>
              <a:rPr lang="zh-CN" altLang="en-US" sz="1600"/>
              <a:t>是通过360度的三维点云积累而来的。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00"/>
              <a:t>测试和训练文件夹中包含灰度视频图像子文件夹image_0(左图像)和image_1(右图像)。所有输入图像保存为无符号字符灰度PNG图像。文件名称由</a:t>
            </a:r>
            <a:r>
              <a:rPr lang="zh-CN" altLang="en-US" sz="1600">
                <a:solidFill>
                  <a:srgbClr val="7030A0"/>
                </a:solidFill>
              </a:rPr>
              <a:t>6位图像索引和2位帧号</a:t>
            </a:r>
            <a:r>
              <a:rPr lang="zh-CN" altLang="en-US" sz="1600"/>
              <a:t>组成:——xxxxxx_yy.png，这里，xxxxxx从0运行到193/194，用于训练/测试数据集，帧号yy不是10就是11。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00"/>
              <a:t>评估服务器计算所有非遮挡或遮挡(=所有groundtruth)像素的坏像素的平均数量。我们要求所有方法对所有测试对使用相同的参数集。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00"/>
              <a:t>开发工具包提供了关于数据格式的详细信息，以及用于读写视差图和流场的MATLAB / c++实用函数。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20D3B144-78FE-4071-BE5D-EFBB69C92A38}" type="slidenum">
              <a:rPr lang="zh-CN" altLang="en-US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81000" y="778510"/>
            <a:ext cx="9058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4 S</a:t>
            </a:r>
            <a:r>
              <a:rPr lang="zh-CN" altLang="en-US" sz="2400">
                <a:sym typeface="+mn-ea"/>
              </a:rPr>
              <a:t>tereo2015</a:t>
            </a:r>
            <a:r>
              <a:rPr lang="en-US" altLang="zh-CN" sz="2400"/>
              <a:t>/F</a:t>
            </a:r>
            <a:r>
              <a:rPr lang="zh-CN" altLang="en-US" sz="2400"/>
              <a:t>low2015</a:t>
            </a:r>
            <a:r>
              <a:rPr lang="en-US" altLang="zh-CN" sz="2400">
                <a:sym typeface="+mn-ea"/>
              </a:rPr>
              <a:t>/S</a:t>
            </a:r>
            <a:r>
              <a:rPr lang="zh-CN" altLang="en-US" sz="2400">
                <a:sym typeface="+mn-ea"/>
              </a:rPr>
              <a:t>ceneflow </a:t>
            </a:r>
            <a:r>
              <a:rPr lang="en-US" altLang="zh-CN" sz="2400">
                <a:sym typeface="+mn-ea"/>
              </a:rPr>
              <a:t>Benchmark</a:t>
            </a:r>
            <a:endParaRPr lang="en-US" altLang="zh-CN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2165350"/>
            <a:ext cx="104800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cs typeface="微软雅黑" panose="020B0503020204020204" pitchFamily="34" charset="-122"/>
              </a:rPr>
              <a:t>该基准由200个训练场景和200个测试场景组成(每个场景4张彩色图像，以损失较少的png格式保存)。</a:t>
            </a:r>
            <a:endParaRPr lang="zh-CN" altLang="en-US" sz="1600"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cs typeface="微软雅黑" panose="020B0503020204020204" pitchFamily="34" charset="-122"/>
              </a:rPr>
              <a:t>与stereo 2012和flow 2012基准相比，它包含了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cs typeface="微软雅黑" panose="020B0503020204020204" pitchFamily="34" charset="-122"/>
              </a:rPr>
              <a:t>动态场景</a:t>
            </a:r>
            <a:r>
              <a:rPr lang="zh-CN" altLang="en-US" sz="1600">
                <a:cs typeface="微软雅黑" panose="020B0503020204020204" pitchFamily="34" charset="-122"/>
              </a:rPr>
              <a:t>，</a:t>
            </a:r>
            <a:r>
              <a:rPr lang="en-US" altLang="zh-CN" sz="1600">
                <a:cs typeface="微软雅黑" panose="020B0503020204020204" pitchFamily="34" charset="-122"/>
              </a:rPr>
              <a:t>ground truth</a:t>
            </a:r>
            <a:r>
              <a:rPr lang="zh-CN" altLang="en-US" sz="1600">
                <a:cs typeface="微软雅黑" panose="020B0503020204020204" pitchFamily="34" charset="-122"/>
              </a:rPr>
              <a:t>是在半自动过程中建立的，</a:t>
            </a:r>
            <a:r>
              <a:rPr lang="zh-CN" altLang="en-US" sz="1600">
                <a:cs typeface="微软雅黑" panose="020B0503020204020204" pitchFamily="34" charset="-122"/>
                <a:sym typeface="+mn-ea"/>
              </a:rPr>
              <a:t>是通过从a点累积三维点云获得的360度Velodyne HDL-64激光扫描仪和三维CAD模型拟合单独移动的汽车。</a:t>
            </a:r>
            <a:r>
              <a:rPr lang="en-US" altLang="zh-CN" sz="1600">
                <a:cs typeface="微软雅黑" panose="020B0503020204020204" pitchFamily="34" charset="-122"/>
              </a:rPr>
              <a:t>ground truth</a:t>
            </a:r>
            <a:r>
              <a:rPr lang="zh-CN" altLang="en-US" sz="1600">
                <a:cs typeface="微软雅黑" panose="020B0503020204020204" pitchFamily="34" charset="-122"/>
              </a:rPr>
              <a:t>评估服务器计算所有200张测试图像的所有地面真值像素的平均坏像素百分比。开发工具包提供了关于数据格式的详细信息：</a:t>
            </a:r>
            <a:endParaRPr lang="zh-CN" altLang="en-US" sz="1600"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125" y="1317625"/>
            <a:ext cx="5619750" cy="847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6260" y="4103370"/>
            <a:ext cx="10779760" cy="2306955"/>
          </a:xfrm>
          <a:prstGeom prst="rect">
            <a:avLst/>
          </a:prstGeom>
          <a:noFill/>
          <a:ln w="28575" cmpd="dbl">
            <a:solidFill>
              <a:srgbClr val="C00000"/>
            </a:solidFill>
            <a:prstDash val="solid"/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cs typeface="微软雅黑" panose="020B0503020204020204" pitchFamily="34" charset="-122"/>
                <a:sym typeface="+mn-ea"/>
              </a:rPr>
              <a:t>训练和测试文件夹包含image_2和image_3的</a:t>
            </a:r>
            <a:r>
              <a:rPr lang="zh-CN" altLang="en-US" sz="1600">
                <a:cs typeface="微软雅黑" panose="020B0503020204020204" pitchFamily="34" charset="-122"/>
                <a:sym typeface="+mn-ea"/>
              </a:rPr>
              <a:t>左右图像</a:t>
            </a:r>
            <a:r>
              <a:rPr lang="zh-CN" altLang="en-US" sz="1600">
                <a:cs typeface="微软雅黑" panose="020B0503020204020204" pitchFamily="34" charset="-122"/>
                <a:sym typeface="+mn-ea"/>
              </a:rPr>
              <a:t>子目录。</a:t>
            </a:r>
            <a:endParaRPr lang="zh-CN" altLang="en-US" sz="1600"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cs typeface="微软雅黑" panose="020B0503020204020204" pitchFamily="34" charset="-122"/>
              </a:rPr>
              <a:t>另外，训练文件夹还包含以下子文件夹，其中包含视差和流的地面真值。</a:t>
            </a:r>
            <a:endParaRPr lang="zh-CN" altLang="en-US" sz="1600"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cs typeface="微软雅黑" panose="020B0503020204020204" pitchFamily="34" charset="-122"/>
              </a:rPr>
              <a:t>-</a:t>
            </a:r>
            <a:r>
              <a:rPr lang="zh-CN" altLang="en-US" sz="1600">
                <a:cs typeface="微软雅黑" panose="020B0503020204020204" pitchFamily="34" charset="-122"/>
                <a:sym typeface="+mn-ea"/>
              </a:rPr>
              <a:t>dis_xxx_0:第一帧图像对的视差图(只有不离开图像域的区域)。</a:t>
            </a:r>
            <a:endParaRPr lang="zh-CN" altLang="en-US" sz="1600"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cs typeface="微软雅黑" panose="020B0503020204020204" pitchFamily="34" charset="-122"/>
                <a:sym typeface="+mn-ea"/>
              </a:rPr>
              <a:t>- dis_xxx_1:映射到的第二个图像对的视差信息参考帧(左一图像)通过真实的光流。</a:t>
            </a:r>
            <a:endParaRPr lang="zh-CN" altLang="en-US" sz="1600"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cs typeface="微软雅黑" panose="020B0503020204020204" pitchFamily="34" charset="-122"/>
                <a:sym typeface="+mn-ea"/>
              </a:rPr>
              <a:t>- flow_xxx:光流，从第一左边映射到第二左边的形象。在参考帧中指定(第一个左图像)。</a:t>
            </a:r>
            <a:endParaRPr lang="zh-CN" altLang="en-US" sz="1600"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1600">
                <a:cs typeface="微软雅黑" panose="020B0503020204020204" pitchFamily="34" charset="-122"/>
                <a:sym typeface="+mn-ea"/>
              </a:rPr>
              <a:t>“noc”是指非遮挡区域，即匹配的区域对应关系在图像域中。</a:t>
            </a:r>
            <a:r>
              <a:rPr lang="en-US" altLang="zh-CN" sz="1600"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1600">
                <a:cs typeface="微软雅黑" panose="020B0503020204020204" pitchFamily="34" charset="-122"/>
                <a:sym typeface="+mn-ea"/>
              </a:rPr>
              <a:t>“occ”是指所有图像总建筑面积</a:t>
            </a:r>
            <a:endParaRPr lang="zh-CN" altLang="en-US" sz="1600"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140" r="21281"/>
          <a:stretch>
            <a:fillRect/>
          </a:stretch>
        </p:blipFill>
        <p:spPr>
          <a:xfrm>
            <a:off x="9618980" y="4146550"/>
            <a:ext cx="1717040" cy="2263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20D3B144-78FE-4071-BE5D-EFBB69C92A38}" type="slidenum">
              <a:rPr lang="zh-CN" altLang="en-US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69265" y="751840"/>
            <a:ext cx="5263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5 </a:t>
            </a:r>
            <a:r>
              <a:rPr lang="zh-CN" altLang="en-US" sz="2400"/>
              <a:t>Road/Lane Detection </a:t>
            </a:r>
            <a:r>
              <a:rPr lang="en-US" altLang="zh-CN" sz="2400"/>
              <a:t>Benchmark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469265" y="1215390"/>
            <a:ext cx="1005395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cs typeface="微软雅黑" panose="020B0503020204020204" pitchFamily="34" charset="-122"/>
              </a:rPr>
              <a:t>该文件描述了道路基准测试，共包含289张训练和290张测试图片。</a:t>
            </a:r>
            <a:r>
              <a:rPr lang="en-US" altLang="zh-CN" sz="1600">
                <a:cs typeface="微软雅黑" panose="020B0503020204020204" pitchFamily="34" charset="-122"/>
                <a:sym typeface="+mn-ea"/>
              </a:rPr>
              <a:t>ground truth</a:t>
            </a:r>
            <a:r>
              <a:rPr lang="zh-CN" altLang="en-US" sz="1600">
                <a:cs typeface="微软雅黑" panose="020B0503020204020204" pitchFamily="34" charset="-122"/>
                <a:sym typeface="+mn-ea"/>
              </a:rPr>
              <a:t>是由人工标注的图像生成的，</a:t>
            </a:r>
            <a:r>
              <a:rPr lang="zh-CN" altLang="en-US" sz="1600">
                <a:cs typeface="微软雅黑" panose="020B0503020204020204" pitchFamily="34" charset="-122"/>
              </a:rPr>
              <a:t>它包含三个不同的道路景观类别:</a:t>
            </a:r>
            <a:endParaRPr lang="zh-CN" altLang="en-US" sz="1600"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>
                <a:cs typeface="微软雅黑" panose="020B0503020204020204" pitchFamily="34" charset="-122"/>
              </a:rPr>
              <a:t>uu -urban unmarked 市区未标记(98/100)</a:t>
            </a:r>
            <a:endParaRPr lang="zh-CN" altLang="en-US" sz="1600"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>
                <a:cs typeface="微软雅黑" panose="020B0503020204020204" pitchFamily="34" charset="-122"/>
              </a:rPr>
              <a:t>um -urban marked 市区标记(95/96)</a:t>
            </a:r>
            <a:endParaRPr lang="zh-CN" altLang="en-US" sz="1600"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1600">
                <a:cs typeface="微软雅黑" panose="020B0503020204020204" pitchFamily="34" charset="-122"/>
              </a:rPr>
              <a:t>umm - urban multiple marked lanes</a:t>
            </a:r>
            <a:r>
              <a:rPr lang="zh-CN" altLang="en-US" sz="1600">
                <a:cs typeface="微软雅黑" panose="020B0503020204020204" pitchFamily="34" charset="-122"/>
              </a:rPr>
              <a:t>市区多标记行车线(96/94)</a:t>
            </a:r>
            <a:endParaRPr lang="zh-CN" altLang="en-US" sz="1600"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06920" y="2582545"/>
            <a:ext cx="4218940" cy="1198880"/>
          </a:xfrm>
          <a:prstGeom prst="rect">
            <a:avLst/>
          </a:prstGeom>
          <a:noFill/>
          <a:ln w="12700" cmpd="sng">
            <a:solidFill>
              <a:srgbClr val="F4B800"/>
            </a:solidFill>
            <a:prstDash val="solid"/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测试和训练文件夹中包含彩色视频图像子文件夹image_2(左图像)。所有输入图像保存为无符号char PNG图像。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469265" y="3359785"/>
            <a:ext cx="59112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文件名是由图像类别(um, umm或uu)和6位图像索引组成:——&lt;</a:t>
            </a:r>
            <a:r>
              <a:rPr lang="en-US" altLang="zh-CN" sz="1600"/>
              <a:t>cat</a:t>
            </a:r>
            <a:r>
              <a:rPr lang="zh-CN" altLang="en-US" sz="1600"/>
              <a:t>&gt; _xxxxxx.png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这里，xxxxxx从0运行到该类别中的文件数量。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20D3B144-78FE-4071-BE5D-EFBB69C92A38}" type="slidenum">
              <a:rPr lang="zh-CN" altLang="en-US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17855" y="798830"/>
            <a:ext cx="223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其他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681355" y="1453515"/>
            <a:ext cx="78422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/>
              <a:t>1. t</a:t>
            </a:r>
            <a:r>
              <a:rPr lang="zh-CN" altLang="en-US" sz="1600"/>
              <a:t>he depth completion and depth prediction </a:t>
            </a:r>
            <a:r>
              <a:rPr lang="en-US" altLang="zh-CN" sz="1600"/>
              <a:t>benchmark</a:t>
            </a:r>
            <a:r>
              <a:rPr lang="zh-CN" altLang="en-US" sz="1600"/>
              <a:t> 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en-US" altLang="zh-CN" sz="1600"/>
              <a:t>2. the odometry benchmark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3. the object tracking benchmark</a:t>
            </a:r>
            <a:endParaRPr lang="en-US" altLang="zh-CN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 altLang="zh-CN" sz="600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6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20D3B144-78FE-4071-BE5D-EFBB69C92A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1622"/>
          <a:stretch>
            <a:fillRect/>
          </a:stretch>
        </p:blipFill>
        <p:spPr>
          <a:xfrm>
            <a:off x="678180" y="1351915"/>
            <a:ext cx="7421880" cy="42208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8180" y="5761990"/>
            <a:ext cx="7435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http://www.cvlibs.net/datasets/kitti/index.php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490585" y="891540"/>
            <a:ext cx="3035935" cy="4154170"/>
          </a:xfrm>
          <a:prstGeom prst="rect">
            <a:avLst/>
          </a:prstGeom>
          <a:noFill/>
          <a:effectLst>
            <a:glow rad="127000">
              <a:schemeClr val="accent1">
                <a:lumMod val="75000"/>
              </a:schemeClr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KITTI数据集由德国卡尔斯鲁厄理工学院和丰田美国技术研究院联合创办，是目前国际上最大的自动驾驶场景下的计算机视觉算法评测数据集。该数据集用于评测</a:t>
            </a:r>
            <a:r>
              <a:rPr lang="zh-CN" altLang="en-US" sz="1600">
                <a:solidFill>
                  <a:srgbClr val="0070C0"/>
                </a:solidFill>
              </a:rPr>
              <a:t>立体图像(stereo)，光流(optical flow)，视觉测距(visual odometry)，3D物体检测(object detection)和3D跟踪(tracking)</a:t>
            </a:r>
            <a:r>
              <a:rPr lang="zh-CN" altLang="en-US" sz="1600"/>
              <a:t>等计算机视觉技术在车载环境下的性能。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584200" y="891540"/>
            <a:ext cx="3058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概述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5775" y="902335"/>
            <a:ext cx="2688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数据采集平台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648970" y="1362710"/>
            <a:ext cx="11065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KITTI数据采集平台包括2个灰度摄像机，2个彩色摄像机，一个Velodyne 3D激光雷达，4个光学镜头，以及1个GPS导航系统。</a:t>
            </a:r>
            <a:r>
              <a:rPr lang="zh-CN" altLang="en-US" sz="1600">
                <a:sym typeface="+mn-ea"/>
              </a:rPr>
              <a:t>KITTI包含市区、乡村和高速公路等场景采集的真实图像数据，每张图像中最多达15辆车和30个行人，还有各种程度的遮挡与截断。</a:t>
            </a:r>
            <a:endParaRPr lang="zh-CN" altLang="en-US" sz="16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4640" y="2412365"/>
            <a:ext cx="6191885" cy="2878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" y="2640330"/>
            <a:ext cx="4423410" cy="38893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56580" y="5408930"/>
            <a:ext cx="5628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传感器设置：激光扫描仪以每秒10帧的速度旋转，每循环捕获大约100k个点；</a:t>
            </a:r>
            <a:r>
              <a:rPr lang="zh-CN" altLang="en-US" sz="1600">
                <a:sym typeface="+mn-ea"/>
              </a:rPr>
              <a:t>相机以每秒10帧的速度由激光扫描仪触发，</a:t>
            </a:r>
            <a:r>
              <a:rPr lang="zh-CN" altLang="en-US" sz="1600"/>
              <a:t>相机图像裁剪为1382 x 512像素。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20D3B144-78FE-4071-BE5D-EFBB69C92A38}" type="slidenum">
              <a:rPr lang="zh-CN" altLang="en-US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30555" y="890905"/>
            <a:ext cx="283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数据集多样性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9119870" y="1351280"/>
            <a:ext cx="177292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600"/>
              <a:t>KITTI数据集的典型样本，分为</a:t>
            </a:r>
            <a:r>
              <a:rPr lang="zh-CN" altLang="en-US" sz="1600">
                <a:sym typeface="+mn-ea"/>
              </a:rPr>
              <a:t> ’Road’, ’City’, ’Residential’, ’Campus’ 和’Person’五类。</a:t>
            </a:r>
            <a:r>
              <a:rPr lang="zh-CN" altLang="en-US" sz="1600"/>
              <a:t> 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595" y="1351280"/>
            <a:ext cx="8042275" cy="4900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20D3B144-78FE-4071-BE5D-EFBB69C92A38}" type="slidenum">
              <a:rPr lang="zh-CN" altLang="en-US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2770" y="825500"/>
            <a:ext cx="2449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数据格式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1285875"/>
            <a:ext cx="4770120" cy="3313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2890" y="1285875"/>
            <a:ext cx="579501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raw_data数据集，其数据包（以2011_09_26_drive_0001，synced,+rectified data为例），解压之后主要包含以下几个部分：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）标定文件：calib_cam_to_cam.txt，calib_imu_to_velo.txt，calib_velo_to_cam.txt；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）摄像头文件：image_00到image_03四个文件夹，分别对应4个摄像头，常用的摄像头为02；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）点云文件：雷达扫描到的点文件，velodyne_points文件夹，其中包括多个bin文件和时间戳文件；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1015365" y="4599305"/>
            <a:ext cx="9611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cs typeface="微软雅黑" panose="020B0503020204020204" pitchFamily="34" charset="-122"/>
              </a:rPr>
              <a:t>一个视频序列的所有传感器数据都存储于data_drive文件夹下，其中date和drive是占位符，表示采集数据的日期和视频编号。时间戳记录在Timestamps.txt文件。 </a:t>
            </a:r>
            <a:endParaRPr lang="zh-CN" altLang="en-US" sz="1600"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cs typeface="微软雅黑" panose="020B0503020204020204" pitchFamily="34" charset="-122"/>
              </a:rPr>
              <a:t>对于从KITTI数据集官网下载的各个分任务的数据集，其文件组织形式较为简单。以Object detection为例，Object Detection Evaluation 2012标准数据集中left color images样本分别存储于testing和training数据集。</a:t>
            </a:r>
            <a:endParaRPr lang="zh-CN" altLang="en-US" sz="1600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670" y="749300"/>
            <a:ext cx="957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1 S</a:t>
            </a:r>
            <a:r>
              <a:rPr sz="2400"/>
              <a:t>emantic </a:t>
            </a:r>
            <a:r>
              <a:rPr lang="en-US" altLang="zh-CN" sz="2400"/>
              <a:t>(instance)</a:t>
            </a:r>
            <a:r>
              <a:rPr lang="en-US" sz="2400"/>
              <a:t>S</a:t>
            </a:r>
            <a:r>
              <a:rPr sz="2400"/>
              <a:t>egmentation </a:t>
            </a:r>
            <a:r>
              <a:rPr lang="en-US" sz="2400"/>
              <a:t>B</a:t>
            </a:r>
            <a:r>
              <a:rPr sz="2400"/>
              <a:t>enchmark</a:t>
            </a:r>
            <a:endParaRPr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1297305"/>
            <a:ext cx="8953500" cy="3009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5645" y="4606925"/>
            <a:ext cx="9765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语义分割与实例分割区别：</a:t>
            </a:r>
            <a:r>
              <a:rPr lang="zh-CN" altLang="en-US" sz="1600">
                <a:solidFill>
                  <a:srgbClr val="7030A0"/>
                </a:solidFill>
              </a:rPr>
              <a:t>实例分割要在语义分割的基础上进行更精细的分割。</a:t>
            </a:r>
            <a:endParaRPr lang="zh-CN" altLang="en-US" sz="1600">
              <a:solidFill>
                <a:srgbClr val="7030A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5645" y="5081905"/>
            <a:ext cx="27755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Evaluation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30" y="5546725"/>
            <a:ext cx="6805295" cy="9182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310" y="5546725"/>
            <a:ext cx="3286125" cy="466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09100" y="4066540"/>
            <a:ext cx="279082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重叠是在区域级别上计算的，使其相当于单个实例的IoU。</a:t>
            </a:r>
            <a:endParaRPr lang="zh-CN" altLang="en-US" sz="1200"/>
          </a:p>
          <a:p>
            <a:r>
              <a:rPr lang="zh-CN" altLang="en-US" sz="1200"/>
              <a:t>为了获得一个简单、易于比较的复合评分，我们报告了通过对类标签集进行平均得到的平均精确度AP。作为次要评分，我们将重叠值为50%的部分添加AP50%。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04535" y="1793240"/>
            <a:ext cx="5466715" cy="3415030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cs typeface="微软雅黑" panose="020B0503020204020204" pitchFamily="34" charset="-122"/>
              </a:rPr>
              <a:t>其中，“语义”文件夹包含训练图像的语义分割ground truth。每个文件是一个单通道</a:t>
            </a:r>
            <a:r>
              <a:rPr lang="en-US" altLang="zh-CN" sz="1600">
                <a:cs typeface="微软雅黑" panose="020B0503020204020204" pitchFamily="34" charset="-122"/>
              </a:rPr>
              <a:t>unit8 </a:t>
            </a:r>
            <a:r>
              <a:rPr lang="zh-CN" altLang="en-US" sz="1600">
                <a:cs typeface="微软雅黑" panose="020B0503020204020204" pitchFamily="34" charset="-122"/>
              </a:rPr>
              <a:t>8位PNG图像，每个像素值代表其语义标签ID。</a:t>
            </a:r>
            <a:endParaRPr lang="zh-CN" altLang="en-US" sz="1600"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cs typeface="微软雅黑" panose="020B0503020204020204" pitchFamily="34" charset="-122"/>
              </a:rPr>
              <a:t>每个文件都是一个uint16 16位PNG图像，其中每个像素值的较低8位是它的实例ID，而每个像素值的较高8位是它的语义标签ID。每个语义类的实例id从1开始(例如</a:t>
            </a:r>
            <a:r>
              <a:rPr lang="zh-CN" sz="1600">
                <a:cs typeface="微软雅黑" panose="020B0503020204020204" pitchFamily="34" charset="-122"/>
              </a:rPr>
              <a:t>车</a:t>
            </a:r>
            <a:r>
              <a:rPr sz="1600">
                <a:cs typeface="微软雅黑" panose="020B0503020204020204" pitchFamily="34" charset="-122"/>
              </a:rPr>
              <a:t>:1,2,3…等</a:t>
            </a:r>
            <a:r>
              <a:rPr lang="en-US" sz="1600">
                <a:cs typeface="微软雅黑" panose="020B0503020204020204" pitchFamily="34" charset="-122"/>
              </a:rPr>
              <a:t>,</a:t>
            </a:r>
            <a:r>
              <a:rPr sz="1600">
                <a:cs typeface="微软雅黑" panose="020B0503020204020204" pitchFamily="34" charset="-122"/>
              </a:rPr>
              <a:t>建筑:1、2、3…等等)。</a:t>
            </a:r>
            <a:endParaRPr sz="1600"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cs typeface="微软雅黑" panose="020B0503020204020204" pitchFamily="34" charset="-122"/>
              </a:rPr>
              <a:t>实例ID值为0表示没有实例ground truth可用，在实例分割时应忽略。</a:t>
            </a:r>
            <a:endParaRPr sz="1600"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1990" y="873760"/>
            <a:ext cx="1026795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Kitti 2015分割格式(如下所述)被用作所有数据集的通用格式。图像名称的前缀是数据集的基准名称。输入图像和ground truth文件使用完全相同的图像名称。</a:t>
            </a: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r>
              <a:rPr lang="en-US" altLang="zh-CN" sz="1600"/>
              <a:t>datasets_kitti2015/</a:t>
            </a:r>
            <a:endParaRPr lang="en-US" altLang="zh-CN" sz="1600"/>
          </a:p>
          <a:p>
            <a:r>
              <a:rPr lang="en-US" altLang="zh-CN" sz="1600"/>
              <a:t>   test/</a:t>
            </a:r>
            <a:endParaRPr lang="en-US" altLang="zh-CN" sz="1600"/>
          </a:p>
          <a:p>
            <a:r>
              <a:rPr lang="en-US" altLang="zh-CN" sz="1600"/>
              <a:t>      image_2/</a:t>
            </a:r>
            <a:endParaRPr lang="en-US" altLang="zh-CN" sz="1600"/>
          </a:p>
          <a:p>
            <a:r>
              <a:rPr lang="en-US" altLang="zh-CN" sz="1600"/>
              <a:t>         &lt;dataset&gt;_&lt;img_name&gt;.png</a:t>
            </a:r>
            <a:endParaRPr lang="en-US" altLang="zh-CN" sz="1600"/>
          </a:p>
          <a:p>
            <a:r>
              <a:rPr lang="en-US" altLang="zh-CN" sz="1600"/>
              <a:t>         ...</a:t>
            </a:r>
            <a:endParaRPr lang="en-US" altLang="zh-CN" sz="1600"/>
          </a:p>
          <a:p>
            <a:r>
              <a:rPr lang="en-US" altLang="zh-CN" sz="1600"/>
              <a:t>   training/</a:t>
            </a:r>
            <a:endParaRPr lang="en-US" altLang="zh-CN" sz="1600"/>
          </a:p>
          <a:p>
            <a:r>
              <a:rPr lang="en-US" altLang="zh-CN" sz="1600"/>
              <a:t>      image_2/</a:t>
            </a:r>
            <a:endParaRPr lang="en-US" altLang="zh-CN" sz="1600"/>
          </a:p>
          <a:p>
            <a:r>
              <a:rPr lang="en-US" altLang="zh-CN" sz="1600"/>
              <a:t>         &lt;dataset&gt;_&lt;img_name&gt;.png</a:t>
            </a:r>
            <a:endParaRPr lang="en-US" altLang="zh-CN" sz="1600"/>
          </a:p>
          <a:p>
            <a:r>
              <a:rPr lang="en-US" altLang="zh-CN" sz="1600"/>
              <a:t>         ...</a:t>
            </a:r>
            <a:endParaRPr lang="en-US" altLang="zh-CN" sz="1600"/>
          </a:p>
          <a:p>
            <a:r>
              <a:rPr lang="en-US" altLang="zh-CN" sz="1600"/>
              <a:t>      instance/</a:t>
            </a:r>
            <a:endParaRPr lang="en-US" altLang="zh-CN" sz="1600"/>
          </a:p>
          <a:p>
            <a:r>
              <a:rPr lang="en-US" altLang="zh-CN" sz="1600"/>
              <a:t>         &lt;dataset&gt;_&lt;img_name&gt;.png</a:t>
            </a:r>
            <a:endParaRPr lang="en-US" altLang="zh-CN" sz="1600"/>
          </a:p>
          <a:p>
            <a:r>
              <a:rPr lang="en-US" altLang="zh-CN" sz="1600"/>
              <a:t>         ...</a:t>
            </a:r>
            <a:endParaRPr lang="en-US" altLang="zh-CN" sz="1600"/>
          </a:p>
          <a:p>
            <a:r>
              <a:rPr lang="en-US" altLang="zh-CN" sz="1600"/>
              <a:t>      semantic/</a:t>
            </a:r>
            <a:endParaRPr lang="en-US" altLang="zh-CN" sz="1600"/>
          </a:p>
          <a:p>
            <a:r>
              <a:rPr lang="en-US" altLang="zh-CN" sz="1600"/>
              <a:t>         &lt;dataset&gt;_&lt;img_name&gt;.png</a:t>
            </a:r>
            <a:endParaRPr lang="en-US" altLang="zh-CN" sz="1600"/>
          </a:p>
          <a:p>
            <a:r>
              <a:rPr lang="en-US" altLang="zh-CN" sz="1600"/>
              <a:t>         ...</a:t>
            </a:r>
            <a:endParaRPr lang="en-US" altLang="zh-CN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16255" y="748665"/>
            <a:ext cx="324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 Object Benchmark</a:t>
            </a:r>
            <a:endParaRPr lang="en-US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673100" y="1430655"/>
            <a:ext cx="8929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分为</a:t>
            </a:r>
            <a:r>
              <a:rPr lang="en-US" altLang="zh-CN" sz="1600"/>
              <a:t>2D</a:t>
            </a:r>
            <a:r>
              <a:rPr lang="zh-CN" altLang="en-US" sz="1600"/>
              <a:t>，</a:t>
            </a:r>
            <a:r>
              <a:rPr lang="en-US" altLang="zh-CN" sz="1600"/>
              <a:t>3D</a:t>
            </a:r>
            <a:r>
              <a:rPr lang="zh-CN" altLang="en-US" sz="1600">
                <a:sym typeface="+mn-ea"/>
              </a:rPr>
              <a:t>，object orientation estimation</a:t>
            </a:r>
            <a:r>
              <a:rPr lang="zh-CN" altLang="en-US" sz="1600"/>
              <a:t>，</a:t>
            </a:r>
            <a:r>
              <a:rPr lang="en-US" altLang="zh-CN" sz="1600"/>
              <a:t>Bird's eye view</a:t>
            </a:r>
            <a:r>
              <a:rPr lang="zh-CN" altLang="en-US" sz="1600"/>
              <a:t>四种</a:t>
            </a:r>
            <a:r>
              <a:rPr lang="en-US" altLang="zh-CN" sz="1600"/>
              <a:t>benchmark</a:t>
            </a:r>
            <a:endParaRPr lang="en-US" altLang="zh-CN" sz="1600"/>
          </a:p>
        </p:txBody>
      </p:sp>
      <p:sp>
        <p:nvSpPr>
          <p:cNvPr id="16" name="文本框 15"/>
          <p:cNvSpPr txBox="1"/>
          <p:nvPr/>
        </p:nvSpPr>
        <p:spPr>
          <a:xfrm>
            <a:off x="673100" y="1767840"/>
            <a:ext cx="10709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600">
                <a:cs typeface="微软雅黑" panose="020B0503020204020204" pitchFamily="34" charset="-122"/>
                <a:sym typeface="+mn-ea"/>
              </a:rPr>
              <a:t>测试</a:t>
            </a:r>
            <a:r>
              <a:rPr sz="1600">
                <a:cs typeface="微软雅黑" panose="020B0503020204020204" pitchFamily="34" charset="-122"/>
              </a:rPr>
              <a:t>基准包括7481张训练图像(和点云)以及每个任务的7518张测试图像(和点云)</a:t>
            </a:r>
            <a:r>
              <a:rPr lang="zh-CN" sz="1600">
                <a:cs typeface="微软雅黑" panose="020B0503020204020204" pitchFamily="34" charset="-122"/>
              </a:rPr>
              <a:t>。</a:t>
            </a:r>
            <a:r>
              <a:rPr sz="1600">
                <a:cs typeface="微软雅黑" panose="020B0503020204020204" pitchFamily="34" charset="-122"/>
              </a:rPr>
              <a:t>尽管我们已经标记了8个不同的类，但是只有</a:t>
            </a:r>
            <a:r>
              <a:rPr lang="zh-CN" sz="1600">
                <a:cs typeface="微软雅黑" panose="020B0503020204020204" pitchFamily="34" charset="-122"/>
              </a:rPr>
              <a:t>类“Car”和“行人”在我们的基准测试中被评估，因为这些类已经有了足够的实例进行全面的评估标记。</a:t>
            </a:r>
            <a:r>
              <a:rPr lang="zh-CN" altLang="en-US" sz="1600">
                <a:cs typeface="微软雅黑" panose="020B0503020204020204" pitchFamily="34" charset="-122"/>
                <a:sym typeface="+mn-ea"/>
              </a:rPr>
              <a:t>目标检测任务的目标是将“Car”、“Pedestrian”和“bicycle”进行分类。</a:t>
            </a:r>
            <a:endParaRPr lang="zh-CN" altLang="en-US" sz="1600"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970" y="3134360"/>
            <a:ext cx="5120640" cy="1198880"/>
          </a:xfrm>
          <a:prstGeom prst="rect">
            <a:avLst/>
          </a:prstGeom>
          <a:ln>
            <a:solidFill>
              <a:srgbClr val="594A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2D object detection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利用二维边界盒（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bounding box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）重叠计算precision-recall曲线进行检测，并计算方向相似性来评估鸟瞰图中的方向估计。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5610" y="3133725"/>
            <a:ext cx="6534150" cy="829945"/>
          </a:xfrm>
          <a:prstGeom prst="rect">
            <a:avLst/>
          </a:prstGeom>
          <a:ln>
            <a:solidFill>
              <a:srgbClr val="594A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3D object detection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基准测试使用3D边界盒重叠来计算precision-recall曲线。注意，2D边界框应该对应到3D边界框的投影。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4970" y="4333240"/>
            <a:ext cx="5120640" cy="1198880"/>
          </a:xfrm>
          <a:prstGeom prst="rect">
            <a:avLst/>
          </a:prstGeom>
          <a:ln>
            <a:solidFill>
              <a:srgbClr val="594A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object orientation estimation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基准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另外提供最可能的相对物体观测角度(=alpha)用于每次检测。因为评估既要考虑检测性能，又要考虑定位，联合估计算法的性能。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15610" y="3963670"/>
            <a:ext cx="6533515" cy="1568450"/>
          </a:xfrm>
          <a:prstGeom prst="rect">
            <a:avLst/>
          </a:prstGeom>
          <a:ln>
            <a:solidFill>
              <a:srgbClr val="594A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Bird's eye view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准使用鸟瞰图中的边界框重叠来计算precision-recall曲线。鸟瞰图探测任务的目标是训练目标探测器对于探测器必须提供的“汽车”、“行人”和“自行车”类图像中基于2D的边界框和3D边界框在鸟瞰图的检测分数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" y="1132205"/>
            <a:ext cx="8360410" cy="2504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305" y="1155700"/>
            <a:ext cx="5495925" cy="190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55" y="1346200"/>
            <a:ext cx="5514975" cy="219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305" y="1565275"/>
            <a:ext cx="5495925" cy="390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880" y="2084705"/>
            <a:ext cx="5467350" cy="2095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255" y="2475230"/>
            <a:ext cx="5505450" cy="200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355" y="2294255"/>
            <a:ext cx="5514975" cy="1809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3355" y="1912620"/>
            <a:ext cx="5534025" cy="1720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rcRect r="21232" b="17333"/>
          <a:stretch>
            <a:fillRect/>
          </a:stretch>
        </p:blipFill>
        <p:spPr>
          <a:xfrm>
            <a:off x="4902200" y="4488815"/>
            <a:ext cx="1583055" cy="19685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V="1">
            <a:off x="6485255" y="4582160"/>
            <a:ext cx="532130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rcRect r="52202" b="15439"/>
          <a:stretch>
            <a:fillRect/>
          </a:stretch>
        </p:blipFill>
        <p:spPr>
          <a:xfrm>
            <a:off x="8305165" y="4591685"/>
            <a:ext cx="751205" cy="153035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19" idx="3"/>
          </p:cNvCxnSpPr>
          <p:nvPr/>
        </p:nvCxnSpPr>
        <p:spPr>
          <a:xfrm>
            <a:off x="9056370" y="4668520"/>
            <a:ext cx="4432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rcRect r="26833"/>
          <a:stretch>
            <a:fillRect/>
          </a:stretch>
        </p:blipFill>
        <p:spPr>
          <a:xfrm>
            <a:off x="9499600" y="4359275"/>
            <a:ext cx="1393825" cy="6191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130790" y="5443220"/>
            <a:ext cx="6426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.txt</a:t>
            </a:r>
            <a:endParaRPr lang="en-US" altLang="zh-CN" sz="16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7385" y="4382770"/>
            <a:ext cx="885825" cy="409575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17" idx="0"/>
          </p:cNvCxnSpPr>
          <p:nvPr/>
        </p:nvCxnSpPr>
        <p:spPr>
          <a:xfrm>
            <a:off x="4462145" y="3155315"/>
            <a:ext cx="1231900" cy="1333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6" name="直接箭头连接符 25"/>
          <p:cNvCxnSpPr/>
          <p:nvPr/>
        </p:nvCxnSpPr>
        <p:spPr>
          <a:xfrm>
            <a:off x="7903210" y="4662170"/>
            <a:ext cx="401955" cy="4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7" name="直接箭头连接符 26"/>
          <p:cNvCxnSpPr>
            <a:stCxn id="21" idx="2"/>
            <a:endCxn id="23" idx="0"/>
          </p:cNvCxnSpPr>
          <p:nvPr/>
        </p:nvCxnSpPr>
        <p:spPr>
          <a:xfrm>
            <a:off x="10196830" y="4978400"/>
            <a:ext cx="255270" cy="4648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219710" y="4488815"/>
            <a:ext cx="883666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cs typeface="微软雅黑" panose="020B0503020204020204" pitchFamily="34" charset="-122"/>
              </a:rPr>
              <a:t>- image_02/包含左侧彩色相机图像(png)</a:t>
            </a:r>
            <a:endParaRPr lang="zh-CN" altLang="en-US" sz="1600"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cs typeface="微软雅黑" panose="020B0503020204020204" pitchFamily="34" charset="-122"/>
              </a:rPr>
              <a:t>- label_02/包含左侧彩色相机标签文件(</a:t>
            </a:r>
            <a:r>
              <a:rPr lang="en-US" altLang="zh-CN" sz="1600">
                <a:cs typeface="微软雅黑" panose="020B0503020204020204" pitchFamily="34" charset="-122"/>
              </a:rPr>
              <a:t>.txt</a:t>
            </a:r>
            <a:r>
              <a:rPr lang="zh-CN" altLang="en-US" sz="1600">
                <a:cs typeface="微软雅黑" panose="020B0503020204020204" pitchFamily="34" charset="-122"/>
              </a:rPr>
              <a:t>)</a:t>
            </a:r>
            <a:endParaRPr lang="zh-CN" altLang="en-US" sz="1600"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cs typeface="微软雅黑" panose="020B0503020204020204" pitchFamily="34" charset="-122"/>
              </a:rPr>
              <a:t>- calib/包含所有四个摄像头的标定（校准）文件(</a:t>
            </a:r>
            <a:r>
              <a:rPr lang="en-US" altLang="zh-CN" sz="1600">
                <a:cs typeface="微软雅黑" panose="020B0503020204020204" pitchFamily="34" charset="-122"/>
              </a:rPr>
              <a:t>.txt</a:t>
            </a:r>
            <a:r>
              <a:rPr lang="zh-CN" altLang="en-US" sz="1600">
                <a:cs typeface="微软雅黑" panose="020B0503020204020204" pitchFamily="34" charset="-122"/>
              </a:rPr>
              <a:t>)</a:t>
            </a:r>
            <a:endParaRPr lang="zh-CN" altLang="en-US" sz="1600"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cs typeface="微软雅黑" panose="020B0503020204020204" pitchFamily="34" charset="-122"/>
              </a:rPr>
              <a:t>- label_02/包含以下信息，可以读取和使用matlab编写在该工具包内部提供的代码。</a:t>
            </a:r>
            <a:r>
              <a:rPr lang="zh-CN" altLang="en-US" sz="1600">
                <a:cs typeface="微软雅黑" panose="020B0503020204020204" pitchFamily="34" charset="-122"/>
                <a:sym typeface="+mn-ea"/>
              </a:rPr>
              <a:t>所有的值(数值或字符串)都通过空格分隔，每一行对应一个对象。</a:t>
            </a:r>
            <a:endParaRPr lang="zh-CN" altLang="en-US" sz="1600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heme/theme1.xml><?xml version="1.0" encoding="utf-8"?>
<a:theme xmlns:a="http://schemas.openxmlformats.org/drawingml/2006/main" name="6_默认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"/>
        <a:ea typeface="等线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默认设计模板">
  <a:themeElements>
    <a:clrScheme name="6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默认设计模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QIEM</Template>
  <TotalTime>0</TotalTime>
  <Words>4350</Words>
  <Application>WPS 演示</Application>
  <PresentationFormat>宽屏</PresentationFormat>
  <Paragraphs>150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Times New Roman</vt:lpstr>
      <vt:lpstr>华文行楷</vt:lpstr>
      <vt:lpstr>Wingdings</vt:lpstr>
      <vt:lpstr>Arial Unicode MS</vt:lpstr>
      <vt:lpstr>等线</vt:lpstr>
      <vt:lpstr>6_默认设计模板</vt:lpstr>
      <vt:lpstr>7_默认设计模板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L</dc:creator>
  <cp:lastModifiedBy>lenovo</cp:lastModifiedBy>
  <cp:revision>354</cp:revision>
  <dcterms:created xsi:type="dcterms:W3CDTF">2017-07-05T14:40:00Z</dcterms:created>
  <dcterms:modified xsi:type="dcterms:W3CDTF">2019-02-27T08:59:02Z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