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1" r:id="rId2"/>
    <p:sldId id="340" r:id="rId3"/>
    <p:sldId id="356" r:id="rId4"/>
    <p:sldId id="341" r:id="rId5"/>
    <p:sldId id="354" r:id="rId6"/>
    <p:sldId id="342" r:id="rId7"/>
    <p:sldId id="344" r:id="rId8"/>
    <p:sldId id="349" r:id="rId9"/>
    <p:sldId id="346" r:id="rId10"/>
    <p:sldId id="355" r:id="rId11"/>
    <p:sldId id="348" r:id="rId12"/>
    <p:sldId id="358" r:id="rId13"/>
    <p:sldId id="357" r:id="rId14"/>
    <p:sldId id="34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/>
    <p:restoredTop sz="9464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06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95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https://refactoringguru.cn/design-patterns/observer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1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99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64106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795" y="1031240"/>
            <a:ext cx="59232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4687" y="2762375"/>
            <a:ext cx="151216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韦王强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2022.02.19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7632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优点：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sz="1400" b="1" dirty="0">
                <a:latin typeface="PT Sans" panose="020B0503020203020204" pitchFamily="34" charset="0"/>
              </a:rPr>
              <a:t>开闭原则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，无需修改被观察者的代码即可引入新的观察者。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sz="1400" b="1" dirty="0">
                <a:latin typeface="PT Sans" panose="020B0503020203020204" pitchFamily="34" charset="0"/>
              </a:rPr>
              <a:t>依赖倒置原则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被观察者直接依赖接口，不依赖具体实现类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观察者被动接受被观察者的通知，无需主动询问。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被观察者可以动态的添加和移除。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缺点：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通知按照一定顺序执行，属于阻塞式事件。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使用不当，容易照成内存泄漏。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与订阅模式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94D9B076-B8CF-4081-887E-B4B2E28D4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4879F89-7A50-4C41-9DEE-E22C5A9C9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8AC0AD-34FC-455B-B568-2C2F11326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733180"/>
            <a:ext cx="5325208" cy="22487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EEA55B5-0C05-4072-94B4-B08CE2ADC677}"/>
              </a:ext>
            </a:extLst>
          </p:cNvPr>
          <p:cNvSpPr txBox="1"/>
          <p:nvPr/>
        </p:nvSpPr>
        <p:spPr>
          <a:xfrm>
            <a:off x="345396" y="1348888"/>
            <a:ext cx="593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Publisher</a:t>
            </a:r>
            <a:r>
              <a:rPr lang="zh-CN" altLang="en-US" sz="1400" dirty="0"/>
              <a:t>不会将消息直接发送给特定的接收者，而是通过消息通道广播，</a:t>
            </a:r>
            <a:endParaRPr lang="en-US" altLang="zh-CN" sz="1400" dirty="0"/>
          </a:p>
          <a:p>
            <a:r>
              <a:rPr lang="zh-CN" altLang="en-US" sz="1400" dirty="0"/>
              <a:t>让订阅者消费该消息。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与订阅模式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94D9B076-B8CF-4081-887E-B4B2E28D4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4879F89-7A50-4C41-9DEE-E22C5A9C9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EA55B5-0C05-4072-94B4-B08CE2ADC677}"/>
              </a:ext>
            </a:extLst>
          </p:cNvPr>
          <p:cNvSpPr txBox="1"/>
          <p:nvPr/>
        </p:nvSpPr>
        <p:spPr>
          <a:xfrm>
            <a:off x="345396" y="1219021"/>
            <a:ext cx="6800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区别：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/>
              </a:rPr>
              <a:t>1. </a:t>
            </a:r>
            <a:r>
              <a:rPr lang="zh-CN" altLang="en-US" sz="1200" b="1" i="0" dirty="0">
                <a:solidFill>
                  <a:srgbClr val="333333"/>
                </a:solidFill>
                <a:effectLst/>
                <a:latin typeface="pingfang SC"/>
              </a:rPr>
              <a:t>耦合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：在观察者模式中，被观察者和观察者松散耦合；在订阅模式中，组件与订阅者完全分离。</a:t>
            </a:r>
            <a:endParaRPr lang="en-US" altLang="zh-CN" sz="12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/>
              </a:rPr>
              <a:t>2. </a:t>
            </a:r>
            <a:r>
              <a:rPr lang="zh-CN" altLang="en-US" sz="1200" b="1" i="0" dirty="0">
                <a:solidFill>
                  <a:srgbClr val="333333"/>
                </a:solidFill>
                <a:effectLst/>
                <a:latin typeface="pingfang SC"/>
              </a:rPr>
              <a:t>通知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：在观察者模式中，被观察者知道如何通知观察者；在发布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订阅模式中，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发布者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对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订阅者</a:t>
            </a:r>
            <a:endParaRPr lang="en-US" altLang="zh-CN" sz="12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   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一无所知，它们只需在消息代理的帮助下进行通信。</a:t>
            </a:r>
            <a:endParaRPr lang="en-US" altLang="zh-CN" sz="12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3. </a:t>
            </a:r>
            <a:r>
              <a:rPr lang="zh-CN" altLang="en-US" sz="1200" b="1" dirty="0">
                <a:solidFill>
                  <a:srgbClr val="333333"/>
                </a:solidFill>
                <a:latin typeface="pingfang SC"/>
              </a:rPr>
              <a:t>异步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：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观察者模式主要是以同步方式发布消息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；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订阅模式通过消息代理实现异步发布消息。</a:t>
            </a:r>
            <a:endParaRPr lang="en-US" altLang="zh-CN" sz="12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222BC2-180F-427B-A81B-04964579C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58" y="2900340"/>
            <a:ext cx="2535946" cy="20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1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与订阅模式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94D9B076-B8CF-4081-887E-B4B2E28D4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4879F89-7A50-4C41-9DEE-E22C5A9C9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F8BEC0-86C4-4738-AEFB-C5EAA41934F3}"/>
              </a:ext>
            </a:extLst>
          </p:cNvPr>
          <p:cNvSpPr txBox="1"/>
          <p:nvPr/>
        </p:nvSpPr>
        <p:spPr>
          <a:xfrm>
            <a:off x="349740" y="1122224"/>
            <a:ext cx="645561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实现松耦合，使得发布、订阅者之间彻底分开，他们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只需要遵守一份协议。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异步消息不再阻塞发布进程。</a:t>
            </a:r>
            <a:endParaRPr lang="en-US" altLang="zh-CN" sz="1400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发布、订阅者中间通过</a:t>
            </a:r>
            <a:r>
              <a:rPr lang="en-US" altLang="zh-CN" sz="1400" dirty="0"/>
              <a:t>channel</a:t>
            </a:r>
            <a:r>
              <a:rPr lang="zh-CN" altLang="en-US" sz="1400" dirty="0"/>
              <a:t>连接，</a:t>
            </a:r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增加系统复杂度。</a:t>
            </a:r>
            <a:endParaRPr lang="en-US" altLang="zh-CN" sz="1400" dirty="0"/>
          </a:p>
          <a:p>
            <a:r>
              <a:rPr lang="en-US" altLang="zh-CN" sz="1400" dirty="0"/>
              <a:t>2.   </a:t>
            </a:r>
            <a:r>
              <a:rPr lang="zh-CN" altLang="en-US" sz="1400" dirty="0"/>
              <a:t>发布者无法得知订阅者是否接收到消息。</a:t>
            </a:r>
          </a:p>
        </p:txBody>
      </p:sp>
    </p:spTree>
    <p:extLst>
      <p:ext uri="{BB962C8B-B14F-4D97-AF65-F5344CB8AC3E}">
        <p14:creationId xmlns:p14="http://schemas.microsoft.com/office/powerpoint/2010/main" val="132862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5B4C4-416E-4006-8D0E-B465BEAC4CB2}"/>
              </a:ext>
            </a:extLst>
          </p:cNvPr>
          <p:cNvSpPr txBox="1"/>
          <p:nvPr/>
        </p:nvSpPr>
        <p:spPr>
          <a:xfrm>
            <a:off x="377958" y="1604560"/>
            <a:ext cx="3685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顾客对最新型号的 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iPhone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手机十分感兴趣，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而该产品很快将会在商店里出售。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顾客可以选择每天到商店看是否到货，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绝大多数时候都会空手而归。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8F3C489-BA14-49D2-865D-5DCF8B41B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604560"/>
            <a:ext cx="28384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5B4C4-416E-4006-8D0E-B465BEAC4CB2}"/>
              </a:ext>
            </a:extLst>
          </p:cNvPr>
          <p:cNvSpPr txBox="1"/>
          <p:nvPr/>
        </p:nvSpPr>
        <p:spPr>
          <a:xfrm>
            <a:off x="396236" y="1635646"/>
            <a:ext cx="37753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每次新产品到货时， 商店可以向所有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顾客发送短信 ， 部分顾客就无需反复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前往商店了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。但是这对于其他客户就会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很反感，也会浪费商家多余的短信费。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因此需要一种</a:t>
            </a:r>
            <a:r>
              <a:rPr lang="zh-CN" altLang="en-US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订阅</a:t>
            </a:r>
            <a:r>
              <a:rPr lang="en-US" altLang="zh-CN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-</a:t>
            </a:r>
            <a:r>
              <a:rPr lang="zh-CN" altLang="en-US" sz="1400" b="1" dirty="0">
                <a:solidFill>
                  <a:srgbClr val="444444"/>
                </a:solidFill>
                <a:latin typeface="PT Sans" panose="020B0503020203020204" pitchFamily="34" charset="0"/>
              </a:rPr>
              <a:t>通知机制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，商店只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需要将到货的信息发送给感兴趣的客户即可。</a:t>
            </a:r>
            <a:endParaRPr lang="en-US" altLang="zh-CN" sz="1400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CA90F-2004-4736-8114-ED3F1BE9F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635646"/>
            <a:ext cx="2800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62865"/>
            <a:ext cx="7953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观察者模式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指多个对象间存在一对多的依赖关系，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当一个对象被修改时，则会自动通知依赖它的对象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。观察者模式属于</a:t>
            </a:r>
            <a:r>
              <a:rPr lang="zh-CN" altLang="en-US" sz="1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行为型模式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主要解决：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一个对象状态改变给其他对象通知的问题，而且要考虑到易用和低耦合，保证高度的协作。</a:t>
            </a:r>
            <a:r>
              <a:rPr lang="zh-CN" altLang="en-US" sz="1400" dirty="0"/>
              <a:t>   </a:t>
            </a:r>
            <a:endParaRPr lang="en-US" altLang="zh-CN" sz="1400" dirty="0"/>
          </a:p>
          <a:p>
            <a:r>
              <a:rPr lang="zh-CN" altLang="en-US" dirty="0"/>
              <a:t>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03598"/>
            <a:ext cx="7953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抽象主题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：提供一个保存抽象观察者对象的集合，增加、删除观察者对象的方法，以及通知所有观察者的抽象方法。</a:t>
            </a:r>
          </a:p>
          <a:p>
            <a:endParaRPr lang="zh-CN" altLang="en-US" sz="1400" b="1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具体主题</a:t>
            </a:r>
            <a:r>
              <a:rPr lang="zh-CN" altLang="en-US" sz="1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：它实现抽象目标中的通知方法，当具体主题的内部状态发生改变时，通知所有注册过的观察者对象。</a:t>
            </a:r>
          </a:p>
          <a:p>
            <a:endParaRPr lang="zh-CN" altLang="en-US" sz="1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抽象观察者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：包含了一个更新自己的抽象方法，当接到具体主题的更改通知时被调用。</a:t>
            </a: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具体观察者</a:t>
            </a:r>
            <a:r>
              <a:rPr lang="zh-CN" altLang="en-US" sz="1400" dirty="0">
                <a:solidFill>
                  <a:srgbClr val="444444"/>
                </a:solidFill>
                <a:latin typeface="PT Sans" panose="020B0503020203020204" pitchFamily="34" charset="0"/>
              </a:rPr>
              <a:t>：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所有希望关注发布者状态变化的其他对象。</a:t>
            </a:r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sz="1400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447800"/>
            <a:ext cx="496252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270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Java</a:t>
            </a:r>
            <a:r>
              <a:rPr lang="zh-CN" altLang="en-US" sz="1400" dirty="0"/>
              <a:t>包中的</a:t>
            </a:r>
            <a:r>
              <a:rPr lang="en-US" altLang="zh-CN" sz="1400" dirty="0"/>
              <a:t>Observable</a:t>
            </a:r>
            <a:r>
              <a:rPr lang="zh-CN" altLang="en-US" sz="1400" dirty="0"/>
              <a:t>与</a:t>
            </a:r>
            <a:r>
              <a:rPr lang="en-US" altLang="zh-CN" sz="1400" dirty="0"/>
              <a:t>Observer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6358"/>
            <a:ext cx="4409006" cy="22869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01" y="2473036"/>
            <a:ext cx="4078717" cy="22869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456" y="1720250"/>
            <a:ext cx="5474545" cy="30574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868" y="1022705"/>
            <a:ext cx="279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Application</a:t>
            </a:r>
            <a:r>
              <a:rPr lang="zh-CN" altLang="en-US" sz="1400" dirty="0"/>
              <a:t>注册</a:t>
            </a:r>
            <a:r>
              <a:rPr lang="en-US" altLang="zh-CN" sz="1400" dirty="0"/>
              <a:t>activity</a:t>
            </a:r>
            <a:r>
              <a:rPr lang="zh-CN" altLang="en-US" sz="1400" dirty="0"/>
              <a:t>周期的回调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1275606"/>
            <a:ext cx="6276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适用场景：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一个对象状态的改变需要通知或者改变其他对象，但无需关心对象类型。</a:t>
            </a:r>
            <a:endParaRPr lang="en-US" altLang="zh-CN" sz="1400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rgbClr val="444444"/>
                </a:solidFill>
                <a:latin typeface="+mj-ea"/>
                <a:ea typeface="+mj-ea"/>
              </a:rPr>
              <a:t>需要在系统中创建一个触发链，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对象的行为将影响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对象，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对象的行为将影响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对象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  <a:endParaRPr lang="en-US" altLang="zh-CN" sz="1400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693</Words>
  <Application>Microsoft Office PowerPoint</Application>
  <PresentationFormat>全屏显示(16:9)</PresentationFormat>
  <Paragraphs>89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Helvetica Neue</vt:lpstr>
      <vt:lpstr>pingfang SC</vt:lpstr>
      <vt:lpstr>等线</vt:lpstr>
      <vt:lpstr>宋体</vt:lpstr>
      <vt:lpstr>微软雅黑</vt:lpstr>
      <vt:lpstr>微软雅黑</vt:lpstr>
      <vt:lpstr>Arial</vt:lpstr>
      <vt:lpstr>Calibri</vt:lpstr>
      <vt:lpstr>PT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1198039102@qq.com</cp:lastModifiedBy>
  <cp:revision>181</cp:revision>
  <dcterms:created xsi:type="dcterms:W3CDTF">2022-02-16T05:06:21Z</dcterms:created>
  <dcterms:modified xsi:type="dcterms:W3CDTF">2022-02-20T01:27:08Z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