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1" r:id="rId2"/>
    <p:sldId id="340" r:id="rId3"/>
    <p:sldId id="341" r:id="rId4"/>
    <p:sldId id="343" r:id="rId5"/>
    <p:sldId id="342" r:id="rId6"/>
    <p:sldId id="344" r:id="rId7"/>
    <p:sldId id="349" r:id="rId8"/>
    <p:sldId id="346" r:id="rId9"/>
    <p:sldId id="347" r:id="rId10"/>
    <p:sldId id="348" r:id="rId11"/>
    <p:sldId id="345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71B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43"/>
    <p:restoredTop sz="94640"/>
  </p:normalViewPr>
  <p:slideViewPr>
    <p:cSldViewPr>
      <p:cViewPr varScale="1">
        <p:scale>
          <a:sx n="108" d="100"/>
          <a:sy n="108" d="100"/>
        </p:scale>
        <p:origin x="144" y="72"/>
      </p:cViewPr>
      <p:guideLst>
        <p:guide orient="horz" pos="1606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AE00-8C20-E140-8CCC-99691ABCAB19}" type="datetimeFigureOut">
              <a:rPr kumimoji="1" lang="zh-CN" altLang="en-US" smtClean="0"/>
              <a:t>2022/2/15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C3D8C-82CB-BD4D-A1DB-E7DE9E51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70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742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2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05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392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67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40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3F14-D882-43D2-910D-7D4F87C69D2D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17D0-B82B-4518-9083-C784B5308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64106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795" y="1031240"/>
            <a:ext cx="59232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4687" y="2762375"/>
            <a:ext cx="1512168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韦王强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2022.02.19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与订阅者模式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EBED8D-4211-445D-8BA3-B810D88FC617}"/>
              </a:ext>
            </a:extLst>
          </p:cNvPr>
          <p:cNvSpPr txBox="1"/>
          <p:nvPr/>
        </p:nvSpPr>
        <p:spPr>
          <a:xfrm>
            <a:off x="683568" y="127560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爱心</a:t>
            </a:r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4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55851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1347614"/>
            <a:ext cx="4460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04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2E8134-DC90-446D-B7ED-8C53603ED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98" y="1995686"/>
            <a:ext cx="3672408" cy="20634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609C8B-B7D5-4419-B38D-22CD4FA59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992" y="1959088"/>
            <a:ext cx="3919297" cy="21000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7B2994C-772C-4B73-8D08-D9B72FA1EA94}"/>
              </a:ext>
            </a:extLst>
          </p:cNvPr>
          <p:cNvSpPr txBox="1"/>
          <p:nvPr/>
        </p:nvSpPr>
        <p:spPr>
          <a:xfrm>
            <a:off x="1619672" y="43966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注册监听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993619-D4F5-4A86-9F58-DC8529920E18}"/>
              </a:ext>
            </a:extLst>
          </p:cNvPr>
          <p:cNvSpPr txBox="1"/>
          <p:nvPr/>
        </p:nvSpPr>
        <p:spPr>
          <a:xfrm>
            <a:off x="6084168" y="4406002"/>
            <a:ext cx="111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触发回调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87045" y="1232535"/>
            <a:ext cx="7953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观察者模式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是一种行为型模式， 允许定义一种订阅机制， 可在对象事件发生时通知多个 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观察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 该对象的其他对象。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604020202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604020202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604020202020204" pitchFamily="34" charset="0"/>
            </a:endParaRPr>
          </a:p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主要解决：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一个对象状态改变给其他对象通知的问题，而且要考虑到易用和低耦合，保证高度的协作。</a:t>
            </a:r>
            <a:r>
              <a:rPr lang="zh-CN" altLang="en-US" dirty="0"/>
              <a:t>   </a:t>
            </a:r>
            <a:endParaRPr lang="en-US" altLang="zh-CN" dirty="0"/>
          </a:p>
          <a:p>
            <a:r>
              <a:rPr lang="zh-CN" alt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06939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28936" y="1203598"/>
            <a:ext cx="7953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被观察者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：那些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拥有一些值得关注的状态的对象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，它需要把自身的状态改变通知其他对象。</a:t>
            </a:r>
            <a:endParaRPr lang="en-US" altLang="zh-CN" b="0" i="0" dirty="0">
              <a:solidFill>
                <a:srgbClr val="000000"/>
              </a:solidFill>
              <a:effectLst/>
              <a:latin typeface="PT Sans" panose="020B0503020203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604020202020204" pitchFamily="34" charset="0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PT Sans" panose="020B0604020202020204" pitchFamily="34" charset="0"/>
              </a:rPr>
              <a:t>观察者</a:t>
            </a:r>
            <a:r>
              <a:rPr lang="zh-CN" altLang="en-US" dirty="0">
                <a:solidFill>
                  <a:srgbClr val="444444"/>
                </a:solidFill>
                <a:latin typeface="PT Sans" panose="020B0604020202020204" pitchFamily="34" charset="0"/>
              </a:rPr>
              <a:t>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所有希望关注发布者状态变化的其他对象。</a:t>
            </a:r>
            <a:endParaRPr lang="en-US" altLang="zh-CN" b="0" i="0" dirty="0">
              <a:solidFill>
                <a:srgbClr val="444444"/>
              </a:solidFill>
              <a:effectLst/>
              <a:latin typeface="PT Sans" panose="020B0604020202020204" pitchFamily="34" charset="0"/>
            </a:endParaRPr>
          </a:p>
          <a:p>
            <a:endParaRPr lang="en-US" altLang="zh-CN" b="0" i="0" dirty="0">
              <a:solidFill>
                <a:srgbClr val="444444"/>
              </a:solidFill>
              <a:effectLst/>
              <a:latin typeface="PT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2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B3B3EB-CDC2-48CD-AF87-14B5F7A18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447800"/>
            <a:ext cx="49625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5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62D9A1-9626-45F6-B87C-F4B739C63565}"/>
              </a:ext>
            </a:extLst>
          </p:cNvPr>
          <p:cNvSpPr txBox="1"/>
          <p:nvPr/>
        </p:nvSpPr>
        <p:spPr>
          <a:xfrm>
            <a:off x="429868" y="1022705"/>
            <a:ext cx="341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包中的</a:t>
            </a:r>
            <a:r>
              <a:rPr lang="en-US" altLang="zh-CN" dirty="0"/>
              <a:t>Observable</a:t>
            </a:r>
            <a:r>
              <a:rPr lang="zh-CN" altLang="en-US" dirty="0"/>
              <a:t>与</a:t>
            </a:r>
            <a:r>
              <a:rPr lang="en-US" altLang="zh-CN" dirty="0"/>
              <a:t>Observer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ECE6F8-686C-4203-9BFE-94EF56752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456358"/>
            <a:ext cx="4409006" cy="22869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6D25F3-AFC2-41AF-AD5A-9FFBD4605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001" y="2473036"/>
            <a:ext cx="4078717" cy="22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26D6F4-F6BC-4F9B-89C6-690D82908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456" y="1720250"/>
            <a:ext cx="5474545" cy="30574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62D9A1-9626-45F6-B87C-F4B739C63565}"/>
              </a:ext>
            </a:extLst>
          </p:cNvPr>
          <p:cNvSpPr txBox="1"/>
          <p:nvPr/>
        </p:nvSpPr>
        <p:spPr>
          <a:xfrm>
            <a:off x="429868" y="1022705"/>
            <a:ext cx="353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</a:t>
            </a:r>
            <a:r>
              <a:rPr lang="zh-CN" altLang="en-US" dirty="0"/>
              <a:t>注册</a:t>
            </a:r>
            <a:r>
              <a:rPr lang="en-US" altLang="zh-CN" dirty="0"/>
              <a:t>activity</a:t>
            </a:r>
            <a:r>
              <a:rPr lang="zh-CN" altLang="en-US" dirty="0"/>
              <a:t>周期的回调</a:t>
            </a:r>
          </a:p>
        </p:txBody>
      </p:sp>
    </p:spTree>
    <p:extLst>
      <p:ext uri="{BB962C8B-B14F-4D97-AF65-F5344CB8AC3E}">
        <p14:creationId xmlns:p14="http://schemas.microsoft.com/office/powerpoint/2010/main" val="188710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EBED8D-4211-445D-8BA3-B810D88FC617}"/>
              </a:ext>
            </a:extLst>
          </p:cNvPr>
          <p:cNvSpPr txBox="1"/>
          <p:nvPr/>
        </p:nvSpPr>
        <p:spPr>
          <a:xfrm>
            <a:off x="683568" y="1275606"/>
            <a:ext cx="5378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适用场景：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一个对象状态的改变需要通知其他对象。</a:t>
            </a:r>
            <a:endParaRPr lang="en-US" altLang="zh-CN" i="0" dirty="0">
              <a:solidFill>
                <a:srgbClr val="444444"/>
              </a:solidFill>
              <a:effectLst/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一个对象状态的更新，需要其他对象同步更新</a:t>
            </a:r>
            <a:r>
              <a:rPr lang="zh-CN" altLang="en-US" dirty="0">
                <a:solidFill>
                  <a:srgbClr val="444444"/>
                </a:solidFill>
                <a:latin typeface="+mj-ea"/>
                <a:ea typeface="+mj-ea"/>
              </a:rPr>
              <a:t>。</a:t>
            </a:r>
            <a:endParaRPr lang="en-US" altLang="zh-CN" dirty="0">
              <a:solidFill>
                <a:srgbClr val="444444"/>
              </a:solidFill>
              <a:latin typeface="+mj-ea"/>
              <a:ea typeface="+mj-ea"/>
            </a:endParaRPr>
          </a:p>
          <a:p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30024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EBED8D-4211-445D-8BA3-B810D88FC617}"/>
              </a:ext>
            </a:extLst>
          </p:cNvPr>
          <p:cNvSpPr txBox="1"/>
          <p:nvPr/>
        </p:nvSpPr>
        <p:spPr>
          <a:xfrm>
            <a:off x="683568" y="1275606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优点：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符合</a:t>
            </a:r>
            <a:r>
              <a:rPr lang="zh-CN" altLang="en-US" b="1" dirty="0">
                <a:latin typeface="PT Sans" panose="020B0503020203020204" pitchFamily="34" charset="0"/>
              </a:rPr>
              <a:t>开闭原则</a:t>
            </a: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，无需修改被观察者的代码即可引入新的观察者。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符合</a:t>
            </a:r>
            <a:r>
              <a:rPr lang="zh-CN" altLang="en-US" b="1" dirty="0">
                <a:latin typeface="PT Sans" panose="020B0503020203020204" pitchFamily="34" charset="0"/>
              </a:rPr>
              <a:t>依赖倒置原则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被观察者直接依赖接口，不依赖具体实现类</a:t>
            </a: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。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观察者被动接受被观察者的通知，无需主动询问。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zh-CN" alt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缺点：</a:t>
            </a:r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通知按照一定顺序执行，属于阻塞式事件。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44444"/>
                </a:solidFill>
                <a:latin typeface="PT Sans" panose="020B0503020203020204" pitchFamily="34" charset="0"/>
              </a:rPr>
              <a:t>使用不当，容易照成内存泄漏。</a:t>
            </a:r>
            <a:endParaRPr lang="en-US" altLang="zh-CN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US" altLang="zh-CN" b="1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5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269</Words>
  <Application>Microsoft Office PowerPoint</Application>
  <PresentationFormat>全屏显示(16:9)</PresentationFormat>
  <Paragraphs>50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Helvetica Neue</vt:lpstr>
      <vt:lpstr>等线</vt:lpstr>
      <vt:lpstr>宋体</vt:lpstr>
      <vt:lpstr>微软雅黑</vt:lpstr>
      <vt:lpstr>微软雅黑</vt:lpstr>
      <vt:lpstr>Arial</vt:lpstr>
      <vt:lpstr>Calibri</vt:lpstr>
      <vt:lpstr>PT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HOPEbranding2</dc:creator>
  <cp:lastModifiedBy>1198039102@qq.com</cp:lastModifiedBy>
  <cp:revision>174</cp:revision>
  <dcterms:created xsi:type="dcterms:W3CDTF">2021-05-15T05:20:18Z</dcterms:created>
  <dcterms:modified xsi:type="dcterms:W3CDTF">2022-02-15T14:27:48Z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