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1" r:id="rId3"/>
    <p:sldId id="340" r:id="rId5"/>
    <p:sldId id="341" r:id="rId6"/>
    <p:sldId id="354" r:id="rId7"/>
    <p:sldId id="342" r:id="rId8"/>
    <p:sldId id="344" r:id="rId9"/>
    <p:sldId id="349" r:id="rId10"/>
    <p:sldId id="346" r:id="rId11"/>
    <p:sldId id="355" r:id="rId12"/>
    <p:sldId id="348" r:id="rId13"/>
    <p:sldId id="345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071B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143"/>
    <p:restoredTop sz="94640"/>
  </p:normalViewPr>
  <p:slideViewPr>
    <p:cSldViewPr>
      <p:cViewPr varScale="1">
        <p:scale>
          <a:sx n="108" d="100"/>
          <a:sy n="108" d="100"/>
        </p:scale>
        <p:origin x="144" y="72"/>
      </p:cViewPr>
      <p:guideLst>
        <p:guide orient="horz" pos="1606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4AE00-8C20-E140-8CCC-99691ABCAB1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C3D8C-82CB-BD4D-A1DB-E7DE9E51992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yyyy\Desktop\辅助图形2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3" t="52156" r="-2091" b="-4312"/>
          <a:stretch>
            <a:fillRect/>
          </a:stretch>
        </p:blipFill>
        <p:spPr bwMode="auto">
          <a:xfrm rot="10800000">
            <a:off x="4369718" y="3164106"/>
            <a:ext cx="4774282" cy="198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9795" y="1031240"/>
            <a:ext cx="592328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</a:t>
            </a:r>
            <a:endParaRPr lang="zh-CN" altLang="en-US" sz="5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4687" y="2762375"/>
            <a:ext cx="1512168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韦王强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2022.02.19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9592" y="4050261"/>
            <a:ext cx="2935419" cy="465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广州视源电子科技股份有限公司</a:t>
            </a:r>
            <a:endParaRPr lang="en-US" altLang="zh-CN" sz="1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Guangzhou </a:t>
            </a:r>
            <a:r>
              <a:rPr lang="en-US" altLang="zh-CN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Shiyuan</a:t>
            </a:r>
            <a:r>
              <a:rPr lang="en-US" altLang="zh-CN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Electronic Technology Company Limited</a:t>
            </a:r>
            <a:endParaRPr lang="zh-CN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428" y="339502"/>
            <a:ext cx="1124184" cy="64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与订阅者模式</a:t>
            </a:r>
            <a:endParaRPr lang="zh-CN" altLang="en-US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83568" y="1275606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44444"/>
                </a:solidFill>
                <a:latin typeface="PT Sans" panose="020B0503020203020204" pitchFamily="34" charset="0"/>
              </a:rPr>
              <a:t>爱心</a:t>
            </a:r>
            <a:endParaRPr lang="en-US" altLang="zh-CN" b="1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yyyy\Desktop\辅助图形2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3" t="52156" r="-2091" b="-4312"/>
          <a:stretch>
            <a:fillRect/>
          </a:stretch>
        </p:blipFill>
        <p:spPr bwMode="auto">
          <a:xfrm rot="10800000">
            <a:off x="4369718" y="3155851"/>
            <a:ext cx="4774282" cy="198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9592" y="1347614"/>
            <a:ext cx="4460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5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9592" y="4050261"/>
            <a:ext cx="2935419" cy="465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广州视源电子科技股份有限公司</a:t>
            </a:r>
            <a:endParaRPr lang="en-US" altLang="zh-CN" sz="1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Guangzhou </a:t>
            </a:r>
            <a:r>
              <a:rPr lang="en-US" altLang="zh-CN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Shiyuan</a:t>
            </a:r>
            <a:r>
              <a:rPr lang="en-US" altLang="zh-CN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Electronic Technology Company Limited</a:t>
            </a:r>
            <a:endParaRPr lang="zh-CN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428" y="339502"/>
            <a:ext cx="1124184" cy="64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zh-CN" altLang="en-US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98" y="1995686"/>
            <a:ext cx="3672408" cy="206342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1959088"/>
            <a:ext cx="3919297" cy="21000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619672" y="43966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注册监听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084168" y="4406002"/>
            <a:ext cx="111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触发回调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en-US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87045" y="1232535"/>
            <a:ext cx="7953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观察者模式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是一种行为型模式， 允许定义一种订阅机制， 可在对象事件发生时通知多个 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Arial" panose="020B0604020202090204" pitchFamily="34" charset="0"/>
              </a:rPr>
              <a:t>“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观察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Arial" panose="020B0604020202090204" pitchFamily="34" charset="0"/>
              </a:rPr>
              <a:t>”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该对象的其他对象。</a:t>
            </a:r>
            <a:endParaRPr lang="en-US" altLang="zh-CN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endParaRPr lang="en-US" altLang="zh-CN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endParaRPr lang="en-US" altLang="zh-CN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主要解决：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一个对象状态改变给其他对象通知的问题，而且要考虑到易用和低耦合，保证高度的协作。</a:t>
            </a:r>
            <a:r>
              <a:rPr lang="zh-CN" altLang="en-US" dirty="0"/>
              <a:t>   </a:t>
            </a:r>
            <a:endParaRPr lang="en-US" altLang="zh-CN" dirty="0"/>
          </a:p>
          <a:p>
            <a:r>
              <a:rPr lang="zh-CN" altLang="en-US" dirty="0"/>
              <a:t>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endParaRPr lang="zh-CN" altLang="en-US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28936" y="1203598"/>
            <a:ext cx="795337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抽象主题</a:t>
            </a:r>
            <a:r>
              <a:rPr lang="zh-CN" altLang="en-US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：提供了一个用于保存观察者对象的聚集类和增加、删除观察者对象的方法，以及通知所有观察者的抽象方法。</a:t>
            </a:r>
            <a:endParaRPr lang="zh-CN" altLang="en-US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endParaRPr lang="zh-CN" altLang="en-US" b="1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具体主题</a:t>
            </a:r>
            <a:r>
              <a:rPr lang="zh-CN" altLang="en-US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：它实现抽象目标中的通知方法，当具体主题的内部状态发生改变时，通知所有注册过的观察者对象。</a:t>
            </a:r>
            <a:endParaRPr lang="zh-CN" altLang="en-US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endParaRPr lang="zh-CN" altLang="en-US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抽象观察者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：包含了一个更新自己的抽象方法，当接到具体主题的更改通知时被调用。</a:t>
            </a:r>
            <a:endParaRPr lang="zh-CN" altLang="en-US" b="0" i="0" dirty="0">
              <a:solidFill>
                <a:srgbClr val="000000"/>
              </a:solidFill>
              <a:effectLst/>
              <a:latin typeface="PT Sans" panose="020B0503020203020204" pitchFamily="34" charset="0"/>
            </a:endParaRPr>
          </a:p>
          <a:p>
            <a:endParaRPr lang="en-US" altLang="zh-CN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r>
              <a:rPr lang="zh-CN" altLang="en-US" b="1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具体观察者</a:t>
            </a:r>
            <a:r>
              <a:rPr lang="zh-CN" altLang="en-US" dirty="0">
                <a:solidFill>
                  <a:srgbClr val="444444"/>
                </a:solidFill>
                <a:latin typeface="PT Sans" panose="020B0503020203020204" pitchFamily="34" charset="0"/>
              </a:rPr>
              <a:t>：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所有希望关注发布者状态变化的其他对象。</a:t>
            </a:r>
            <a:endParaRPr lang="en-US" altLang="zh-CN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endParaRPr lang="en-US" altLang="zh-CN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altLang="en-US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37" y="1447800"/>
            <a:ext cx="4962525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zh-CN" altLang="en-US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429868" y="1022705"/>
            <a:ext cx="341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包中的</a:t>
            </a:r>
            <a:r>
              <a:rPr lang="en-US" altLang="zh-CN" dirty="0"/>
              <a:t>Observable</a:t>
            </a:r>
            <a:r>
              <a:rPr lang="zh-CN" altLang="en-US" dirty="0"/>
              <a:t>与</a:t>
            </a:r>
            <a:r>
              <a:rPr lang="en-US" altLang="zh-CN" dirty="0"/>
              <a:t>Observer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456358"/>
            <a:ext cx="4409006" cy="228694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001" y="2473036"/>
            <a:ext cx="4078717" cy="22869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zh-CN" altLang="en-US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456" y="1720250"/>
            <a:ext cx="5474545" cy="30574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9868" y="1022705"/>
            <a:ext cx="3537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Application</a:t>
            </a:r>
            <a:r>
              <a:rPr lang="zh-CN" altLang="en-US" dirty="0"/>
              <a:t>注册</a:t>
            </a:r>
            <a:r>
              <a:rPr lang="en-US" altLang="zh-CN" dirty="0"/>
              <a:t>activity</a:t>
            </a:r>
            <a:r>
              <a:rPr lang="zh-CN" altLang="en-US" dirty="0"/>
              <a:t>周期的回调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zh-CN" altLang="en-US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83568" y="1275606"/>
            <a:ext cx="53783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适用场景：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i="0" dirty="0">
                <a:solidFill>
                  <a:srgbClr val="444444"/>
                </a:solidFill>
                <a:effectLst/>
                <a:latin typeface="+mj-ea"/>
                <a:ea typeface="+mj-ea"/>
              </a:rPr>
              <a:t>一个对象状态的改变需要通知其他对象。</a:t>
            </a:r>
            <a:endParaRPr lang="en-US" altLang="zh-CN" i="0" dirty="0">
              <a:solidFill>
                <a:srgbClr val="444444"/>
              </a:solidFill>
              <a:effectLst/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一个对象状态的更新，需要其他对象同步更新</a:t>
            </a:r>
            <a:r>
              <a:rPr lang="zh-CN" altLang="en-US" dirty="0">
                <a:solidFill>
                  <a:srgbClr val="444444"/>
                </a:solidFill>
                <a:latin typeface="+mj-ea"/>
                <a:ea typeface="+mj-ea"/>
              </a:rPr>
              <a:t>。</a:t>
            </a:r>
            <a:endParaRPr lang="en-US" altLang="zh-CN" dirty="0">
              <a:solidFill>
                <a:srgbClr val="444444"/>
              </a:solidFill>
              <a:latin typeface="+mj-ea"/>
              <a:ea typeface="+mj-ea"/>
            </a:endParaRPr>
          </a:p>
          <a:p>
            <a:endParaRPr lang="en-US" altLang="zh-CN" b="1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zh-CN" altLang="en-US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83568" y="1275606"/>
            <a:ext cx="7632848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44444"/>
                </a:solidFill>
                <a:latin typeface="PT Sans" panose="020B0503020203020204" pitchFamily="34" charset="0"/>
              </a:rPr>
              <a:t>优点：</a:t>
            </a:r>
            <a:endParaRPr lang="en-US" altLang="zh-CN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444444"/>
                </a:solidFill>
                <a:latin typeface="PT Sans" panose="020B0503020203020204" pitchFamily="34" charset="0"/>
              </a:rPr>
              <a:t>符合</a:t>
            </a:r>
            <a:r>
              <a:rPr lang="zh-CN" altLang="en-US" b="1" dirty="0">
                <a:latin typeface="PT Sans" panose="020B0503020203020204" pitchFamily="34" charset="0"/>
              </a:rPr>
              <a:t>开闭原则</a:t>
            </a:r>
            <a:r>
              <a:rPr lang="zh-CN" altLang="en-US" dirty="0">
                <a:solidFill>
                  <a:srgbClr val="444444"/>
                </a:solidFill>
                <a:latin typeface="PT Sans" panose="020B0503020203020204" pitchFamily="34" charset="0"/>
              </a:rPr>
              <a:t>，无需修改被观察者的代码即可引入新的观察者。</a:t>
            </a:r>
            <a:endParaRPr lang="en-US" altLang="zh-CN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444444"/>
                </a:solidFill>
                <a:latin typeface="PT Sans" panose="020B0503020203020204" pitchFamily="34" charset="0"/>
              </a:rPr>
              <a:t>符合</a:t>
            </a:r>
            <a:r>
              <a:rPr lang="zh-CN" altLang="en-US" b="1" dirty="0">
                <a:latin typeface="PT Sans" panose="020B0503020203020204" pitchFamily="34" charset="0"/>
              </a:rPr>
              <a:t>依赖倒置原则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被观察者直接依赖接口，不依赖具体实现类</a:t>
            </a:r>
            <a:r>
              <a:rPr lang="zh-CN" altLang="en-US" dirty="0">
                <a:solidFill>
                  <a:srgbClr val="444444"/>
                </a:solidFill>
                <a:latin typeface="PT Sans" panose="020B0503020203020204" pitchFamily="34" charset="0"/>
              </a:rPr>
              <a:t>。</a:t>
            </a:r>
            <a:endParaRPr lang="en-US" altLang="zh-CN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444444"/>
                </a:solidFill>
                <a:latin typeface="PT Sans" panose="020B0503020203020204" pitchFamily="34" charset="0"/>
              </a:rPr>
              <a:t>观察者被动接受被观察者的通知，无需主动询问。</a:t>
            </a:r>
            <a:endParaRPr lang="zh-CN" altLang="en-US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444444"/>
                </a:solidFill>
                <a:latin typeface="PT Sans" panose="020B0503020203020204" pitchFamily="34" charset="0"/>
              </a:rPr>
              <a:t>被观察者可以动态的添加和移除。</a:t>
            </a:r>
            <a:endParaRPr lang="en-US" altLang="zh-CN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endParaRPr lang="en-US" altLang="zh-CN" b="1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r>
              <a:rPr lang="zh-CN" altLang="en-US" b="1" dirty="0">
                <a:solidFill>
                  <a:srgbClr val="444444"/>
                </a:solidFill>
                <a:latin typeface="PT Sans" panose="020B0503020203020204" pitchFamily="34" charset="0"/>
              </a:rPr>
              <a:t>缺点：</a:t>
            </a:r>
            <a:endParaRPr lang="en-US" altLang="zh-CN" b="1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444444"/>
                </a:solidFill>
                <a:latin typeface="PT Sans" panose="020B0503020203020204" pitchFamily="34" charset="0"/>
              </a:rPr>
              <a:t>通知按照一定顺序执行，属于阻塞式事件。</a:t>
            </a:r>
            <a:endParaRPr lang="en-US" altLang="zh-CN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444444"/>
                </a:solidFill>
                <a:latin typeface="PT Sans" panose="020B0503020203020204" pitchFamily="34" charset="0"/>
              </a:rPr>
              <a:t>使用不当，容易照成内存泄漏。</a:t>
            </a:r>
            <a:endParaRPr lang="en-US" altLang="zh-CN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endParaRPr lang="en-US" altLang="zh-CN" b="1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</Words>
  <Application>WPS 演示</Application>
  <PresentationFormat>全屏显示(16:9)</PresentationFormat>
  <Paragraphs>72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方正书宋_GBK</vt:lpstr>
      <vt:lpstr>Wingdings</vt:lpstr>
      <vt:lpstr>微软雅黑</vt:lpstr>
      <vt:lpstr>汉仪旗黑</vt:lpstr>
      <vt:lpstr>PT Sans</vt:lpstr>
      <vt:lpstr>Helvetica Neue</vt:lpstr>
      <vt:lpstr>Microsoft YaHei</vt:lpstr>
      <vt:lpstr>宋体</vt:lpstr>
      <vt:lpstr>Arial Unicode MS</vt:lpstr>
      <vt:lpstr>汉仪书宋二KW</vt:lpstr>
      <vt:lpstr>Calibri</vt:lpstr>
      <vt:lpstr>Helvetica Neue</vt:lpstr>
      <vt:lpstr>等线</vt:lpstr>
      <vt:lpstr>汉仪中等线KW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HOPEbranding2</dc:creator>
  <cp:lastModifiedBy>wei</cp:lastModifiedBy>
  <cp:revision>175</cp:revision>
  <dcterms:created xsi:type="dcterms:W3CDTF">2022-02-16T05:06:21Z</dcterms:created>
  <dcterms:modified xsi:type="dcterms:W3CDTF">2022-02-16T05:06:21Z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