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54"/>
  </p:notesMasterIdLst>
  <p:handoutMasterIdLst>
    <p:handoutMasterId r:id="rId55"/>
  </p:handoutMasterIdLst>
  <p:sldIdLst>
    <p:sldId id="256" r:id="rId5"/>
    <p:sldId id="257" r:id="rId6"/>
    <p:sldId id="272" r:id="rId7"/>
    <p:sldId id="269" r:id="rId8"/>
    <p:sldId id="270" r:id="rId9"/>
    <p:sldId id="271"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99" r:id="rId27"/>
    <p:sldId id="289" r:id="rId28"/>
    <p:sldId id="290" r:id="rId29"/>
    <p:sldId id="291" r:id="rId30"/>
    <p:sldId id="292" r:id="rId31"/>
    <p:sldId id="293" r:id="rId32"/>
    <p:sldId id="294" r:id="rId33"/>
    <p:sldId id="295" r:id="rId34"/>
    <p:sldId id="296" r:id="rId35"/>
    <p:sldId id="297" r:id="rId36"/>
    <p:sldId id="298"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94" d="100"/>
          <a:sy n="94" d="100"/>
        </p:scale>
        <p:origin x="240" y="58"/>
      </p:cViewPr>
      <p:guideLst>
        <p:guide orient="horz" pos="2160"/>
        <p:guide pos="384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rtlCol="0"/>
        <a:lstStyle/>
        <a:p>
          <a:pPr rtl="0"/>
          <a:endParaRPr lang="en-US"/>
        </a:p>
      </dgm:t>
    </dgm:pt>
    <dgm:pt modelId="{B4F1B46E-22B2-4721-950C-8704487586DC}">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谷歌三大论文</a:t>
          </a:r>
          <a:endParaRPr lang="en-US" dirty="0">
            <a:latin typeface="微软雅黑" panose="020B0503020204020204" pitchFamily="34" charset="-122"/>
            <a:ea typeface="微软雅黑" panose="020B0503020204020204" pitchFamily="34" charset="-122"/>
          </a:endParaRPr>
        </a:p>
      </dgm:t>
    </dgm:pt>
    <dgm:pt modelId="{E8A66543-CC4D-4785-A93E-5B125E09F826}" type="parTrans" cxnId="{2C8317B2-2EBB-4589-86EA-C77B3B6E81AA}">
      <dgm:prSet/>
      <dgm:spPr/>
      <dgm:t>
        <a:bodyPr rtlCol="0"/>
        <a:lstStyle/>
        <a:p>
          <a:pPr rtl="0"/>
          <a:endParaRPr lang="en-US"/>
        </a:p>
      </dgm:t>
    </dgm:pt>
    <dgm:pt modelId="{A7E2530A-34E2-4E9F-BC78-8920BA140C41}" type="sibTrans" cxnId="{2C8317B2-2EBB-4589-86EA-C77B3B6E81AA}">
      <dgm:prSet/>
      <dgm:spPr/>
      <dgm:t>
        <a:bodyPr rtlCol="0"/>
        <a:lstStyle/>
        <a:p>
          <a:pPr rtl="0"/>
          <a:endParaRPr lang="en-US"/>
        </a:p>
      </dgm:t>
    </dgm:pt>
    <dgm:pt modelId="{9D72CDD3-5859-43DB-BD75-0C3C30E3DE62}">
      <dgm:prSet phldrT="[Text]"/>
      <dgm:spPr/>
      <dgm:t>
        <a:bodyPr rtlCol="0"/>
        <a:lstStyle/>
        <a:p>
          <a:pPr rtl="0"/>
          <a:r>
            <a:rPr lang="en-US" altLang="zh-CN" dirty="0" smtClean="0">
              <a:latin typeface="微软雅黑" panose="020B0503020204020204" pitchFamily="34" charset="-122"/>
              <a:ea typeface="微软雅黑" panose="020B0503020204020204" pitchFamily="34" charset="-122"/>
            </a:rPr>
            <a:t>GFS</a:t>
          </a:r>
          <a:endParaRPr lang="en-US" dirty="0">
            <a:latin typeface="微软雅黑" panose="020B0503020204020204" pitchFamily="34" charset="-122"/>
            <a:ea typeface="微软雅黑" panose="020B0503020204020204" pitchFamily="34" charset="-122"/>
          </a:endParaRPr>
        </a:p>
      </dgm:t>
    </dgm:pt>
    <dgm:pt modelId="{1D5B1F83-33A7-4298-BC11-2B1252AFAEA5}" type="parTrans" cxnId="{DDB5AD9A-40B0-48EF-AF2C-8CCDA330F7FE}">
      <dgm:prSet/>
      <dgm:spPr/>
      <dgm:t>
        <a:bodyPr rtlCol="0"/>
        <a:lstStyle/>
        <a:p>
          <a:pPr rtl="0"/>
          <a:endParaRPr lang="en-US"/>
        </a:p>
      </dgm:t>
    </dgm:pt>
    <dgm:pt modelId="{15E25BD4-1EBF-43C2-8885-DBF66B8429E1}" type="sibTrans" cxnId="{DDB5AD9A-40B0-48EF-AF2C-8CCDA330F7FE}">
      <dgm:prSet/>
      <dgm:spPr/>
      <dgm:t>
        <a:bodyPr rtlCol="0"/>
        <a:lstStyle/>
        <a:p>
          <a:pPr rtl="0"/>
          <a:endParaRPr lang="en-US"/>
        </a:p>
      </dgm:t>
    </dgm:pt>
    <dgm:pt modelId="{F9D46839-CD06-4669-AAE4-4D1E9AFEDA78}">
      <dgm:prSet phldrT="[Text]"/>
      <dgm:spPr/>
      <dgm:t>
        <a:bodyPr rtlCol="0"/>
        <a:lstStyle/>
        <a:p>
          <a:pPr rtl="0"/>
          <a:r>
            <a:rPr lang="en-US" altLang="zh-CN" dirty="0" err="1" smtClean="0">
              <a:latin typeface="微软雅黑" panose="020B0503020204020204" pitchFamily="34" charset="-122"/>
              <a:ea typeface="微软雅黑" panose="020B0503020204020204" pitchFamily="34" charset="-122"/>
            </a:rPr>
            <a:t>MapReduce</a:t>
          </a:r>
          <a:endParaRPr lang="en-US" dirty="0">
            <a:latin typeface="微软雅黑" panose="020B0503020204020204" pitchFamily="34" charset="-122"/>
            <a:ea typeface="微软雅黑" panose="020B0503020204020204" pitchFamily="34" charset="-122"/>
          </a:endParaRPr>
        </a:p>
      </dgm:t>
    </dgm:pt>
    <dgm:pt modelId="{B6B535D8-00AB-4FA1-AAEC-92498ABC6F4C}" type="parTrans" cxnId="{AD25A8A0-4628-40E2-8C9E-64E6AD4D4D91}">
      <dgm:prSet/>
      <dgm:spPr/>
      <dgm:t>
        <a:bodyPr rtlCol="0"/>
        <a:lstStyle/>
        <a:p>
          <a:pPr rtl="0"/>
          <a:endParaRPr lang="en-US"/>
        </a:p>
      </dgm:t>
    </dgm:pt>
    <dgm:pt modelId="{6497F199-DC2A-41F9-A449-D395E6BC4900}" type="sibTrans" cxnId="{AD25A8A0-4628-40E2-8C9E-64E6AD4D4D91}">
      <dgm:prSet/>
      <dgm:spPr/>
      <dgm:t>
        <a:bodyPr rtlCol="0"/>
        <a:lstStyle/>
        <a:p>
          <a:pPr rtl="0"/>
          <a:endParaRPr lang="en-US"/>
        </a:p>
      </dgm:t>
    </dgm:pt>
    <dgm:pt modelId="{7CB6360B-4022-4E96-922B-A12DE0E2A39F}">
      <dgm:prSet phldrT="[Text]"/>
      <dgm:spPr/>
      <dgm:t>
        <a:bodyPr rtlCol="0"/>
        <a:lstStyle/>
        <a:p>
          <a:pPr rtl="0"/>
          <a:r>
            <a:rPr lang="en-US" altLang="zh-CN" dirty="0" err="1" smtClean="0">
              <a:latin typeface="微软雅黑" panose="020B0503020204020204" pitchFamily="34" charset="-122"/>
              <a:ea typeface="微软雅黑" panose="020B0503020204020204" pitchFamily="34" charset="-122"/>
            </a:rPr>
            <a:t>BigTable</a:t>
          </a:r>
          <a:endParaRPr lang="en-US" dirty="0">
            <a:latin typeface="微软雅黑" panose="020B0503020204020204" pitchFamily="34" charset="-122"/>
            <a:ea typeface="微软雅黑" panose="020B0503020204020204" pitchFamily="34" charset="-122"/>
          </a:endParaRPr>
        </a:p>
      </dgm:t>
    </dgm:pt>
    <dgm:pt modelId="{44B2858F-607B-47DF-B44B-EA7D73FDC9F2}" type="parTrans" cxnId="{CD5EFFB3-C9FD-4DAC-8D97-0C2FB02B380B}">
      <dgm:prSet/>
      <dgm:spPr/>
      <dgm:t>
        <a:bodyPr rtlCol="0"/>
        <a:lstStyle/>
        <a:p>
          <a:pPr rtl="0"/>
          <a:endParaRPr lang="en-US"/>
        </a:p>
      </dgm:t>
    </dgm:pt>
    <dgm:pt modelId="{B35ED9D1-2A17-4034-8D08-4945CA54F6C9}" type="sibTrans" cxnId="{CD5EFFB3-C9FD-4DAC-8D97-0C2FB02B380B}">
      <dgm:prSet/>
      <dgm:spPr/>
      <dgm:t>
        <a:bodyPr rtlCol="0"/>
        <a:lstStyle/>
        <a:p>
          <a:pPr rtl="0"/>
          <a:endParaRPr lang="en-US"/>
        </a:p>
      </dgm:t>
    </dgm:pt>
    <dgm:pt modelId="{70879558-61CA-4CCD-B2D6-5349B01EF337}">
      <dgm:prSet phldrT="[Text]"/>
      <dgm:spPr/>
      <dgm:t>
        <a:bodyPr rtlCol="0"/>
        <a:lstStyle/>
        <a:p>
          <a:pPr rtl="0"/>
          <a:r>
            <a:rPr lang="zh-CN">
              <a:latin typeface="微软雅黑" panose="020B0503020204020204" pitchFamily="34" charset="-122"/>
              <a:ea typeface="微软雅黑" panose="020B0503020204020204" pitchFamily="34" charset="-122"/>
            </a:rPr>
            <a:t>任务描述</a:t>
          </a:r>
          <a:endParaRPr lang="en-US" dirty="0">
            <a:latin typeface="微软雅黑" panose="020B0503020204020204" pitchFamily="34" charset="-122"/>
            <a:ea typeface="微软雅黑" panose="020B0503020204020204" pitchFamily="34" charset="-122"/>
          </a:endParaRPr>
        </a:p>
      </dgm:t>
    </dgm:pt>
    <dgm:pt modelId="{95F5E6EE-4E8D-49F8-8C9E-8BBFD01B6A0E}" type="parTrans" cxnId="{8FAB4659-6291-457D-941A-93BCD304031A}">
      <dgm:prSet/>
      <dgm:spPr/>
      <dgm:t>
        <a:bodyPr rtlCol="0"/>
        <a:lstStyle/>
        <a:p>
          <a:pPr rtl="0"/>
          <a:endParaRPr lang="en-US"/>
        </a:p>
      </dgm:t>
    </dgm:pt>
    <dgm:pt modelId="{053E317B-DD3F-4AFF-90D1-A55D37D325DC}" type="sibTrans" cxnId="{8FAB4659-6291-457D-941A-93BCD304031A}">
      <dgm:prSet/>
      <dgm:spPr/>
      <dgm:t>
        <a:bodyPr rtlCol="0"/>
        <a:lstStyle/>
        <a:p>
          <a:pPr rtl="0"/>
          <a:endParaRPr lang="en-US"/>
        </a:p>
      </dgm:t>
    </dgm:pt>
    <dgm:pt modelId="{F2881FB1-6580-4F21-A283-BFAA6F91D5D2}">
      <dgm:prSet phldrT="[Text]"/>
      <dgm:spPr/>
      <dgm:t>
        <a:bodyPr rtlCol="0"/>
        <a:lstStyle/>
        <a:p>
          <a:pPr rtl="0"/>
          <a:r>
            <a:rPr lang="en-US" altLang="zh-CN" dirty="0" smtClean="0">
              <a:latin typeface="微软雅黑" panose="020B0503020204020204" pitchFamily="34" charset="-122"/>
              <a:ea typeface="微软雅黑" panose="020B0503020204020204" pitchFamily="34" charset="-122"/>
            </a:rPr>
            <a:t>Hadoop</a:t>
          </a:r>
          <a:endParaRPr lang="en-US" dirty="0">
            <a:latin typeface="微软雅黑" panose="020B0503020204020204" pitchFamily="34" charset="-122"/>
            <a:ea typeface="微软雅黑" panose="020B0503020204020204" pitchFamily="34" charset="-122"/>
          </a:endParaRPr>
        </a:p>
      </dgm:t>
    </dgm:pt>
    <dgm:pt modelId="{2D960FDD-BADA-480D-9043-497C56588AD3}" type="parTrans" cxnId="{4A31D641-1B5D-46D3-B685-0C4DC6EFE71B}">
      <dgm:prSet/>
      <dgm:spPr/>
      <dgm:t>
        <a:bodyPr rtlCol="0"/>
        <a:lstStyle/>
        <a:p>
          <a:pPr rtl="0"/>
          <a:endParaRPr lang="en-US"/>
        </a:p>
      </dgm:t>
    </dgm:pt>
    <dgm:pt modelId="{A5ABDC17-7AB5-4F0E-992A-F9343F5D74EB}" type="sibTrans" cxnId="{4A31D641-1B5D-46D3-B685-0C4DC6EFE71B}">
      <dgm:prSet/>
      <dgm:spPr/>
      <dgm:t>
        <a:bodyPr rtlCol="0"/>
        <a:lstStyle/>
        <a:p>
          <a:pPr rtl="0"/>
          <a:endParaRPr lang="en-US"/>
        </a:p>
      </dgm:t>
    </dgm:pt>
    <dgm:pt modelId="{D5197DDB-D5D2-499F-B255-CF7BB5AE2B43}">
      <dgm:prSet phldrT="[Text]"/>
      <dgm:spPr/>
      <dgm:t>
        <a:bodyPr rtlCol="0"/>
        <a:lstStyle/>
        <a:p>
          <a:pPr rtl="0"/>
          <a:r>
            <a:rPr lang="en-US" altLang="zh-CN" dirty="0" smtClean="0">
              <a:latin typeface="微软雅黑" panose="020B0503020204020204" pitchFamily="34" charset="-122"/>
              <a:ea typeface="微软雅黑" panose="020B0503020204020204" pitchFamily="34" charset="-122"/>
            </a:rPr>
            <a:t>HDFS</a:t>
          </a:r>
          <a:endParaRPr lang="en-US" dirty="0">
            <a:latin typeface="微软雅黑" panose="020B0503020204020204" pitchFamily="34" charset="-122"/>
            <a:ea typeface="微软雅黑" panose="020B0503020204020204" pitchFamily="34" charset="-122"/>
          </a:endParaRPr>
        </a:p>
      </dgm:t>
    </dgm:pt>
    <dgm:pt modelId="{B14A4DC9-F40A-4867-ADB8-4BA8A1F83766}" type="parTrans" cxnId="{3204ED53-15A0-4643-A582-021A785F1BA2}">
      <dgm:prSet/>
      <dgm:spPr/>
      <dgm:t>
        <a:bodyPr rtlCol="0"/>
        <a:lstStyle/>
        <a:p>
          <a:pPr rtl="0"/>
          <a:endParaRPr lang="en-US"/>
        </a:p>
      </dgm:t>
    </dgm:pt>
    <dgm:pt modelId="{29F2454A-2FA8-4B3A-AC63-4A0B9FD04A75}" type="sibTrans" cxnId="{3204ED53-15A0-4643-A582-021A785F1BA2}">
      <dgm:prSet/>
      <dgm:spPr/>
      <dgm:t>
        <a:bodyPr rtlCol="0"/>
        <a:lstStyle/>
        <a:p>
          <a:pPr rtl="0"/>
          <a:endParaRPr lang="en-US"/>
        </a:p>
      </dgm:t>
    </dgm:pt>
    <dgm:pt modelId="{29E78340-8EBE-415C-B973-78A91A054B9C}">
      <dgm:prSet phldrT="[Text]"/>
      <dgm:spPr/>
      <dgm:t>
        <a:bodyPr rtlCol="0"/>
        <a:lstStyle/>
        <a:p>
          <a:pPr rtl="0"/>
          <a:r>
            <a:rPr lang="en-US" altLang="zh-CN" dirty="0" err="1" smtClean="0">
              <a:latin typeface="微软雅黑" panose="020B0503020204020204" pitchFamily="34" charset="-122"/>
              <a:ea typeface="微软雅黑" panose="020B0503020204020204" pitchFamily="34" charset="-122"/>
            </a:rPr>
            <a:t>MapReduce</a:t>
          </a:r>
          <a:endParaRPr lang="en-US" dirty="0">
            <a:latin typeface="微软雅黑" panose="020B0503020204020204" pitchFamily="34" charset="-122"/>
            <a:ea typeface="微软雅黑" panose="020B0503020204020204" pitchFamily="34" charset="-122"/>
          </a:endParaRPr>
        </a:p>
      </dgm:t>
    </dgm:pt>
    <dgm:pt modelId="{FF4E5F97-6974-4E39-A85D-DCB2E100798E}" type="parTrans" cxnId="{311348D8-FDE3-4C22-99F5-3B98C5F51F0D}">
      <dgm:prSet/>
      <dgm:spPr/>
      <dgm:t>
        <a:bodyPr rtlCol="0"/>
        <a:lstStyle/>
        <a:p>
          <a:pPr rtl="0"/>
          <a:endParaRPr lang="en-US"/>
        </a:p>
      </dgm:t>
    </dgm:pt>
    <dgm:pt modelId="{B4B9A51E-FA34-465E-B5B4-81CD76EB3FC2}" type="sibTrans" cxnId="{311348D8-FDE3-4C22-99F5-3B98C5F51F0D}">
      <dgm:prSet/>
      <dgm:spPr/>
      <dgm:t>
        <a:bodyPr rtlCol="0"/>
        <a:lstStyle/>
        <a:p>
          <a:pPr rtl="0"/>
          <a:endParaRPr lang="en-US"/>
        </a:p>
      </dgm:t>
    </dgm:pt>
    <dgm:pt modelId="{8321AB85-EA8C-4958-B404-B4C118CB3C18}">
      <dgm:prSet phldrT="[Text]"/>
      <dgm:spPr/>
      <dgm:t>
        <a:bodyPr rtlCol="0"/>
        <a:lstStyle/>
        <a:p>
          <a:pPr rtl="0"/>
          <a:r>
            <a:rPr lang="en-US" altLang="zh-CN" dirty="0" err="1" smtClean="0">
              <a:latin typeface="微软雅黑" panose="020B0503020204020204" pitchFamily="34" charset="-122"/>
              <a:ea typeface="微软雅黑" panose="020B0503020204020204" pitchFamily="34" charset="-122"/>
            </a:rPr>
            <a:t>HBase</a:t>
          </a:r>
          <a:endParaRPr lang="en-US" dirty="0">
            <a:latin typeface="微软雅黑" panose="020B0503020204020204" pitchFamily="34" charset="-122"/>
            <a:ea typeface="微软雅黑" panose="020B0503020204020204" pitchFamily="34" charset="-122"/>
          </a:endParaRPr>
        </a:p>
      </dgm:t>
    </dgm:pt>
    <dgm:pt modelId="{24ABE8B3-7220-436D-9636-F7B4C0B99576}" type="parTrans" cxnId="{129AEA77-5D2A-49D4-956D-99009974B6C5}">
      <dgm:prSet/>
      <dgm:spPr/>
      <dgm:t>
        <a:bodyPr rtlCol="0"/>
        <a:lstStyle/>
        <a:p>
          <a:pPr rtl="0"/>
          <a:endParaRPr lang="en-US"/>
        </a:p>
      </dgm:t>
    </dgm:pt>
    <dgm:pt modelId="{AA5F76CE-8FD4-4692-8BB1-EF84CF9D365E}" type="sibTrans" cxnId="{129AEA77-5D2A-49D4-956D-99009974B6C5}">
      <dgm:prSet/>
      <dgm:spPr/>
      <dgm:t>
        <a:bodyPr rtlCol="0"/>
        <a:lstStyle/>
        <a:p>
          <a:pPr rtl="0"/>
          <a:endParaRPr lang="en-US"/>
        </a:p>
      </dgm:t>
    </dgm:pt>
    <dgm:pt modelId="{6352CA33-6755-44BE-808F-400DA4CF80A7}">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实时计算</a:t>
          </a:r>
          <a:endParaRPr lang="en-US" dirty="0">
            <a:latin typeface="微软雅黑" panose="020B0503020204020204" pitchFamily="34" charset="-122"/>
            <a:ea typeface="微软雅黑" panose="020B0503020204020204" pitchFamily="34" charset="-122"/>
          </a:endParaRPr>
        </a:p>
      </dgm:t>
    </dgm:pt>
    <dgm:pt modelId="{AEB59203-63BA-4A96-BADC-40BAEBD9AA40}" type="parTrans" cxnId="{82BAE5DD-3A79-4870-9019-1254385E0650}">
      <dgm:prSet/>
      <dgm:spPr/>
      <dgm:t>
        <a:bodyPr rtlCol="0"/>
        <a:lstStyle/>
        <a:p>
          <a:pPr rtl="0"/>
          <a:endParaRPr lang="en-US"/>
        </a:p>
      </dgm:t>
    </dgm:pt>
    <dgm:pt modelId="{AAB4CF73-4B9B-4AA0-9074-16C2D2AE00A1}" type="sibTrans" cxnId="{82BAE5DD-3A79-4870-9019-1254385E0650}">
      <dgm:prSet/>
      <dgm:spPr/>
      <dgm:t>
        <a:bodyPr rtlCol="0"/>
        <a:lstStyle/>
        <a:p>
          <a:pPr rtl="0"/>
          <a:endParaRPr lang="en-US"/>
        </a:p>
      </dgm:t>
    </dgm:pt>
    <dgm:pt modelId="{9614A323-64B1-4077-A841-022051EC749A}">
      <dgm:prSet phldrT="[Text]"/>
      <dgm:spPr/>
      <dgm:t>
        <a:bodyPr rtlCol="0"/>
        <a:lstStyle/>
        <a:p>
          <a:pPr rtl="0"/>
          <a:r>
            <a:rPr lang="en-US" altLang="zh-CN" dirty="0" smtClean="0">
              <a:latin typeface="微软雅黑" panose="020B0503020204020204" pitchFamily="34" charset="-122"/>
              <a:ea typeface="微软雅黑" panose="020B0503020204020204" pitchFamily="34" charset="-122"/>
            </a:rPr>
            <a:t>Storm</a:t>
          </a:r>
          <a:endParaRPr lang="en-US" dirty="0">
            <a:latin typeface="微软雅黑" panose="020B0503020204020204" pitchFamily="34" charset="-122"/>
            <a:ea typeface="微软雅黑" panose="020B0503020204020204" pitchFamily="34" charset="-122"/>
          </a:endParaRPr>
        </a:p>
      </dgm:t>
    </dgm:pt>
    <dgm:pt modelId="{E5F6BCBD-B84E-4018-BE9E-BF57FF3B4B36}" type="parTrans" cxnId="{FC7BD086-74EA-4D6C-9657-E916D355F209}">
      <dgm:prSet/>
      <dgm:spPr/>
      <dgm:t>
        <a:bodyPr rtlCol="0"/>
        <a:lstStyle/>
        <a:p>
          <a:pPr rtl="0"/>
          <a:endParaRPr lang="en-US"/>
        </a:p>
      </dgm:t>
    </dgm:pt>
    <dgm:pt modelId="{FEC2A79F-8857-403A-A738-E8CE75C965E2}" type="sibTrans" cxnId="{FC7BD086-74EA-4D6C-9657-E916D355F209}">
      <dgm:prSet/>
      <dgm:spPr/>
      <dgm:t>
        <a:bodyPr rtlCol="0"/>
        <a:lstStyle/>
        <a:p>
          <a:pPr rtl="0"/>
          <a:endParaRPr lang="en-US"/>
        </a:p>
      </dgm:t>
    </dgm:pt>
    <dgm:pt modelId="{3D5CDB25-F8FA-444B-8D4A-1D29D0CBA282}">
      <dgm:prSet phldrT="[Text]"/>
      <dgm:spPr/>
      <dgm:t>
        <a:bodyPr rtlCol="0"/>
        <a:lstStyle/>
        <a:p>
          <a:pPr rtl="0"/>
          <a:r>
            <a:rPr lang="en-US" altLang="zh-CN" dirty="0" smtClean="0">
              <a:latin typeface="微软雅黑" panose="020B0503020204020204" pitchFamily="34" charset="-122"/>
              <a:ea typeface="微软雅黑" panose="020B0503020204020204" pitchFamily="34" charset="-122"/>
            </a:rPr>
            <a:t>Spark</a:t>
          </a:r>
          <a:endParaRPr lang="en-US" dirty="0">
            <a:latin typeface="微软雅黑" panose="020B0503020204020204" pitchFamily="34" charset="-122"/>
            <a:ea typeface="微软雅黑" panose="020B0503020204020204" pitchFamily="34" charset="-122"/>
          </a:endParaRPr>
        </a:p>
      </dgm:t>
    </dgm:pt>
    <dgm:pt modelId="{4C229933-AC16-44B7-98EC-4C0F07FABCB0}" type="parTrans" cxnId="{2E3C97E6-67D4-4948-B47A-1115C2B2979F}">
      <dgm:prSet/>
      <dgm:spPr/>
      <dgm:t>
        <a:bodyPr rtlCol="0"/>
        <a:lstStyle/>
        <a:p>
          <a:pPr rtl="0"/>
          <a:endParaRPr lang="en-US"/>
        </a:p>
      </dgm:t>
    </dgm:pt>
    <dgm:pt modelId="{189DA4C5-2A22-4C71-A806-7B4AB57767CC}" type="sibTrans" cxnId="{2E3C97E6-67D4-4948-B47A-1115C2B2979F}">
      <dgm:prSet/>
      <dgm:spPr/>
      <dgm:t>
        <a:bodyPr rtlCol="0"/>
        <a:lstStyle/>
        <a:p>
          <a:pPr rtl="0"/>
          <a:endParaRPr lang="en-US"/>
        </a:p>
      </dgm:t>
    </dgm:pt>
    <dgm:pt modelId="{7FCE83D9-631B-4420-BBFC-CA0AFA59F747}">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智能应用</a:t>
          </a:r>
          <a:endParaRPr lang="en-US" dirty="0">
            <a:latin typeface="微软雅黑" panose="020B0503020204020204" pitchFamily="34" charset="-122"/>
            <a:ea typeface="微软雅黑" panose="020B0503020204020204" pitchFamily="34" charset="-122"/>
          </a:endParaRPr>
        </a:p>
      </dgm:t>
    </dgm:pt>
    <dgm:pt modelId="{C61EC981-13FA-4710-B079-D35692EEB764}" type="parTrans" cxnId="{E572418E-4340-4448-940D-253A2FA3B9B3}">
      <dgm:prSet/>
      <dgm:spPr/>
      <dgm:t>
        <a:bodyPr rtlCol="0"/>
        <a:lstStyle/>
        <a:p>
          <a:pPr rtl="0"/>
          <a:endParaRPr lang="en-US"/>
        </a:p>
      </dgm:t>
    </dgm:pt>
    <dgm:pt modelId="{1B48A0DE-4031-4D45-86A1-94CDAF68824A}" type="sibTrans" cxnId="{E572418E-4340-4448-940D-253A2FA3B9B3}">
      <dgm:prSet/>
      <dgm:spPr/>
      <dgm:t>
        <a:bodyPr rtlCol="0"/>
        <a:lstStyle/>
        <a:p>
          <a:pPr rtl="0"/>
          <a:endParaRPr lang="en-US"/>
        </a:p>
      </dgm:t>
    </dgm:pt>
    <dgm:pt modelId="{DB9FB862-4759-4D6A-84F3-01524B92723B}">
      <dgm:prSet phldrT="[Text]"/>
      <dgm:spPr/>
      <dgm:t>
        <a:bodyPr rtlCol="0"/>
        <a:lstStyle/>
        <a:p>
          <a:pPr rtl="0"/>
          <a:r>
            <a:rPr lang="en-US" altLang="zh-CN" dirty="0" err="1" smtClean="0">
              <a:latin typeface="微软雅黑" panose="020B0503020204020204" pitchFamily="34" charset="-122"/>
              <a:ea typeface="微软雅黑" panose="020B0503020204020204" pitchFamily="34" charset="-122"/>
            </a:rPr>
            <a:t>AlphaGo</a:t>
          </a:r>
          <a:endParaRPr lang="en-US" dirty="0">
            <a:latin typeface="微软雅黑" panose="020B0503020204020204" pitchFamily="34" charset="-122"/>
            <a:ea typeface="微软雅黑" panose="020B0503020204020204" pitchFamily="34" charset="-122"/>
          </a:endParaRPr>
        </a:p>
      </dgm:t>
    </dgm:pt>
    <dgm:pt modelId="{CD1EE44C-3116-420B-89E3-1D797CB25D34}" type="parTrans" cxnId="{70CAB4FC-3D17-49C2-8A7B-F387031FCDCA}">
      <dgm:prSet/>
      <dgm:spPr/>
      <dgm:t>
        <a:bodyPr rtlCol="0"/>
        <a:lstStyle/>
        <a:p>
          <a:pPr rtl="0"/>
          <a:endParaRPr lang="en-US"/>
        </a:p>
      </dgm:t>
    </dgm:pt>
    <dgm:pt modelId="{4BD4D4A5-043E-4ED5-A5CA-8D46DADC3150}" type="sibTrans" cxnId="{70CAB4FC-3D17-49C2-8A7B-F387031FCDCA}">
      <dgm:prSet/>
      <dgm:spPr/>
      <dgm:t>
        <a:bodyPr rtlCol="0"/>
        <a:lstStyle/>
        <a:p>
          <a:pPr rtl="0"/>
          <a:endParaRPr lang="en-US"/>
        </a:p>
      </dgm:t>
    </dgm:pt>
    <dgm:pt modelId="{50451020-5E1A-4778-9E8D-169182A36191}">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超脑计划</a:t>
          </a:r>
          <a:endParaRPr lang="en-US" dirty="0">
            <a:latin typeface="微软雅黑" panose="020B0503020204020204" pitchFamily="34" charset="-122"/>
            <a:ea typeface="微软雅黑" panose="020B0503020204020204" pitchFamily="34" charset="-122"/>
          </a:endParaRPr>
        </a:p>
      </dgm:t>
    </dgm:pt>
    <dgm:pt modelId="{7DFC3849-4A12-49FB-B614-8AFD597CCB9E}" type="parTrans" cxnId="{0F86DBDB-3C4F-4C84-981B-7F4CA2A8EAF3}">
      <dgm:prSet/>
      <dgm:spPr/>
      <dgm:t>
        <a:bodyPr rtlCol="0"/>
        <a:lstStyle/>
        <a:p>
          <a:pPr rtl="0"/>
          <a:endParaRPr lang="en-US"/>
        </a:p>
      </dgm:t>
    </dgm:pt>
    <dgm:pt modelId="{EEDE2474-4F18-4F59-8E58-6382D253E514}" type="sibTrans" cxnId="{0F86DBDB-3C4F-4C84-981B-7F4CA2A8EAF3}">
      <dgm:prSet/>
      <dgm:spPr/>
      <dgm:t>
        <a:bodyPr rtlCol="0"/>
        <a:lstStyle/>
        <a:p>
          <a:pPr rtl="0"/>
          <a:endParaRPr lang="en-US"/>
        </a:p>
      </dgm:t>
    </dgm:pt>
    <dgm:pt modelId="{0DC7A063-583D-4B0F-88B2-BD54F95D95AF}" type="pres">
      <dgm:prSet presAssocID="{00C18FBF-3FF5-4C16-97CF-AF03740D7AB6}" presName="list" presStyleCnt="0">
        <dgm:presLayoutVars>
          <dgm:dir/>
          <dgm:animLvl val="lvl"/>
        </dgm:presLayoutVars>
      </dgm:prSet>
      <dgm:spPr/>
      <dgm:t>
        <a:bodyPr rtlCol="0"/>
        <a:lstStyle/>
        <a:p>
          <a:pPr rtl="0"/>
          <a:endParaRPr lang="en-US"/>
        </a:p>
      </dgm:t>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1"/>
      <dgm:spPr/>
      <dgm:t>
        <a:bodyPr rtlCol="0"/>
        <a:lstStyle/>
        <a:p>
          <a:pPr rtl="0"/>
          <a:endParaRPr lang="en-US"/>
        </a:p>
      </dgm:t>
    </dgm:pt>
    <dgm:pt modelId="{187D4E8C-5C91-4D00-870C-2C45D4EA263C}" type="pres">
      <dgm:prSet presAssocID="{B4F1B46E-22B2-4721-950C-8704487586DC}" presName="firstChildTx" presStyleLbl="bgAccFollowNode1" presStyleIdx="0" presStyleCnt="11">
        <dgm:presLayoutVars>
          <dgm:bulletEnabled val="1"/>
        </dgm:presLayoutVars>
      </dgm:prSet>
      <dgm:spPr/>
      <dgm:t>
        <a:bodyPr rtlCol="0"/>
        <a:lstStyle/>
        <a:p>
          <a:pPr rtl="0"/>
          <a:endParaRPr lang="en-US"/>
        </a:p>
      </dgm:t>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1"/>
      <dgm:spPr/>
      <dgm:t>
        <a:bodyPr rtlCol="0"/>
        <a:lstStyle/>
        <a:p>
          <a:pPr rtl="0"/>
          <a:endParaRPr lang="en-US"/>
        </a:p>
      </dgm:t>
    </dgm:pt>
    <dgm:pt modelId="{4AE7D907-B6F4-4647-AB3F-ABE94C438AE8}" type="pres">
      <dgm:prSet presAssocID="{F9D46839-CD06-4669-AAE4-4D1E9AFEDA78}" presName="childTx" presStyleLbl="bgAccFollowNode1" presStyleIdx="1" presStyleCnt="11">
        <dgm:presLayoutVars>
          <dgm:bulletEnabled val="1"/>
        </dgm:presLayoutVars>
      </dgm:prSet>
      <dgm:spPr/>
      <dgm:t>
        <a:bodyPr rtlCol="0"/>
        <a:lstStyle/>
        <a:p>
          <a:pPr rtl="0"/>
          <a:endParaRPr lang="en-US"/>
        </a:p>
      </dgm:t>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1" custLinFactNeighborX="0"/>
      <dgm:spPr/>
      <dgm:t>
        <a:bodyPr rtlCol="0"/>
        <a:lstStyle/>
        <a:p>
          <a:pPr rtl="0"/>
          <a:endParaRPr lang="en-US"/>
        </a:p>
      </dgm:t>
    </dgm:pt>
    <dgm:pt modelId="{D685DD23-B321-4B5E-842F-394CB33239FA}" type="pres">
      <dgm:prSet presAssocID="{7CB6360B-4022-4E96-922B-A12DE0E2A39F}" presName="childTx" presStyleLbl="bgAccFollowNode1" presStyleIdx="2" presStyleCnt="11">
        <dgm:presLayoutVars>
          <dgm:bulletEnabled val="1"/>
        </dgm:presLayoutVars>
      </dgm:prSet>
      <dgm:spPr/>
      <dgm:t>
        <a:bodyPr rtlCol="0"/>
        <a:lstStyle/>
        <a:p>
          <a:pPr rtl="0"/>
          <a:endParaRPr lang="en-US"/>
        </a:p>
      </dgm:t>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1"/>
      <dgm:spPr/>
      <dgm:t>
        <a:bodyPr rtlCol="0"/>
        <a:lstStyle/>
        <a:p>
          <a:pPr rtl="0"/>
          <a:endParaRPr lang="en-US"/>
        </a:p>
      </dgm:t>
    </dgm:pt>
    <dgm:pt modelId="{3EBE42F0-6491-49CC-95DC-985BA00CD458}" type="pres">
      <dgm:prSet presAssocID="{70879558-61CA-4CCD-B2D6-5349B01EF337}" presName="childTx" presStyleLbl="bgAccFollowNode1" presStyleIdx="3" presStyleCnt="11">
        <dgm:presLayoutVars>
          <dgm:bulletEnabled val="1"/>
        </dgm:presLayoutVars>
      </dgm:prSet>
      <dgm:spPr/>
      <dgm:t>
        <a:bodyPr rtlCol="0"/>
        <a:lstStyle/>
        <a:p>
          <a:pPr rtl="0"/>
          <a:endParaRPr lang="en-US"/>
        </a:p>
      </dgm:t>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4"/>
      <dgm:spPr/>
      <dgm:t>
        <a:bodyPr rtlCol="0"/>
        <a:lstStyle/>
        <a:p>
          <a:pPr rtl="0"/>
          <a:endParaRPr lang="en-US"/>
        </a:p>
      </dgm:t>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1"/>
      <dgm:spPr/>
      <dgm:t>
        <a:bodyPr rtlCol="0"/>
        <a:lstStyle/>
        <a:p>
          <a:pPr rtl="0"/>
          <a:endParaRPr lang="en-US"/>
        </a:p>
      </dgm:t>
    </dgm:pt>
    <dgm:pt modelId="{10C9E3CF-3A8F-4100-8ACD-91E2373197A2}" type="pres">
      <dgm:prSet presAssocID="{F2881FB1-6580-4F21-A283-BFAA6F91D5D2}" presName="firstChildTx" presStyleLbl="bgAccFollowNode1" presStyleIdx="4" presStyleCnt="11">
        <dgm:presLayoutVars>
          <dgm:bulletEnabled val="1"/>
        </dgm:presLayoutVars>
      </dgm:prSet>
      <dgm:spPr/>
      <dgm:t>
        <a:bodyPr rtlCol="0"/>
        <a:lstStyle/>
        <a:p>
          <a:pPr rtl="0"/>
          <a:endParaRPr lang="en-US"/>
        </a:p>
      </dgm:t>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1"/>
      <dgm:spPr/>
      <dgm:t>
        <a:bodyPr rtlCol="0"/>
        <a:lstStyle/>
        <a:p>
          <a:pPr rtl="0"/>
          <a:endParaRPr lang="en-US"/>
        </a:p>
      </dgm:t>
    </dgm:pt>
    <dgm:pt modelId="{B12AEB83-0A64-4B36-BF01-B2F834861BAA}" type="pres">
      <dgm:prSet presAssocID="{29E78340-8EBE-415C-B973-78A91A054B9C}" presName="childTx" presStyleLbl="bgAccFollowNode1" presStyleIdx="5" presStyleCnt="11">
        <dgm:presLayoutVars>
          <dgm:bulletEnabled val="1"/>
        </dgm:presLayoutVars>
      </dgm:prSet>
      <dgm:spPr/>
      <dgm:t>
        <a:bodyPr rtlCol="0"/>
        <a:lstStyle/>
        <a:p>
          <a:pPr rtl="0"/>
          <a:endParaRPr lang="en-US"/>
        </a:p>
      </dgm:t>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6" presStyleCnt="11"/>
      <dgm:spPr/>
      <dgm:t>
        <a:bodyPr rtlCol="0"/>
        <a:lstStyle/>
        <a:p>
          <a:pPr rtl="0"/>
          <a:endParaRPr lang="en-US"/>
        </a:p>
      </dgm:t>
    </dgm:pt>
    <dgm:pt modelId="{E1767793-EDD5-4203-A612-8120A71CA906}" type="pres">
      <dgm:prSet presAssocID="{8321AB85-EA8C-4958-B404-B4C118CB3C18}" presName="childTx" presStyleLbl="bgAccFollowNode1" presStyleIdx="6" presStyleCnt="11">
        <dgm:presLayoutVars>
          <dgm:bulletEnabled val="1"/>
        </dgm:presLayoutVars>
      </dgm:prSet>
      <dgm:spPr/>
      <dgm:t>
        <a:bodyPr rtlCol="0"/>
        <a:lstStyle/>
        <a:p>
          <a:pPr rtl="0"/>
          <a:endParaRPr lang="en-US"/>
        </a:p>
      </dgm:t>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4"/>
      <dgm:spPr/>
      <dgm:t>
        <a:bodyPr rtlCol="0"/>
        <a:lstStyle/>
        <a:p>
          <a:pPr rtl="0"/>
          <a:endParaRPr lang="en-US"/>
        </a:p>
      </dgm:t>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7" presStyleCnt="11"/>
      <dgm:spPr/>
      <dgm:t>
        <a:bodyPr rtlCol="0"/>
        <a:lstStyle/>
        <a:p>
          <a:pPr rtl="0"/>
          <a:endParaRPr lang="en-US"/>
        </a:p>
      </dgm:t>
    </dgm:pt>
    <dgm:pt modelId="{F8977219-728E-448F-AE8B-46B14F4F17DE}" type="pres">
      <dgm:prSet presAssocID="{6352CA33-6755-44BE-808F-400DA4CF80A7}" presName="firstChildTx" presStyleLbl="bgAccFollowNode1" presStyleIdx="7" presStyleCnt="11">
        <dgm:presLayoutVars>
          <dgm:bulletEnabled val="1"/>
        </dgm:presLayoutVars>
      </dgm:prSet>
      <dgm:spPr/>
      <dgm:t>
        <a:bodyPr rtlCol="0"/>
        <a:lstStyle/>
        <a:p>
          <a:pPr rtl="0"/>
          <a:endParaRPr lang="en-US"/>
        </a:p>
      </dgm:t>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8" presStyleCnt="11"/>
      <dgm:spPr/>
      <dgm:t>
        <a:bodyPr rtlCol="0"/>
        <a:lstStyle/>
        <a:p>
          <a:pPr rtl="0"/>
          <a:endParaRPr lang="en-US"/>
        </a:p>
      </dgm:t>
    </dgm:pt>
    <dgm:pt modelId="{96624143-7928-48E9-817F-BC4A07250C32}" type="pres">
      <dgm:prSet presAssocID="{3D5CDB25-F8FA-444B-8D4A-1D29D0CBA282}" presName="childTx" presStyleLbl="bgAccFollowNode1" presStyleIdx="8" presStyleCnt="11">
        <dgm:presLayoutVars>
          <dgm:bulletEnabled val="1"/>
        </dgm:presLayoutVars>
      </dgm:prSet>
      <dgm:spPr/>
      <dgm:t>
        <a:bodyPr rtlCol="0"/>
        <a:lstStyle/>
        <a:p>
          <a:pPr rtl="0"/>
          <a:endParaRPr lang="en-US"/>
        </a:p>
      </dgm:t>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4"/>
      <dgm:spPr/>
      <dgm:t>
        <a:bodyPr rtlCol="0"/>
        <a:lstStyle/>
        <a:p>
          <a:pPr rtl="0"/>
          <a:endParaRPr lang="en-US"/>
        </a:p>
      </dgm:t>
    </dgm:pt>
    <dgm:pt modelId="{E966790E-26B5-4EB8-981F-1094BF4B7611}" type="pres">
      <dgm:prSet presAssocID="{AAB4CF73-4B9B-4AA0-9074-16C2D2AE00A1}" presName="transSpace" presStyleCnt="0"/>
      <dgm:spPr/>
    </dgm:pt>
    <dgm:pt modelId="{229B7655-E1F4-4CF5-84B8-30F0491D32B5}" type="pres">
      <dgm:prSet presAssocID="{7FCE83D9-631B-4420-BBFC-CA0AFA59F747}" presName="posSpace" presStyleCnt="0"/>
      <dgm:spPr/>
    </dgm:pt>
    <dgm:pt modelId="{F85FFCDF-8E5F-492B-B22D-55A08EACE783}" type="pres">
      <dgm:prSet presAssocID="{7FCE83D9-631B-4420-BBFC-CA0AFA59F747}" presName="vertFlow" presStyleCnt="0"/>
      <dgm:spPr/>
    </dgm:pt>
    <dgm:pt modelId="{600B3FB2-1315-4A84-8613-B445666BC7D2}" type="pres">
      <dgm:prSet presAssocID="{7FCE83D9-631B-4420-BBFC-CA0AFA59F747}" presName="topSpace" presStyleCnt="0"/>
      <dgm:spPr/>
    </dgm:pt>
    <dgm:pt modelId="{E47C73E9-FBEE-4370-9B3F-E04EB7C4023A}" type="pres">
      <dgm:prSet presAssocID="{7FCE83D9-631B-4420-BBFC-CA0AFA59F747}" presName="firstComp" presStyleCnt="0"/>
      <dgm:spPr/>
    </dgm:pt>
    <dgm:pt modelId="{402C2C77-A32C-4D99-9940-12535E1181F2}" type="pres">
      <dgm:prSet presAssocID="{7FCE83D9-631B-4420-BBFC-CA0AFA59F747}" presName="firstChild" presStyleLbl="bgAccFollowNode1" presStyleIdx="9" presStyleCnt="11"/>
      <dgm:spPr/>
      <dgm:t>
        <a:bodyPr rtlCol="0"/>
        <a:lstStyle/>
        <a:p>
          <a:pPr rtl="0"/>
          <a:endParaRPr lang="en-US"/>
        </a:p>
      </dgm:t>
    </dgm:pt>
    <dgm:pt modelId="{5B88A17E-EFF5-4A04-9CC9-D2131DA9ECCC}" type="pres">
      <dgm:prSet presAssocID="{7FCE83D9-631B-4420-BBFC-CA0AFA59F747}" presName="firstChildTx" presStyleLbl="bgAccFollowNode1" presStyleIdx="9" presStyleCnt="11">
        <dgm:presLayoutVars>
          <dgm:bulletEnabled val="1"/>
        </dgm:presLayoutVars>
      </dgm:prSet>
      <dgm:spPr/>
      <dgm:t>
        <a:bodyPr rtlCol="0"/>
        <a:lstStyle/>
        <a:p>
          <a:pPr rtl="0"/>
          <a:endParaRPr lang="en-US"/>
        </a:p>
      </dgm:t>
    </dgm:pt>
    <dgm:pt modelId="{F3C2D87B-A5E7-46E2-B3D3-58E6D9562663}" type="pres">
      <dgm:prSet presAssocID="{50451020-5E1A-4778-9E8D-169182A36191}" presName="comp" presStyleCnt="0"/>
      <dgm:spPr/>
    </dgm:pt>
    <dgm:pt modelId="{3086D0BF-AAD1-4310-88ED-4D81A687BD50}" type="pres">
      <dgm:prSet presAssocID="{50451020-5E1A-4778-9E8D-169182A36191}" presName="child" presStyleLbl="bgAccFollowNode1" presStyleIdx="10" presStyleCnt="11"/>
      <dgm:spPr/>
      <dgm:t>
        <a:bodyPr rtlCol="0"/>
        <a:lstStyle/>
        <a:p>
          <a:pPr rtl="0"/>
          <a:endParaRPr lang="en-US"/>
        </a:p>
      </dgm:t>
    </dgm:pt>
    <dgm:pt modelId="{2B18CCD9-D6B1-4225-8D26-4BA691BB1837}" type="pres">
      <dgm:prSet presAssocID="{50451020-5E1A-4778-9E8D-169182A36191}" presName="childTx" presStyleLbl="bgAccFollowNode1" presStyleIdx="10" presStyleCnt="11">
        <dgm:presLayoutVars>
          <dgm:bulletEnabled val="1"/>
        </dgm:presLayoutVars>
      </dgm:prSet>
      <dgm:spPr/>
      <dgm:t>
        <a:bodyPr rtlCol="0"/>
        <a:lstStyle/>
        <a:p>
          <a:pPr rtl="0"/>
          <a:endParaRPr lang="en-US"/>
        </a:p>
      </dgm:t>
    </dgm:pt>
    <dgm:pt modelId="{9051EF7D-7D6C-4B43-A6C4-239F9933C94D}" type="pres">
      <dgm:prSet presAssocID="{7FCE83D9-631B-4420-BBFC-CA0AFA59F747}" presName="negSpace" presStyleCnt="0"/>
      <dgm:spPr/>
    </dgm:pt>
    <dgm:pt modelId="{7453D9C8-CD6E-4AA4-8A19-7F6F667528F0}" type="pres">
      <dgm:prSet presAssocID="{7FCE83D9-631B-4420-BBFC-CA0AFA59F747}" presName="circle" presStyleLbl="node1" presStyleIdx="3" presStyleCnt="4"/>
      <dgm:spPr/>
      <dgm:t>
        <a:bodyPr rtlCol="0"/>
        <a:lstStyle/>
        <a:p>
          <a:pPr rtl="0"/>
          <a:endParaRPr lang="en-US"/>
        </a:p>
      </dgm:t>
    </dgm:pt>
  </dgm:ptLst>
  <dgm:cxnLst>
    <dgm:cxn modelId="{D6B6DB71-4077-4B1B-A4F5-887F4C229419}" type="presOf" srcId="{D5197DDB-D5D2-499F-B255-CF7BB5AE2B43}" destId="{F660F4B9-35DB-4256-A868-A35C6DCCF6B2}" srcOrd="0"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0F5AF142-C27B-4FA3-9BD1-49B3D5D7198C}" type="presOf" srcId="{8321AB85-EA8C-4958-B404-B4C118CB3C18}" destId="{68509703-D239-4E1B-8CF0-EF08079E1226}" srcOrd="0" destOrd="0" presId="urn:microsoft.com/office/officeart/2005/8/layout/hList9"/>
    <dgm:cxn modelId="{F83441C5-EFF1-48AD-86D3-D18FB5E5E3B8}" type="presOf" srcId="{70879558-61CA-4CCD-B2D6-5349B01EF337}" destId="{51F68A05-A560-4C6F-BC90-521AEF3B0907}" srcOrd="0" destOrd="0" presId="urn:microsoft.com/office/officeart/2005/8/layout/hList9"/>
    <dgm:cxn modelId="{D3036BB6-9744-4929-A5BE-911D80A25123}" type="presOf" srcId="{DB9FB862-4759-4D6A-84F3-01524B92723B}" destId="{5B88A17E-EFF5-4A04-9CC9-D2131DA9ECCC}"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AB3B7646-F340-4CB1-A59F-3E404DDE3397}" type="presOf" srcId="{9614A323-64B1-4077-A841-022051EC749A}" destId="{F8977219-728E-448F-AE8B-46B14F4F17DE}" srcOrd="1" destOrd="0" presId="urn:microsoft.com/office/officeart/2005/8/layout/hList9"/>
    <dgm:cxn modelId="{85A837FE-B11C-48BE-A505-0510214759B6}" type="presOf" srcId="{F2881FB1-6580-4F21-A283-BFAA6F91D5D2}" destId="{FD776C1E-557E-4553-9447-49B69EEC7907}" srcOrd="0" destOrd="0" presId="urn:microsoft.com/office/officeart/2005/8/layout/hList9"/>
    <dgm:cxn modelId="{E572418E-4340-4448-940D-253A2FA3B9B3}" srcId="{00C18FBF-3FF5-4C16-97CF-AF03740D7AB6}" destId="{7FCE83D9-631B-4420-BBFC-CA0AFA59F747}" srcOrd="3" destOrd="0" parTransId="{C61EC981-13FA-4710-B079-D35692EEB764}" sibTransId="{1B48A0DE-4031-4D45-86A1-94CDAF68824A}"/>
    <dgm:cxn modelId="{CA962266-2E29-4DE3-893A-C3BF109981C2}" type="presOf" srcId="{50451020-5E1A-4778-9E8D-169182A36191}" destId="{3086D0BF-AAD1-4310-88ED-4D81A687BD50}" srcOrd="0" destOrd="0" presId="urn:microsoft.com/office/officeart/2005/8/layout/hList9"/>
    <dgm:cxn modelId="{F0F45B93-49F9-40DD-8214-5FB9C1636F71}" type="presOf" srcId="{00C18FBF-3FF5-4C16-97CF-AF03740D7AB6}" destId="{0DC7A063-583D-4B0F-88B2-BD54F95D95AF}" srcOrd="0" destOrd="0" presId="urn:microsoft.com/office/officeart/2005/8/layout/hList9"/>
    <dgm:cxn modelId="{E088AB9C-C58A-44A2-85E7-92F975CE7D58}" type="presOf" srcId="{3D5CDB25-F8FA-444B-8D4A-1D29D0CBA282}" destId="{96624143-7928-48E9-817F-BC4A07250C32}" srcOrd="1" destOrd="0" presId="urn:microsoft.com/office/officeart/2005/8/layout/hList9"/>
    <dgm:cxn modelId="{70CAB4FC-3D17-49C2-8A7B-F387031FCDCA}" srcId="{7FCE83D9-631B-4420-BBFC-CA0AFA59F747}" destId="{DB9FB862-4759-4D6A-84F3-01524B92723B}" srcOrd="0" destOrd="0" parTransId="{CD1EE44C-3116-420B-89E3-1D797CB25D34}" sibTransId="{4BD4D4A5-043E-4ED5-A5CA-8D46DADC3150}"/>
    <dgm:cxn modelId="{2E3C97E6-67D4-4948-B47A-1115C2B2979F}" srcId="{6352CA33-6755-44BE-808F-400DA4CF80A7}" destId="{3D5CDB25-F8FA-444B-8D4A-1D29D0CBA282}" srcOrd="1" destOrd="0" parTransId="{4C229933-AC16-44B7-98EC-4C0F07FABCB0}" sibTransId="{189DA4C5-2A22-4C71-A806-7B4AB57767CC}"/>
    <dgm:cxn modelId="{4A713E7C-0EDA-4E58-AB80-6112B0224FE7}" type="presOf" srcId="{9D72CDD3-5859-43DB-BD75-0C3C30E3DE62}" destId="{187D4E8C-5C91-4D00-870C-2C45D4EA263C}" srcOrd="1" destOrd="0" presId="urn:microsoft.com/office/officeart/2005/8/layout/hList9"/>
    <dgm:cxn modelId="{0F86DBDB-3C4F-4C84-981B-7F4CA2A8EAF3}" srcId="{7FCE83D9-631B-4420-BBFC-CA0AFA59F747}" destId="{50451020-5E1A-4778-9E8D-169182A36191}" srcOrd="1" destOrd="0" parTransId="{7DFC3849-4A12-49FB-B614-8AFD597CCB9E}" sibTransId="{EEDE2474-4F18-4F59-8E58-6382D253E514}"/>
    <dgm:cxn modelId="{8FAB4659-6291-457D-941A-93BCD304031A}" srcId="{B4F1B46E-22B2-4721-950C-8704487586DC}" destId="{70879558-61CA-4CCD-B2D6-5349B01EF337}" srcOrd="3" destOrd="0" parTransId="{95F5E6EE-4E8D-49F8-8C9E-8BBFD01B6A0E}" sibTransId="{053E317B-DD3F-4AFF-90D1-A55D37D325DC}"/>
    <dgm:cxn modelId="{79AB7C64-1A60-421E-A4ED-544BBB724D3A}" type="presOf" srcId="{F9D46839-CD06-4669-AAE4-4D1E9AFEDA78}" destId="{4AE7D907-B6F4-4647-AB3F-ABE94C438AE8}" srcOrd="1" destOrd="0" presId="urn:microsoft.com/office/officeart/2005/8/layout/hList9"/>
    <dgm:cxn modelId="{9B0F4A24-C6B0-45B9-A3C7-0D28051C668E}" type="presOf" srcId="{6352CA33-6755-44BE-808F-400DA4CF80A7}" destId="{89E6DA6E-7A23-44BD-8A99-378091FF741D}" srcOrd="0" destOrd="0" presId="urn:microsoft.com/office/officeart/2005/8/layout/hList9"/>
    <dgm:cxn modelId="{23C4ED3C-E8E8-4D8D-A4DE-BA4AA2B060D2}" type="presOf" srcId="{29E78340-8EBE-415C-B973-78A91A054B9C}" destId="{B12AEB83-0A64-4B36-BF01-B2F834861BAA}" srcOrd="1" destOrd="0" presId="urn:microsoft.com/office/officeart/2005/8/layout/hList9"/>
    <dgm:cxn modelId="{129AEA77-5D2A-49D4-956D-99009974B6C5}" srcId="{F2881FB1-6580-4F21-A283-BFAA6F91D5D2}" destId="{8321AB85-EA8C-4958-B404-B4C118CB3C18}" srcOrd="2" destOrd="0" parTransId="{24ABE8B3-7220-436D-9636-F7B4C0B99576}" sibTransId="{AA5F76CE-8FD4-4692-8BB1-EF84CF9D365E}"/>
    <dgm:cxn modelId="{061CBC16-6A8B-4B0B-B4B8-6473D34D9A8A}" type="presOf" srcId="{9D72CDD3-5859-43DB-BD75-0C3C30E3DE62}" destId="{6B08AC4B-4CEC-41E5-AE19-47A4E2720563}" srcOrd="0" destOrd="0" presId="urn:microsoft.com/office/officeart/2005/8/layout/hList9"/>
    <dgm:cxn modelId="{F89CF10A-CE96-469B-AE95-96DA954756A7}" type="presOf" srcId="{8321AB85-EA8C-4958-B404-B4C118CB3C18}" destId="{E1767793-EDD5-4203-A612-8120A71CA906}" srcOrd="1" destOrd="0" presId="urn:microsoft.com/office/officeart/2005/8/layout/hList9"/>
    <dgm:cxn modelId="{FC7BD086-74EA-4D6C-9657-E916D355F209}" srcId="{6352CA33-6755-44BE-808F-400DA4CF80A7}" destId="{9614A323-64B1-4077-A841-022051EC749A}" srcOrd="0" destOrd="0" parTransId="{E5F6BCBD-B84E-4018-BE9E-BF57FF3B4B36}" sibTransId="{FEC2A79F-8857-403A-A738-E8CE75C965E2}"/>
    <dgm:cxn modelId="{D852CC2D-FBC3-4141-9FEB-B376A37D9B68}" type="presOf" srcId="{7CB6360B-4022-4E96-922B-A12DE0E2A39F}" destId="{D685DD23-B321-4B5E-842F-394CB33239FA}" srcOrd="1" destOrd="0" presId="urn:microsoft.com/office/officeart/2005/8/layout/hList9"/>
    <dgm:cxn modelId="{BB8FCEE0-3E70-4545-BEC0-0EB1A62F1356}" type="presOf" srcId="{7CB6360B-4022-4E96-922B-A12DE0E2A39F}" destId="{1877502C-A892-4DC0-ADA6-FA065097BB90}" srcOrd="0" destOrd="0" presId="urn:microsoft.com/office/officeart/2005/8/layout/hList9"/>
    <dgm:cxn modelId="{EEF366ED-5D2D-42DE-B6F2-017CCCAEA049}" type="presOf" srcId="{F9D46839-CD06-4669-AAE4-4D1E9AFEDA78}" destId="{59179C9B-8BA4-4AC7-ACB1-A12DE00142E2}" srcOrd="0" destOrd="0" presId="urn:microsoft.com/office/officeart/2005/8/layout/hList9"/>
    <dgm:cxn modelId="{EC4213DE-0FB8-48AD-9128-77936D8D9C3C}" type="presOf" srcId="{D5197DDB-D5D2-499F-B255-CF7BB5AE2B43}" destId="{10C9E3CF-3A8F-4100-8ACD-91E2373197A2}"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CD5EFFB3-C9FD-4DAC-8D97-0C2FB02B380B}" srcId="{B4F1B46E-22B2-4721-950C-8704487586DC}" destId="{7CB6360B-4022-4E96-922B-A12DE0E2A39F}" srcOrd="2" destOrd="0" parTransId="{44B2858F-607B-47DF-B44B-EA7D73FDC9F2}" sibTransId="{B35ED9D1-2A17-4034-8D08-4945CA54F6C9}"/>
    <dgm:cxn modelId="{87856DEF-01C5-4078-B907-E89ACE6B0934}" type="presOf" srcId="{B4F1B46E-22B2-4721-950C-8704487586DC}" destId="{FC7ED273-8CFD-43C2-9C05-44FADF3E0637}" srcOrd="0" destOrd="0" presId="urn:microsoft.com/office/officeart/2005/8/layout/hList9"/>
    <dgm:cxn modelId="{602C7D84-3069-40DD-899C-D619DD2AE4CC}" type="presOf" srcId="{9614A323-64B1-4077-A841-022051EC749A}" destId="{AD2806AC-6A03-4F05-9F4D-F72EA0E56FBF}"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DEAB2481-8F6F-4A0E-9A83-D6719D112D08}" type="presOf" srcId="{50451020-5E1A-4778-9E8D-169182A36191}" destId="{2B18CCD9-D6B1-4225-8D26-4BA691BB1837}" srcOrd="1" destOrd="0" presId="urn:microsoft.com/office/officeart/2005/8/layout/hList9"/>
    <dgm:cxn modelId="{CA993931-7749-4873-9D04-82AE0A0437A6}" type="presOf" srcId="{7FCE83D9-631B-4420-BBFC-CA0AFA59F747}" destId="{7453D9C8-CD6E-4AA4-8A19-7F6F667528F0}" srcOrd="0" destOrd="0" presId="urn:microsoft.com/office/officeart/2005/8/layout/hList9"/>
    <dgm:cxn modelId="{A533CDB9-D6D1-4BD8-82A0-EA670D0A1131}" type="presOf" srcId="{DB9FB862-4759-4D6A-84F3-01524B92723B}" destId="{402C2C77-A32C-4D99-9940-12535E1181F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23ED517B-2A67-42D4-A068-308A75D6724E}" type="presOf" srcId="{3D5CDB25-F8FA-444B-8D4A-1D29D0CBA282}" destId="{5314AADB-0AD3-4BAE-9F15-B0FE4F44C802}" srcOrd="0" destOrd="0" presId="urn:microsoft.com/office/officeart/2005/8/layout/hList9"/>
    <dgm:cxn modelId="{82BAE5DD-3A79-4870-9019-1254385E0650}" srcId="{00C18FBF-3FF5-4C16-97CF-AF03740D7AB6}" destId="{6352CA33-6755-44BE-808F-400DA4CF80A7}" srcOrd="2" destOrd="0" parTransId="{AEB59203-63BA-4A96-BADC-40BAEBD9AA40}" sibTransId="{AAB4CF73-4B9B-4AA0-9074-16C2D2AE00A1}"/>
    <dgm:cxn modelId="{687EC8F0-FFD4-4B2F-ACE6-C73AC2F2D464}" type="presOf" srcId="{70879558-61CA-4CCD-B2D6-5349B01EF337}" destId="{3EBE42F0-6491-49CC-95DC-985BA00CD458}" srcOrd="1" destOrd="0" presId="urn:microsoft.com/office/officeart/2005/8/layout/hList9"/>
    <dgm:cxn modelId="{65E9A72C-477A-493E-9C4C-640B6485CBE1}" type="presOf" srcId="{29E78340-8EBE-415C-B973-78A91A054B9C}" destId="{614EBA0E-D12B-447E-B378-B0FA2DEBEA2F}" srcOrd="0" destOrd="0" presId="urn:microsoft.com/office/officeart/2005/8/layout/hList9"/>
    <dgm:cxn modelId="{AD25A8A0-4628-40E2-8C9E-64E6AD4D4D91}" srcId="{B4F1B46E-22B2-4721-950C-8704487586DC}" destId="{F9D46839-CD06-4669-AAE4-4D1E9AFEDA78}" srcOrd="1" destOrd="0" parTransId="{B6B535D8-00AB-4FA1-AAEC-92498ABC6F4C}" sibTransId="{6497F199-DC2A-41F9-A449-D395E6BC4900}"/>
    <dgm:cxn modelId="{46B4725C-CC9C-461D-8F85-83353D009866}" type="presParOf" srcId="{0DC7A063-583D-4B0F-88B2-BD54F95D95AF}" destId="{3B23570A-ECC9-4DF8-BCB4-0465C69CBB88}" srcOrd="0" destOrd="0" presId="urn:microsoft.com/office/officeart/2005/8/layout/hList9"/>
    <dgm:cxn modelId="{2F157090-46DB-4B02-8519-7BD09059E424}" type="presParOf" srcId="{0DC7A063-583D-4B0F-88B2-BD54F95D95AF}" destId="{FC66A233-6BBA-46AF-B2F6-28E379B158E2}" srcOrd="1" destOrd="0" presId="urn:microsoft.com/office/officeart/2005/8/layout/hList9"/>
    <dgm:cxn modelId="{855E80BA-C5CF-4B5F-A7E3-F32BAC08F50A}" type="presParOf" srcId="{FC66A233-6BBA-46AF-B2F6-28E379B158E2}" destId="{46739A04-1AA3-49C6-8EA7-EB1DE975B900}" srcOrd="0" destOrd="0" presId="urn:microsoft.com/office/officeart/2005/8/layout/hList9"/>
    <dgm:cxn modelId="{9BAEFB39-84FF-47BF-A509-EF65F34CDF53}" type="presParOf" srcId="{FC66A233-6BBA-46AF-B2F6-28E379B158E2}" destId="{535C6EC9-8098-42C5-8527-E62FF045E4EB}" srcOrd="1" destOrd="0" presId="urn:microsoft.com/office/officeart/2005/8/layout/hList9"/>
    <dgm:cxn modelId="{CBCBFD34-9ECB-4F9F-9C16-0374F737AD96}" type="presParOf" srcId="{535C6EC9-8098-42C5-8527-E62FF045E4EB}" destId="{6B08AC4B-4CEC-41E5-AE19-47A4E2720563}" srcOrd="0" destOrd="0" presId="urn:microsoft.com/office/officeart/2005/8/layout/hList9"/>
    <dgm:cxn modelId="{A62CF518-C853-4782-9B38-4552345042ED}" type="presParOf" srcId="{535C6EC9-8098-42C5-8527-E62FF045E4EB}" destId="{187D4E8C-5C91-4D00-870C-2C45D4EA263C}" srcOrd="1" destOrd="0" presId="urn:microsoft.com/office/officeart/2005/8/layout/hList9"/>
    <dgm:cxn modelId="{A211369C-6355-4CD9-BB6C-2F03A58A7258}" type="presParOf" srcId="{FC66A233-6BBA-46AF-B2F6-28E379B158E2}" destId="{ADF61BBD-28F4-4815-BC7F-82CF00464E8B}" srcOrd="2" destOrd="0" presId="urn:microsoft.com/office/officeart/2005/8/layout/hList9"/>
    <dgm:cxn modelId="{0C631724-1224-47F4-AB2A-295370512A9C}" type="presParOf" srcId="{ADF61BBD-28F4-4815-BC7F-82CF00464E8B}" destId="{59179C9B-8BA4-4AC7-ACB1-A12DE00142E2}" srcOrd="0" destOrd="0" presId="urn:microsoft.com/office/officeart/2005/8/layout/hList9"/>
    <dgm:cxn modelId="{445D5173-C2D1-4294-B50E-FAEC3830BDF4}" type="presParOf" srcId="{ADF61BBD-28F4-4815-BC7F-82CF00464E8B}" destId="{4AE7D907-B6F4-4647-AB3F-ABE94C438AE8}" srcOrd="1" destOrd="0" presId="urn:microsoft.com/office/officeart/2005/8/layout/hList9"/>
    <dgm:cxn modelId="{8238EAA4-E2FF-4FD2-B2FF-4B5DFE582C2D}" type="presParOf" srcId="{FC66A233-6BBA-46AF-B2F6-28E379B158E2}" destId="{E50A9A83-9985-4184-A476-E3402BD8E76E}" srcOrd="3" destOrd="0" presId="urn:microsoft.com/office/officeart/2005/8/layout/hList9"/>
    <dgm:cxn modelId="{3C3BE659-A07E-4F76-994C-799F8CB66093}" type="presParOf" srcId="{E50A9A83-9985-4184-A476-E3402BD8E76E}" destId="{1877502C-A892-4DC0-ADA6-FA065097BB90}" srcOrd="0" destOrd="0" presId="urn:microsoft.com/office/officeart/2005/8/layout/hList9"/>
    <dgm:cxn modelId="{2BA77BAC-3669-465D-9638-37D465069289}" type="presParOf" srcId="{E50A9A83-9985-4184-A476-E3402BD8E76E}" destId="{D685DD23-B321-4B5E-842F-394CB33239FA}" srcOrd="1" destOrd="0" presId="urn:microsoft.com/office/officeart/2005/8/layout/hList9"/>
    <dgm:cxn modelId="{F5118974-2706-47D6-9836-39330BEC5411}" type="presParOf" srcId="{FC66A233-6BBA-46AF-B2F6-28E379B158E2}" destId="{E5677DE7-299C-4C9C-A4BC-6335CC601D12}" srcOrd="4" destOrd="0" presId="urn:microsoft.com/office/officeart/2005/8/layout/hList9"/>
    <dgm:cxn modelId="{6D9CB44E-809C-4668-BA15-36F2DC6AFE92}" type="presParOf" srcId="{E5677DE7-299C-4C9C-A4BC-6335CC601D12}" destId="{51F68A05-A560-4C6F-BC90-521AEF3B0907}" srcOrd="0" destOrd="0" presId="urn:microsoft.com/office/officeart/2005/8/layout/hList9"/>
    <dgm:cxn modelId="{3E303198-CDDA-475F-8BA8-762DDA7F9F42}" type="presParOf" srcId="{E5677DE7-299C-4C9C-A4BC-6335CC601D12}" destId="{3EBE42F0-6491-49CC-95DC-985BA00CD458}" srcOrd="1" destOrd="0" presId="urn:microsoft.com/office/officeart/2005/8/layout/hList9"/>
    <dgm:cxn modelId="{7A0F8979-E81A-4481-B727-F2CB4C72D49C}" type="presParOf" srcId="{0DC7A063-583D-4B0F-88B2-BD54F95D95AF}" destId="{3845DB9A-BEF3-4D5D-B9C7-5FC0456401AC}" srcOrd="2" destOrd="0" presId="urn:microsoft.com/office/officeart/2005/8/layout/hList9"/>
    <dgm:cxn modelId="{88B0FCC2-AC71-4D54-AB8C-703A3F3A8986}" type="presParOf" srcId="{0DC7A063-583D-4B0F-88B2-BD54F95D95AF}" destId="{FC7ED273-8CFD-43C2-9C05-44FADF3E0637}" srcOrd="3" destOrd="0" presId="urn:microsoft.com/office/officeart/2005/8/layout/hList9"/>
    <dgm:cxn modelId="{AF7070E3-E474-4AF4-A8D7-AB73C3E18DA5}" type="presParOf" srcId="{0DC7A063-583D-4B0F-88B2-BD54F95D95AF}" destId="{13C564B0-C27E-4ABA-AFDA-59E145B256BA}" srcOrd="4" destOrd="0" presId="urn:microsoft.com/office/officeart/2005/8/layout/hList9"/>
    <dgm:cxn modelId="{DBE5E796-FEC7-4D19-8793-FF1C7C7BBD06}" type="presParOf" srcId="{0DC7A063-583D-4B0F-88B2-BD54F95D95AF}" destId="{6300E233-87DF-4270-9808-160BFEB8A5BE}" srcOrd="5" destOrd="0" presId="urn:microsoft.com/office/officeart/2005/8/layout/hList9"/>
    <dgm:cxn modelId="{40F8BCEA-EB1F-401A-9A53-3C23E9468BFC}" type="presParOf" srcId="{0DC7A063-583D-4B0F-88B2-BD54F95D95AF}" destId="{6E53DEF7-499E-42EE-802D-59B2F8915392}" srcOrd="6" destOrd="0" presId="urn:microsoft.com/office/officeart/2005/8/layout/hList9"/>
    <dgm:cxn modelId="{92000B4A-AFC8-4083-B89B-C25C33206403}" type="presParOf" srcId="{6E53DEF7-499E-42EE-802D-59B2F8915392}" destId="{E08C30D1-35EA-4D05-9731-5D01E3FCBD09}" srcOrd="0" destOrd="0" presId="urn:microsoft.com/office/officeart/2005/8/layout/hList9"/>
    <dgm:cxn modelId="{CB62E300-A684-4F24-A1EF-A93A3D8D7F6D}" type="presParOf" srcId="{6E53DEF7-499E-42EE-802D-59B2F8915392}" destId="{2F3BD88A-9166-4A26-B941-B9BAEE1A11D5}" srcOrd="1" destOrd="0" presId="urn:microsoft.com/office/officeart/2005/8/layout/hList9"/>
    <dgm:cxn modelId="{A6E07EFF-206B-471E-A850-A940ED087876}" type="presParOf" srcId="{2F3BD88A-9166-4A26-B941-B9BAEE1A11D5}" destId="{F660F4B9-35DB-4256-A868-A35C6DCCF6B2}" srcOrd="0" destOrd="0" presId="urn:microsoft.com/office/officeart/2005/8/layout/hList9"/>
    <dgm:cxn modelId="{8DD54D4E-7FD5-4E7D-AAE8-7151694D4376}" type="presParOf" srcId="{2F3BD88A-9166-4A26-B941-B9BAEE1A11D5}" destId="{10C9E3CF-3A8F-4100-8ACD-91E2373197A2}" srcOrd="1" destOrd="0" presId="urn:microsoft.com/office/officeart/2005/8/layout/hList9"/>
    <dgm:cxn modelId="{77314B44-DC7B-44C6-9DB0-95330F20282B}" type="presParOf" srcId="{6E53DEF7-499E-42EE-802D-59B2F8915392}" destId="{60887C36-4733-46AC-A452-5444F6BC3B23}" srcOrd="2" destOrd="0" presId="urn:microsoft.com/office/officeart/2005/8/layout/hList9"/>
    <dgm:cxn modelId="{5A020F13-B89A-4E84-B028-624CB70775F1}" type="presParOf" srcId="{60887C36-4733-46AC-A452-5444F6BC3B23}" destId="{614EBA0E-D12B-447E-B378-B0FA2DEBEA2F}" srcOrd="0" destOrd="0" presId="urn:microsoft.com/office/officeart/2005/8/layout/hList9"/>
    <dgm:cxn modelId="{F04F1152-1B05-4249-90A7-25DC0CC21F4D}" type="presParOf" srcId="{60887C36-4733-46AC-A452-5444F6BC3B23}" destId="{B12AEB83-0A64-4B36-BF01-B2F834861BAA}" srcOrd="1" destOrd="0" presId="urn:microsoft.com/office/officeart/2005/8/layout/hList9"/>
    <dgm:cxn modelId="{5CCE82F9-B428-4672-8394-1C2336723927}" type="presParOf" srcId="{6E53DEF7-499E-42EE-802D-59B2F8915392}" destId="{3055F178-D8CA-413A-99F2-20C8231C0651}" srcOrd="3" destOrd="0" presId="urn:microsoft.com/office/officeart/2005/8/layout/hList9"/>
    <dgm:cxn modelId="{AB69CDD1-AAEC-43AD-A86E-C8BCBC505FAA}" type="presParOf" srcId="{3055F178-D8CA-413A-99F2-20C8231C0651}" destId="{68509703-D239-4E1B-8CF0-EF08079E1226}" srcOrd="0" destOrd="0" presId="urn:microsoft.com/office/officeart/2005/8/layout/hList9"/>
    <dgm:cxn modelId="{62841547-BC76-4E6C-A670-23719BCB5060}" type="presParOf" srcId="{3055F178-D8CA-413A-99F2-20C8231C0651}" destId="{E1767793-EDD5-4203-A612-8120A71CA906}" srcOrd="1" destOrd="0" presId="urn:microsoft.com/office/officeart/2005/8/layout/hList9"/>
    <dgm:cxn modelId="{EB230731-DE42-4068-96A4-3D23BE954D3D}" type="presParOf" srcId="{0DC7A063-583D-4B0F-88B2-BD54F95D95AF}" destId="{69136330-53DB-4978-A56B-160862279381}" srcOrd="7" destOrd="0" presId="urn:microsoft.com/office/officeart/2005/8/layout/hList9"/>
    <dgm:cxn modelId="{AA5700C6-9AFD-44DE-B7C5-6AAF075C3888}" type="presParOf" srcId="{0DC7A063-583D-4B0F-88B2-BD54F95D95AF}" destId="{FD776C1E-557E-4553-9447-49B69EEC7907}" srcOrd="8" destOrd="0" presId="urn:microsoft.com/office/officeart/2005/8/layout/hList9"/>
    <dgm:cxn modelId="{18602CF7-CD93-4D39-A292-E75440763386}" type="presParOf" srcId="{0DC7A063-583D-4B0F-88B2-BD54F95D95AF}" destId="{FC2522F1-14BB-4B37-B60E-2E8A7E8A6C30}" srcOrd="9" destOrd="0" presId="urn:microsoft.com/office/officeart/2005/8/layout/hList9"/>
    <dgm:cxn modelId="{43988848-2BA7-4502-8F65-24A3DD442A8D}" type="presParOf" srcId="{0DC7A063-583D-4B0F-88B2-BD54F95D95AF}" destId="{2C2F6211-85A7-47FE-9239-DE94DF41A263}" srcOrd="10" destOrd="0" presId="urn:microsoft.com/office/officeart/2005/8/layout/hList9"/>
    <dgm:cxn modelId="{52B57573-1199-4646-BE8E-89DBF455BA11}" type="presParOf" srcId="{0DC7A063-583D-4B0F-88B2-BD54F95D95AF}" destId="{7B0C2EAE-70CB-4160-863D-210C3C66D5FD}" srcOrd="11" destOrd="0" presId="urn:microsoft.com/office/officeart/2005/8/layout/hList9"/>
    <dgm:cxn modelId="{0B33E9DC-2242-44DE-A919-F9F4079A8286}" type="presParOf" srcId="{7B0C2EAE-70CB-4160-863D-210C3C66D5FD}" destId="{5AF3752E-55A6-443C-AD35-C49DF50A4566}" srcOrd="0" destOrd="0" presId="urn:microsoft.com/office/officeart/2005/8/layout/hList9"/>
    <dgm:cxn modelId="{5F222F90-7E5B-40EE-A794-F8100B9CBE33}" type="presParOf" srcId="{7B0C2EAE-70CB-4160-863D-210C3C66D5FD}" destId="{53567A66-F0E9-4EF8-ADA9-764BA36AA6A9}" srcOrd="1" destOrd="0" presId="urn:microsoft.com/office/officeart/2005/8/layout/hList9"/>
    <dgm:cxn modelId="{E017FA80-01A3-4325-9436-B4D39EA6AE80}" type="presParOf" srcId="{53567A66-F0E9-4EF8-ADA9-764BA36AA6A9}" destId="{AD2806AC-6A03-4F05-9F4D-F72EA0E56FBF}" srcOrd="0" destOrd="0" presId="urn:microsoft.com/office/officeart/2005/8/layout/hList9"/>
    <dgm:cxn modelId="{D594A43C-7983-422B-B866-E5FDFEA8E5C6}" type="presParOf" srcId="{53567A66-F0E9-4EF8-ADA9-764BA36AA6A9}" destId="{F8977219-728E-448F-AE8B-46B14F4F17DE}" srcOrd="1" destOrd="0" presId="urn:microsoft.com/office/officeart/2005/8/layout/hList9"/>
    <dgm:cxn modelId="{CB1F1659-A8ED-4E1D-B017-4781818B4034}" type="presParOf" srcId="{7B0C2EAE-70CB-4160-863D-210C3C66D5FD}" destId="{46A8623B-DC64-4ED6-B73D-98FEAB030508}" srcOrd="2" destOrd="0" presId="urn:microsoft.com/office/officeart/2005/8/layout/hList9"/>
    <dgm:cxn modelId="{E1ECC7D8-9569-4B72-88EF-DB0BAAE28ACE}" type="presParOf" srcId="{46A8623B-DC64-4ED6-B73D-98FEAB030508}" destId="{5314AADB-0AD3-4BAE-9F15-B0FE4F44C802}" srcOrd="0" destOrd="0" presId="urn:microsoft.com/office/officeart/2005/8/layout/hList9"/>
    <dgm:cxn modelId="{133CCE2E-8ED5-4CBC-9471-4A60AF01C71E}" type="presParOf" srcId="{46A8623B-DC64-4ED6-B73D-98FEAB030508}" destId="{96624143-7928-48E9-817F-BC4A07250C32}" srcOrd="1" destOrd="0" presId="urn:microsoft.com/office/officeart/2005/8/layout/hList9"/>
    <dgm:cxn modelId="{97017425-5A68-49A2-8FEB-A613891C4F3B}" type="presParOf" srcId="{0DC7A063-583D-4B0F-88B2-BD54F95D95AF}" destId="{FBCC4E74-37C0-494F-ABC0-7D18132E1437}" srcOrd="12" destOrd="0" presId="urn:microsoft.com/office/officeart/2005/8/layout/hList9"/>
    <dgm:cxn modelId="{06521A51-FCFD-4A86-AA47-FA93FD510F3D}" type="presParOf" srcId="{0DC7A063-583D-4B0F-88B2-BD54F95D95AF}" destId="{89E6DA6E-7A23-44BD-8A99-378091FF741D}" srcOrd="13" destOrd="0" presId="urn:microsoft.com/office/officeart/2005/8/layout/hList9"/>
    <dgm:cxn modelId="{78C6CC04-440C-4B8A-BC59-BD53B65BC35A}" type="presParOf" srcId="{0DC7A063-583D-4B0F-88B2-BD54F95D95AF}" destId="{E966790E-26B5-4EB8-981F-1094BF4B7611}" srcOrd="14" destOrd="0" presId="urn:microsoft.com/office/officeart/2005/8/layout/hList9"/>
    <dgm:cxn modelId="{860268E9-46D8-4086-A067-10B6D7F2D1FF}" type="presParOf" srcId="{0DC7A063-583D-4B0F-88B2-BD54F95D95AF}" destId="{229B7655-E1F4-4CF5-84B8-30F0491D32B5}" srcOrd="15" destOrd="0" presId="urn:microsoft.com/office/officeart/2005/8/layout/hList9"/>
    <dgm:cxn modelId="{CC5535E2-D47C-4478-B781-3D0CE2555179}" type="presParOf" srcId="{0DC7A063-583D-4B0F-88B2-BD54F95D95AF}" destId="{F85FFCDF-8E5F-492B-B22D-55A08EACE783}" srcOrd="16" destOrd="0" presId="urn:microsoft.com/office/officeart/2005/8/layout/hList9"/>
    <dgm:cxn modelId="{B54110E4-E4BF-4A23-A59F-584FF31E0171}" type="presParOf" srcId="{F85FFCDF-8E5F-492B-B22D-55A08EACE783}" destId="{600B3FB2-1315-4A84-8613-B445666BC7D2}" srcOrd="0" destOrd="0" presId="urn:microsoft.com/office/officeart/2005/8/layout/hList9"/>
    <dgm:cxn modelId="{1D729A10-6A9B-458C-B398-8E780984DE9F}" type="presParOf" srcId="{F85FFCDF-8E5F-492B-B22D-55A08EACE783}" destId="{E47C73E9-FBEE-4370-9B3F-E04EB7C4023A}" srcOrd="1" destOrd="0" presId="urn:microsoft.com/office/officeart/2005/8/layout/hList9"/>
    <dgm:cxn modelId="{6CEE7E4F-3170-444D-B132-8E38D2440832}" type="presParOf" srcId="{E47C73E9-FBEE-4370-9B3F-E04EB7C4023A}" destId="{402C2C77-A32C-4D99-9940-12535E1181F2}" srcOrd="0" destOrd="0" presId="urn:microsoft.com/office/officeart/2005/8/layout/hList9"/>
    <dgm:cxn modelId="{AE2092CD-EF00-40EA-BADB-C899B39EB8F7}" type="presParOf" srcId="{E47C73E9-FBEE-4370-9B3F-E04EB7C4023A}" destId="{5B88A17E-EFF5-4A04-9CC9-D2131DA9ECCC}" srcOrd="1" destOrd="0" presId="urn:microsoft.com/office/officeart/2005/8/layout/hList9"/>
    <dgm:cxn modelId="{2EBF04A9-D7A6-4107-B8EF-A49EDFEF061C}" type="presParOf" srcId="{F85FFCDF-8E5F-492B-B22D-55A08EACE783}" destId="{F3C2D87B-A5E7-46E2-B3D3-58E6D9562663}" srcOrd="2" destOrd="0" presId="urn:microsoft.com/office/officeart/2005/8/layout/hList9"/>
    <dgm:cxn modelId="{64EA2EFA-A0E0-4241-B291-323C0130D558}" type="presParOf" srcId="{F3C2D87B-A5E7-46E2-B3D3-58E6D9562663}" destId="{3086D0BF-AAD1-4310-88ED-4D81A687BD50}" srcOrd="0" destOrd="0" presId="urn:microsoft.com/office/officeart/2005/8/layout/hList9"/>
    <dgm:cxn modelId="{F35597DC-FDF7-44BE-B693-4907450852B1}" type="presParOf" srcId="{F3C2D87B-A5E7-46E2-B3D3-58E6D9562663}" destId="{2B18CCD9-D6B1-4225-8D26-4BA691BB1837}" srcOrd="1" destOrd="0" presId="urn:microsoft.com/office/officeart/2005/8/layout/hList9"/>
    <dgm:cxn modelId="{8FBFC5D0-7418-48F8-8182-79B7A4493C55}" type="presParOf" srcId="{0DC7A063-583D-4B0F-88B2-BD54F95D95AF}" destId="{9051EF7D-7D6C-4B43-A6C4-239F9933C94D}" srcOrd="17" destOrd="0" presId="urn:microsoft.com/office/officeart/2005/8/layout/hList9"/>
    <dgm:cxn modelId="{6410FF53-FF01-41CF-B5D4-28190F7773CC}" type="presParOf" srcId="{0DC7A063-583D-4B0F-88B2-BD54F95D95AF}" destId="{7453D9C8-CD6E-4AA4-8A19-7F6F667528F0}" srcOrd="1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rtlCol="0"/>
        <a:lstStyle/>
        <a:p>
          <a:pPr rtl="0"/>
          <a:endParaRPr lang="en-US"/>
        </a:p>
      </dgm:t>
    </dgm:pt>
    <dgm:pt modelId="{B4F1B46E-22B2-4721-950C-8704487586DC}">
      <dgm:prSet phldrT="[Text]"/>
      <dgm:spPr/>
      <dgm:t>
        <a:bodyPr rtlCol="0"/>
        <a:lstStyle/>
        <a:p>
          <a:pPr rtl="0"/>
          <a:r>
            <a:rPr lang="en-US" altLang="zh-CN" dirty="0" smtClean="0">
              <a:latin typeface="微软雅黑" panose="020B0503020204020204" pitchFamily="34" charset="-122"/>
              <a:ea typeface="微软雅黑" panose="020B0503020204020204" pitchFamily="34" charset="-122"/>
            </a:rPr>
            <a:t>SDK</a:t>
          </a:r>
          <a:endParaRPr lang="en-US" dirty="0">
            <a:latin typeface="微软雅黑" panose="020B0503020204020204" pitchFamily="34" charset="-122"/>
            <a:ea typeface="微软雅黑" panose="020B0503020204020204" pitchFamily="34" charset="-122"/>
          </a:endParaRPr>
        </a:p>
      </dgm:t>
    </dgm:pt>
    <dgm:pt modelId="{E8A66543-CC4D-4785-A93E-5B125E09F826}" type="parTrans" cxnId="{2C8317B2-2EBB-4589-86EA-C77B3B6E81AA}">
      <dgm:prSet/>
      <dgm:spPr/>
      <dgm:t>
        <a:bodyPr rtlCol="0"/>
        <a:lstStyle/>
        <a:p>
          <a:pPr rtl="0"/>
          <a:endParaRPr lang="en-US"/>
        </a:p>
      </dgm:t>
    </dgm:pt>
    <dgm:pt modelId="{A7E2530A-34E2-4E9F-BC78-8920BA140C41}" type="sibTrans" cxnId="{2C8317B2-2EBB-4589-86EA-C77B3B6E81AA}">
      <dgm:prSet/>
      <dgm:spPr/>
      <dgm:t>
        <a:bodyPr rtlCol="0"/>
        <a:lstStyle/>
        <a:p>
          <a:pPr rtl="0"/>
          <a:endParaRPr lang="en-US"/>
        </a:p>
      </dgm:t>
    </dgm:pt>
    <dgm:pt modelId="{9D72CDD3-5859-43DB-BD75-0C3C30E3DE62}">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业务控制</a:t>
          </a:r>
          <a:endParaRPr lang="en-US" dirty="0">
            <a:latin typeface="微软雅黑" panose="020B0503020204020204" pitchFamily="34" charset="-122"/>
            <a:ea typeface="微软雅黑" panose="020B0503020204020204" pitchFamily="34" charset="-122"/>
          </a:endParaRPr>
        </a:p>
      </dgm:t>
    </dgm:pt>
    <dgm:pt modelId="{1D5B1F83-33A7-4298-BC11-2B1252AFAEA5}" type="parTrans" cxnId="{DDB5AD9A-40B0-48EF-AF2C-8CCDA330F7FE}">
      <dgm:prSet/>
      <dgm:spPr/>
      <dgm:t>
        <a:bodyPr rtlCol="0"/>
        <a:lstStyle/>
        <a:p>
          <a:pPr rtl="0"/>
          <a:endParaRPr lang="en-US"/>
        </a:p>
      </dgm:t>
    </dgm:pt>
    <dgm:pt modelId="{15E25BD4-1EBF-43C2-8885-DBF66B8429E1}" type="sibTrans" cxnId="{DDB5AD9A-40B0-48EF-AF2C-8CCDA330F7FE}">
      <dgm:prSet/>
      <dgm:spPr/>
      <dgm:t>
        <a:bodyPr rtlCol="0"/>
        <a:lstStyle/>
        <a:p>
          <a:pPr rtl="0"/>
          <a:endParaRPr lang="en-US"/>
        </a:p>
      </dgm:t>
    </dgm:pt>
    <dgm:pt modelId="{F9D46839-CD06-4669-AAE4-4D1E9AFEDA78}">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数据推送</a:t>
          </a:r>
          <a:endParaRPr lang="en-US" dirty="0">
            <a:latin typeface="微软雅黑" panose="020B0503020204020204" pitchFamily="34" charset="-122"/>
            <a:ea typeface="微软雅黑" panose="020B0503020204020204" pitchFamily="34" charset="-122"/>
          </a:endParaRPr>
        </a:p>
      </dgm:t>
    </dgm:pt>
    <dgm:pt modelId="{B6B535D8-00AB-4FA1-AAEC-92498ABC6F4C}" type="parTrans" cxnId="{AD25A8A0-4628-40E2-8C9E-64E6AD4D4D91}">
      <dgm:prSet/>
      <dgm:spPr/>
      <dgm:t>
        <a:bodyPr rtlCol="0"/>
        <a:lstStyle/>
        <a:p>
          <a:pPr rtl="0"/>
          <a:endParaRPr lang="en-US"/>
        </a:p>
      </dgm:t>
    </dgm:pt>
    <dgm:pt modelId="{6497F199-DC2A-41F9-A449-D395E6BC4900}" type="sibTrans" cxnId="{AD25A8A0-4628-40E2-8C9E-64E6AD4D4D91}">
      <dgm:prSet/>
      <dgm:spPr/>
      <dgm:t>
        <a:bodyPr rtlCol="0"/>
        <a:lstStyle/>
        <a:p>
          <a:pPr rtl="0"/>
          <a:endParaRPr lang="en-US"/>
        </a:p>
      </dgm:t>
    </dgm:pt>
    <dgm:pt modelId="{70879558-61CA-4CCD-B2D6-5349B01EF337}">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管理服务</a:t>
          </a:r>
          <a:endParaRPr lang="en-US" dirty="0">
            <a:latin typeface="微软雅黑" panose="020B0503020204020204" pitchFamily="34" charset="-122"/>
            <a:ea typeface="微软雅黑" panose="020B0503020204020204" pitchFamily="34" charset="-122"/>
          </a:endParaRPr>
        </a:p>
      </dgm:t>
    </dgm:pt>
    <dgm:pt modelId="{95F5E6EE-4E8D-49F8-8C9E-8BBFD01B6A0E}" type="parTrans" cxnId="{8FAB4659-6291-457D-941A-93BCD304031A}">
      <dgm:prSet/>
      <dgm:spPr/>
      <dgm:t>
        <a:bodyPr rtlCol="0"/>
        <a:lstStyle/>
        <a:p>
          <a:pPr rtl="0"/>
          <a:endParaRPr lang="en-US"/>
        </a:p>
      </dgm:t>
    </dgm:pt>
    <dgm:pt modelId="{053E317B-DD3F-4AFF-90D1-A55D37D325DC}" type="sibTrans" cxnId="{8FAB4659-6291-457D-941A-93BCD304031A}">
      <dgm:prSet/>
      <dgm:spPr/>
      <dgm:t>
        <a:bodyPr rtlCol="0"/>
        <a:lstStyle/>
        <a:p>
          <a:pPr rtl="0"/>
          <a:endParaRPr lang="en-US"/>
        </a:p>
      </dgm:t>
    </dgm:pt>
    <dgm:pt modelId="{F2881FB1-6580-4F21-A283-BFAA6F91D5D2}">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反欺诈系统</a:t>
          </a:r>
          <a:endParaRPr lang="en-US" dirty="0">
            <a:latin typeface="微软雅黑" panose="020B0503020204020204" pitchFamily="34" charset="-122"/>
            <a:ea typeface="微软雅黑" panose="020B0503020204020204" pitchFamily="34" charset="-122"/>
          </a:endParaRPr>
        </a:p>
      </dgm:t>
    </dgm:pt>
    <dgm:pt modelId="{2D960FDD-BADA-480D-9043-497C56588AD3}" type="parTrans" cxnId="{4A31D641-1B5D-46D3-B685-0C4DC6EFE71B}">
      <dgm:prSet/>
      <dgm:spPr/>
      <dgm:t>
        <a:bodyPr rtlCol="0"/>
        <a:lstStyle/>
        <a:p>
          <a:pPr rtl="0"/>
          <a:endParaRPr lang="en-US"/>
        </a:p>
      </dgm:t>
    </dgm:pt>
    <dgm:pt modelId="{A5ABDC17-7AB5-4F0E-992A-F9343F5D74EB}" type="sibTrans" cxnId="{4A31D641-1B5D-46D3-B685-0C4DC6EFE71B}">
      <dgm:prSet/>
      <dgm:spPr/>
      <dgm:t>
        <a:bodyPr rtlCol="0"/>
        <a:lstStyle/>
        <a:p>
          <a:pPr rtl="0"/>
          <a:endParaRPr lang="en-US"/>
        </a:p>
      </dgm:t>
    </dgm:pt>
    <dgm:pt modelId="{D5197DDB-D5D2-499F-B255-CF7BB5AE2B43}">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流程引擎</a:t>
          </a:r>
          <a:endParaRPr lang="en-US" dirty="0">
            <a:latin typeface="微软雅黑" panose="020B0503020204020204" pitchFamily="34" charset="-122"/>
            <a:ea typeface="微软雅黑" panose="020B0503020204020204" pitchFamily="34" charset="-122"/>
          </a:endParaRPr>
        </a:p>
      </dgm:t>
    </dgm:pt>
    <dgm:pt modelId="{B14A4DC9-F40A-4867-ADB8-4BA8A1F83766}" type="parTrans" cxnId="{3204ED53-15A0-4643-A582-021A785F1BA2}">
      <dgm:prSet/>
      <dgm:spPr/>
      <dgm:t>
        <a:bodyPr rtlCol="0"/>
        <a:lstStyle/>
        <a:p>
          <a:pPr rtl="0"/>
          <a:endParaRPr lang="en-US"/>
        </a:p>
      </dgm:t>
    </dgm:pt>
    <dgm:pt modelId="{29F2454A-2FA8-4B3A-AC63-4A0B9FD04A75}" type="sibTrans" cxnId="{3204ED53-15A0-4643-A582-021A785F1BA2}">
      <dgm:prSet/>
      <dgm:spPr/>
      <dgm:t>
        <a:bodyPr rtlCol="0"/>
        <a:lstStyle/>
        <a:p>
          <a:pPr rtl="0"/>
          <a:endParaRPr lang="en-US"/>
        </a:p>
      </dgm:t>
    </dgm:pt>
    <dgm:pt modelId="{29E78340-8EBE-415C-B973-78A91A054B9C}">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规则引擎</a:t>
          </a:r>
          <a:endParaRPr lang="en-US" dirty="0">
            <a:latin typeface="微软雅黑" panose="020B0503020204020204" pitchFamily="34" charset="-122"/>
            <a:ea typeface="微软雅黑" panose="020B0503020204020204" pitchFamily="34" charset="-122"/>
          </a:endParaRPr>
        </a:p>
      </dgm:t>
    </dgm:pt>
    <dgm:pt modelId="{FF4E5F97-6974-4E39-A85D-DCB2E100798E}" type="parTrans" cxnId="{311348D8-FDE3-4C22-99F5-3B98C5F51F0D}">
      <dgm:prSet/>
      <dgm:spPr/>
      <dgm:t>
        <a:bodyPr rtlCol="0"/>
        <a:lstStyle/>
        <a:p>
          <a:pPr rtl="0"/>
          <a:endParaRPr lang="en-US"/>
        </a:p>
      </dgm:t>
    </dgm:pt>
    <dgm:pt modelId="{B4B9A51E-FA34-465E-B5B4-81CD76EB3FC2}" type="sibTrans" cxnId="{311348D8-FDE3-4C22-99F5-3B98C5F51F0D}">
      <dgm:prSet/>
      <dgm:spPr/>
      <dgm:t>
        <a:bodyPr rtlCol="0"/>
        <a:lstStyle/>
        <a:p>
          <a:pPr rtl="0"/>
          <a:endParaRPr lang="en-US"/>
        </a:p>
      </dgm:t>
    </dgm:pt>
    <dgm:pt modelId="{8321AB85-EA8C-4958-B404-B4C118CB3C18}">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数据引擎</a:t>
          </a:r>
          <a:endParaRPr lang="en-US" dirty="0">
            <a:latin typeface="微软雅黑" panose="020B0503020204020204" pitchFamily="34" charset="-122"/>
            <a:ea typeface="微软雅黑" panose="020B0503020204020204" pitchFamily="34" charset="-122"/>
          </a:endParaRPr>
        </a:p>
      </dgm:t>
    </dgm:pt>
    <dgm:pt modelId="{24ABE8B3-7220-436D-9636-F7B4C0B99576}" type="parTrans" cxnId="{129AEA77-5D2A-49D4-956D-99009974B6C5}">
      <dgm:prSet/>
      <dgm:spPr/>
      <dgm:t>
        <a:bodyPr rtlCol="0"/>
        <a:lstStyle/>
        <a:p>
          <a:pPr rtl="0"/>
          <a:endParaRPr lang="en-US"/>
        </a:p>
      </dgm:t>
    </dgm:pt>
    <dgm:pt modelId="{AA5F76CE-8FD4-4692-8BB1-EF84CF9D365E}" type="sibTrans" cxnId="{129AEA77-5D2A-49D4-956D-99009974B6C5}">
      <dgm:prSet/>
      <dgm:spPr/>
      <dgm:t>
        <a:bodyPr rtlCol="0"/>
        <a:lstStyle/>
        <a:p>
          <a:pPr rtl="0"/>
          <a:endParaRPr lang="en-US"/>
        </a:p>
      </dgm:t>
    </dgm:pt>
    <dgm:pt modelId="{6352CA33-6755-44BE-808F-400DA4CF80A7}">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云端数据</a:t>
          </a:r>
          <a:endParaRPr lang="en-US" dirty="0">
            <a:latin typeface="微软雅黑" panose="020B0503020204020204" pitchFamily="34" charset="-122"/>
            <a:ea typeface="微软雅黑" panose="020B0503020204020204" pitchFamily="34" charset="-122"/>
          </a:endParaRPr>
        </a:p>
      </dgm:t>
    </dgm:pt>
    <dgm:pt modelId="{AEB59203-63BA-4A96-BADC-40BAEBD9AA40}" type="parTrans" cxnId="{82BAE5DD-3A79-4870-9019-1254385E0650}">
      <dgm:prSet/>
      <dgm:spPr/>
      <dgm:t>
        <a:bodyPr rtlCol="0"/>
        <a:lstStyle/>
        <a:p>
          <a:pPr rtl="0"/>
          <a:endParaRPr lang="en-US"/>
        </a:p>
      </dgm:t>
    </dgm:pt>
    <dgm:pt modelId="{AAB4CF73-4B9B-4AA0-9074-16C2D2AE00A1}" type="sibTrans" cxnId="{82BAE5DD-3A79-4870-9019-1254385E0650}">
      <dgm:prSet/>
      <dgm:spPr/>
      <dgm:t>
        <a:bodyPr rtlCol="0"/>
        <a:lstStyle/>
        <a:p>
          <a:pPr rtl="0"/>
          <a:endParaRPr lang="en-US"/>
        </a:p>
      </dgm:t>
    </dgm:pt>
    <dgm:pt modelId="{9614A323-64B1-4077-A841-022051EC749A}">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多维数据仓库</a:t>
          </a:r>
          <a:endParaRPr lang="en-US" dirty="0">
            <a:latin typeface="微软雅黑" panose="020B0503020204020204" pitchFamily="34" charset="-122"/>
            <a:ea typeface="微软雅黑" panose="020B0503020204020204" pitchFamily="34" charset="-122"/>
          </a:endParaRPr>
        </a:p>
      </dgm:t>
    </dgm:pt>
    <dgm:pt modelId="{E5F6BCBD-B84E-4018-BE9E-BF57FF3B4B36}" type="parTrans" cxnId="{FC7BD086-74EA-4D6C-9657-E916D355F209}">
      <dgm:prSet/>
      <dgm:spPr/>
      <dgm:t>
        <a:bodyPr rtlCol="0"/>
        <a:lstStyle/>
        <a:p>
          <a:pPr rtl="0"/>
          <a:endParaRPr lang="en-US"/>
        </a:p>
      </dgm:t>
    </dgm:pt>
    <dgm:pt modelId="{FEC2A79F-8857-403A-A738-E8CE75C965E2}" type="sibTrans" cxnId="{FC7BD086-74EA-4D6C-9657-E916D355F209}">
      <dgm:prSet/>
      <dgm:spPr/>
      <dgm:t>
        <a:bodyPr rtlCol="0"/>
        <a:lstStyle/>
        <a:p>
          <a:pPr rtl="0"/>
          <a:endParaRPr lang="en-US"/>
        </a:p>
      </dgm:t>
    </dgm:pt>
    <dgm:pt modelId="{3D5CDB25-F8FA-444B-8D4A-1D29D0CBA282}">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超大规模数据定时分析</a:t>
          </a:r>
          <a:endParaRPr lang="en-US" dirty="0">
            <a:latin typeface="微软雅黑" panose="020B0503020204020204" pitchFamily="34" charset="-122"/>
            <a:ea typeface="微软雅黑" panose="020B0503020204020204" pitchFamily="34" charset="-122"/>
          </a:endParaRPr>
        </a:p>
      </dgm:t>
    </dgm:pt>
    <dgm:pt modelId="{4C229933-AC16-44B7-98EC-4C0F07FABCB0}" type="parTrans" cxnId="{2E3C97E6-67D4-4948-B47A-1115C2B2979F}">
      <dgm:prSet/>
      <dgm:spPr/>
      <dgm:t>
        <a:bodyPr rtlCol="0"/>
        <a:lstStyle/>
        <a:p>
          <a:pPr rtl="0"/>
          <a:endParaRPr lang="en-US"/>
        </a:p>
      </dgm:t>
    </dgm:pt>
    <dgm:pt modelId="{189DA4C5-2A22-4C71-A806-7B4AB57767CC}" type="sibTrans" cxnId="{2E3C97E6-67D4-4948-B47A-1115C2B2979F}">
      <dgm:prSet/>
      <dgm:spPr/>
      <dgm:t>
        <a:bodyPr rtlCol="0"/>
        <a:lstStyle/>
        <a:p>
          <a:pPr rtl="0"/>
          <a:endParaRPr lang="en-US"/>
        </a:p>
      </dgm:t>
    </dgm:pt>
    <dgm:pt modelId="{7CB6360B-4022-4E96-922B-A12DE0E2A39F}">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数据推送实时分析</a:t>
          </a:r>
          <a:endParaRPr lang="en-US" dirty="0">
            <a:latin typeface="微软雅黑" panose="020B0503020204020204" pitchFamily="34" charset="-122"/>
            <a:ea typeface="微软雅黑" panose="020B0503020204020204" pitchFamily="34" charset="-122"/>
          </a:endParaRPr>
        </a:p>
      </dgm:t>
    </dgm:pt>
    <dgm:pt modelId="{B35ED9D1-2A17-4034-8D08-4945CA54F6C9}" type="sibTrans" cxnId="{CD5EFFB3-C9FD-4DAC-8D97-0C2FB02B380B}">
      <dgm:prSet/>
      <dgm:spPr/>
      <dgm:t>
        <a:bodyPr rtlCol="0"/>
        <a:lstStyle/>
        <a:p>
          <a:pPr rtl="0"/>
          <a:endParaRPr lang="en-US"/>
        </a:p>
      </dgm:t>
    </dgm:pt>
    <dgm:pt modelId="{44B2858F-607B-47DF-B44B-EA7D73FDC9F2}" type="parTrans" cxnId="{CD5EFFB3-C9FD-4DAC-8D97-0C2FB02B380B}">
      <dgm:prSet/>
      <dgm:spPr/>
      <dgm:t>
        <a:bodyPr rtlCol="0"/>
        <a:lstStyle/>
        <a:p>
          <a:pPr rtl="0"/>
          <a:endParaRPr lang="en-US"/>
        </a:p>
      </dgm:t>
    </dgm:pt>
    <dgm:pt modelId="{0DC7A063-583D-4B0F-88B2-BD54F95D95AF}" type="pres">
      <dgm:prSet presAssocID="{00C18FBF-3FF5-4C16-97CF-AF03740D7AB6}" presName="list" presStyleCnt="0">
        <dgm:presLayoutVars>
          <dgm:dir/>
          <dgm:animLvl val="lvl"/>
        </dgm:presLayoutVars>
      </dgm:prSet>
      <dgm:spPr/>
      <dgm:t>
        <a:bodyPr rtlCol="0"/>
        <a:lstStyle/>
        <a:p>
          <a:pPr rtl="0"/>
          <a:endParaRPr lang="en-US"/>
        </a:p>
      </dgm:t>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9"/>
      <dgm:spPr/>
      <dgm:t>
        <a:bodyPr rtlCol="0"/>
        <a:lstStyle/>
        <a:p>
          <a:pPr rtl="0"/>
          <a:endParaRPr lang="en-US"/>
        </a:p>
      </dgm:t>
    </dgm:pt>
    <dgm:pt modelId="{187D4E8C-5C91-4D00-870C-2C45D4EA263C}" type="pres">
      <dgm:prSet presAssocID="{B4F1B46E-22B2-4721-950C-8704487586DC}" presName="firstChildTx" presStyleLbl="bgAccFollowNode1" presStyleIdx="0" presStyleCnt="9">
        <dgm:presLayoutVars>
          <dgm:bulletEnabled val="1"/>
        </dgm:presLayoutVars>
      </dgm:prSet>
      <dgm:spPr/>
      <dgm:t>
        <a:bodyPr rtlCol="0"/>
        <a:lstStyle/>
        <a:p>
          <a:pPr rtl="0"/>
          <a:endParaRPr lang="en-US"/>
        </a:p>
      </dgm:t>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9"/>
      <dgm:spPr/>
      <dgm:t>
        <a:bodyPr rtlCol="0"/>
        <a:lstStyle/>
        <a:p>
          <a:pPr rtl="0"/>
          <a:endParaRPr lang="en-US"/>
        </a:p>
      </dgm:t>
    </dgm:pt>
    <dgm:pt modelId="{4AE7D907-B6F4-4647-AB3F-ABE94C438AE8}" type="pres">
      <dgm:prSet presAssocID="{F9D46839-CD06-4669-AAE4-4D1E9AFEDA78}" presName="childTx" presStyleLbl="bgAccFollowNode1" presStyleIdx="1" presStyleCnt="9">
        <dgm:presLayoutVars>
          <dgm:bulletEnabled val="1"/>
        </dgm:presLayoutVars>
      </dgm:prSet>
      <dgm:spPr/>
      <dgm:t>
        <a:bodyPr rtlCol="0"/>
        <a:lstStyle/>
        <a:p>
          <a:pPr rtl="0"/>
          <a:endParaRPr lang="en-US"/>
        </a:p>
      </dgm:t>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9" custLinFactX="133611" custLinFactNeighborX="200000" custLinFactNeighborY="-2290"/>
      <dgm:spPr/>
      <dgm:t>
        <a:bodyPr rtlCol="0"/>
        <a:lstStyle/>
        <a:p>
          <a:pPr rtl="0"/>
          <a:endParaRPr lang="en-US"/>
        </a:p>
      </dgm:t>
    </dgm:pt>
    <dgm:pt modelId="{D685DD23-B321-4B5E-842F-394CB33239FA}" type="pres">
      <dgm:prSet presAssocID="{7CB6360B-4022-4E96-922B-A12DE0E2A39F}" presName="childTx" presStyleLbl="bgAccFollowNode1" presStyleIdx="2" presStyleCnt="9">
        <dgm:presLayoutVars>
          <dgm:bulletEnabled val="1"/>
        </dgm:presLayoutVars>
      </dgm:prSet>
      <dgm:spPr/>
      <dgm:t>
        <a:bodyPr rtlCol="0"/>
        <a:lstStyle/>
        <a:p>
          <a:pPr rtl="0"/>
          <a:endParaRPr lang="en-US"/>
        </a:p>
      </dgm:t>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9" custLinFactX="66311" custLinFactNeighborX="100000" custLinFactNeighborY="-74"/>
      <dgm:spPr/>
      <dgm:t>
        <a:bodyPr rtlCol="0"/>
        <a:lstStyle/>
        <a:p>
          <a:pPr rtl="0"/>
          <a:endParaRPr lang="en-US"/>
        </a:p>
      </dgm:t>
    </dgm:pt>
    <dgm:pt modelId="{3EBE42F0-6491-49CC-95DC-985BA00CD458}" type="pres">
      <dgm:prSet presAssocID="{70879558-61CA-4CCD-B2D6-5349B01EF337}" presName="childTx" presStyleLbl="bgAccFollowNode1" presStyleIdx="3" presStyleCnt="9">
        <dgm:presLayoutVars>
          <dgm:bulletEnabled val="1"/>
        </dgm:presLayoutVars>
      </dgm:prSet>
      <dgm:spPr/>
      <dgm:t>
        <a:bodyPr rtlCol="0"/>
        <a:lstStyle/>
        <a:p>
          <a:pPr rtl="0"/>
          <a:endParaRPr lang="en-US"/>
        </a:p>
      </dgm:t>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dgm:spPr/>
      <dgm:t>
        <a:bodyPr rtlCol="0"/>
        <a:lstStyle/>
        <a:p>
          <a:pPr rtl="0"/>
          <a:endParaRPr lang="en-US"/>
        </a:p>
      </dgm:t>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9"/>
      <dgm:spPr/>
      <dgm:t>
        <a:bodyPr rtlCol="0"/>
        <a:lstStyle/>
        <a:p>
          <a:pPr rtl="0"/>
          <a:endParaRPr lang="en-US"/>
        </a:p>
      </dgm:t>
    </dgm:pt>
    <dgm:pt modelId="{10C9E3CF-3A8F-4100-8ACD-91E2373197A2}" type="pres">
      <dgm:prSet presAssocID="{F2881FB1-6580-4F21-A283-BFAA6F91D5D2}" presName="firstChildTx" presStyleLbl="bgAccFollowNode1" presStyleIdx="4" presStyleCnt="9">
        <dgm:presLayoutVars>
          <dgm:bulletEnabled val="1"/>
        </dgm:presLayoutVars>
      </dgm:prSet>
      <dgm:spPr/>
      <dgm:t>
        <a:bodyPr rtlCol="0"/>
        <a:lstStyle/>
        <a:p>
          <a:pPr rtl="0"/>
          <a:endParaRPr lang="en-US"/>
        </a:p>
      </dgm:t>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9"/>
      <dgm:spPr/>
      <dgm:t>
        <a:bodyPr rtlCol="0"/>
        <a:lstStyle/>
        <a:p>
          <a:pPr rtl="0"/>
          <a:endParaRPr lang="en-US"/>
        </a:p>
      </dgm:t>
    </dgm:pt>
    <dgm:pt modelId="{B12AEB83-0A64-4B36-BF01-B2F834861BAA}" type="pres">
      <dgm:prSet presAssocID="{29E78340-8EBE-415C-B973-78A91A054B9C}" presName="childTx" presStyleLbl="bgAccFollowNode1" presStyleIdx="5" presStyleCnt="9">
        <dgm:presLayoutVars>
          <dgm:bulletEnabled val="1"/>
        </dgm:presLayoutVars>
      </dgm:prSet>
      <dgm:spPr/>
      <dgm:t>
        <a:bodyPr rtlCol="0"/>
        <a:lstStyle/>
        <a:p>
          <a:pPr rtl="0"/>
          <a:endParaRPr lang="en-US"/>
        </a:p>
      </dgm:t>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6" presStyleCnt="9"/>
      <dgm:spPr/>
      <dgm:t>
        <a:bodyPr rtlCol="0"/>
        <a:lstStyle/>
        <a:p>
          <a:pPr rtl="0"/>
          <a:endParaRPr lang="en-US"/>
        </a:p>
      </dgm:t>
    </dgm:pt>
    <dgm:pt modelId="{E1767793-EDD5-4203-A612-8120A71CA906}" type="pres">
      <dgm:prSet presAssocID="{8321AB85-EA8C-4958-B404-B4C118CB3C18}" presName="childTx" presStyleLbl="bgAccFollowNode1" presStyleIdx="6" presStyleCnt="9">
        <dgm:presLayoutVars>
          <dgm:bulletEnabled val="1"/>
        </dgm:presLayoutVars>
      </dgm:prSet>
      <dgm:spPr/>
      <dgm:t>
        <a:bodyPr rtlCol="0"/>
        <a:lstStyle/>
        <a:p>
          <a:pPr rtl="0"/>
          <a:endParaRPr lang="en-US"/>
        </a:p>
      </dgm:t>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3"/>
      <dgm:spPr/>
      <dgm:t>
        <a:bodyPr rtlCol="0"/>
        <a:lstStyle/>
        <a:p>
          <a:pPr rtl="0"/>
          <a:endParaRPr lang="en-US"/>
        </a:p>
      </dgm:t>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7" presStyleCnt="9"/>
      <dgm:spPr/>
      <dgm:t>
        <a:bodyPr rtlCol="0"/>
        <a:lstStyle/>
        <a:p>
          <a:pPr rtl="0"/>
          <a:endParaRPr lang="en-US"/>
        </a:p>
      </dgm:t>
    </dgm:pt>
    <dgm:pt modelId="{F8977219-728E-448F-AE8B-46B14F4F17DE}" type="pres">
      <dgm:prSet presAssocID="{6352CA33-6755-44BE-808F-400DA4CF80A7}" presName="firstChildTx" presStyleLbl="bgAccFollowNode1" presStyleIdx="7" presStyleCnt="9">
        <dgm:presLayoutVars>
          <dgm:bulletEnabled val="1"/>
        </dgm:presLayoutVars>
      </dgm:prSet>
      <dgm:spPr/>
      <dgm:t>
        <a:bodyPr rtlCol="0"/>
        <a:lstStyle/>
        <a:p>
          <a:pPr rtl="0"/>
          <a:endParaRPr lang="en-US"/>
        </a:p>
      </dgm:t>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8" presStyleCnt="9"/>
      <dgm:spPr/>
      <dgm:t>
        <a:bodyPr rtlCol="0"/>
        <a:lstStyle/>
        <a:p>
          <a:pPr rtl="0"/>
          <a:endParaRPr lang="en-US"/>
        </a:p>
      </dgm:t>
    </dgm:pt>
    <dgm:pt modelId="{96624143-7928-48E9-817F-BC4A07250C32}" type="pres">
      <dgm:prSet presAssocID="{3D5CDB25-F8FA-444B-8D4A-1D29D0CBA282}" presName="childTx" presStyleLbl="bgAccFollowNode1" presStyleIdx="8" presStyleCnt="9">
        <dgm:presLayoutVars>
          <dgm:bulletEnabled val="1"/>
        </dgm:presLayoutVars>
      </dgm:prSet>
      <dgm:spPr/>
      <dgm:t>
        <a:bodyPr rtlCol="0"/>
        <a:lstStyle/>
        <a:p>
          <a:pPr rtl="0"/>
          <a:endParaRPr lang="en-US"/>
        </a:p>
      </dgm:t>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3"/>
      <dgm:spPr/>
      <dgm:t>
        <a:bodyPr rtlCol="0"/>
        <a:lstStyle/>
        <a:p>
          <a:pPr rtl="0"/>
          <a:endParaRPr lang="en-US"/>
        </a:p>
      </dgm:t>
    </dgm:pt>
  </dgm:ptLst>
  <dgm:cxnLst>
    <dgm:cxn modelId="{C6CF7FF2-412C-4FCA-BCFB-642A2329D141}" type="presOf" srcId="{7CB6360B-4022-4E96-922B-A12DE0E2A39F}" destId="{1877502C-A892-4DC0-ADA6-FA065097BB90}" srcOrd="0" destOrd="0" presId="urn:microsoft.com/office/officeart/2005/8/layout/hList9"/>
    <dgm:cxn modelId="{FDF4515D-FE33-4462-8716-621D0DDCD31D}" type="presOf" srcId="{29E78340-8EBE-415C-B973-78A91A054B9C}" destId="{614EBA0E-D12B-447E-B378-B0FA2DEBEA2F}" srcOrd="0"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D7F758F3-8822-4ACF-8BD8-485C9A39AC20}"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FCE34143-0510-4990-9A84-5D8C9DF7D01D}" type="presOf" srcId="{9D72CDD3-5859-43DB-BD75-0C3C30E3DE62}" destId="{187D4E8C-5C91-4D00-870C-2C45D4EA263C}" srcOrd="1" destOrd="0" presId="urn:microsoft.com/office/officeart/2005/8/layout/hList9"/>
    <dgm:cxn modelId="{C58F518C-DCC7-454C-8054-F2BCC2C81DC4}" type="presOf" srcId="{70879558-61CA-4CCD-B2D6-5349B01EF337}" destId="{51F68A05-A560-4C6F-BC90-521AEF3B0907}" srcOrd="0" destOrd="0" presId="urn:microsoft.com/office/officeart/2005/8/layout/hList9"/>
    <dgm:cxn modelId="{5E86A0CE-BCA2-465F-B571-49D2F1B6884F}" type="presOf" srcId="{00C18FBF-3FF5-4C16-97CF-AF03740D7AB6}" destId="{0DC7A063-583D-4B0F-88B2-BD54F95D95AF}" srcOrd="0" destOrd="0" presId="urn:microsoft.com/office/officeart/2005/8/layout/hList9"/>
    <dgm:cxn modelId="{A9DC3C46-0A53-4BC4-A07F-4157DC6F3389}" type="presOf" srcId="{7CB6360B-4022-4E96-922B-A12DE0E2A39F}" destId="{D685DD23-B321-4B5E-842F-394CB33239FA}" srcOrd="1" destOrd="0" presId="urn:microsoft.com/office/officeart/2005/8/layout/hList9"/>
    <dgm:cxn modelId="{16E26664-0C43-4181-8E3A-ADCE2BE1BEB6}" type="presOf" srcId="{F2881FB1-6580-4F21-A283-BFAA6F91D5D2}" destId="{FD776C1E-557E-4553-9447-49B69EEC7907}" srcOrd="0" destOrd="0" presId="urn:microsoft.com/office/officeart/2005/8/layout/hList9"/>
    <dgm:cxn modelId="{B17BF216-5303-442F-86D5-353BDBA2A273}" type="presOf" srcId="{70879558-61CA-4CCD-B2D6-5349B01EF337}" destId="{3EBE42F0-6491-49CC-95DC-985BA00CD458}" srcOrd="1" destOrd="0" presId="urn:microsoft.com/office/officeart/2005/8/layout/hList9"/>
    <dgm:cxn modelId="{2E3C97E6-67D4-4948-B47A-1115C2B2979F}" srcId="{6352CA33-6755-44BE-808F-400DA4CF80A7}" destId="{3D5CDB25-F8FA-444B-8D4A-1D29D0CBA282}" srcOrd="1" destOrd="0" parTransId="{4C229933-AC16-44B7-98EC-4C0F07FABCB0}" sibTransId="{189DA4C5-2A22-4C71-A806-7B4AB57767CC}"/>
    <dgm:cxn modelId="{BB5D8EC1-B426-4DD1-BA55-8AA60A5B5B2C}" type="presOf" srcId="{9D72CDD3-5859-43DB-BD75-0C3C30E3DE62}" destId="{6B08AC4B-4CEC-41E5-AE19-47A4E2720563}" srcOrd="0" destOrd="0" presId="urn:microsoft.com/office/officeart/2005/8/layout/hList9"/>
    <dgm:cxn modelId="{2F2E717D-A707-439C-B5D9-53988694895D}" type="presOf" srcId="{9614A323-64B1-4077-A841-022051EC749A}" destId="{F8977219-728E-448F-AE8B-46B14F4F17DE}" srcOrd="1" destOrd="0" presId="urn:microsoft.com/office/officeart/2005/8/layout/hList9"/>
    <dgm:cxn modelId="{8FAB4659-6291-457D-941A-93BCD304031A}" srcId="{B4F1B46E-22B2-4721-950C-8704487586DC}" destId="{70879558-61CA-4CCD-B2D6-5349B01EF337}" srcOrd="3" destOrd="0" parTransId="{95F5E6EE-4E8D-49F8-8C9E-8BBFD01B6A0E}" sibTransId="{053E317B-DD3F-4AFF-90D1-A55D37D325DC}"/>
    <dgm:cxn modelId="{77E46D0E-5596-425A-B66E-D9F86F462A37}" type="presOf" srcId="{29E78340-8EBE-415C-B973-78A91A054B9C}" destId="{B12AEB83-0A64-4B36-BF01-B2F834861BAA}" srcOrd="1" destOrd="0" presId="urn:microsoft.com/office/officeart/2005/8/layout/hList9"/>
    <dgm:cxn modelId="{D45B7B8F-265F-4426-B94A-4462CDF1C4DA}" type="presOf" srcId="{8321AB85-EA8C-4958-B404-B4C118CB3C18}" destId="{68509703-D239-4E1B-8CF0-EF08079E1226}" srcOrd="0" destOrd="0" presId="urn:microsoft.com/office/officeart/2005/8/layout/hList9"/>
    <dgm:cxn modelId="{098864FE-C9C2-49D2-8594-A72F00A6B62C}" type="presOf" srcId="{D5197DDB-D5D2-499F-B255-CF7BB5AE2B43}" destId="{10C9E3CF-3A8F-4100-8ACD-91E2373197A2}" srcOrd="1" destOrd="0" presId="urn:microsoft.com/office/officeart/2005/8/layout/hList9"/>
    <dgm:cxn modelId="{643E37D5-C715-4BF6-8656-E9597B37B24A}" type="presOf" srcId="{9614A323-64B1-4077-A841-022051EC749A}" destId="{AD2806AC-6A03-4F05-9F4D-F72EA0E56FBF}" srcOrd="0" destOrd="0" presId="urn:microsoft.com/office/officeart/2005/8/layout/hList9"/>
    <dgm:cxn modelId="{129AEA77-5D2A-49D4-956D-99009974B6C5}" srcId="{F2881FB1-6580-4F21-A283-BFAA6F91D5D2}" destId="{8321AB85-EA8C-4958-B404-B4C118CB3C18}" srcOrd="2" destOrd="0" parTransId="{24ABE8B3-7220-436D-9636-F7B4C0B99576}" sibTransId="{AA5F76CE-8FD4-4692-8BB1-EF84CF9D365E}"/>
    <dgm:cxn modelId="{9E47D4E2-F151-4C55-AA37-A7AF334AF06E}" type="presOf" srcId="{D5197DDB-D5D2-499F-B255-CF7BB5AE2B43}" destId="{F660F4B9-35DB-4256-A868-A35C6DCCF6B2}" srcOrd="0" destOrd="0" presId="urn:microsoft.com/office/officeart/2005/8/layout/hList9"/>
    <dgm:cxn modelId="{FC7BD086-74EA-4D6C-9657-E916D355F209}" srcId="{6352CA33-6755-44BE-808F-400DA4CF80A7}" destId="{9614A323-64B1-4077-A841-022051EC749A}" srcOrd="0" destOrd="0" parTransId="{E5F6BCBD-B84E-4018-BE9E-BF57FF3B4B36}" sibTransId="{FEC2A79F-8857-403A-A738-E8CE75C965E2}"/>
    <dgm:cxn modelId="{9B6BB44A-D445-4BF1-959E-31079BED866E}" type="presOf" srcId="{3D5CDB25-F8FA-444B-8D4A-1D29D0CBA282}" destId="{96624143-7928-48E9-817F-BC4A07250C32}" srcOrd="1" destOrd="0" presId="urn:microsoft.com/office/officeart/2005/8/layout/hList9"/>
    <dgm:cxn modelId="{6F7E3610-C275-47B8-A05F-35E377257807}" type="presOf" srcId="{B4F1B46E-22B2-4721-950C-8704487586DC}" destId="{FC7ED273-8CFD-43C2-9C05-44FADF3E0637}" srcOrd="0" destOrd="0" presId="urn:microsoft.com/office/officeart/2005/8/layout/hList9"/>
    <dgm:cxn modelId="{6FC1B0D3-B666-4511-87DE-816A926EC7F5}" type="presOf" srcId="{F9D46839-CD06-4669-AAE4-4D1E9AFEDA78}" destId="{59179C9B-8BA4-4AC7-ACB1-A12DE00142E2}" srcOrd="0" destOrd="0" presId="urn:microsoft.com/office/officeart/2005/8/layout/hList9"/>
    <dgm:cxn modelId="{22F50B54-93A0-4771-8A6A-FBCD7BB7112D}" type="presOf" srcId="{6352CA33-6755-44BE-808F-400DA4CF80A7}" destId="{89E6DA6E-7A23-44BD-8A99-378091FF741D}" srcOrd="0" destOrd="0" presId="urn:microsoft.com/office/officeart/2005/8/layout/hList9"/>
    <dgm:cxn modelId="{72BA753D-72D1-4723-BF49-60822229D8B8}"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CD5EFFB3-C9FD-4DAC-8D97-0C2FB02B380B}" srcId="{B4F1B46E-22B2-4721-950C-8704487586DC}" destId="{7CB6360B-4022-4E96-922B-A12DE0E2A39F}" srcOrd="2" destOrd="0" parTransId="{44B2858F-607B-47DF-B44B-EA7D73FDC9F2}" sibTransId="{B35ED9D1-2A17-4034-8D08-4945CA54F6C9}"/>
    <dgm:cxn modelId="{311348D8-FDE3-4C22-99F5-3B98C5F51F0D}" srcId="{F2881FB1-6580-4F21-A283-BFAA6F91D5D2}" destId="{29E78340-8EBE-415C-B973-78A91A054B9C}" srcOrd="1" destOrd="0" parTransId="{FF4E5F97-6974-4E39-A85D-DCB2E100798E}" sibTransId="{B4B9A51E-FA34-465E-B5B4-81CD76EB3FC2}"/>
    <dgm:cxn modelId="{B506282B-65E8-497B-B15F-F8E5F4EBDFEC}" type="presOf" srcId="{3D5CDB25-F8FA-444B-8D4A-1D29D0CBA282}" destId="{5314AADB-0AD3-4BAE-9F15-B0FE4F44C80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82BAE5DD-3A79-4870-9019-1254385E0650}" srcId="{00C18FBF-3FF5-4C16-97CF-AF03740D7AB6}" destId="{6352CA33-6755-44BE-808F-400DA4CF80A7}" srcOrd="2" destOrd="0" parTransId="{AEB59203-63BA-4A96-BADC-40BAEBD9AA40}" sibTransId="{AAB4CF73-4B9B-4AA0-9074-16C2D2AE00A1}"/>
    <dgm:cxn modelId="{AD25A8A0-4628-40E2-8C9E-64E6AD4D4D91}" srcId="{B4F1B46E-22B2-4721-950C-8704487586DC}" destId="{F9D46839-CD06-4669-AAE4-4D1E9AFEDA78}" srcOrd="1" destOrd="0" parTransId="{B6B535D8-00AB-4FA1-AAEC-92498ABC6F4C}" sibTransId="{6497F199-DC2A-41F9-A449-D395E6BC4900}"/>
    <dgm:cxn modelId="{2E1C9390-7A4D-4083-9E1E-1271DDA831DC}" type="presParOf" srcId="{0DC7A063-583D-4B0F-88B2-BD54F95D95AF}" destId="{3B23570A-ECC9-4DF8-BCB4-0465C69CBB88}" srcOrd="0" destOrd="0" presId="urn:microsoft.com/office/officeart/2005/8/layout/hList9"/>
    <dgm:cxn modelId="{7DC85FBF-4DEB-4BAB-86F1-7EE523645E6E}" type="presParOf" srcId="{0DC7A063-583D-4B0F-88B2-BD54F95D95AF}" destId="{FC66A233-6BBA-46AF-B2F6-28E379B158E2}" srcOrd="1" destOrd="0" presId="urn:microsoft.com/office/officeart/2005/8/layout/hList9"/>
    <dgm:cxn modelId="{3DEAED54-879F-491D-BFA4-653A0DA2D69B}" type="presParOf" srcId="{FC66A233-6BBA-46AF-B2F6-28E379B158E2}" destId="{46739A04-1AA3-49C6-8EA7-EB1DE975B900}" srcOrd="0" destOrd="0" presId="urn:microsoft.com/office/officeart/2005/8/layout/hList9"/>
    <dgm:cxn modelId="{3C63651F-B0F2-4538-814B-F4E2923D6A49}" type="presParOf" srcId="{FC66A233-6BBA-46AF-B2F6-28E379B158E2}" destId="{535C6EC9-8098-42C5-8527-E62FF045E4EB}" srcOrd="1" destOrd="0" presId="urn:microsoft.com/office/officeart/2005/8/layout/hList9"/>
    <dgm:cxn modelId="{9CB9C6C7-09C5-4396-ABC9-EB94F2B7EDE3}" type="presParOf" srcId="{535C6EC9-8098-42C5-8527-E62FF045E4EB}" destId="{6B08AC4B-4CEC-41E5-AE19-47A4E2720563}" srcOrd="0" destOrd="0" presId="urn:microsoft.com/office/officeart/2005/8/layout/hList9"/>
    <dgm:cxn modelId="{61C1DCFE-6F51-4216-8835-DB2BCAAD7B14}" type="presParOf" srcId="{535C6EC9-8098-42C5-8527-E62FF045E4EB}" destId="{187D4E8C-5C91-4D00-870C-2C45D4EA263C}" srcOrd="1" destOrd="0" presId="urn:microsoft.com/office/officeart/2005/8/layout/hList9"/>
    <dgm:cxn modelId="{07B2CBA5-611C-465E-AF71-6D95E66ABD7D}" type="presParOf" srcId="{FC66A233-6BBA-46AF-B2F6-28E379B158E2}" destId="{ADF61BBD-28F4-4815-BC7F-82CF00464E8B}" srcOrd="2" destOrd="0" presId="urn:microsoft.com/office/officeart/2005/8/layout/hList9"/>
    <dgm:cxn modelId="{8F276A97-56FE-419C-98BE-FB0F746EFC3B}" type="presParOf" srcId="{ADF61BBD-28F4-4815-BC7F-82CF00464E8B}" destId="{59179C9B-8BA4-4AC7-ACB1-A12DE00142E2}" srcOrd="0" destOrd="0" presId="urn:microsoft.com/office/officeart/2005/8/layout/hList9"/>
    <dgm:cxn modelId="{2754053B-5CE5-4254-9A2A-50F3255C674D}" type="presParOf" srcId="{ADF61BBD-28F4-4815-BC7F-82CF00464E8B}" destId="{4AE7D907-B6F4-4647-AB3F-ABE94C438AE8}" srcOrd="1" destOrd="0" presId="urn:microsoft.com/office/officeart/2005/8/layout/hList9"/>
    <dgm:cxn modelId="{49FF4A83-3C52-4A1E-B87A-04387EC36E21}" type="presParOf" srcId="{FC66A233-6BBA-46AF-B2F6-28E379B158E2}" destId="{E50A9A83-9985-4184-A476-E3402BD8E76E}" srcOrd="3" destOrd="0" presId="urn:microsoft.com/office/officeart/2005/8/layout/hList9"/>
    <dgm:cxn modelId="{CAE06C8C-4284-4B67-8C4D-B8F2F0390631}" type="presParOf" srcId="{E50A9A83-9985-4184-A476-E3402BD8E76E}" destId="{1877502C-A892-4DC0-ADA6-FA065097BB90}" srcOrd="0" destOrd="0" presId="urn:microsoft.com/office/officeart/2005/8/layout/hList9"/>
    <dgm:cxn modelId="{18AEBE8B-36F2-450F-9AF4-567C2167CC3B}" type="presParOf" srcId="{E50A9A83-9985-4184-A476-E3402BD8E76E}" destId="{D685DD23-B321-4B5E-842F-394CB33239FA}" srcOrd="1" destOrd="0" presId="urn:microsoft.com/office/officeart/2005/8/layout/hList9"/>
    <dgm:cxn modelId="{709E6E8D-67BA-4D12-BC89-B46877A05D72}" type="presParOf" srcId="{FC66A233-6BBA-46AF-B2F6-28E379B158E2}" destId="{E5677DE7-299C-4C9C-A4BC-6335CC601D12}" srcOrd="4" destOrd="0" presId="urn:microsoft.com/office/officeart/2005/8/layout/hList9"/>
    <dgm:cxn modelId="{DE26970B-4912-46F0-AB74-932CD8D0CD38}" type="presParOf" srcId="{E5677DE7-299C-4C9C-A4BC-6335CC601D12}" destId="{51F68A05-A560-4C6F-BC90-521AEF3B0907}" srcOrd="0" destOrd="0" presId="urn:microsoft.com/office/officeart/2005/8/layout/hList9"/>
    <dgm:cxn modelId="{72CE382C-8CB3-4EEB-8D28-7C84A7DCB81D}" type="presParOf" srcId="{E5677DE7-299C-4C9C-A4BC-6335CC601D12}" destId="{3EBE42F0-6491-49CC-95DC-985BA00CD458}" srcOrd="1" destOrd="0" presId="urn:microsoft.com/office/officeart/2005/8/layout/hList9"/>
    <dgm:cxn modelId="{438177BC-C634-4861-A19B-29AA7DD0BCEF}" type="presParOf" srcId="{0DC7A063-583D-4B0F-88B2-BD54F95D95AF}" destId="{3845DB9A-BEF3-4D5D-B9C7-5FC0456401AC}" srcOrd="2" destOrd="0" presId="urn:microsoft.com/office/officeart/2005/8/layout/hList9"/>
    <dgm:cxn modelId="{1EE6F003-EC60-4B0A-BA8E-176A074391BB}" type="presParOf" srcId="{0DC7A063-583D-4B0F-88B2-BD54F95D95AF}" destId="{FC7ED273-8CFD-43C2-9C05-44FADF3E0637}" srcOrd="3" destOrd="0" presId="urn:microsoft.com/office/officeart/2005/8/layout/hList9"/>
    <dgm:cxn modelId="{F63FB23C-7D5D-4F45-81CA-EB2306B90AF1}" type="presParOf" srcId="{0DC7A063-583D-4B0F-88B2-BD54F95D95AF}" destId="{13C564B0-C27E-4ABA-AFDA-59E145B256BA}" srcOrd="4" destOrd="0" presId="urn:microsoft.com/office/officeart/2005/8/layout/hList9"/>
    <dgm:cxn modelId="{AEC933B2-99EB-45A9-9DBB-2E27EF53A054}" type="presParOf" srcId="{0DC7A063-583D-4B0F-88B2-BD54F95D95AF}" destId="{6300E233-87DF-4270-9808-160BFEB8A5BE}" srcOrd="5" destOrd="0" presId="urn:microsoft.com/office/officeart/2005/8/layout/hList9"/>
    <dgm:cxn modelId="{B811A791-A3EA-487B-82F8-6F47DCCB0F91}" type="presParOf" srcId="{0DC7A063-583D-4B0F-88B2-BD54F95D95AF}" destId="{6E53DEF7-499E-42EE-802D-59B2F8915392}" srcOrd="6" destOrd="0" presId="urn:microsoft.com/office/officeart/2005/8/layout/hList9"/>
    <dgm:cxn modelId="{E91A47DC-FC6C-466B-95F1-5260F1F045BC}" type="presParOf" srcId="{6E53DEF7-499E-42EE-802D-59B2F8915392}" destId="{E08C30D1-35EA-4D05-9731-5D01E3FCBD09}" srcOrd="0" destOrd="0" presId="urn:microsoft.com/office/officeart/2005/8/layout/hList9"/>
    <dgm:cxn modelId="{E128FCBB-0A1E-4CAE-851E-54002EE3A9BD}" type="presParOf" srcId="{6E53DEF7-499E-42EE-802D-59B2F8915392}" destId="{2F3BD88A-9166-4A26-B941-B9BAEE1A11D5}" srcOrd="1" destOrd="0" presId="urn:microsoft.com/office/officeart/2005/8/layout/hList9"/>
    <dgm:cxn modelId="{1BA75422-8FA3-4681-8553-13F5DC606644}" type="presParOf" srcId="{2F3BD88A-9166-4A26-B941-B9BAEE1A11D5}" destId="{F660F4B9-35DB-4256-A868-A35C6DCCF6B2}" srcOrd="0" destOrd="0" presId="urn:microsoft.com/office/officeart/2005/8/layout/hList9"/>
    <dgm:cxn modelId="{CEE34B68-833E-46EF-AA9B-9A3A0FFAC0F3}" type="presParOf" srcId="{2F3BD88A-9166-4A26-B941-B9BAEE1A11D5}" destId="{10C9E3CF-3A8F-4100-8ACD-91E2373197A2}" srcOrd="1" destOrd="0" presId="urn:microsoft.com/office/officeart/2005/8/layout/hList9"/>
    <dgm:cxn modelId="{EF03D1C4-DBA0-4A32-8276-1318F0899360}" type="presParOf" srcId="{6E53DEF7-499E-42EE-802D-59B2F8915392}" destId="{60887C36-4733-46AC-A452-5444F6BC3B23}" srcOrd="2" destOrd="0" presId="urn:microsoft.com/office/officeart/2005/8/layout/hList9"/>
    <dgm:cxn modelId="{8DB68B5F-08F8-43CD-B495-495CB06DDE6F}" type="presParOf" srcId="{60887C36-4733-46AC-A452-5444F6BC3B23}" destId="{614EBA0E-D12B-447E-B378-B0FA2DEBEA2F}" srcOrd="0" destOrd="0" presId="urn:microsoft.com/office/officeart/2005/8/layout/hList9"/>
    <dgm:cxn modelId="{3F23FE2B-6D94-493C-8DFA-67402B9D1A80}" type="presParOf" srcId="{60887C36-4733-46AC-A452-5444F6BC3B23}" destId="{B12AEB83-0A64-4B36-BF01-B2F834861BAA}" srcOrd="1" destOrd="0" presId="urn:microsoft.com/office/officeart/2005/8/layout/hList9"/>
    <dgm:cxn modelId="{36529FBB-C095-4F77-8240-4350458317DB}" type="presParOf" srcId="{6E53DEF7-499E-42EE-802D-59B2F8915392}" destId="{3055F178-D8CA-413A-99F2-20C8231C0651}" srcOrd="3" destOrd="0" presId="urn:microsoft.com/office/officeart/2005/8/layout/hList9"/>
    <dgm:cxn modelId="{C858B34E-D58D-4674-BFE0-FA0BDA471E43}" type="presParOf" srcId="{3055F178-D8CA-413A-99F2-20C8231C0651}" destId="{68509703-D239-4E1B-8CF0-EF08079E1226}" srcOrd="0" destOrd="0" presId="urn:microsoft.com/office/officeart/2005/8/layout/hList9"/>
    <dgm:cxn modelId="{5A840FF5-EE7A-4866-935F-F35F3FC868AD}" type="presParOf" srcId="{3055F178-D8CA-413A-99F2-20C8231C0651}" destId="{E1767793-EDD5-4203-A612-8120A71CA906}" srcOrd="1" destOrd="0" presId="urn:microsoft.com/office/officeart/2005/8/layout/hList9"/>
    <dgm:cxn modelId="{61C5B383-1596-4447-B0D9-E0F8FAE503FC}" type="presParOf" srcId="{0DC7A063-583D-4B0F-88B2-BD54F95D95AF}" destId="{69136330-53DB-4978-A56B-160862279381}" srcOrd="7" destOrd="0" presId="urn:microsoft.com/office/officeart/2005/8/layout/hList9"/>
    <dgm:cxn modelId="{44D8CC0D-0EC0-4851-8874-83CBF92363CA}" type="presParOf" srcId="{0DC7A063-583D-4B0F-88B2-BD54F95D95AF}" destId="{FD776C1E-557E-4553-9447-49B69EEC7907}" srcOrd="8" destOrd="0" presId="urn:microsoft.com/office/officeart/2005/8/layout/hList9"/>
    <dgm:cxn modelId="{42D0BFFD-57B9-40EC-B2EE-A78D58D4A361}" type="presParOf" srcId="{0DC7A063-583D-4B0F-88B2-BD54F95D95AF}" destId="{FC2522F1-14BB-4B37-B60E-2E8A7E8A6C30}" srcOrd="9" destOrd="0" presId="urn:microsoft.com/office/officeart/2005/8/layout/hList9"/>
    <dgm:cxn modelId="{7474A59B-41AE-43E5-9706-14E79BD7320A}" type="presParOf" srcId="{0DC7A063-583D-4B0F-88B2-BD54F95D95AF}" destId="{2C2F6211-85A7-47FE-9239-DE94DF41A263}" srcOrd="10" destOrd="0" presId="urn:microsoft.com/office/officeart/2005/8/layout/hList9"/>
    <dgm:cxn modelId="{9EE31E26-0374-4280-AE7B-8EF0D03ABB09}" type="presParOf" srcId="{0DC7A063-583D-4B0F-88B2-BD54F95D95AF}" destId="{7B0C2EAE-70CB-4160-863D-210C3C66D5FD}" srcOrd="11" destOrd="0" presId="urn:microsoft.com/office/officeart/2005/8/layout/hList9"/>
    <dgm:cxn modelId="{4C6733F6-495A-4F40-BB8D-641ED346B316}" type="presParOf" srcId="{7B0C2EAE-70CB-4160-863D-210C3C66D5FD}" destId="{5AF3752E-55A6-443C-AD35-C49DF50A4566}" srcOrd="0" destOrd="0" presId="urn:microsoft.com/office/officeart/2005/8/layout/hList9"/>
    <dgm:cxn modelId="{82905CEE-F9C1-4E18-8016-CA43FB63E2E9}" type="presParOf" srcId="{7B0C2EAE-70CB-4160-863D-210C3C66D5FD}" destId="{53567A66-F0E9-4EF8-ADA9-764BA36AA6A9}" srcOrd="1" destOrd="0" presId="urn:microsoft.com/office/officeart/2005/8/layout/hList9"/>
    <dgm:cxn modelId="{C5903779-7486-4482-9BFE-08B54FC5B2C0}" type="presParOf" srcId="{53567A66-F0E9-4EF8-ADA9-764BA36AA6A9}" destId="{AD2806AC-6A03-4F05-9F4D-F72EA0E56FBF}" srcOrd="0" destOrd="0" presId="urn:microsoft.com/office/officeart/2005/8/layout/hList9"/>
    <dgm:cxn modelId="{EEBC7218-DDDD-4094-BF99-4B13A50ACF89}" type="presParOf" srcId="{53567A66-F0E9-4EF8-ADA9-764BA36AA6A9}" destId="{F8977219-728E-448F-AE8B-46B14F4F17DE}" srcOrd="1" destOrd="0" presId="urn:microsoft.com/office/officeart/2005/8/layout/hList9"/>
    <dgm:cxn modelId="{5D91D2A5-22EB-4868-B1A7-953A15BFA7CA}" type="presParOf" srcId="{7B0C2EAE-70CB-4160-863D-210C3C66D5FD}" destId="{46A8623B-DC64-4ED6-B73D-98FEAB030508}" srcOrd="2" destOrd="0" presId="urn:microsoft.com/office/officeart/2005/8/layout/hList9"/>
    <dgm:cxn modelId="{571AA6E5-609C-4093-A201-7F7DA2C33865}" type="presParOf" srcId="{46A8623B-DC64-4ED6-B73D-98FEAB030508}" destId="{5314AADB-0AD3-4BAE-9F15-B0FE4F44C802}" srcOrd="0" destOrd="0" presId="urn:microsoft.com/office/officeart/2005/8/layout/hList9"/>
    <dgm:cxn modelId="{FB544B29-7B17-42BA-9E47-B5990CD38E70}" type="presParOf" srcId="{46A8623B-DC64-4ED6-B73D-98FEAB030508}" destId="{96624143-7928-48E9-817F-BC4A07250C32}" srcOrd="1" destOrd="0" presId="urn:microsoft.com/office/officeart/2005/8/layout/hList9"/>
    <dgm:cxn modelId="{2D344B2E-1088-46F6-92D5-F78588FEAFB4}" type="presParOf" srcId="{0DC7A063-583D-4B0F-88B2-BD54F95D95AF}" destId="{FBCC4E74-37C0-494F-ABC0-7D18132E1437}" srcOrd="12" destOrd="0" presId="urn:microsoft.com/office/officeart/2005/8/layout/hList9"/>
    <dgm:cxn modelId="{9BDAF6AD-56B8-4644-AA6B-955402E2E448}" type="presParOf" srcId="{0DC7A063-583D-4B0F-88B2-BD54F95D95AF}" destId="{89E6DA6E-7A23-44BD-8A99-378091FF741D}"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819461"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rtlCol="0" anchor="ctr" anchorCtr="0">
          <a:noAutofit/>
        </a:bodyPr>
        <a:lstStyle/>
        <a:p>
          <a:pPr lvl="0" algn="l" defTabSz="711200" rtl="0">
            <a:lnSpc>
              <a:spcPct val="90000"/>
            </a:lnSpc>
            <a:spcBef>
              <a:spcPct val="0"/>
            </a:spcBef>
            <a:spcAft>
              <a:spcPct val="35000"/>
            </a:spcAft>
          </a:pPr>
          <a:r>
            <a:rPr lang="en-US" altLang="zh-CN" sz="1600" kern="1200" dirty="0" smtClean="0">
              <a:latin typeface="微软雅黑" panose="020B0503020204020204" pitchFamily="34" charset="-122"/>
              <a:ea typeface="微软雅黑" panose="020B0503020204020204" pitchFamily="34" charset="-122"/>
            </a:rPr>
            <a:t>GFS</a:t>
          </a:r>
          <a:endParaRPr lang="en-US" sz="1600" kern="1200" dirty="0">
            <a:latin typeface="微软雅黑" panose="020B0503020204020204" pitchFamily="34" charset="-122"/>
            <a:ea typeface="微软雅黑" panose="020B0503020204020204" pitchFamily="34" charset="-122"/>
          </a:endParaRPr>
        </a:p>
      </dsp:txBody>
      <dsp:txXfrm>
        <a:off x="1063655" y="453531"/>
        <a:ext cx="1282015" cy="1017981"/>
      </dsp:txXfrm>
    </dsp:sp>
    <dsp:sp modelId="{59179C9B-8BA4-4AC7-ACB1-A12DE00142E2}">
      <dsp:nvSpPr>
        <dsp:cNvPr id="0" name=""/>
        <dsp:cNvSpPr/>
      </dsp:nvSpPr>
      <dsp:spPr>
        <a:xfrm>
          <a:off x="819461"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rtlCol="0" anchor="ctr" anchorCtr="0">
          <a:noAutofit/>
        </a:bodyPr>
        <a:lstStyle/>
        <a:p>
          <a:pPr lvl="0" algn="l" defTabSz="711200" rtl="0">
            <a:lnSpc>
              <a:spcPct val="90000"/>
            </a:lnSpc>
            <a:spcBef>
              <a:spcPct val="0"/>
            </a:spcBef>
            <a:spcAft>
              <a:spcPct val="35000"/>
            </a:spcAft>
          </a:pPr>
          <a:r>
            <a:rPr lang="en-US" altLang="zh-CN" sz="1600" kern="1200" dirty="0" err="1" smtClean="0">
              <a:latin typeface="微软雅黑" panose="020B0503020204020204" pitchFamily="34" charset="-122"/>
              <a:ea typeface="微软雅黑" panose="020B0503020204020204" pitchFamily="34" charset="-122"/>
            </a:rPr>
            <a:t>MapReduce</a:t>
          </a:r>
          <a:endParaRPr lang="en-US" sz="1600" kern="1200" dirty="0">
            <a:latin typeface="微软雅黑" panose="020B0503020204020204" pitchFamily="34" charset="-122"/>
            <a:ea typeface="微软雅黑" panose="020B0503020204020204" pitchFamily="34" charset="-122"/>
          </a:endParaRPr>
        </a:p>
      </dsp:txBody>
      <dsp:txXfrm>
        <a:off x="1063655" y="1471513"/>
        <a:ext cx="1282015" cy="1017981"/>
      </dsp:txXfrm>
    </dsp:sp>
    <dsp:sp modelId="{1877502C-A892-4DC0-ADA6-FA065097BB90}">
      <dsp:nvSpPr>
        <dsp:cNvPr id="0" name=""/>
        <dsp:cNvSpPr/>
      </dsp:nvSpPr>
      <dsp:spPr>
        <a:xfrm>
          <a:off x="819461"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rtlCol="0" anchor="ctr" anchorCtr="0">
          <a:noAutofit/>
        </a:bodyPr>
        <a:lstStyle/>
        <a:p>
          <a:pPr lvl="0" algn="l" defTabSz="711200" rtl="0">
            <a:lnSpc>
              <a:spcPct val="90000"/>
            </a:lnSpc>
            <a:spcBef>
              <a:spcPct val="0"/>
            </a:spcBef>
            <a:spcAft>
              <a:spcPct val="35000"/>
            </a:spcAft>
          </a:pPr>
          <a:r>
            <a:rPr lang="en-US" altLang="zh-CN" sz="1600" kern="1200" dirty="0" err="1" smtClean="0">
              <a:latin typeface="微软雅黑" panose="020B0503020204020204" pitchFamily="34" charset="-122"/>
              <a:ea typeface="微软雅黑" panose="020B0503020204020204" pitchFamily="34" charset="-122"/>
            </a:rPr>
            <a:t>BigTable</a:t>
          </a:r>
          <a:endParaRPr lang="en-US" sz="1600" kern="1200" dirty="0">
            <a:latin typeface="微软雅黑" panose="020B0503020204020204" pitchFamily="34" charset="-122"/>
            <a:ea typeface="微软雅黑" panose="020B0503020204020204" pitchFamily="34" charset="-122"/>
          </a:endParaRPr>
        </a:p>
      </dsp:txBody>
      <dsp:txXfrm>
        <a:off x="1063655" y="2489494"/>
        <a:ext cx="1282015" cy="1017981"/>
      </dsp:txXfrm>
    </dsp:sp>
    <dsp:sp modelId="{51F68A05-A560-4C6F-BC90-521AEF3B0907}">
      <dsp:nvSpPr>
        <dsp:cNvPr id="0" name=""/>
        <dsp:cNvSpPr/>
      </dsp:nvSpPr>
      <dsp:spPr>
        <a:xfrm>
          <a:off x="819461" y="3507476"/>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rtlCol="0" anchor="ctr" anchorCtr="0">
          <a:noAutofit/>
        </a:bodyPr>
        <a:lstStyle/>
        <a:p>
          <a:pPr lvl="0" algn="l" defTabSz="711200" rtl="0">
            <a:lnSpc>
              <a:spcPct val="90000"/>
            </a:lnSpc>
            <a:spcBef>
              <a:spcPct val="0"/>
            </a:spcBef>
            <a:spcAft>
              <a:spcPct val="35000"/>
            </a:spcAft>
          </a:pPr>
          <a:r>
            <a:rPr lang="zh-CN" sz="1600" kern="1200">
              <a:latin typeface="微软雅黑" panose="020B0503020204020204" pitchFamily="34" charset="-122"/>
              <a:ea typeface="微软雅黑" panose="020B0503020204020204" pitchFamily="34" charset="-122"/>
            </a:rPr>
            <a:t>任务描述</a:t>
          </a:r>
          <a:endParaRPr lang="en-US" sz="1600" kern="1200" dirty="0">
            <a:latin typeface="微软雅黑" panose="020B0503020204020204" pitchFamily="34" charset="-122"/>
            <a:ea typeface="微软雅黑" panose="020B0503020204020204" pitchFamily="34" charset="-122"/>
          </a:endParaRPr>
        </a:p>
      </dsp:txBody>
      <dsp:txXfrm>
        <a:off x="1063655" y="3507476"/>
        <a:ext cx="1282015" cy="1017981"/>
      </dsp:txXfrm>
    </dsp:sp>
    <dsp:sp modelId="{FC7ED273-8CFD-43C2-9C05-44FADF3E0637}">
      <dsp:nvSpPr>
        <dsp:cNvPr id="0" name=""/>
        <dsp:cNvSpPr/>
      </dsp:nvSpPr>
      <dsp:spPr>
        <a:xfrm>
          <a:off x="5483"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lvl="0" algn="ctr" defTabSz="622300" rtl="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谷歌三大论文</a:t>
          </a:r>
          <a:endParaRPr lang="en-US" sz="1400" kern="1200" dirty="0">
            <a:latin typeface="微软雅黑" panose="020B0503020204020204" pitchFamily="34" charset="-122"/>
            <a:ea typeface="微软雅黑" panose="020B0503020204020204" pitchFamily="34" charset="-122"/>
          </a:endParaRPr>
        </a:p>
      </dsp:txBody>
      <dsp:txXfrm>
        <a:off x="154488" y="195547"/>
        <a:ext cx="719462" cy="719462"/>
      </dsp:txXfrm>
    </dsp:sp>
    <dsp:sp modelId="{F660F4B9-35DB-4256-A868-A35C6DCCF6B2}">
      <dsp:nvSpPr>
        <dsp:cNvPr id="0" name=""/>
        <dsp:cNvSpPr/>
      </dsp:nvSpPr>
      <dsp:spPr>
        <a:xfrm>
          <a:off x="3363143"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rtlCol="0" anchor="ctr" anchorCtr="0">
          <a:noAutofit/>
        </a:bodyPr>
        <a:lstStyle/>
        <a:p>
          <a:pPr lvl="0" algn="l" defTabSz="711200" rtl="0">
            <a:lnSpc>
              <a:spcPct val="90000"/>
            </a:lnSpc>
            <a:spcBef>
              <a:spcPct val="0"/>
            </a:spcBef>
            <a:spcAft>
              <a:spcPct val="35000"/>
            </a:spcAft>
          </a:pPr>
          <a:r>
            <a:rPr lang="en-US" altLang="zh-CN" sz="1600" kern="1200" dirty="0" smtClean="0">
              <a:latin typeface="微软雅黑" panose="020B0503020204020204" pitchFamily="34" charset="-122"/>
              <a:ea typeface="微软雅黑" panose="020B0503020204020204" pitchFamily="34" charset="-122"/>
            </a:rPr>
            <a:t>HDFS</a:t>
          </a:r>
          <a:endParaRPr lang="en-US" sz="1600" kern="1200" dirty="0">
            <a:latin typeface="微软雅黑" panose="020B0503020204020204" pitchFamily="34" charset="-122"/>
            <a:ea typeface="微软雅黑" panose="020B0503020204020204" pitchFamily="34" charset="-122"/>
          </a:endParaRPr>
        </a:p>
      </dsp:txBody>
      <dsp:txXfrm>
        <a:off x="3607337" y="453531"/>
        <a:ext cx="1282015" cy="1017981"/>
      </dsp:txXfrm>
    </dsp:sp>
    <dsp:sp modelId="{614EBA0E-D12B-447E-B378-B0FA2DEBEA2F}">
      <dsp:nvSpPr>
        <dsp:cNvPr id="0" name=""/>
        <dsp:cNvSpPr/>
      </dsp:nvSpPr>
      <dsp:spPr>
        <a:xfrm>
          <a:off x="3363143"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rtlCol="0" anchor="ctr" anchorCtr="0">
          <a:noAutofit/>
        </a:bodyPr>
        <a:lstStyle/>
        <a:p>
          <a:pPr lvl="0" algn="l" defTabSz="711200" rtl="0">
            <a:lnSpc>
              <a:spcPct val="90000"/>
            </a:lnSpc>
            <a:spcBef>
              <a:spcPct val="0"/>
            </a:spcBef>
            <a:spcAft>
              <a:spcPct val="35000"/>
            </a:spcAft>
          </a:pPr>
          <a:r>
            <a:rPr lang="en-US" altLang="zh-CN" sz="1600" kern="1200" dirty="0" err="1" smtClean="0">
              <a:latin typeface="微软雅黑" panose="020B0503020204020204" pitchFamily="34" charset="-122"/>
              <a:ea typeface="微软雅黑" panose="020B0503020204020204" pitchFamily="34" charset="-122"/>
            </a:rPr>
            <a:t>MapReduce</a:t>
          </a:r>
          <a:endParaRPr lang="en-US" sz="1600" kern="1200" dirty="0">
            <a:latin typeface="微软雅黑" panose="020B0503020204020204" pitchFamily="34" charset="-122"/>
            <a:ea typeface="微软雅黑" panose="020B0503020204020204" pitchFamily="34" charset="-122"/>
          </a:endParaRPr>
        </a:p>
      </dsp:txBody>
      <dsp:txXfrm>
        <a:off x="3607337" y="1471513"/>
        <a:ext cx="1282015" cy="1017981"/>
      </dsp:txXfrm>
    </dsp:sp>
    <dsp:sp modelId="{68509703-D239-4E1B-8CF0-EF08079E1226}">
      <dsp:nvSpPr>
        <dsp:cNvPr id="0" name=""/>
        <dsp:cNvSpPr/>
      </dsp:nvSpPr>
      <dsp:spPr>
        <a:xfrm>
          <a:off x="3363143"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rtlCol="0" anchor="ctr" anchorCtr="0">
          <a:noAutofit/>
        </a:bodyPr>
        <a:lstStyle/>
        <a:p>
          <a:pPr lvl="0" algn="l" defTabSz="711200" rtl="0">
            <a:lnSpc>
              <a:spcPct val="90000"/>
            </a:lnSpc>
            <a:spcBef>
              <a:spcPct val="0"/>
            </a:spcBef>
            <a:spcAft>
              <a:spcPct val="35000"/>
            </a:spcAft>
          </a:pPr>
          <a:r>
            <a:rPr lang="en-US" altLang="zh-CN" sz="1600" kern="1200" dirty="0" err="1" smtClean="0">
              <a:latin typeface="微软雅黑" panose="020B0503020204020204" pitchFamily="34" charset="-122"/>
              <a:ea typeface="微软雅黑" panose="020B0503020204020204" pitchFamily="34" charset="-122"/>
            </a:rPr>
            <a:t>HBase</a:t>
          </a:r>
          <a:endParaRPr lang="en-US" sz="1600" kern="1200" dirty="0">
            <a:latin typeface="微软雅黑" panose="020B0503020204020204" pitchFamily="34" charset="-122"/>
            <a:ea typeface="微软雅黑" panose="020B0503020204020204" pitchFamily="34" charset="-122"/>
          </a:endParaRPr>
        </a:p>
      </dsp:txBody>
      <dsp:txXfrm>
        <a:off x="3607337" y="2489494"/>
        <a:ext cx="1282015" cy="1017981"/>
      </dsp:txXfrm>
    </dsp:sp>
    <dsp:sp modelId="{FD776C1E-557E-4553-9447-49B69EEC7907}">
      <dsp:nvSpPr>
        <dsp:cNvPr id="0" name=""/>
        <dsp:cNvSpPr/>
      </dsp:nvSpPr>
      <dsp:spPr>
        <a:xfrm>
          <a:off x="2549165"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lvl="0" algn="ctr" defTabSz="622300" rtl="0">
            <a:lnSpc>
              <a:spcPct val="90000"/>
            </a:lnSpc>
            <a:spcBef>
              <a:spcPct val="0"/>
            </a:spcBef>
            <a:spcAft>
              <a:spcPct val="35000"/>
            </a:spcAft>
          </a:pPr>
          <a:r>
            <a:rPr lang="en-US" altLang="zh-CN" sz="1400" kern="1200" dirty="0" smtClean="0">
              <a:latin typeface="微软雅黑" panose="020B0503020204020204" pitchFamily="34" charset="-122"/>
              <a:ea typeface="微软雅黑" panose="020B0503020204020204" pitchFamily="34" charset="-122"/>
            </a:rPr>
            <a:t>Hadoop</a:t>
          </a:r>
          <a:endParaRPr lang="en-US" sz="1400" kern="1200" dirty="0">
            <a:latin typeface="微软雅黑" panose="020B0503020204020204" pitchFamily="34" charset="-122"/>
            <a:ea typeface="微软雅黑" panose="020B0503020204020204" pitchFamily="34" charset="-122"/>
          </a:endParaRPr>
        </a:p>
      </dsp:txBody>
      <dsp:txXfrm>
        <a:off x="2698170" y="195547"/>
        <a:ext cx="719462" cy="719462"/>
      </dsp:txXfrm>
    </dsp:sp>
    <dsp:sp modelId="{AD2806AC-6A03-4F05-9F4D-F72EA0E56FBF}">
      <dsp:nvSpPr>
        <dsp:cNvPr id="0" name=""/>
        <dsp:cNvSpPr/>
      </dsp:nvSpPr>
      <dsp:spPr>
        <a:xfrm>
          <a:off x="5906825"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rtlCol="0" anchor="ctr" anchorCtr="0">
          <a:noAutofit/>
        </a:bodyPr>
        <a:lstStyle/>
        <a:p>
          <a:pPr lvl="0" algn="l" defTabSz="711200" rtl="0">
            <a:lnSpc>
              <a:spcPct val="90000"/>
            </a:lnSpc>
            <a:spcBef>
              <a:spcPct val="0"/>
            </a:spcBef>
            <a:spcAft>
              <a:spcPct val="35000"/>
            </a:spcAft>
          </a:pPr>
          <a:r>
            <a:rPr lang="en-US" altLang="zh-CN" sz="1600" kern="1200" dirty="0" smtClean="0">
              <a:latin typeface="微软雅黑" panose="020B0503020204020204" pitchFamily="34" charset="-122"/>
              <a:ea typeface="微软雅黑" panose="020B0503020204020204" pitchFamily="34" charset="-122"/>
            </a:rPr>
            <a:t>Storm</a:t>
          </a:r>
          <a:endParaRPr lang="en-US" sz="1600" kern="1200" dirty="0">
            <a:latin typeface="微软雅黑" panose="020B0503020204020204" pitchFamily="34" charset="-122"/>
            <a:ea typeface="微软雅黑" panose="020B0503020204020204" pitchFamily="34" charset="-122"/>
          </a:endParaRPr>
        </a:p>
      </dsp:txBody>
      <dsp:txXfrm>
        <a:off x="6151018" y="453531"/>
        <a:ext cx="1282015" cy="1017981"/>
      </dsp:txXfrm>
    </dsp:sp>
    <dsp:sp modelId="{5314AADB-0AD3-4BAE-9F15-B0FE4F44C802}">
      <dsp:nvSpPr>
        <dsp:cNvPr id="0" name=""/>
        <dsp:cNvSpPr/>
      </dsp:nvSpPr>
      <dsp:spPr>
        <a:xfrm>
          <a:off x="5906825"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rtlCol="0" anchor="ctr" anchorCtr="0">
          <a:noAutofit/>
        </a:bodyPr>
        <a:lstStyle/>
        <a:p>
          <a:pPr lvl="0" algn="l" defTabSz="711200" rtl="0">
            <a:lnSpc>
              <a:spcPct val="90000"/>
            </a:lnSpc>
            <a:spcBef>
              <a:spcPct val="0"/>
            </a:spcBef>
            <a:spcAft>
              <a:spcPct val="35000"/>
            </a:spcAft>
          </a:pPr>
          <a:r>
            <a:rPr lang="en-US" altLang="zh-CN" sz="1600" kern="1200" dirty="0" smtClean="0">
              <a:latin typeface="微软雅黑" panose="020B0503020204020204" pitchFamily="34" charset="-122"/>
              <a:ea typeface="微软雅黑" panose="020B0503020204020204" pitchFamily="34" charset="-122"/>
            </a:rPr>
            <a:t>Spark</a:t>
          </a:r>
          <a:endParaRPr lang="en-US" sz="1600" kern="1200" dirty="0">
            <a:latin typeface="微软雅黑" panose="020B0503020204020204" pitchFamily="34" charset="-122"/>
            <a:ea typeface="微软雅黑" panose="020B0503020204020204" pitchFamily="34" charset="-122"/>
          </a:endParaRPr>
        </a:p>
      </dsp:txBody>
      <dsp:txXfrm>
        <a:off x="6151018" y="1471513"/>
        <a:ext cx="1282015" cy="1017981"/>
      </dsp:txXfrm>
    </dsp:sp>
    <dsp:sp modelId="{89E6DA6E-7A23-44BD-8A99-378091FF741D}">
      <dsp:nvSpPr>
        <dsp:cNvPr id="0" name=""/>
        <dsp:cNvSpPr/>
      </dsp:nvSpPr>
      <dsp:spPr>
        <a:xfrm>
          <a:off x="5092847"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lvl="0" algn="ctr" defTabSz="622300" rtl="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实时计算</a:t>
          </a:r>
          <a:endParaRPr lang="en-US" sz="1400" kern="1200" dirty="0">
            <a:latin typeface="微软雅黑" panose="020B0503020204020204" pitchFamily="34" charset="-122"/>
            <a:ea typeface="微软雅黑" panose="020B0503020204020204" pitchFamily="34" charset="-122"/>
          </a:endParaRPr>
        </a:p>
      </dsp:txBody>
      <dsp:txXfrm>
        <a:off x="5241852" y="195547"/>
        <a:ext cx="719462" cy="719462"/>
      </dsp:txXfrm>
    </dsp:sp>
    <dsp:sp modelId="{402C2C77-A32C-4D99-9940-12535E1181F2}">
      <dsp:nvSpPr>
        <dsp:cNvPr id="0" name=""/>
        <dsp:cNvSpPr/>
      </dsp:nvSpPr>
      <dsp:spPr>
        <a:xfrm>
          <a:off x="8450507"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rtlCol="0" anchor="ctr" anchorCtr="0">
          <a:noAutofit/>
        </a:bodyPr>
        <a:lstStyle/>
        <a:p>
          <a:pPr lvl="0" algn="l" defTabSz="711200" rtl="0">
            <a:lnSpc>
              <a:spcPct val="90000"/>
            </a:lnSpc>
            <a:spcBef>
              <a:spcPct val="0"/>
            </a:spcBef>
            <a:spcAft>
              <a:spcPct val="35000"/>
            </a:spcAft>
          </a:pPr>
          <a:r>
            <a:rPr lang="en-US" altLang="zh-CN" sz="1600" kern="1200" dirty="0" err="1" smtClean="0">
              <a:latin typeface="微软雅黑" panose="020B0503020204020204" pitchFamily="34" charset="-122"/>
              <a:ea typeface="微软雅黑" panose="020B0503020204020204" pitchFamily="34" charset="-122"/>
            </a:rPr>
            <a:t>AlphaGo</a:t>
          </a:r>
          <a:endParaRPr lang="en-US" sz="1600" kern="1200" dirty="0">
            <a:latin typeface="微软雅黑" panose="020B0503020204020204" pitchFamily="34" charset="-122"/>
            <a:ea typeface="微软雅黑" panose="020B0503020204020204" pitchFamily="34" charset="-122"/>
          </a:endParaRPr>
        </a:p>
      </dsp:txBody>
      <dsp:txXfrm>
        <a:off x="8694700" y="453531"/>
        <a:ext cx="1282015" cy="1017981"/>
      </dsp:txXfrm>
    </dsp:sp>
    <dsp:sp modelId="{3086D0BF-AAD1-4310-88ED-4D81A687BD50}">
      <dsp:nvSpPr>
        <dsp:cNvPr id="0" name=""/>
        <dsp:cNvSpPr/>
      </dsp:nvSpPr>
      <dsp:spPr>
        <a:xfrm>
          <a:off x="8450507"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13792" rIns="113792" bIns="113792" numCol="1" spcCol="1270" rtlCol="0" anchor="ctr" anchorCtr="0">
          <a:noAutofit/>
        </a:bodyPr>
        <a:lstStyle/>
        <a:p>
          <a:pPr lvl="0" algn="l" defTabSz="711200" rtl="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超脑计划</a:t>
          </a:r>
          <a:endParaRPr lang="en-US" sz="1600" kern="1200" dirty="0">
            <a:latin typeface="微软雅黑" panose="020B0503020204020204" pitchFamily="34" charset="-122"/>
            <a:ea typeface="微软雅黑" panose="020B0503020204020204" pitchFamily="34" charset="-122"/>
          </a:endParaRPr>
        </a:p>
      </dsp:txBody>
      <dsp:txXfrm>
        <a:off x="8694700" y="1471513"/>
        <a:ext cx="1282015" cy="1017981"/>
      </dsp:txXfrm>
    </dsp:sp>
    <dsp:sp modelId="{7453D9C8-CD6E-4AA4-8A19-7F6F667528F0}">
      <dsp:nvSpPr>
        <dsp:cNvPr id="0" name=""/>
        <dsp:cNvSpPr/>
      </dsp:nvSpPr>
      <dsp:spPr>
        <a:xfrm>
          <a:off x="7636529"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lvl="0" algn="ctr" defTabSz="622300" rtl="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智能应用</a:t>
          </a:r>
          <a:endParaRPr lang="en-US" sz="1400" kern="1200" dirty="0">
            <a:latin typeface="微软雅黑" panose="020B0503020204020204" pitchFamily="34" charset="-122"/>
            <a:ea typeface="微软雅黑" panose="020B0503020204020204" pitchFamily="34" charset="-122"/>
          </a:endParaRPr>
        </a:p>
      </dsp:txBody>
      <dsp:txXfrm>
        <a:off x="7785534" y="195547"/>
        <a:ext cx="719462" cy="719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2032264" y="416223"/>
          <a:ext cx="1557281"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rtlCol="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业务控制</a:t>
          </a:r>
          <a:endParaRPr lang="en-US" sz="1800" kern="1200" dirty="0">
            <a:latin typeface="微软雅黑" panose="020B0503020204020204" pitchFamily="34" charset="-122"/>
            <a:ea typeface="微软雅黑" panose="020B0503020204020204" pitchFamily="34" charset="-122"/>
          </a:endParaRPr>
        </a:p>
      </dsp:txBody>
      <dsp:txXfrm>
        <a:off x="2281429" y="416223"/>
        <a:ext cx="1308116" cy="1038706"/>
      </dsp:txXfrm>
    </dsp:sp>
    <dsp:sp modelId="{59179C9B-8BA4-4AC7-ACB1-A12DE00142E2}">
      <dsp:nvSpPr>
        <dsp:cNvPr id="0" name=""/>
        <dsp:cNvSpPr/>
      </dsp:nvSpPr>
      <dsp:spPr>
        <a:xfrm>
          <a:off x="2032264" y="1454930"/>
          <a:ext cx="1557281"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rtlCol="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数据推送</a:t>
          </a:r>
          <a:endParaRPr lang="en-US" sz="1800" kern="1200" dirty="0">
            <a:latin typeface="微软雅黑" panose="020B0503020204020204" pitchFamily="34" charset="-122"/>
            <a:ea typeface="微软雅黑" panose="020B0503020204020204" pitchFamily="34" charset="-122"/>
          </a:endParaRPr>
        </a:p>
      </dsp:txBody>
      <dsp:txXfrm>
        <a:off x="2281429" y="1454930"/>
        <a:ext cx="1308116" cy="1038706"/>
      </dsp:txXfrm>
    </dsp:sp>
    <dsp:sp modelId="{1877502C-A892-4DC0-ADA6-FA065097BB90}">
      <dsp:nvSpPr>
        <dsp:cNvPr id="0" name=""/>
        <dsp:cNvSpPr/>
      </dsp:nvSpPr>
      <dsp:spPr>
        <a:xfrm>
          <a:off x="7227527" y="2469851"/>
          <a:ext cx="1557281"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rtlCol="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数据推送实时分析</a:t>
          </a:r>
          <a:endParaRPr lang="en-US" sz="1800" kern="1200" dirty="0">
            <a:latin typeface="微软雅黑" panose="020B0503020204020204" pitchFamily="34" charset="-122"/>
            <a:ea typeface="微软雅黑" panose="020B0503020204020204" pitchFamily="34" charset="-122"/>
          </a:endParaRPr>
        </a:p>
      </dsp:txBody>
      <dsp:txXfrm>
        <a:off x="7476692" y="2469851"/>
        <a:ext cx="1308116" cy="1038706"/>
      </dsp:txXfrm>
    </dsp:sp>
    <dsp:sp modelId="{51F68A05-A560-4C6F-BC90-521AEF3B0907}">
      <dsp:nvSpPr>
        <dsp:cNvPr id="0" name=""/>
        <dsp:cNvSpPr/>
      </dsp:nvSpPr>
      <dsp:spPr>
        <a:xfrm>
          <a:off x="4622195" y="3531575"/>
          <a:ext cx="1557281"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rtlCol="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管理服务</a:t>
          </a:r>
          <a:endParaRPr lang="en-US" sz="1800" kern="1200" dirty="0">
            <a:latin typeface="微软雅黑" panose="020B0503020204020204" pitchFamily="34" charset="-122"/>
            <a:ea typeface="微软雅黑" panose="020B0503020204020204" pitchFamily="34" charset="-122"/>
          </a:endParaRPr>
        </a:p>
      </dsp:txBody>
      <dsp:txXfrm>
        <a:off x="4871360" y="3531575"/>
        <a:ext cx="1308116" cy="1038706"/>
      </dsp:txXfrm>
    </dsp:sp>
    <dsp:sp modelId="{FC7ED273-8CFD-43C2-9C05-44FADF3E0637}">
      <dsp:nvSpPr>
        <dsp:cNvPr id="0" name=""/>
        <dsp:cNvSpPr/>
      </dsp:nvSpPr>
      <dsp:spPr>
        <a:xfrm>
          <a:off x="1201714" y="948"/>
          <a:ext cx="1038187" cy="1038187"/>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lvl="0" algn="ctr" defTabSz="800100" rtl="0">
            <a:lnSpc>
              <a:spcPct val="90000"/>
            </a:lnSpc>
            <a:spcBef>
              <a:spcPct val="0"/>
            </a:spcBef>
            <a:spcAft>
              <a:spcPct val="35000"/>
            </a:spcAft>
          </a:pPr>
          <a:r>
            <a:rPr lang="en-US" altLang="zh-CN" sz="1800" kern="1200" dirty="0" smtClean="0">
              <a:latin typeface="微软雅黑" panose="020B0503020204020204" pitchFamily="34" charset="-122"/>
              <a:ea typeface="微软雅黑" panose="020B0503020204020204" pitchFamily="34" charset="-122"/>
            </a:rPr>
            <a:t>SDK</a:t>
          </a:r>
          <a:endParaRPr lang="en-US" sz="1800" kern="1200" dirty="0">
            <a:latin typeface="微软雅黑" panose="020B0503020204020204" pitchFamily="34" charset="-122"/>
            <a:ea typeface="微软雅黑" panose="020B0503020204020204" pitchFamily="34" charset="-122"/>
          </a:endParaRPr>
        </a:p>
      </dsp:txBody>
      <dsp:txXfrm>
        <a:off x="1353753" y="152987"/>
        <a:ext cx="734109" cy="734109"/>
      </dsp:txXfrm>
    </dsp:sp>
    <dsp:sp modelId="{F660F4B9-35DB-4256-A868-A35C6DCCF6B2}">
      <dsp:nvSpPr>
        <dsp:cNvPr id="0" name=""/>
        <dsp:cNvSpPr/>
      </dsp:nvSpPr>
      <dsp:spPr>
        <a:xfrm>
          <a:off x="4627734" y="416223"/>
          <a:ext cx="1557281"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rtlCol="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流程引擎</a:t>
          </a:r>
          <a:endParaRPr lang="en-US" sz="1800" kern="1200" dirty="0">
            <a:latin typeface="微软雅黑" panose="020B0503020204020204" pitchFamily="34" charset="-122"/>
            <a:ea typeface="微软雅黑" panose="020B0503020204020204" pitchFamily="34" charset="-122"/>
          </a:endParaRPr>
        </a:p>
      </dsp:txBody>
      <dsp:txXfrm>
        <a:off x="4876899" y="416223"/>
        <a:ext cx="1308116" cy="1038706"/>
      </dsp:txXfrm>
    </dsp:sp>
    <dsp:sp modelId="{614EBA0E-D12B-447E-B378-B0FA2DEBEA2F}">
      <dsp:nvSpPr>
        <dsp:cNvPr id="0" name=""/>
        <dsp:cNvSpPr/>
      </dsp:nvSpPr>
      <dsp:spPr>
        <a:xfrm>
          <a:off x="4627734" y="1454930"/>
          <a:ext cx="1557281"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rtlCol="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规则引擎</a:t>
          </a:r>
          <a:endParaRPr lang="en-US" sz="1800" kern="1200" dirty="0">
            <a:latin typeface="微软雅黑" panose="020B0503020204020204" pitchFamily="34" charset="-122"/>
            <a:ea typeface="微软雅黑" panose="020B0503020204020204" pitchFamily="34" charset="-122"/>
          </a:endParaRPr>
        </a:p>
      </dsp:txBody>
      <dsp:txXfrm>
        <a:off x="4876899" y="1454930"/>
        <a:ext cx="1308116" cy="1038706"/>
      </dsp:txXfrm>
    </dsp:sp>
    <dsp:sp modelId="{68509703-D239-4E1B-8CF0-EF08079E1226}">
      <dsp:nvSpPr>
        <dsp:cNvPr id="0" name=""/>
        <dsp:cNvSpPr/>
      </dsp:nvSpPr>
      <dsp:spPr>
        <a:xfrm>
          <a:off x="4627734" y="2493637"/>
          <a:ext cx="1557281"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rtlCol="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数据引擎</a:t>
          </a:r>
          <a:endParaRPr lang="en-US" sz="1800" kern="1200" dirty="0">
            <a:latin typeface="微软雅黑" panose="020B0503020204020204" pitchFamily="34" charset="-122"/>
            <a:ea typeface="微软雅黑" panose="020B0503020204020204" pitchFamily="34" charset="-122"/>
          </a:endParaRPr>
        </a:p>
      </dsp:txBody>
      <dsp:txXfrm>
        <a:off x="4876899" y="2493637"/>
        <a:ext cx="1308116" cy="1038706"/>
      </dsp:txXfrm>
    </dsp:sp>
    <dsp:sp modelId="{FD776C1E-557E-4553-9447-49B69EEC7907}">
      <dsp:nvSpPr>
        <dsp:cNvPr id="0" name=""/>
        <dsp:cNvSpPr/>
      </dsp:nvSpPr>
      <dsp:spPr>
        <a:xfrm>
          <a:off x="3797184" y="948"/>
          <a:ext cx="1038187" cy="1038187"/>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lvl="0" algn="ctr"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反欺诈系统</a:t>
          </a:r>
          <a:endParaRPr lang="en-US" sz="1800" kern="1200" dirty="0">
            <a:latin typeface="微软雅黑" panose="020B0503020204020204" pitchFamily="34" charset="-122"/>
            <a:ea typeface="微软雅黑" panose="020B0503020204020204" pitchFamily="34" charset="-122"/>
          </a:endParaRPr>
        </a:p>
      </dsp:txBody>
      <dsp:txXfrm>
        <a:off x="3949223" y="152987"/>
        <a:ext cx="734109" cy="734109"/>
      </dsp:txXfrm>
    </dsp:sp>
    <dsp:sp modelId="{AD2806AC-6A03-4F05-9F4D-F72EA0E56FBF}">
      <dsp:nvSpPr>
        <dsp:cNvPr id="0" name=""/>
        <dsp:cNvSpPr/>
      </dsp:nvSpPr>
      <dsp:spPr>
        <a:xfrm>
          <a:off x="7223203" y="416223"/>
          <a:ext cx="1557281"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rtlCol="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多维数据仓库</a:t>
          </a:r>
          <a:endParaRPr lang="en-US" sz="1800" kern="1200" dirty="0">
            <a:latin typeface="微软雅黑" panose="020B0503020204020204" pitchFamily="34" charset="-122"/>
            <a:ea typeface="微软雅黑" panose="020B0503020204020204" pitchFamily="34" charset="-122"/>
          </a:endParaRPr>
        </a:p>
      </dsp:txBody>
      <dsp:txXfrm>
        <a:off x="7472368" y="416223"/>
        <a:ext cx="1308116" cy="1038706"/>
      </dsp:txXfrm>
    </dsp:sp>
    <dsp:sp modelId="{5314AADB-0AD3-4BAE-9F15-B0FE4F44C802}">
      <dsp:nvSpPr>
        <dsp:cNvPr id="0" name=""/>
        <dsp:cNvSpPr/>
      </dsp:nvSpPr>
      <dsp:spPr>
        <a:xfrm>
          <a:off x="7223203" y="1454930"/>
          <a:ext cx="1557281" cy="103870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rtlCol="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超大规模数据定时分析</a:t>
          </a:r>
          <a:endParaRPr lang="en-US" sz="1800" kern="1200" dirty="0">
            <a:latin typeface="微软雅黑" panose="020B0503020204020204" pitchFamily="34" charset="-122"/>
            <a:ea typeface="微软雅黑" panose="020B0503020204020204" pitchFamily="34" charset="-122"/>
          </a:endParaRPr>
        </a:p>
      </dsp:txBody>
      <dsp:txXfrm>
        <a:off x="7472368" y="1454930"/>
        <a:ext cx="1308116" cy="1038706"/>
      </dsp:txXfrm>
    </dsp:sp>
    <dsp:sp modelId="{89E6DA6E-7A23-44BD-8A99-378091FF741D}">
      <dsp:nvSpPr>
        <dsp:cNvPr id="0" name=""/>
        <dsp:cNvSpPr/>
      </dsp:nvSpPr>
      <dsp:spPr>
        <a:xfrm>
          <a:off x="6392653" y="948"/>
          <a:ext cx="1038187" cy="1038187"/>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lvl="0" algn="ctr" defTabSz="800100" rtl="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云端数据</a:t>
          </a:r>
          <a:endParaRPr lang="en-US" sz="1800" kern="1200" dirty="0">
            <a:latin typeface="微软雅黑" panose="020B0503020204020204" pitchFamily="34" charset="-122"/>
            <a:ea typeface="微软雅黑" panose="020B0503020204020204" pitchFamily="34" charset="-122"/>
          </a:endParaRPr>
        </a:p>
      </dsp:txBody>
      <dsp:txXfrm>
        <a:off x="6544692" y="152987"/>
        <a:ext cx="734109" cy="734109"/>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2017/5/26</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2017/5/26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smtClean="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2017/5/26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smtClean="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smtClean="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2017/5/26</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2017/5/26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2017/5/26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2017/5/26</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smtClean="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smtClean="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smtClean="0"/>
              <a:t>单击此处编辑母版文本样式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2017/5/26</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2017/5/26</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smtClean="0"/>
              <a:t>单击此处编辑母版文本样式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smtClean="0"/>
              <a:t>单击此处编辑母版文本样式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2017/5/26</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2017/5/26</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2017/5/26</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smtClean="0"/>
              <a:t>单击此处编辑母版文本样式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2017/5/26</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2017/5/26</a:t>
            </a:fld>
            <a:r>
              <a:rPr lang="zh-CN" altLang="en-US" dirty="0"/>
              <a:t>​</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iof.hexun.com/index.html"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104900" y="2292094"/>
            <a:ext cx="5734050" cy="2219691"/>
          </a:xfrm>
        </p:spPr>
        <p:txBody>
          <a:bodyPr rtlCol="0" anchor="ctr"/>
          <a:lstStyle/>
          <a:p>
            <a:pPr rtl="0"/>
            <a:r>
              <a:rPr lang="zh-CN" altLang="en-US" dirty="0" smtClean="0">
                <a:latin typeface="微软雅黑" panose="020B0503020204020204" pitchFamily="34" charset="-122"/>
                <a:ea typeface="微软雅黑" panose="020B0503020204020204" pitchFamily="34" charset="-122"/>
              </a:rPr>
              <a:t>分布式存储和并行计算算法与海量数据分析</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zh-CN" altLang="en-US" dirty="0" smtClean="0">
                <a:latin typeface="微软雅黑" panose="020B0503020204020204" pitchFamily="34" charset="-122"/>
                <a:ea typeface="微软雅黑" panose="020B0503020204020204" pitchFamily="34" charset="-122"/>
              </a:rPr>
              <a:t>河南科技大学 软件工程</a:t>
            </a:r>
            <a:endParaRPr lang="en-US" altLang="zh-CN" dirty="0" smtClean="0">
              <a:latin typeface="微软雅黑" panose="020B0503020204020204" pitchFamily="34" charset="-122"/>
              <a:ea typeface="微软雅黑" panose="020B0503020204020204" pitchFamily="34" charset="-122"/>
            </a:endParaRPr>
          </a:p>
          <a:p>
            <a:pPr rtl="0"/>
            <a:endParaRPr lang="en-US" dirty="0" smtClean="0">
              <a:latin typeface="微软雅黑" panose="020B0503020204020204" pitchFamily="34" charset="-122"/>
              <a:ea typeface="微软雅黑" panose="020B0503020204020204" pitchFamily="34" charset="-122"/>
            </a:endParaRPr>
          </a:p>
          <a:p>
            <a:pPr rtl="0"/>
            <a:r>
              <a:rPr lang="zh-CN" altLang="en-US" dirty="0" smtClean="0"/>
              <a:t>指导老师：霍华     答辩人：王为为</a:t>
            </a:r>
            <a:endParaRPr lang="en-US" dirty="0">
              <a:latin typeface="微软雅黑" panose="020B0503020204020204" pitchFamily="34" charset="-122"/>
              <a:ea typeface="微软雅黑" panose="020B0503020204020204" pitchFamily="34" charset="-122"/>
            </a:endParaRPr>
          </a:p>
        </p:txBody>
      </p:sp>
      <p:sp>
        <p:nvSpPr>
          <p:cNvPr id="3" name="图片占位符 2"/>
          <p:cNvSpPr>
            <a:spLocks noGrp="1"/>
          </p:cNvSpPr>
          <p:nvPr>
            <p:ph type="pic" sz="quarter" idx="13"/>
          </p:nvPr>
        </p:nvSpPr>
        <p:spPr/>
      </p:sp>
      <p:pic>
        <p:nvPicPr>
          <p:cNvPr id="5" name="图片 4"/>
          <p:cNvPicPr>
            <a:picLocks noChangeAspect="1"/>
          </p:cNvPicPr>
          <p:nvPr/>
        </p:nvPicPr>
        <p:blipFill>
          <a:blip r:embed="rId3"/>
          <a:stretch>
            <a:fillRect/>
          </a:stretch>
        </p:blipFill>
        <p:spPr>
          <a:xfrm>
            <a:off x="6981062" y="1310656"/>
            <a:ext cx="5210937" cy="4208604"/>
          </a:xfrm>
          <a:prstGeom prst="rect">
            <a:avLst/>
          </a:prstGeo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分布式存储</a:t>
            </a:r>
            <a:r>
              <a:rPr lang="en-US" altLang="zh-CN" dirty="0"/>
              <a:t>-HDFS</a:t>
            </a:r>
            <a:r>
              <a:rPr lang="zh-CN" altLang="en-US" dirty="0"/>
              <a:t>分布式存储（</a:t>
            </a:r>
            <a:r>
              <a:rPr lang="en-US" altLang="zh-CN" dirty="0" smtClean="0"/>
              <a:t>HDFS</a:t>
            </a:r>
            <a:r>
              <a:rPr lang="zh-CN" altLang="en-US" dirty="0" smtClean="0"/>
              <a:t>基本架构）</a:t>
            </a:r>
            <a:endParaRPr lang="en-US" dirty="0">
              <a:latin typeface="微软雅黑" panose="020B0503020204020204" pitchFamily="34" charset="-122"/>
              <a:ea typeface="微软雅黑" panose="020B0503020204020204" pitchFamily="34" charset="-122"/>
            </a:endParaRPr>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
        <p:nvSpPr>
          <p:cNvPr id="3" name="内容占位符 2"/>
          <p:cNvSpPr>
            <a:spLocks noGrp="1"/>
          </p:cNvSpPr>
          <p:nvPr>
            <p:ph idx="1"/>
          </p:nvPr>
        </p:nvSpPr>
        <p:spPr>
          <a:xfrm>
            <a:off x="1104900" y="1600200"/>
            <a:ext cx="2146534" cy="4572000"/>
          </a:xfrm>
        </p:spPr>
        <p:txBody>
          <a:bodyPr/>
          <a:lstStyle/>
          <a:p>
            <a:r>
              <a:rPr lang="zh-CN" altLang="en-US" dirty="0" smtClean="0"/>
              <a:t>以</a:t>
            </a:r>
            <a:r>
              <a:rPr lang="en-US" altLang="zh-CN" dirty="0" smtClean="0"/>
              <a:t>master/slave</a:t>
            </a:r>
            <a:r>
              <a:rPr lang="zh-CN" altLang="en-US" dirty="0" smtClean="0"/>
              <a:t>模式为基本拓扑模型</a:t>
            </a:r>
            <a:endParaRPr lang="en-US" altLang="zh-CN" dirty="0" smtClean="0"/>
          </a:p>
          <a:p>
            <a:r>
              <a:rPr lang="en-US" altLang="zh-CN" dirty="0" smtClean="0"/>
              <a:t>Name</a:t>
            </a:r>
            <a:r>
              <a:rPr lang="zh-CN" altLang="en-US" dirty="0" smtClean="0"/>
              <a:t>仅仅存储元数据与控制客户端访问具体数据节点。</a:t>
            </a:r>
            <a:endParaRPr lang="en-US" altLang="zh-CN" dirty="0" smtClean="0"/>
          </a:p>
          <a:p>
            <a:r>
              <a:rPr lang="en-US" altLang="zh-CN" dirty="0" err="1" smtClean="0"/>
              <a:t>Datanode</a:t>
            </a:r>
            <a:r>
              <a:rPr lang="zh-CN" altLang="en-US" dirty="0" smtClean="0"/>
              <a:t>是实际数据操作命定的执行者，在</a:t>
            </a:r>
            <a:r>
              <a:rPr lang="en-US" altLang="zh-CN" dirty="0" err="1" smtClean="0"/>
              <a:t>namenode</a:t>
            </a:r>
            <a:r>
              <a:rPr lang="zh-CN" altLang="en-US" dirty="0" smtClean="0"/>
              <a:t>的协调下，直接与客户端进行数据交换。</a:t>
            </a:r>
            <a:endParaRPr lang="en-US" altLang="zh-CN" dirty="0"/>
          </a:p>
        </p:txBody>
      </p:sp>
      <p:pic>
        <p:nvPicPr>
          <p:cNvPr id="1027" name="Picture 3" descr="HDFS架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434" y="1600200"/>
            <a:ext cx="7834148" cy="4523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8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分布式存储</a:t>
            </a:r>
            <a:r>
              <a:rPr lang="en-US" altLang="zh-CN" dirty="0"/>
              <a:t>-HDFS</a:t>
            </a:r>
            <a:r>
              <a:rPr lang="zh-CN" altLang="en-US" dirty="0"/>
              <a:t>分布式存储（</a:t>
            </a:r>
            <a:r>
              <a:rPr lang="en-US" altLang="zh-CN" dirty="0" smtClean="0"/>
              <a:t>HDFS</a:t>
            </a:r>
            <a:r>
              <a:rPr lang="zh-CN" altLang="en-US" dirty="0" smtClean="0"/>
              <a:t>读取数据）</a:t>
            </a:r>
            <a:endParaRPr lang="en-US" dirty="0">
              <a:latin typeface="微软雅黑" panose="020B0503020204020204" pitchFamily="34" charset="-122"/>
              <a:ea typeface="微软雅黑" panose="020B0503020204020204" pitchFamily="34" charset="-122"/>
            </a:endParaRPr>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
        <p:nvSpPr>
          <p:cNvPr id="3" name="内容占位符 2"/>
          <p:cNvSpPr>
            <a:spLocks noGrp="1"/>
          </p:cNvSpPr>
          <p:nvPr>
            <p:ph idx="1"/>
          </p:nvPr>
        </p:nvSpPr>
        <p:spPr>
          <a:xfrm>
            <a:off x="1104900" y="1600200"/>
            <a:ext cx="2146534" cy="4572000"/>
          </a:xfrm>
        </p:spPr>
        <p:txBody>
          <a:bodyPr/>
          <a:lstStyle/>
          <a:p>
            <a:r>
              <a:rPr lang="zh-CN" altLang="en-US" dirty="0" smtClean="0"/>
              <a:t>客户端与</a:t>
            </a:r>
            <a:r>
              <a:rPr lang="en-US" altLang="zh-CN" dirty="0" err="1" smtClean="0"/>
              <a:t>namenode</a:t>
            </a:r>
            <a:r>
              <a:rPr lang="zh-CN" altLang="en-US" dirty="0" smtClean="0"/>
              <a:t>以</a:t>
            </a:r>
            <a:r>
              <a:rPr lang="en-US" altLang="zh-CN" dirty="0" smtClean="0"/>
              <a:t>RPC</a:t>
            </a:r>
            <a:r>
              <a:rPr lang="zh-CN" altLang="en-US" dirty="0"/>
              <a:t>协议</a:t>
            </a:r>
            <a:r>
              <a:rPr lang="zh-CN" altLang="en-US" dirty="0" smtClean="0"/>
              <a:t>通信获取数据块所在的节点信息，</a:t>
            </a:r>
            <a:r>
              <a:rPr lang="en-US" altLang="zh-CN" dirty="0" err="1" smtClean="0"/>
              <a:t>namenode</a:t>
            </a:r>
            <a:r>
              <a:rPr lang="zh-CN" altLang="en-US" dirty="0" smtClean="0"/>
              <a:t>会选择离客户端最近的或者负载最轻的节点，将此节点和目标数据块信息返回客户端。</a:t>
            </a:r>
            <a:endParaRPr lang="en-US" altLang="zh-CN" dirty="0" smtClean="0"/>
          </a:p>
          <a:p>
            <a:r>
              <a:rPr lang="zh-CN" altLang="en-US" dirty="0" smtClean="0"/>
              <a:t>客户端直接与目标</a:t>
            </a:r>
            <a:r>
              <a:rPr lang="en-US" altLang="zh-CN" dirty="0" err="1" smtClean="0"/>
              <a:t>datanode</a:t>
            </a:r>
            <a:r>
              <a:rPr lang="zh-CN" altLang="en-US" dirty="0" smtClean="0"/>
              <a:t>通信获取数据块。</a:t>
            </a:r>
            <a:endParaRPr lang="en-US" altLang="zh-CN" dirty="0"/>
          </a:p>
        </p:txBody>
      </p:sp>
      <p:pic>
        <p:nvPicPr>
          <p:cNvPr id="3074" name="Picture 2" descr="读取HDFS数据流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8998" y="1374775"/>
            <a:ext cx="7626583" cy="492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26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分布式存储</a:t>
            </a:r>
            <a:r>
              <a:rPr lang="en-US" altLang="zh-CN" dirty="0"/>
              <a:t>-HDFS</a:t>
            </a:r>
            <a:r>
              <a:rPr lang="zh-CN" altLang="en-US" dirty="0"/>
              <a:t>分布式存储（</a:t>
            </a:r>
            <a:r>
              <a:rPr lang="en-US" altLang="zh-CN" dirty="0" smtClean="0"/>
              <a:t>HDFS</a:t>
            </a:r>
            <a:r>
              <a:rPr lang="zh-CN" altLang="en-US" dirty="0" smtClean="0"/>
              <a:t>写入数据）</a:t>
            </a:r>
            <a:endParaRPr lang="en-US" dirty="0">
              <a:latin typeface="微软雅黑" panose="020B0503020204020204" pitchFamily="34" charset="-122"/>
              <a:ea typeface="微软雅黑" panose="020B0503020204020204" pitchFamily="34" charset="-122"/>
            </a:endParaRPr>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
        <p:nvSpPr>
          <p:cNvPr id="3" name="内容占位符 2"/>
          <p:cNvSpPr>
            <a:spLocks noGrp="1"/>
          </p:cNvSpPr>
          <p:nvPr>
            <p:ph idx="1"/>
          </p:nvPr>
        </p:nvSpPr>
        <p:spPr>
          <a:xfrm>
            <a:off x="1104900" y="1600200"/>
            <a:ext cx="2614060" cy="4572000"/>
          </a:xfrm>
        </p:spPr>
        <p:txBody>
          <a:bodyPr>
            <a:normAutofit fontScale="92500" lnSpcReduction="20000"/>
          </a:bodyPr>
          <a:lstStyle/>
          <a:p>
            <a:r>
              <a:rPr lang="zh-CN" altLang="en-US" dirty="0" smtClean="0"/>
              <a:t>首先通过</a:t>
            </a:r>
            <a:r>
              <a:rPr lang="en-US" altLang="zh-CN" dirty="0" smtClean="0"/>
              <a:t>RPC</a:t>
            </a:r>
            <a:r>
              <a:rPr lang="zh-CN" altLang="en-US" dirty="0" smtClean="0"/>
              <a:t>在</a:t>
            </a:r>
            <a:r>
              <a:rPr lang="en-US" altLang="zh-CN" dirty="0" err="1" smtClean="0"/>
              <a:t>namenode</a:t>
            </a:r>
            <a:r>
              <a:rPr lang="zh-CN" altLang="en-US" dirty="0" smtClean="0"/>
              <a:t>的命名空间中创建一个新文件，并检测客户端权限与文件唯一性信息。创建文件时牺牲部分性能来维持一致性模型。创建文件后立即课件，但如果未写满一个块大小则不可见，可强制通过</a:t>
            </a:r>
            <a:r>
              <a:rPr lang="en-US" altLang="zh-CN" dirty="0" smtClean="0"/>
              <a:t>sync</a:t>
            </a:r>
            <a:r>
              <a:rPr lang="zh-CN" altLang="en-US" dirty="0" smtClean="0"/>
              <a:t>同步。</a:t>
            </a:r>
            <a:endParaRPr lang="en-US" altLang="zh-CN" dirty="0" smtClean="0"/>
          </a:p>
          <a:p>
            <a:r>
              <a:rPr lang="en-US" altLang="zh-CN" dirty="0" err="1" smtClean="0"/>
              <a:t>Datanode</a:t>
            </a:r>
            <a:r>
              <a:rPr lang="zh-CN" altLang="en-US" dirty="0" smtClean="0"/>
              <a:t>接收到数据后首先进行</a:t>
            </a:r>
            <a:r>
              <a:rPr lang="en-US" altLang="zh-CN" dirty="0" smtClean="0"/>
              <a:t>CRC-32</a:t>
            </a:r>
            <a:r>
              <a:rPr lang="zh-CN" altLang="en-US" dirty="0" smtClean="0"/>
              <a:t>循环冗余校验，然后与要存复制集的节点建立管线，等待所有</a:t>
            </a:r>
            <a:r>
              <a:rPr lang="en-US" altLang="zh-CN" dirty="0" err="1" smtClean="0"/>
              <a:t>datanode</a:t>
            </a:r>
            <a:r>
              <a:rPr lang="zh-CN" altLang="en-US" dirty="0" smtClean="0"/>
              <a:t>都确认后，客户端从队列删除该数据块。</a:t>
            </a:r>
            <a:endParaRPr lang="en-US" altLang="zh-CN" dirty="0" smtClean="0"/>
          </a:p>
          <a:p>
            <a:endParaRPr lang="en-US" altLang="zh-CN" dirty="0"/>
          </a:p>
        </p:txBody>
      </p:sp>
      <p:pic>
        <p:nvPicPr>
          <p:cNvPr id="4098" name="Picture 2" descr="HDFS写入数据信息"/>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960" y="1466843"/>
            <a:ext cx="7366622" cy="483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427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分布式存储</a:t>
            </a:r>
            <a:r>
              <a:rPr lang="en-US" altLang="zh-CN" dirty="0"/>
              <a:t>-HDFS</a:t>
            </a:r>
            <a:r>
              <a:rPr lang="zh-CN" altLang="en-US" dirty="0"/>
              <a:t>分布式存储</a:t>
            </a:r>
            <a:r>
              <a:rPr lang="zh-CN" altLang="en-US" dirty="0" smtClean="0"/>
              <a:t>（测试</a:t>
            </a:r>
            <a:r>
              <a:rPr lang="en-US" altLang="zh-CN" dirty="0" smtClean="0"/>
              <a:t>HDFS</a:t>
            </a:r>
            <a:r>
              <a:rPr lang="zh-CN" altLang="en-US" dirty="0" smtClean="0"/>
              <a:t>）</a:t>
            </a:r>
            <a:endParaRPr lang="en-US" dirty="0">
              <a:latin typeface="微软雅黑" panose="020B0503020204020204" pitchFamily="34" charset="-122"/>
              <a:ea typeface="微软雅黑" panose="020B0503020204020204" pitchFamily="34" charset="-122"/>
            </a:endParaRPr>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pic>
        <p:nvPicPr>
          <p:cNvPr id="17" name="内容占位符 16"/>
          <p:cNvPicPr>
            <a:picLocks noGrp="1" noChangeAspect="1"/>
          </p:cNvPicPr>
          <p:nvPr>
            <p:ph idx="1"/>
          </p:nvPr>
        </p:nvPicPr>
        <p:blipFill>
          <a:blip r:embed="rId2"/>
          <a:stretch>
            <a:fillRect/>
          </a:stretch>
        </p:blipFill>
        <p:spPr>
          <a:xfrm>
            <a:off x="4069907" y="1896197"/>
            <a:ext cx="7015675" cy="3416781"/>
          </a:xfrm>
          <a:prstGeom prst="rect">
            <a:avLst/>
          </a:prstGeom>
        </p:spPr>
      </p:pic>
      <p:sp>
        <p:nvSpPr>
          <p:cNvPr id="21" name="内容占位符 2"/>
          <p:cNvSpPr txBox="1">
            <a:spLocks/>
          </p:cNvSpPr>
          <p:nvPr/>
        </p:nvSpPr>
        <p:spPr>
          <a:xfrm>
            <a:off x="1104900" y="1600200"/>
            <a:ext cx="2614060" cy="45720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en-US" dirty="0" smtClean="0"/>
              <a:t>利用</a:t>
            </a:r>
            <a:r>
              <a:rPr lang="en-US" altLang="zh-CN" dirty="0" err="1" smtClean="0"/>
              <a:t>docker</a:t>
            </a:r>
            <a:r>
              <a:rPr lang="zh-CN" altLang="en-US" dirty="0" smtClean="0"/>
              <a:t>的内核虚拟化技术模拟搭建</a:t>
            </a:r>
            <a:r>
              <a:rPr lang="en-US" altLang="zh-CN" dirty="0" err="1" smtClean="0"/>
              <a:t>PaaS</a:t>
            </a:r>
            <a:r>
              <a:rPr lang="zh-CN" altLang="en-US" dirty="0" smtClean="0"/>
              <a:t>私有云平台。</a:t>
            </a:r>
            <a:endParaRPr lang="en-US" altLang="zh-CN" dirty="0" smtClean="0"/>
          </a:p>
          <a:p>
            <a:r>
              <a:rPr lang="en-US" altLang="zh-CN" dirty="0" smtClean="0"/>
              <a:t>HDFS</a:t>
            </a:r>
            <a:r>
              <a:rPr lang="zh-CN" altLang="en-US" dirty="0" smtClean="0"/>
              <a:t>提供了两种客户端 </a:t>
            </a:r>
            <a:r>
              <a:rPr lang="en-US" altLang="zh-CN" dirty="0" smtClean="0"/>
              <a:t>1.</a:t>
            </a:r>
            <a:r>
              <a:rPr lang="zh-CN" altLang="en-US" dirty="0" smtClean="0"/>
              <a:t>命令行客户端 </a:t>
            </a:r>
            <a:r>
              <a:rPr lang="en-US" altLang="zh-CN" dirty="0" smtClean="0"/>
              <a:t>2.web</a:t>
            </a:r>
            <a:r>
              <a:rPr lang="zh-CN" altLang="en-US" dirty="0" smtClean="0"/>
              <a:t>客户端</a:t>
            </a:r>
            <a:endParaRPr lang="en-US" altLang="zh-CN" dirty="0" smtClean="0"/>
          </a:p>
          <a:p>
            <a:pPr marL="0" indent="0">
              <a:buNone/>
            </a:pPr>
            <a:endParaRPr lang="en-US" altLang="zh-CN" dirty="0" smtClean="0"/>
          </a:p>
          <a:p>
            <a:pPr marL="0" indent="0">
              <a:buNone/>
            </a:pPr>
            <a:endParaRPr lang="en-US" altLang="zh-CN" dirty="0"/>
          </a:p>
        </p:txBody>
      </p:sp>
    </p:spTree>
    <p:extLst>
      <p:ext uri="{BB962C8B-B14F-4D97-AF65-F5344CB8AC3E}">
        <p14:creationId xmlns:p14="http://schemas.microsoft.com/office/powerpoint/2010/main" val="240375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分布式存储</a:t>
            </a:r>
            <a:r>
              <a:rPr lang="en-US" altLang="zh-CN" dirty="0"/>
              <a:t>-HDFS</a:t>
            </a:r>
            <a:r>
              <a:rPr lang="zh-CN" altLang="en-US" dirty="0"/>
              <a:t>分布式存储</a:t>
            </a:r>
            <a:r>
              <a:rPr lang="zh-CN" altLang="en-US" dirty="0" smtClean="0"/>
              <a:t>（额外问题）</a:t>
            </a:r>
            <a:endParaRPr lang="en-US" dirty="0">
              <a:latin typeface="微软雅黑" panose="020B0503020204020204" pitchFamily="34" charset="-122"/>
              <a:ea typeface="微软雅黑" panose="020B0503020204020204" pitchFamily="34" charset="-122"/>
            </a:endParaRPr>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
        <p:nvSpPr>
          <p:cNvPr id="21" name="内容占位符 2"/>
          <p:cNvSpPr txBox="1">
            <a:spLocks/>
          </p:cNvSpPr>
          <p:nvPr/>
        </p:nvSpPr>
        <p:spPr>
          <a:xfrm>
            <a:off x="1104900" y="1600200"/>
            <a:ext cx="2614060" cy="45720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en-US" dirty="0" smtClean="0"/>
              <a:t>访问速度问题，</a:t>
            </a:r>
            <a:r>
              <a:rPr lang="en-US" altLang="zh-CN" dirty="0" smtClean="0"/>
              <a:t>Hadoop</a:t>
            </a:r>
            <a:r>
              <a:rPr lang="zh-CN" altLang="en-US" dirty="0" smtClean="0"/>
              <a:t>在设计时追求的是高吞吐量，而非快速的响应速度。想要获取一个小文件目标需要与服务器进行多次通信，读取到整个块后还需要进行校验，最后得出需要的文件。</a:t>
            </a:r>
            <a:endParaRPr lang="en-US" altLang="zh-CN" dirty="0" smtClean="0"/>
          </a:p>
          <a:p>
            <a:r>
              <a:rPr lang="zh-CN" altLang="en-US" dirty="0" smtClean="0"/>
              <a:t>数据无法修改的问题。</a:t>
            </a:r>
            <a:endParaRPr lang="en-US" altLang="zh-CN" dirty="0" smtClean="0"/>
          </a:p>
          <a:p>
            <a:endParaRPr lang="en-US" altLang="zh-CN" dirty="0" smtClean="0"/>
          </a:p>
          <a:p>
            <a:pPr marL="0" indent="0">
              <a:buNone/>
            </a:pPr>
            <a:endParaRPr lang="en-US" altLang="zh-CN" dirty="0"/>
          </a:p>
        </p:txBody>
      </p:sp>
      <p:pic>
        <p:nvPicPr>
          <p:cNvPr id="19" name="图片 18"/>
          <p:cNvPicPr>
            <a:picLocks noChangeAspect="1"/>
          </p:cNvPicPr>
          <p:nvPr/>
        </p:nvPicPr>
        <p:blipFill>
          <a:blip r:embed="rId2"/>
          <a:stretch>
            <a:fillRect/>
          </a:stretch>
        </p:blipFill>
        <p:spPr>
          <a:xfrm>
            <a:off x="4171099" y="1349820"/>
            <a:ext cx="6914484" cy="4593780"/>
          </a:xfrm>
          <a:prstGeom prst="rect">
            <a:avLst/>
          </a:prstGeom>
        </p:spPr>
      </p:pic>
    </p:spTree>
    <p:extLst>
      <p:ext uri="{BB962C8B-B14F-4D97-AF65-F5344CB8AC3E}">
        <p14:creationId xmlns:p14="http://schemas.microsoft.com/office/powerpoint/2010/main" val="417350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分布式存储</a:t>
            </a:r>
            <a:endParaRPr lang="en-US" dirty="0"/>
          </a:p>
        </p:txBody>
      </p:sp>
      <p:sp>
        <p:nvSpPr>
          <p:cNvPr id="3" name="文本占位符 2"/>
          <p:cNvSpPr>
            <a:spLocks noGrp="1"/>
          </p:cNvSpPr>
          <p:nvPr>
            <p:ph type="body" idx="1"/>
          </p:nvPr>
        </p:nvSpPr>
        <p:spPr/>
        <p:txBody>
          <a:bodyPr rtlCol="0"/>
          <a:lstStyle/>
          <a:p>
            <a:pPr rtl="0"/>
            <a:r>
              <a:rPr lang="en-US" dirty="0" err="1" smtClean="0"/>
              <a:t>HB</a:t>
            </a:r>
            <a:r>
              <a:rPr lang="en-US" altLang="zh-CN" dirty="0" err="1" smtClean="0"/>
              <a:t>ase</a:t>
            </a:r>
            <a:r>
              <a:rPr lang="zh-CN" altLang="en-US" dirty="0" smtClean="0"/>
              <a:t>分布式数据库</a:t>
            </a:r>
            <a:endParaRPr lang="en-US" dirty="0"/>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7" name="组 1"/>
              <p:cNvGrpSpPr/>
              <p:nvPr/>
            </p:nvGrpSpPr>
            <p:grpSpPr>
              <a:xfrm>
                <a:off x="12039604" y="252856"/>
                <a:ext cx="152393" cy="484287"/>
                <a:chOff x="12039604" y="252856"/>
                <a:chExt cx="152393" cy="484287"/>
              </a:xfrm>
            </p:grpSpPr>
            <p:sp>
              <p:nvSpPr>
                <p:cNvPr id="11" name="圆角矩形 10"/>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454105" y="252857"/>
                <a:ext cx="491115" cy="484287"/>
                <a:chOff x="1528923" y="220268"/>
                <a:chExt cx="1284096" cy="1266241"/>
              </a:xfrm>
            </p:grpSpPr>
            <p:sp>
              <p:nvSpPr>
                <p:cNvPr id="9" name="圆角矩形 8"/>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 name="文本框 5"/>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242763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分布式存储</a:t>
            </a:r>
            <a:r>
              <a:rPr lang="en-US" altLang="zh-CN" dirty="0"/>
              <a:t>-</a:t>
            </a:r>
            <a:r>
              <a:rPr lang="en-US" altLang="zh-CN" dirty="0" err="1" smtClean="0"/>
              <a:t>HBase</a:t>
            </a:r>
            <a:r>
              <a:rPr lang="zh-CN" altLang="en-US" dirty="0" smtClean="0"/>
              <a:t>分布式数据库（基本概念）</a:t>
            </a:r>
            <a:endParaRPr lang="en-US" dirty="0">
              <a:latin typeface="微软雅黑" panose="020B0503020204020204" pitchFamily="34" charset="-122"/>
              <a:ea typeface="微软雅黑" panose="020B0503020204020204" pitchFamily="34" charset="-122"/>
            </a:endParaRPr>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
        <p:nvSpPr>
          <p:cNvPr id="21" name="内容占位符 2"/>
          <p:cNvSpPr txBox="1">
            <a:spLocks/>
          </p:cNvSpPr>
          <p:nvPr/>
        </p:nvSpPr>
        <p:spPr>
          <a:xfrm>
            <a:off x="1104899" y="1600200"/>
            <a:ext cx="2962603" cy="4572000"/>
          </a:xfrm>
          <a:prstGeom prst="rect">
            <a:avLst/>
          </a:prstGeom>
        </p:spPr>
        <p:txBody>
          <a:bodyPr vert="horz" lIns="0" tIns="45720" rIns="0" bIns="45720" rtlCol="0">
            <a:normAutofit fontScale="85000"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altLang="zh-CN" dirty="0" err="1" smtClean="0"/>
              <a:t>HBase</a:t>
            </a:r>
            <a:r>
              <a:rPr lang="zh-CN" altLang="en-US" dirty="0" smtClean="0"/>
              <a:t>工作在</a:t>
            </a:r>
            <a:r>
              <a:rPr lang="en-US" altLang="zh-CN" dirty="0" smtClean="0"/>
              <a:t>HDFS</a:t>
            </a:r>
            <a:r>
              <a:rPr lang="zh-CN" altLang="en-US" dirty="0" smtClean="0"/>
              <a:t>之上的一个</a:t>
            </a:r>
            <a:r>
              <a:rPr lang="en-US" altLang="zh-CN" dirty="0" smtClean="0"/>
              <a:t>NoSQL</a:t>
            </a:r>
            <a:r>
              <a:rPr lang="zh-CN" altLang="en-US" dirty="0" smtClean="0"/>
              <a:t>分布式数据库，适用于实时操作超大规模数据集的场景。</a:t>
            </a:r>
            <a:r>
              <a:rPr lang="en-US" altLang="zh-CN" dirty="0" err="1" smtClean="0"/>
              <a:t>HBase</a:t>
            </a:r>
            <a:r>
              <a:rPr lang="zh-CN" altLang="en-US" dirty="0" smtClean="0"/>
              <a:t>不支持</a:t>
            </a:r>
            <a:r>
              <a:rPr lang="en-US" altLang="zh-CN" dirty="0" smtClean="0"/>
              <a:t>SQL</a:t>
            </a:r>
            <a:r>
              <a:rPr lang="zh-CN" altLang="en-US" dirty="0" smtClean="0"/>
              <a:t>不支持事务，但每一行数据都具有原子性。</a:t>
            </a:r>
            <a:endParaRPr lang="en-US" altLang="zh-CN" dirty="0" smtClean="0"/>
          </a:p>
          <a:p>
            <a:r>
              <a:rPr lang="zh-CN" altLang="en-US" dirty="0" smtClean="0"/>
              <a:t>能够简单的通过增减节点来达到线性拓展的目的。</a:t>
            </a:r>
            <a:endParaRPr lang="en-US" altLang="zh-CN" dirty="0" smtClean="0"/>
          </a:p>
          <a:p>
            <a:r>
              <a:rPr lang="en-US" altLang="zh-CN" dirty="0" err="1" smtClean="0"/>
              <a:t>HBase</a:t>
            </a:r>
            <a:r>
              <a:rPr lang="zh-CN" altLang="en-US" dirty="0" smtClean="0"/>
              <a:t>中表有行和列组成，默认以时间作为数据版本。</a:t>
            </a:r>
            <a:r>
              <a:rPr lang="en-US" altLang="zh-CN" dirty="0" err="1" smtClean="0"/>
              <a:t>HBase</a:t>
            </a:r>
            <a:r>
              <a:rPr lang="zh-CN" altLang="en-US" dirty="0" smtClean="0"/>
              <a:t>列配置灵活，一个列族下的所有列前缀相同，且同一个列族的所有列会存储到同一个文件系统中。</a:t>
            </a:r>
            <a:endParaRPr lang="en-US" altLang="zh-CN" dirty="0" smtClean="0"/>
          </a:p>
          <a:p>
            <a:r>
              <a:rPr lang="en-US" altLang="zh-CN" dirty="0" err="1" smtClean="0"/>
              <a:t>HBase</a:t>
            </a:r>
            <a:r>
              <a:rPr lang="zh-CN" altLang="en-US" dirty="0" smtClean="0"/>
              <a:t>自动为表建立</a:t>
            </a:r>
            <a:r>
              <a:rPr lang="en-US" altLang="zh-CN" dirty="0" smtClean="0"/>
              <a:t>region</a:t>
            </a:r>
            <a:r>
              <a:rPr lang="zh-CN" altLang="en-US" dirty="0" smtClean="0"/>
              <a:t>（分区），分区是</a:t>
            </a:r>
            <a:r>
              <a:rPr lang="en-US" altLang="zh-CN" dirty="0" err="1" smtClean="0"/>
              <a:t>HBase</a:t>
            </a:r>
            <a:r>
              <a:rPr lang="zh-CN" altLang="en-US" dirty="0" smtClean="0"/>
              <a:t>在分布式文件系统上最小的存储单位。</a:t>
            </a:r>
            <a:endParaRPr lang="en-US" altLang="zh-CN" dirty="0" smtClean="0"/>
          </a:p>
          <a:p>
            <a:pPr marL="0" indent="0">
              <a:buNone/>
            </a:pPr>
            <a:endParaRPr lang="en-US" altLang="zh-CN" dirty="0"/>
          </a:p>
        </p:txBody>
      </p:sp>
      <p:pic>
        <p:nvPicPr>
          <p:cNvPr id="3" name="图片 2"/>
          <p:cNvPicPr>
            <a:picLocks noChangeAspect="1"/>
          </p:cNvPicPr>
          <p:nvPr/>
        </p:nvPicPr>
        <p:blipFill>
          <a:blip r:embed="rId2"/>
          <a:stretch>
            <a:fillRect/>
          </a:stretch>
        </p:blipFill>
        <p:spPr>
          <a:xfrm>
            <a:off x="4369801" y="1600200"/>
            <a:ext cx="6715781" cy="4427624"/>
          </a:xfrm>
          <a:prstGeom prst="rect">
            <a:avLst/>
          </a:prstGeom>
        </p:spPr>
      </p:pic>
    </p:spTree>
    <p:extLst>
      <p:ext uri="{BB962C8B-B14F-4D97-AF65-F5344CB8AC3E}">
        <p14:creationId xmlns:p14="http://schemas.microsoft.com/office/powerpoint/2010/main" val="327754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分布式存储</a:t>
            </a:r>
            <a:r>
              <a:rPr lang="en-US" altLang="zh-CN" dirty="0"/>
              <a:t>-</a:t>
            </a:r>
            <a:r>
              <a:rPr lang="en-US" altLang="zh-CN" dirty="0" err="1" smtClean="0"/>
              <a:t>HBase</a:t>
            </a:r>
            <a:r>
              <a:rPr lang="zh-CN" altLang="en-US" dirty="0" smtClean="0"/>
              <a:t>分布式数据库（</a:t>
            </a:r>
            <a:r>
              <a:rPr lang="en-US" altLang="zh-CN" dirty="0" smtClean="0"/>
              <a:t>Zookeeper</a:t>
            </a:r>
            <a:r>
              <a:rPr lang="zh-CN" altLang="en-US" dirty="0" smtClean="0"/>
              <a:t>分布式协调）</a:t>
            </a:r>
            <a:endParaRPr lang="en-US" dirty="0">
              <a:latin typeface="微软雅黑" panose="020B0503020204020204" pitchFamily="34" charset="-122"/>
              <a:ea typeface="微软雅黑" panose="020B0503020204020204" pitchFamily="34" charset="-122"/>
            </a:endParaRPr>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
        <p:nvSpPr>
          <p:cNvPr id="21" name="内容占位符 2"/>
          <p:cNvSpPr txBox="1">
            <a:spLocks/>
          </p:cNvSpPr>
          <p:nvPr/>
        </p:nvSpPr>
        <p:spPr>
          <a:xfrm>
            <a:off x="1104900" y="1600200"/>
            <a:ext cx="2710356" cy="4572000"/>
          </a:xfrm>
          <a:prstGeom prst="rect">
            <a:avLst/>
          </a:prstGeom>
        </p:spPr>
        <p:txBody>
          <a:bodyPr vert="horz" lIns="0" tIns="45720" rIns="0" bIns="45720" rtlCol="0">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buNone/>
            </a:pPr>
            <a:r>
              <a:rPr lang="en-US" altLang="zh-CN" dirty="0" smtClean="0"/>
              <a:t>Zookeeper</a:t>
            </a:r>
            <a:r>
              <a:rPr lang="zh-CN" altLang="en-US" dirty="0" smtClean="0"/>
              <a:t>是为分布式应用所设计的高可用、高性能的分布式协调服务，可以提供分布式锁，选举等分布式一致性解决方案。</a:t>
            </a:r>
            <a:endParaRPr lang="en-US" altLang="zh-CN" dirty="0" smtClean="0"/>
          </a:p>
          <a:p>
            <a:pPr marL="0" indent="0">
              <a:buNone/>
            </a:pPr>
            <a:r>
              <a:rPr lang="en-US" altLang="zh-CN" dirty="0" smtClean="0"/>
              <a:t>Zookeeper</a:t>
            </a:r>
            <a:r>
              <a:rPr lang="zh-CN" altLang="en-US" dirty="0" smtClean="0"/>
              <a:t>拥有一个层次命名空间，资源树中每一个节点被称为</a:t>
            </a:r>
            <a:r>
              <a:rPr lang="en-US" altLang="zh-CN" dirty="0" err="1" smtClean="0"/>
              <a:t>Znode</a:t>
            </a:r>
            <a:r>
              <a:rPr lang="zh-CN" altLang="en-US" dirty="0" smtClean="0"/>
              <a:t>，每个</a:t>
            </a:r>
            <a:r>
              <a:rPr lang="en-US" altLang="zh-CN" dirty="0" err="1" smtClean="0"/>
              <a:t>znode</a:t>
            </a:r>
            <a:r>
              <a:rPr lang="zh-CN" altLang="en-US" dirty="0" smtClean="0"/>
              <a:t>由</a:t>
            </a:r>
            <a:r>
              <a:rPr lang="en-US" altLang="zh-CN" dirty="0" smtClean="0"/>
              <a:t>stat</a:t>
            </a:r>
            <a:r>
              <a:rPr lang="zh-CN" altLang="en-US" dirty="0" smtClean="0"/>
              <a:t>、</a:t>
            </a:r>
            <a:r>
              <a:rPr lang="en-US" altLang="zh-CN" dirty="0" smtClean="0"/>
              <a:t>data</a:t>
            </a:r>
            <a:r>
              <a:rPr lang="zh-CN" altLang="en-US" dirty="0" smtClean="0"/>
              <a:t>、</a:t>
            </a:r>
            <a:r>
              <a:rPr lang="en-US" altLang="zh-CN" dirty="0" smtClean="0"/>
              <a:t>children</a:t>
            </a:r>
            <a:r>
              <a:rPr lang="zh-CN" altLang="en-US" dirty="0" smtClean="0"/>
              <a:t>组成，每个节点中存储的数据都具有原子性。</a:t>
            </a:r>
            <a:endParaRPr lang="en-US" altLang="zh-CN" dirty="0" smtClean="0"/>
          </a:p>
          <a:p>
            <a:pPr marL="0" indent="0">
              <a:buNone/>
            </a:pPr>
            <a:r>
              <a:rPr lang="zh-CN" altLang="en-US" dirty="0" smtClean="0"/>
              <a:t>可以使用</a:t>
            </a:r>
            <a:r>
              <a:rPr lang="en-US" altLang="zh-CN" dirty="0" smtClean="0"/>
              <a:t>watch</a:t>
            </a:r>
            <a:r>
              <a:rPr lang="zh-CN" altLang="en-US" dirty="0" smtClean="0"/>
              <a:t>对某临时或永久</a:t>
            </a:r>
            <a:r>
              <a:rPr lang="en-US" altLang="zh-CN" dirty="0" err="1" smtClean="0"/>
              <a:t>znode</a:t>
            </a:r>
            <a:r>
              <a:rPr lang="zh-CN" altLang="en-US" smtClean="0"/>
              <a:t>实施监听。</a:t>
            </a:r>
            <a:endParaRPr lang="en-US" altLang="zh-CN"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502" y="1457325"/>
            <a:ext cx="7048500" cy="4857750"/>
          </a:xfrm>
          <a:prstGeom prst="rect">
            <a:avLst/>
          </a:prstGeom>
        </p:spPr>
      </p:pic>
    </p:spTree>
    <p:extLst>
      <p:ext uri="{BB962C8B-B14F-4D97-AF65-F5344CB8AC3E}">
        <p14:creationId xmlns:p14="http://schemas.microsoft.com/office/powerpoint/2010/main" val="344969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分布式存储</a:t>
            </a:r>
            <a:r>
              <a:rPr lang="en-US" altLang="zh-CN" dirty="0"/>
              <a:t>-</a:t>
            </a:r>
            <a:r>
              <a:rPr lang="en-US" altLang="zh-CN" dirty="0" err="1" smtClean="0"/>
              <a:t>HBase</a:t>
            </a:r>
            <a:r>
              <a:rPr lang="zh-CN" altLang="en-US" dirty="0" smtClean="0"/>
              <a:t>分布式数据库</a:t>
            </a:r>
            <a:r>
              <a:rPr lang="zh-CN" altLang="en-US" dirty="0" smtClean="0"/>
              <a:t>（</a:t>
            </a:r>
            <a:r>
              <a:rPr lang="en-US" altLang="zh-CN" dirty="0" err="1" smtClean="0"/>
              <a:t>HBase</a:t>
            </a:r>
            <a:r>
              <a:rPr lang="zh-CN" altLang="en-US" dirty="0" smtClean="0"/>
              <a:t>架构）</a:t>
            </a:r>
            <a:endParaRPr lang="en-US" dirty="0">
              <a:latin typeface="微软雅黑" panose="020B0503020204020204" pitchFamily="34" charset="-122"/>
              <a:ea typeface="微软雅黑" panose="020B0503020204020204" pitchFamily="34" charset="-122"/>
            </a:endParaRPr>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
        <p:nvSpPr>
          <p:cNvPr id="21" name="内容占位符 2"/>
          <p:cNvSpPr txBox="1">
            <a:spLocks/>
          </p:cNvSpPr>
          <p:nvPr/>
        </p:nvSpPr>
        <p:spPr>
          <a:xfrm>
            <a:off x="1104900" y="1600200"/>
            <a:ext cx="3088728" cy="4572000"/>
          </a:xfrm>
          <a:prstGeom prst="rect">
            <a:avLst/>
          </a:prstGeom>
        </p:spPr>
        <p:txBody>
          <a:bodyPr vert="horz" lIns="0" tIns="45720" rIns="0" bIns="45720" rtlCol="0">
            <a:normAutofit fontScale="92500"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buNone/>
            </a:pPr>
            <a:r>
              <a:rPr lang="en-US" altLang="zh-CN" dirty="0" smtClean="0"/>
              <a:t>Zookeeper</a:t>
            </a:r>
            <a:r>
              <a:rPr lang="zh-CN" altLang="en-US" dirty="0" smtClean="0"/>
              <a:t>在</a:t>
            </a:r>
            <a:r>
              <a:rPr lang="en-US" altLang="zh-CN" dirty="0" err="1" smtClean="0"/>
              <a:t>HBase</a:t>
            </a:r>
            <a:r>
              <a:rPr lang="zh-CN" altLang="en-US" dirty="0" smtClean="0"/>
              <a:t>架构中拥有决策者地位，集群中各个节点的位置信息都存放在</a:t>
            </a:r>
            <a:r>
              <a:rPr lang="en-US" altLang="zh-CN" dirty="0" smtClean="0"/>
              <a:t>Zookeeper</a:t>
            </a:r>
            <a:r>
              <a:rPr lang="zh-CN" altLang="en-US" dirty="0" smtClean="0"/>
              <a:t>的</a:t>
            </a:r>
            <a:r>
              <a:rPr lang="en-US" altLang="zh-CN" dirty="0" smtClean="0"/>
              <a:t>Ephemeral</a:t>
            </a:r>
            <a:r>
              <a:rPr lang="zh-CN" altLang="en-US" dirty="0" smtClean="0"/>
              <a:t>节点。</a:t>
            </a:r>
            <a:r>
              <a:rPr lang="zh-CN" altLang="en-US" dirty="0" smtClean="0"/>
              <a:t>客户端连接</a:t>
            </a:r>
            <a:r>
              <a:rPr lang="en-US" altLang="zh-CN" dirty="0" err="1" smtClean="0"/>
              <a:t>HBase</a:t>
            </a:r>
            <a:r>
              <a:rPr lang="zh-CN" altLang="en-US" dirty="0" smtClean="0"/>
              <a:t>时首先从</a:t>
            </a:r>
            <a:r>
              <a:rPr lang="en-US" altLang="zh-CN" dirty="0" smtClean="0"/>
              <a:t>Zookeeper</a:t>
            </a:r>
            <a:r>
              <a:rPr lang="zh-CN" altLang="en-US" dirty="0" smtClean="0"/>
              <a:t>获取</a:t>
            </a:r>
            <a:r>
              <a:rPr lang="en-US" altLang="zh-CN" dirty="0" smtClean="0"/>
              <a:t>meta</a:t>
            </a:r>
            <a:r>
              <a:rPr lang="zh-CN" altLang="en-US" dirty="0" smtClean="0"/>
              <a:t>表的位置信息，然后访问</a:t>
            </a:r>
            <a:r>
              <a:rPr lang="en-US" altLang="zh-CN" dirty="0" smtClean="0"/>
              <a:t>meta</a:t>
            </a:r>
            <a:r>
              <a:rPr lang="zh-CN" altLang="en-US" dirty="0" smtClean="0"/>
              <a:t>表所在的</a:t>
            </a:r>
            <a:r>
              <a:rPr lang="en-US" altLang="zh-CN" dirty="0" err="1" smtClean="0"/>
              <a:t>Regionserver</a:t>
            </a:r>
            <a:r>
              <a:rPr lang="zh-CN" altLang="en-US" dirty="0" smtClean="0"/>
              <a:t>查询自己所需的</a:t>
            </a:r>
            <a:r>
              <a:rPr lang="en-US" altLang="zh-CN" dirty="0" err="1" smtClean="0"/>
              <a:t>KeyRow</a:t>
            </a:r>
            <a:r>
              <a:rPr lang="zh-CN" altLang="en-US" dirty="0" smtClean="0"/>
              <a:t>。</a:t>
            </a:r>
            <a:endParaRPr lang="en-US" altLang="zh-CN" dirty="0" smtClean="0"/>
          </a:p>
          <a:p>
            <a:pPr marL="0" indent="0">
              <a:buNone/>
            </a:pPr>
            <a:r>
              <a:rPr lang="en-US" altLang="zh-CN" dirty="0" smtClean="0"/>
              <a:t>Master</a:t>
            </a:r>
            <a:r>
              <a:rPr lang="zh-CN" altLang="en-US" dirty="0" smtClean="0"/>
              <a:t>节点主要负责表定义与分区等管理，提供负载均衡的功能。</a:t>
            </a:r>
            <a:endParaRPr lang="en-US" altLang="zh-CN" dirty="0" smtClean="0"/>
          </a:p>
          <a:p>
            <a:pPr marL="0" indent="0">
              <a:buNone/>
            </a:pPr>
            <a:r>
              <a:rPr lang="en-US" altLang="zh-CN" dirty="0" err="1" smtClean="0"/>
              <a:t>Regionserver</a:t>
            </a:r>
            <a:r>
              <a:rPr lang="zh-CN" altLang="en-US" dirty="0" smtClean="0"/>
              <a:t>中存储着实际的</a:t>
            </a:r>
            <a:r>
              <a:rPr lang="en-US" altLang="zh-CN" dirty="0" smtClean="0"/>
              <a:t>region</a:t>
            </a:r>
            <a:r>
              <a:rPr lang="zh-CN" altLang="en-US" dirty="0" smtClean="0"/>
              <a:t>分区，当接收到写数据请求时，首先写入到日志中然后暂存到内存缓冲区，缓冲区满后再写入</a:t>
            </a:r>
            <a:r>
              <a:rPr lang="en-US" altLang="zh-CN" dirty="0" err="1" smtClean="0"/>
              <a:t>HFile</a:t>
            </a:r>
            <a:r>
              <a:rPr lang="zh-CN" altLang="en-US" dirty="0" smtClean="0"/>
              <a:t>。</a:t>
            </a:r>
            <a:endParaRPr lang="en-US" altLang="zh-CN" dirty="0"/>
          </a:p>
        </p:txBody>
      </p:sp>
      <p:pic>
        <p:nvPicPr>
          <p:cNvPr id="3" name="图片 2"/>
          <p:cNvPicPr>
            <a:picLocks noChangeAspect="1"/>
          </p:cNvPicPr>
          <p:nvPr/>
        </p:nvPicPr>
        <p:blipFill>
          <a:blip r:embed="rId2"/>
          <a:stretch>
            <a:fillRect/>
          </a:stretch>
        </p:blipFill>
        <p:spPr>
          <a:xfrm>
            <a:off x="4193628" y="1600200"/>
            <a:ext cx="6891954" cy="3540325"/>
          </a:xfrm>
          <a:prstGeom prst="rect">
            <a:avLst/>
          </a:prstGeom>
        </p:spPr>
      </p:pic>
    </p:spTree>
    <p:extLst>
      <p:ext uri="{BB962C8B-B14F-4D97-AF65-F5344CB8AC3E}">
        <p14:creationId xmlns:p14="http://schemas.microsoft.com/office/powerpoint/2010/main" val="19441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并行计算</a:t>
            </a:r>
            <a:endParaRPr lang="en-US" dirty="0"/>
          </a:p>
        </p:txBody>
      </p:sp>
      <p:sp>
        <p:nvSpPr>
          <p:cNvPr id="3" name="文本占位符 2"/>
          <p:cNvSpPr>
            <a:spLocks noGrp="1"/>
          </p:cNvSpPr>
          <p:nvPr>
            <p:ph type="body" idx="1"/>
          </p:nvPr>
        </p:nvSpPr>
        <p:spPr/>
        <p:txBody>
          <a:bodyPr rtlCol="0"/>
          <a:lstStyle/>
          <a:p>
            <a:pPr rtl="0"/>
            <a:r>
              <a:rPr lang="en-US" dirty="0" err="1" smtClean="0"/>
              <a:t>M</a:t>
            </a:r>
            <a:r>
              <a:rPr lang="en-US" altLang="zh-CN" dirty="0" err="1" smtClean="0"/>
              <a:t>apReduce</a:t>
            </a:r>
            <a:endParaRPr lang="en-US" dirty="0"/>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7" name="组 1"/>
              <p:cNvGrpSpPr/>
              <p:nvPr/>
            </p:nvGrpSpPr>
            <p:grpSpPr>
              <a:xfrm>
                <a:off x="12039604" y="252856"/>
                <a:ext cx="152393" cy="484287"/>
                <a:chOff x="12039604" y="252856"/>
                <a:chExt cx="152393" cy="484287"/>
              </a:xfrm>
            </p:grpSpPr>
            <p:sp>
              <p:nvSpPr>
                <p:cNvPr id="11" name="圆角矩形 10"/>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454105" y="252857"/>
                <a:ext cx="491115" cy="484287"/>
                <a:chOff x="1528923" y="220268"/>
                <a:chExt cx="1284096" cy="1266241"/>
              </a:xfrm>
            </p:grpSpPr>
            <p:sp>
              <p:nvSpPr>
                <p:cNvPr id="9" name="圆角矩形 8"/>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 name="文本框 5"/>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345969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微软雅黑" panose="020B0503020204020204" pitchFamily="34" charset="-122"/>
                <a:ea typeface="微软雅黑" panose="020B0503020204020204" pitchFamily="34" charset="-122"/>
              </a:rPr>
              <a:t>主要内容</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rtl="0"/>
            <a:r>
              <a:rPr lang="zh-CN" altLang="en-US" dirty="0" smtClean="0"/>
              <a:t>研究背景</a:t>
            </a:r>
            <a:endParaRPr lang="zh-CN" dirty="0" smtClean="0">
              <a:latin typeface="微软雅黑" panose="020B0503020204020204" pitchFamily="34" charset="-122"/>
              <a:ea typeface="微软雅黑" panose="020B0503020204020204" pitchFamily="34" charset="-122"/>
            </a:endParaRPr>
          </a:p>
          <a:p>
            <a:pPr rtl="0"/>
            <a:r>
              <a:rPr lang="zh-CN" altLang="en-US" dirty="0" smtClean="0"/>
              <a:t>分布式存储</a:t>
            </a:r>
            <a:endParaRPr lang="zh-CN" dirty="0" smtClean="0">
              <a:latin typeface="微软雅黑" panose="020B0503020204020204" pitchFamily="34" charset="-122"/>
              <a:ea typeface="微软雅黑" panose="020B0503020204020204" pitchFamily="34" charset="-122"/>
            </a:endParaRPr>
          </a:p>
          <a:p>
            <a:pPr rtl="0"/>
            <a:r>
              <a:rPr lang="zh-CN" altLang="en-US" dirty="0" smtClean="0">
                <a:latin typeface="微软雅黑" panose="020B0503020204020204" pitchFamily="34" charset="-122"/>
                <a:ea typeface="微软雅黑" panose="020B0503020204020204" pitchFamily="34" charset="-122"/>
              </a:rPr>
              <a:t>并行计算</a:t>
            </a:r>
            <a:endParaRPr lang="en-US" altLang="zh-CN" dirty="0" smtClean="0">
              <a:latin typeface="微软雅黑" panose="020B0503020204020204" pitchFamily="34" charset="-122"/>
              <a:ea typeface="微软雅黑" panose="020B0503020204020204" pitchFamily="34" charset="-122"/>
            </a:endParaRPr>
          </a:p>
          <a:p>
            <a:pPr rtl="0"/>
            <a:r>
              <a:rPr lang="zh-CN" altLang="en-US" dirty="0" smtClean="0"/>
              <a:t>实时计算</a:t>
            </a:r>
            <a:endParaRPr lang="en-US" altLang="zh-CN" dirty="0" smtClean="0"/>
          </a:p>
          <a:p>
            <a:pPr rtl="0"/>
            <a:r>
              <a:rPr lang="zh-CN" altLang="en-US" dirty="0">
                <a:latin typeface="微软雅黑" panose="020B0503020204020204" pitchFamily="34" charset="-122"/>
                <a:ea typeface="微软雅黑" panose="020B0503020204020204" pitchFamily="34" charset="-122"/>
              </a:rPr>
              <a:t>反</a:t>
            </a:r>
            <a:r>
              <a:rPr lang="zh-CN" altLang="en-US" dirty="0" smtClean="0">
                <a:latin typeface="微软雅黑" panose="020B0503020204020204" pitchFamily="34" charset="-122"/>
                <a:ea typeface="微软雅黑" panose="020B0503020204020204" pitchFamily="34" charset="-122"/>
              </a:rPr>
              <a:t>欺诈系统</a:t>
            </a:r>
            <a:endParaRPr lang="en-US" dirty="0">
              <a:latin typeface="微软雅黑" panose="020B0503020204020204" pitchFamily="34" charset="-122"/>
              <a:ea typeface="微软雅黑" panose="020B0503020204020204" pitchFamily="34" charset="-122"/>
            </a:endParaRPr>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7" name="组 1"/>
              <p:cNvGrpSpPr/>
              <p:nvPr/>
            </p:nvGrpSpPr>
            <p:grpSpPr>
              <a:xfrm>
                <a:off x="12039604" y="252856"/>
                <a:ext cx="152393" cy="484287"/>
                <a:chOff x="12039604" y="252856"/>
                <a:chExt cx="152393" cy="484287"/>
              </a:xfrm>
            </p:grpSpPr>
            <p:sp>
              <p:nvSpPr>
                <p:cNvPr id="11" name="圆角矩形 10"/>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454105" y="252857"/>
                <a:ext cx="491115" cy="484287"/>
                <a:chOff x="1528923" y="220268"/>
                <a:chExt cx="1284096" cy="1266241"/>
              </a:xfrm>
            </p:grpSpPr>
            <p:sp>
              <p:nvSpPr>
                <p:cNvPr id="9" name="圆角矩形 8"/>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 name="文本框 5"/>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并行计算</a:t>
            </a:r>
            <a:r>
              <a:rPr lang="en-US" altLang="zh-CN" dirty="0" smtClean="0"/>
              <a:t>-</a:t>
            </a:r>
            <a:r>
              <a:rPr lang="en-US" altLang="zh-CN" dirty="0" err="1" smtClean="0"/>
              <a:t>MapReduce</a:t>
            </a:r>
            <a:r>
              <a:rPr lang="zh-CN" altLang="en-US" dirty="0" smtClean="0"/>
              <a:t>（</a:t>
            </a:r>
            <a:r>
              <a:rPr lang="zh-CN" altLang="en-US" dirty="0" smtClean="0"/>
              <a:t>需求与问题）</a:t>
            </a:r>
            <a:endParaRPr lang="en-US" dirty="0"/>
          </a:p>
        </p:txBody>
      </p:sp>
      <p:sp>
        <p:nvSpPr>
          <p:cNvPr id="3" name="文本占位符 2"/>
          <p:cNvSpPr>
            <a:spLocks noGrp="1"/>
          </p:cNvSpPr>
          <p:nvPr>
            <p:ph type="body" idx="1"/>
          </p:nvPr>
        </p:nvSpPr>
        <p:spPr/>
        <p:txBody>
          <a:bodyPr rtlCol="0"/>
          <a:lstStyle/>
          <a:p>
            <a:pPr rtl="0"/>
            <a:r>
              <a:rPr lang="zh-CN" altLang="en-US" dirty="0" smtClean="0"/>
              <a:t>传统单机计算的问题</a:t>
            </a:r>
            <a:endParaRPr lang="en-US" dirty="0"/>
          </a:p>
        </p:txBody>
      </p:sp>
      <p:sp>
        <p:nvSpPr>
          <p:cNvPr id="4" name="内容占位符 3"/>
          <p:cNvSpPr>
            <a:spLocks noGrp="1"/>
          </p:cNvSpPr>
          <p:nvPr>
            <p:ph sz="half" idx="2"/>
          </p:nvPr>
        </p:nvSpPr>
        <p:spPr/>
        <p:txBody>
          <a:bodyPr rtlCol="0">
            <a:normAutofit lnSpcReduction="10000"/>
          </a:bodyPr>
          <a:lstStyle/>
          <a:p>
            <a:pPr rtl="0"/>
            <a:r>
              <a:rPr lang="zh-CN" altLang="en-US" dirty="0" smtClean="0"/>
              <a:t>传统编程中对于数据的加工处理一般都是首先从文件或数据库中读取源数据，经复核业务逻辑的算法加工处理后输出程序结果。无数的经验告诉我们数据与计算相分离的编程模型的可行性，但这个编程模型在超大规模计算中根本行不通。</a:t>
            </a:r>
            <a:endParaRPr lang="en-US" altLang="zh-CN" dirty="0" smtClean="0"/>
          </a:p>
          <a:p>
            <a:pPr rtl="0"/>
            <a:r>
              <a:rPr lang="zh-CN" altLang="en-US" dirty="0" smtClean="0"/>
              <a:t>以</a:t>
            </a:r>
            <a:r>
              <a:rPr lang="en-US" altLang="zh-CN" dirty="0" smtClean="0"/>
              <a:t>1TB</a:t>
            </a:r>
            <a:r>
              <a:rPr lang="zh-CN" altLang="en-US" dirty="0" smtClean="0"/>
              <a:t>容量的磁盘为例，每秒读取</a:t>
            </a:r>
            <a:r>
              <a:rPr lang="en-US" altLang="zh-CN" dirty="0" smtClean="0"/>
              <a:t>100MB</a:t>
            </a:r>
            <a:r>
              <a:rPr lang="zh-CN" altLang="en-US" dirty="0" smtClean="0"/>
              <a:t>的数据，顺序的读完磁盘的全部内容大约需要</a:t>
            </a:r>
            <a:r>
              <a:rPr lang="en-US" altLang="zh-CN" dirty="0" smtClean="0"/>
              <a:t>2.9</a:t>
            </a:r>
            <a:r>
              <a:rPr lang="zh-CN" altLang="en-US" dirty="0" smtClean="0"/>
              <a:t>小时。</a:t>
            </a:r>
            <a:endParaRPr lang="en-US" altLang="zh-CN" dirty="0" smtClean="0"/>
          </a:p>
          <a:p>
            <a:pPr rtl="0"/>
            <a:r>
              <a:rPr lang="zh-CN" altLang="en-US" dirty="0" smtClean="0"/>
              <a:t>即便关系型数据库可以建立索引，对数据查找进行优化。但当所需数据量非常大的时候，磁盘寻址时间远远大于操作数据的时间。</a:t>
            </a:r>
            <a:endParaRPr lang="en-US" dirty="0"/>
          </a:p>
        </p:txBody>
      </p:sp>
      <p:sp>
        <p:nvSpPr>
          <p:cNvPr id="5" name="文本占位符 4"/>
          <p:cNvSpPr>
            <a:spLocks noGrp="1"/>
          </p:cNvSpPr>
          <p:nvPr>
            <p:ph type="body" sz="quarter" idx="3"/>
          </p:nvPr>
        </p:nvSpPr>
        <p:spPr/>
        <p:txBody>
          <a:bodyPr rtlCol="0"/>
          <a:lstStyle/>
          <a:p>
            <a:pPr rtl="0"/>
            <a:r>
              <a:rPr lang="zh-CN" altLang="en-US" dirty="0" smtClean="0"/>
              <a:t>集群计算的问题</a:t>
            </a:r>
            <a:endParaRPr lang="en-US" dirty="0"/>
          </a:p>
        </p:txBody>
      </p:sp>
      <p:sp>
        <p:nvSpPr>
          <p:cNvPr id="6" name="内容占位符 5"/>
          <p:cNvSpPr>
            <a:spLocks noGrp="1"/>
          </p:cNvSpPr>
          <p:nvPr>
            <p:ph sz="quarter" idx="4"/>
          </p:nvPr>
        </p:nvSpPr>
        <p:spPr/>
        <p:txBody>
          <a:bodyPr rtlCol="0">
            <a:normAutofit/>
          </a:bodyPr>
          <a:lstStyle/>
          <a:p>
            <a:pPr rtl="0"/>
            <a:r>
              <a:rPr lang="zh-CN" altLang="en-US" dirty="0" smtClean="0"/>
              <a:t>利用分而治之的思想，将数据分开存储在多台计算机上，理论上读取全量数据的时间可能缩短为原来的</a:t>
            </a:r>
            <a:r>
              <a:rPr lang="en-US" altLang="zh-CN" dirty="0" smtClean="0"/>
              <a:t>1/3.</a:t>
            </a:r>
          </a:p>
          <a:p>
            <a:pPr rtl="0"/>
            <a:r>
              <a:rPr lang="zh-CN" altLang="en-US" dirty="0" smtClean="0"/>
              <a:t>但如果某台计算机上的数据需要关联另一台计算机上所存储的数据才能满足业务，如何保证分布式并行计算的准确性、正确性、稳定性、公平性就是并行计算发展最需迫切解决的问题。</a:t>
            </a:r>
            <a:endParaRPr lang="en-US" dirty="0"/>
          </a:p>
        </p:txBody>
      </p:sp>
      <p:grpSp>
        <p:nvGrpSpPr>
          <p:cNvPr id="7" name="组 13"/>
          <p:cNvGrpSpPr/>
          <p:nvPr/>
        </p:nvGrpSpPr>
        <p:grpSpPr>
          <a:xfrm>
            <a:off x="9324096" y="252858"/>
            <a:ext cx="2907908" cy="563245"/>
            <a:chOff x="9284089" y="252855"/>
            <a:chExt cx="2907908" cy="563245"/>
          </a:xfrm>
        </p:grpSpPr>
        <p:grpSp>
          <p:nvGrpSpPr>
            <p:cNvPr id="8" name="组 2"/>
            <p:cNvGrpSpPr/>
            <p:nvPr/>
          </p:nvGrpSpPr>
          <p:grpSpPr>
            <a:xfrm>
              <a:off x="11454105" y="252856"/>
              <a:ext cx="737892" cy="484288"/>
              <a:chOff x="11454105" y="252856"/>
              <a:chExt cx="737892" cy="484288"/>
            </a:xfrm>
          </p:grpSpPr>
          <p:grpSp>
            <p:nvGrpSpPr>
              <p:cNvPr id="10" name="组 1"/>
              <p:cNvGrpSpPr/>
              <p:nvPr/>
            </p:nvGrpSpPr>
            <p:grpSpPr>
              <a:xfrm>
                <a:off x="12039604" y="252856"/>
                <a:ext cx="152393" cy="484287"/>
                <a:chOff x="12039604" y="252856"/>
                <a:chExt cx="152393" cy="484287"/>
              </a:xfrm>
            </p:grpSpPr>
            <p:sp>
              <p:nvSpPr>
                <p:cNvPr id="14" name="圆角矩形 1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1454105" y="252857"/>
                <a:ext cx="491115" cy="484287"/>
                <a:chOff x="1528923" y="220268"/>
                <a:chExt cx="1284096" cy="1266241"/>
              </a:xfrm>
            </p:grpSpPr>
            <p:sp>
              <p:nvSpPr>
                <p:cNvPr id="12" name="圆角矩形 1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 name="文本框 8"/>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210449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并行计算</a:t>
            </a:r>
            <a:r>
              <a:rPr lang="en-US" altLang="zh-CN" dirty="0"/>
              <a:t>-</a:t>
            </a:r>
            <a:r>
              <a:rPr lang="en-US" altLang="zh-CN" dirty="0" err="1"/>
              <a:t>MapReduce</a:t>
            </a:r>
            <a:r>
              <a:rPr lang="zh-CN" altLang="en-US" dirty="0" smtClean="0"/>
              <a:t>（相关概念）</a:t>
            </a:r>
            <a:endParaRPr 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sz="half" idx="1"/>
          </p:nvPr>
        </p:nvSpPr>
        <p:spPr>
          <a:xfrm>
            <a:off x="1104900" y="1600200"/>
            <a:ext cx="3829707" cy="4571999"/>
          </a:xfrm>
        </p:spPr>
        <p:txBody>
          <a:bodyPr rtlCol="0">
            <a:normAutofit lnSpcReduction="10000"/>
          </a:bodyPr>
          <a:lstStyle/>
          <a:p>
            <a:pPr rtl="0"/>
            <a:r>
              <a:rPr lang="en-US" altLang="zh-CN" dirty="0" smtClean="0">
                <a:latin typeface="微软雅黑" panose="020B0503020204020204" pitchFamily="34" charset="-122"/>
                <a:ea typeface="微软雅黑" panose="020B0503020204020204" pitchFamily="34" charset="-122"/>
              </a:rPr>
              <a:t>Map</a:t>
            </a:r>
            <a:r>
              <a:rPr lang="zh-CN" altLang="en-US" dirty="0" smtClean="0">
                <a:latin typeface="微软雅黑" panose="020B0503020204020204" pitchFamily="34" charset="-122"/>
                <a:ea typeface="微软雅黑" panose="020B0503020204020204" pitchFamily="34" charset="-122"/>
              </a:rPr>
              <a:t>意为映射，把需要处理的数据以特定的规则映射生成一个</a:t>
            </a:r>
            <a:r>
              <a:rPr lang="en-US" altLang="zh-CN" dirty="0" smtClean="0">
                <a:latin typeface="微软雅黑" panose="020B0503020204020204" pitchFamily="34" charset="-122"/>
                <a:ea typeface="微软雅黑" panose="020B0503020204020204" pitchFamily="34" charset="-122"/>
              </a:rPr>
              <a:t>key/value</a:t>
            </a:r>
            <a:r>
              <a:rPr lang="zh-CN" altLang="en-US" dirty="0" smtClean="0">
                <a:latin typeface="微软雅黑" panose="020B0503020204020204" pitchFamily="34" charset="-122"/>
                <a:ea typeface="微软雅黑" panose="020B0503020204020204" pitchFamily="34" charset="-122"/>
              </a:rPr>
              <a:t>对集格式的数据集。</a:t>
            </a:r>
            <a:endParaRPr lang="zh-CN" dirty="0">
              <a:latin typeface="微软雅黑" panose="020B0503020204020204" pitchFamily="34" charset="-122"/>
              <a:ea typeface="微软雅黑" panose="020B0503020204020204" pitchFamily="34" charset="-122"/>
            </a:endParaRPr>
          </a:p>
          <a:p>
            <a:pPr rtl="0"/>
            <a:r>
              <a:rPr lang="en-US" altLang="zh-CN" dirty="0" smtClean="0"/>
              <a:t>Reduce</a:t>
            </a:r>
            <a:r>
              <a:rPr lang="zh-CN" altLang="en-US" dirty="0" smtClean="0"/>
              <a:t>意为化简，将经</a:t>
            </a:r>
            <a:r>
              <a:rPr lang="en-US" altLang="zh-CN" dirty="0" smtClean="0"/>
              <a:t>Map</a:t>
            </a:r>
            <a:r>
              <a:rPr lang="zh-CN" altLang="en-US" dirty="0" smtClean="0"/>
              <a:t>分析后的数据进行汇总化简，生成目标数据。</a:t>
            </a:r>
            <a:endParaRPr lang="en-US" altLang="zh-CN" dirty="0" smtClean="0"/>
          </a:p>
          <a:p>
            <a:pPr rtl="0"/>
            <a:r>
              <a:rPr lang="en-US" dirty="0" smtClean="0">
                <a:latin typeface="微软雅黑" panose="020B0503020204020204" pitchFamily="34" charset="-122"/>
                <a:ea typeface="微软雅黑" panose="020B0503020204020204" pitchFamily="34" charset="-122"/>
              </a:rPr>
              <a:t>C</a:t>
            </a:r>
            <a:r>
              <a:rPr lang="en-US" altLang="zh-CN" dirty="0" smtClean="0">
                <a:latin typeface="微软雅黑" panose="020B0503020204020204" pitchFamily="34" charset="-122"/>
                <a:ea typeface="微软雅黑" panose="020B0503020204020204" pitchFamily="34" charset="-122"/>
              </a:rPr>
              <a:t>ombiner</a:t>
            </a:r>
            <a:r>
              <a:rPr lang="zh-CN" altLang="en-US" dirty="0" smtClean="0"/>
              <a:t>是工作于</a:t>
            </a:r>
            <a:r>
              <a:rPr lang="en-US" altLang="zh-CN" dirty="0" smtClean="0"/>
              <a:t>map</a:t>
            </a:r>
            <a:r>
              <a:rPr lang="zh-CN" altLang="en-US" dirty="0" smtClean="0"/>
              <a:t>后的过程，其算法主要对</a:t>
            </a:r>
            <a:r>
              <a:rPr lang="en-US" altLang="zh-CN" dirty="0" smtClean="0"/>
              <a:t>map</a:t>
            </a:r>
            <a:r>
              <a:rPr lang="zh-CN" altLang="en-US" dirty="0" smtClean="0"/>
              <a:t>的结果进行首次化简聚合，降低网络负担。</a:t>
            </a:r>
            <a:endParaRPr lang="en-US" altLang="zh-CN" dirty="0" smtClean="0"/>
          </a:p>
          <a:p>
            <a:pPr rtl="0"/>
            <a:r>
              <a:rPr lang="en-US" dirty="0" smtClean="0">
                <a:latin typeface="微软雅黑" panose="020B0503020204020204" pitchFamily="34" charset="-122"/>
                <a:ea typeface="微软雅黑" panose="020B0503020204020204" pitchFamily="34" charset="-122"/>
              </a:rPr>
              <a:t>S</a:t>
            </a:r>
            <a:r>
              <a:rPr lang="en-US" altLang="zh-CN" dirty="0" smtClean="0">
                <a:latin typeface="微软雅黑" panose="020B0503020204020204" pitchFamily="34" charset="-122"/>
                <a:ea typeface="微软雅黑" panose="020B0503020204020204" pitchFamily="34" charset="-122"/>
              </a:rPr>
              <a:t>huffle</a:t>
            </a:r>
            <a:r>
              <a:rPr lang="zh-CN" altLang="en-US" dirty="0" smtClean="0">
                <a:latin typeface="微软雅黑" panose="020B0503020204020204" pitchFamily="34" charset="-122"/>
                <a:ea typeface="微软雅黑" panose="020B0503020204020204" pitchFamily="34" charset="-122"/>
              </a:rPr>
              <a:t>是混洗数据，其接收</a:t>
            </a:r>
            <a:r>
              <a:rPr lang="en-US" altLang="zh-CN" dirty="0" smtClean="0">
                <a:latin typeface="微软雅黑" panose="020B0503020204020204" pitchFamily="34" charset="-122"/>
                <a:ea typeface="微软雅黑" panose="020B0503020204020204" pitchFamily="34" charset="-122"/>
              </a:rPr>
              <a:t>map</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combiner</a:t>
            </a:r>
            <a:r>
              <a:rPr lang="zh-CN" altLang="en-US" dirty="0" smtClean="0">
                <a:latin typeface="微软雅黑" panose="020B0503020204020204" pitchFamily="34" charset="-122"/>
                <a:ea typeface="微软雅黑" panose="020B0503020204020204" pitchFamily="34" charset="-122"/>
              </a:rPr>
              <a:t>的输出，可以根据业务需要使用不同的负载均衡算法将</a:t>
            </a:r>
            <a:r>
              <a:rPr lang="zh-CN" altLang="en-US" dirty="0" smtClean="0"/>
              <a:t>结果输出到不同的</a:t>
            </a:r>
            <a:r>
              <a:rPr lang="en-US" altLang="zh-CN" dirty="0" smtClean="0"/>
              <a:t>reduce</a:t>
            </a:r>
            <a:r>
              <a:rPr lang="zh-CN" altLang="en-US" dirty="0" smtClean="0"/>
              <a:t>上。</a:t>
            </a:r>
            <a:endParaRPr lang="en-US" dirty="0">
              <a:latin typeface="微软雅黑" panose="020B0503020204020204" pitchFamily="34" charset="-122"/>
              <a:ea typeface="微软雅黑" panose="020B0503020204020204" pitchFamily="34" charset="-122"/>
            </a:endParaRPr>
          </a:p>
        </p:txBody>
      </p:sp>
      <p:graphicFrame>
        <p:nvGraphicFramePr>
          <p:cNvPr id="16" name="内容占位符 15" descr="示例表格（包含 3 列和 4 行）" title="表格"/>
          <p:cNvGraphicFramePr>
            <a:graphicFrameLocks noGrp="1"/>
          </p:cNvGraphicFramePr>
          <p:nvPr>
            <p:ph sz="half" idx="2"/>
            <p:extLst>
              <p:ext uri="{D42A27DB-BD31-4B8C-83A1-F6EECF244321}">
                <p14:modId xmlns:p14="http://schemas.microsoft.com/office/powerpoint/2010/main" val="1939060250"/>
              </p:ext>
            </p:extLst>
          </p:nvPr>
        </p:nvGraphicFramePr>
        <p:xfrm>
          <a:off x="5202621" y="1600200"/>
          <a:ext cx="6396754" cy="4437993"/>
        </p:xfrm>
        <a:graphic>
          <a:graphicData uri="http://schemas.openxmlformats.org/drawingml/2006/table">
            <a:tbl>
              <a:tblPr firstRow="1" bandRow="1">
                <a:tableStyleId>{5C22544A-7EE6-4342-B048-85BDC9FD1C3A}</a:tableStyleId>
              </a:tblPr>
              <a:tblGrid>
                <a:gridCol w="1440111">
                  <a:extLst>
                    <a:ext uri="{9D8B030D-6E8A-4147-A177-3AD203B41FA5}">
                      <a16:colId xmlns:a16="http://schemas.microsoft.com/office/drawing/2014/main" xmlns="" val="20000"/>
                    </a:ext>
                  </a:extLst>
                </a:gridCol>
                <a:gridCol w="4956643">
                  <a:extLst>
                    <a:ext uri="{9D8B030D-6E8A-4147-A177-3AD203B41FA5}">
                      <a16:colId xmlns:a16="http://schemas.microsoft.com/office/drawing/2014/main" xmlns="" val="20001"/>
                    </a:ext>
                  </a:extLst>
                </a:gridCol>
              </a:tblGrid>
              <a:tr h="457200">
                <a:tc>
                  <a:txBody>
                    <a:bodyPr/>
                    <a:lstStyle/>
                    <a:p>
                      <a:pPr rtl="0"/>
                      <a:r>
                        <a:rPr lang="zh-CN" altLang="en-US" noProof="0" dirty="0" smtClean="0">
                          <a:latin typeface="微软雅黑" panose="020B0503020204020204" pitchFamily="34" charset="-122"/>
                          <a:ea typeface="微软雅黑" panose="020B0503020204020204" pitchFamily="34" charset="-122"/>
                        </a:rPr>
                        <a:t>概念</a:t>
                      </a:r>
                      <a:endParaRPr lang="zh-CN" altLang="en-US"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描述</a:t>
                      </a:r>
                      <a:endParaRPr lang="en-US" altLang="zh-CN" noProof="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0"/>
                  </a:ext>
                </a:extLst>
              </a:tr>
              <a:tr h="1868214">
                <a:tc>
                  <a:txBody>
                    <a:bodyPr/>
                    <a:lstStyle/>
                    <a:p>
                      <a:pPr rtl="0"/>
                      <a:r>
                        <a:rPr lang="en-US" altLang="zh-CN" noProof="0" dirty="0" err="1" smtClean="0">
                          <a:latin typeface="微软雅黑" panose="020B0503020204020204" pitchFamily="34" charset="-122"/>
                          <a:ea typeface="微软雅黑" panose="020B0503020204020204" pitchFamily="34" charset="-122"/>
                        </a:rPr>
                        <a:t>JobTracker</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整个系统只有一个，是客户端发布作业的接口。</a:t>
                      </a:r>
                      <a:r>
                        <a:rPr lang="en-US" altLang="zh-CN" noProof="0" dirty="0" err="1" smtClean="0">
                          <a:latin typeface="微软雅黑" panose="020B0503020204020204" pitchFamily="34" charset="-122"/>
                          <a:ea typeface="微软雅黑" panose="020B0503020204020204" pitchFamily="34" charset="-122"/>
                        </a:rPr>
                        <a:t>Jobtracker</a:t>
                      </a:r>
                      <a:r>
                        <a:rPr lang="zh-CN" altLang="en-US" noProof="0" dirty="0" smtClean="0">
                          <a:latin typeface="微软雅黑" panose="020B0503020204020204" pitchFamily="34" charset="-122"/>
                          <a:ea typeface="微软雅黑" panose="020B0503020204020204" pitchFamily="34" charset="-122"/>
                        </a:rPr>
                        <a:t>初始化并分发作业到各个</a:t>
                      </a:r>
                      <a:r>
                        <a:rPr lang="en-US" altLang="zh-CN" noProof="0" dirty="0" err="1" smtClean="0">
                          <a:latin typeface="微软雅黑" panose="020B0503020204020204" pitchFamily="34" charset="-122"/>
                          <a:ea typeface="微软雅黑" panose="020B0503020204020204" pitchFamily="34" charset="-122"/>
                        </a:rPr>
                        <a:t>Tasktracker</a:t>
                      </a:r>
                      <a:r>
                        <a:rPr lang="zh-CN" altLang="en-US" noProof="0" dirty="0" smtClean="0">
                          <a:latin typeface="微软雅黑" panose="020B0503020204020204" pitchFamily="34" charset="-122"/>
                          <a:ea typeface="微软雅黑" panose="020B0503020204020204" pitchFamily="34" charset="-122"/>
                        </a:rPr>
                        <a:t>，协调</a:t>
                      </a:r>
                      <a:r>
                        <a:rPr lang="en-US" altLang="zh-CN" noProof="0" dirty="0" err="1" smtClean="0">
                          <a:latin typeface="微软雅黑" panose="020B0503020204020204" pitchFamily="34" charset="-122"/>
                          <a:ea typeface="微软雅黑" panose="020B0503020204020204" pitchFamily="34" charset="-122"/>
                        </a:rPr>
                        <a:t>TaskTracjer</a:t>
                      </a:r>
                      <a:r>
                        <a:rPr lang="zh-CN" altLang="en-US" noProof="0" dirty="0" smtClean="0">
                          <a:latin typeface="微软雅黑" panose="020B0503020204020204" pitchFamily="34" charset="-122"/>
                          <a:ea typeface="微软雅黑" panose="020B0503020204020204" pitchFamily="34" charset="-122"/>
                        </a:rPr>
                        <a:t>中每个作业的执行情况，并管理整个集群的计算资源。</a:t>
                      </a:r>
                      <a:endParaRPr lang="zh-CN" altLang="en-US" noProof="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1"/>
                  </a:ext>
                </a:extLst>
              </a:tr>
              <a:tr h="2112579">
                <a:tc>
                  <a:txBody>
                    <a:bodyPr/>
                    <a:lstStyle/>
                    <a:p>
                      <a:pPr rtl="0"/>
                      <a:r>
                        <a:rPr lang="en-US" altLang="zh-CN" noProof="0" dirty="0" err="1" smtClean="0">
                          <a:latin typeface="微软雅黑" panose="020B0503020204020204" pitchFamily="34" charset="-122"/>
                          <a:ea typeface="微软雅黑" panose="020B0503020204020204" pitchFamily="34" charset="-122"/>
                        </a:rPr>
                        <a:t>TaskTracker</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实际的</a:t>
                      </a:r>
                      <a:r>
                        <a:rPr lang="en-US" altLang="zh-CN" noProof="0" dirty="0" smtClean="0">
                          <a:latin typeface="微软雅黑" panose="020B0503020204020204" pitchFamily="34" charset="-122"/>
                          <a:ea typeface="微软雅黑" panose="020B0503020204020204" pitchFamily="34" charset="-122"/>
                        </a:rPr>
                        <a:t>map</a:t>
                      </a:r>
                      <a:r>
                        <a:rPr lang="zh-CN" altLang="en-US" noProof="0" dirty="0" smtClean="0">
                          <a:latin typeface="微软雅黑" panose="020B0503020204020204" pitchFamily="34" charset="-122"/>
                          <a:ea typeface="微软雅黑" panose="020B0503020204020204" pitchFamily="34" charset="-122"/>
                        </a:rPr>
                        <a:t>或</a:t>
                      </a:r>
                      <a:r>
                        <a:rPr lang="en-US" altLang="zh-CN" noProof="0" dirty="0" smtClean="0">
                          <a:latin typeface="微软雅黑" panose="020B0503020204020204" pitchFamily="34" charset="-122"/>
                          <a:ea typeface="微软雅黑" panose="020B0503020204020204" pitchFamily="34" charset="-122"/>
                        </a:rPr>
                        <a:t>reduce</a:t>
                      </a:r>
                      <a:r>
                        <a:rPr lang="zh-CN" altLang="en-US" noProof="0" dirty="0" smtClean="0">
                          <a:latin typeface="微软雅黑" panose="020B0503020204020204" pitchFamily="34" charset="-122"/>
                          <a:ea typeface="微软雅黑" panose="020B0503020204020204" pitchFamily="34" charset="-122"/>
                        </a:rPr>
                        <a:t>任务执行节点，与</a:t>
                      </a:r>
                      <a:r>
                        <a:rPr lang="en-US" altLang="zh-CN" noProof="0" dirty="0" err="1" smtClean="0">
                          <a:latin typeface="微软雅黑" panose="020B0503020204020204" pitchFamily="34" charset="-122"/>
                          <a:ea typeface="微软雅黑" panose="020B0503020204020204" pitchFamily="34" charset="-122"/>
                        </a:rPr>
                        <a:t>JobTracker</a:t>
                      </a:r>
                      <a:r>
                        <a:rPr lang="zh-CN" altLang="en-US" noProof="0" dirty="0" smtClean="0">
                          <a:latin typeface="微软雅黑" panose="020B0503020204020204" pitchFamily="34" charset="-122"/>
                          <a:ea typeface="微软雅黑" panose="020B0503020204020204" pitchFamily="34" charset="-122"/>
                        </a:rPr>
                        <a:t>保持心跳通信汇报本机资源信息与任务执行状态。</a:t>
                      </a:r>
                      <a:r>
                        <a:rPr lang="en-US" altLang="zh-CN" noProof="0" dirty="0" err="1" smtClean="0">
                          <a:latin typeface="微软雅黑" panose="020B0503020204020204" pitchFamily="34" charset="-122"/>
                          <a:ea typeface="微软雅黑" panose="020B0503020204020204" pitchFamily="34" charset="-122"/>
                        </a:rPr>
                        <a:t>MapReduce</a:t>
                      </a:r>
                      <a:r>
                        <a:rPr lang="zh-CN" altLang="en-US" noProof="0" dirty="0" smtClean="0">
                          <a:latin typeface="微软雅黑" panose="020B0503020204020204" pitchFamily="34" charset="-122"/>
                          <a:ea typeface="微软雅黑" panose="020B0503020204020204" pitchFamily="34" charset="-122"/>
                        </a:rPr>
                        <a:t>设计时奉行移动计算的原则，尽量让</a:t>
                      </a:r>
                      <a:r>
                        <a:rPr lang="en-US" altLang="zh-CN" noProof="0" dirty="0" smtClean="0">
                          <a:latin typeface="微软雅黑" panose="020B0503020204020204" pitchFamily="34" charset="-122"/>
                          <a:ea typeface="微软雅黑" panose="020B0503020204020204" pitchFamily="34" charset="-122"/>
                        </a:rPr>
                        <a:t>map</a:t>
                      </a:r>
                      <a:r>
                        <a:rPr lang="zh-CN" altLang="en-US" noProof="0" dirty="0" smtClean="0">
                          <a:latin typeface="微软雅黑" panose="020B0503020204020204" pitchFamily="34" charset="-122"/>
                          <a:ea typeface="微软雅黑" panose="020B0503020204020204" pitchFamily="34" charset="-122"/>
                        </a:rPr>
                        <a:t>任务放在离源数据块最近的位置执行。</a:t>
                      </a:r>
                      <a:endParaRPr lang="en-US" altLang="zh-CN" noProof="0" dirty="0" smtClean="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bl>
          </a:graphicData>
        </a:graphic>
      </p:graphicFrame>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2717164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并行计算</a:t>
            </a:r>
            <a:r>
              <a:rPr lang="en-US" altLang="zh-CN" dirty="0"/>
              <a:t>-</a:t>
            </a:r>
            <a:r>
              <a:rPr lang="en-US" altLang="zh-CN" dirty="0" err="1"/>
              <a:t>MapReduce</a:t>
            </a:r>
            <a:r>
              <a:rPr lang="zh-CN" altLang="en-US" dirty="0" smtClean="0"/>
              <a:t>（执行原理图）</a:t>
            </a:r>
            <a:endParaRPr lang="en-US" dirty="0">
              <a:latin typeface="微软雅黑" panose="020B0503020204020204" pitchFamily="34" charset="-122"/>
              <a:ea typeface="微软雅黑" panose="020B0503020204020204" pitchFamily="34" charset="-122"/>
            </a:endParaRPr>
          </a:p>
        </p:txBody>
      </p:sp>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pic>
        <p:nvPicPr>
          <p:cNvPr id="19" name="图片 18"/>
          <p:cNvPicPr>
            <a:picLocks noChangeAspect="1"/>
          </p:cNvPicPr>
          <p:nvPr/>
        </p:nvPicPr>
        <p:blipFill>
          <a:blip r:embed="rId2"/>
          <a:stretch>
            <a:fillRect/>
          </a:stretch>
        </p:blipFill>
        <p:spPr>
          <a:xfrm>
            <a:off x="1821023" y="1473877"/>
            <a:ext cx="7843239" cy="5118922"/>
          </a:xfrm>
          <a:prstGeom prst="rect">
            <a:avLst/>
          </a:prstGeom>
        </p:spPr>
      </p:pic>
    </p:spTree>
    <p:extLst>
      <p:ext uri="{BB962C8B-B14F-4D97-AF65-F5344CB8AC3E}">
        <p14:creationId xmlns:p14="http://schemas.microsoft.com/office/powerpoint/2010/main" val="233803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并行计算</a:t>
            </a:r>
            <a:r>
              <a:rPr lang="en-US" altLang="zh-CN" dirty="0"/>
              <a:t>-</a:t>
            </a:r>
            <a:r>
              <a:rPr lang="en-US" altLang="zh-CN" dirty="0" err="1"/>
              <a:t>MapReduce</a:t>
            </a:r>
            <a:r>
              <a:rPr lang="zh-CN" altLang="en-US" dirty="0" smtClean="0"/>
              <a:t>（带有</a:t>
            </a:r>
            <a:r>
              <a:rPr lang="en-US" altLang="zh-CN" dirty="0" smtClean="0"/>
              <a:t>Shuffle</a:t>
            </a:r>
            <a:r>
              <a:rPr lang="zh-CN" altLang="en-US" dirty="0" smtClean="0"/>
              <a:t>执行原理图）</a:t>
            </a:r>
            <a:endParaRPr lang="en-US" dirty="0">
              <a:latin typeface="微软雅黑" panose="020B0503020204020204" pitchFamily="34" charset="-122"/>
              <a:ea typeface="微软雅黑" panose="020B0503020204020204" pitchFamily="34" charset="-122"/>
            </a:endParaRPr>
          </a:p>
        </p:txBody>
      </p:sp>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pic>
        <p:nvPicPr>
          <p:cNvPr id="20" name="图片 19"/>
          <p:cNvPicPr>
            <a:picLocks noChangeAspect="1"/>
          </p:cNvPicPr>
          <p:nvPr/>
        </p:nvPicPr>
        <p:blipFill>
          <a:blip r:embed="rId2"/>
          <a:stretch>
            <a:fillRect/>
          </a:stretch>
        </p:blipFill>
        <p:spPr>
          <a:xfrm>
            <a:off x="1546612" y="1349820"/>
            <a:ext cx="9097258" cy="5353917"/>
          </a:xfrm>
          <a:prstGeom prst="rect">
            <a:avLst/>
          </a:prstGeom>
        </p:spPr>
      </p:pic>
    </p:spTree>
    <p:extLst>
      <p:ext uri="{BB962C8B-B14F-4D97-AF65-F5344CB8AC3E}">
        <p14:creationId xmlns:p14="http://schemas.microsoft.com/office/powerpoint/2010/main" val="938737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并行计算</a:t>
            </a:r>
            <a:endParaRPr lang="en-US" dirty="0"/>
          </a:p>
        </p:txBody>
      </p:sp>
      <p:sp>
        <p:nvSpPr>
          <p:cNvPr id="3" name="文本占位符 2"/>
          <p:cNvSpPr>
            <a:spLocks noGrp="1"/>
          </p:cNvSpPr>
          <p:nvPr>
            <p:ph type="body" idx="1"/>
          </p:nvPr>
        </p:nvSpPr>
        <p:spPr/>
        <p:txBody>
          <a:bodyPr rtlCol="0"/>
          <a:lstStyle/>
          <a:p>
            <a:pPr rtl="0"/>
            <a:r>
              <a:rPr lang="en-US" dirty="0" smtClean="0"/>
              <a:t>YARN</a:t>
            </a:r>
            <a:endParaRPr lang="en-US" dirty="0"/>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7" name="组 1"/>
              <p:cNvGrpSpPr/>
              <p:nvPr/>
            </p:nvGrpSpPr>
            <p:grpSpPr>
              <a:xfrm>
                <a:off x="12039604" y="252856"/>
                <a:ext cx="152393" cy="484287"/>
                <a:chOff x="12039604" y="252856"/>
                <a:chExt cx="152393" cy="484287"/>
              </a:xfrm>
            </p:grpSpPr>
            <p:sp>
              <p:nvSpPr>
                <p:cNvPr id="11" name="圆角矩形 10"/>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454105" y="252857"/>
                <a:ext cx="491115" cy="484287"/>
                <a:chOff x="1528923" y="220268"/>
                <a:chExt cx="1284096" cy="1266241"/>
              </a:xfrm>
            </p:grpSpPr>
            <p:sp>
              <p:nvSpPr>
                <p:cNvPr id="9" name="圆角矩形 8"/>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 name="文本框 5"/>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357330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并行计算</a:t>
            </a:r>
            <a:r>
              <a:rPr lang="en-US" altLang="zh-CN" dirty="0" smtClean="0"/>
              <a:t>-YARN</a:t>
            </a:r>
            <a:r>
              <a:rPr lang="zh-CN" altLang="en-US" dirty="0" smtClean="0"/>
              <a:t>（相关概念）</a:t>
            </a:r>
            <a:endParaRPr 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sz="half" idx="1"/>
          </p:nvPr>
        </p:nvSpPr>
        <p:spPr>
          <a:xfrm>
            <a:off x="1104900" y="1600200"/>
            <a:ext cx="1859017" cy="4571999"/>
          </a:xfrm>
        </p:spPr>
        <p:txBody>
          <a:bodyPr rtlCol="0">
            <a:normAutofit/>
          </a:bodyPr>
          <a:lstStyle/>
          <a:p>
            <a:pPr rtl="0"/>
            <a:r>
              <a:rPr lang="en-US" dirty="0" smtClean="0">
                <a:latin typeface="微软雅黑" panose="020B0503020204020204" pitchFamily="34" charset="-122"/>
                <a:ea typeface="微软雅黑" panose="020B0503020204020204" pitchFamily="34" charset="-122"/>
              </a:rPr>
              <a:t>YARN</a:t>
            </a:r>
            <a:r>
              <a:rPr lang="en-US" dirty="0"/>
              <a:t>(</a:t>
            </a:r>
            <a:r>
              <a:rPr lang="en-US" altLang="zh-CN" dirty="0" smtClean="0"/>
              <a:t>Yet Another Resource </a:t>
            </a:r>
            <a:r>
              <a:rPr lang="en-US" altLang="zh-CN" dirty="0" err="1" smtClean="0"/>
              <a:t>Neogotiator</a:t>
            </a:r>
            <a:r>
              <a:rPr lang="en-US" altLang="zh-CN" dirty="0" smtClean="0"/>
              <a:t>) </a:t>
            </a:r>
            <a:r>
              <a:rPr lang="zh-CN" altLang="en-US" dirty="0" smtClean="0"/>
              <a:t>另一个资源协调者，可以极大的提高集群的可管理性与计算计算利用率。目前</a:t>
            </a:r>
            <a:r>
              <a:rPr lang="en-US" altLang="zh-CN" dirty="0" smtClean="0"/>
              <a:t>YARN</a:t>
            </a:r>
            <a:r>
              <a:rPr lang="zh-CN" altLang="en-US" dirty="0" smtClean="0"/>
              <a:t>已经是默认的</a:t>
            </a:r>
            <a:r>
              <a:rPr lang="en-US" altLang="zh-CN" dirty="0" smtClean="0"/>
              <a:t>Hadoop </a:t>
            </a:r>
            <a:r>
              <a:rPr lang="en-US" altLang="zh-CN" dirty="0" err="1" smtClean="0"/>
              <a:t>MapReduce</a:t>
            </a:r>
            <a:r>
              <a:rPr lang="zh-CN" altLang="en-US" dirty="0" smtClean="0"/>
              <a:t>引擎。</a:t>
            </a:r>
            <a:endParaRPr lang="en-US" dirty="0">
              <a:latin typeface="微软雅黑" panose="020B0503020204020204" pitchFamily="34" charset="-122"/>
              <a:ea typeface="微软雅黑" panose="020B0503020204020204" pitchFamily="34" charset="-122"/>
            </a:endParaRPr>
          </a:p>
        </p:txBody>
      </p:sp>
      <p:graphicFrame>
        <p:nvGraphicFramePr>
          <p:cNvPr id="16" name="内容占位符 15" descr="示例表格（包含 3 列和 4 行）" title="表格"/>
          <p:cNvGraphicFramePr>
            <a:graphicFrameLocks noGrp="1"/>
          </p:cNvGraphicFramePr>
          <p:nvPr>
            <p:ph sz="half" idx="2"/>
            <p:extLst>
              <p:ext uri="{D42A27DB-BD31-4B8C-83A1-F6EECF244321}">
                <p14:modId xmlns:p14="http://schemas.microsoft.com/office/powerpoint/2010/main" val="607737327"/>
              </p:ext>
            </p:extLst>
          </p:nvPr>
        </p:nvGraphicFramePr>
        <p:xfrm>
          <a:off x="3310759" y="1525553"/>
          <a:ext cx="8288616" cy="4646645"/>
        </p:xfrm>
        <a:graphic>
          <a:graphicData uri="http://schemas.openxmlformats.org/drawingml/2006/table">
            <a:tbl>
              <a:tblPr firstRow="1" bandRow="1">
                <a:tableStyleId>{5C22544A-7EE6-4342-B048-85BDC9FD1C3A}</a:tableStyleId>
              </a:tblPr>
              <a:tblGrid>
                <a:gridCol w="1866029">
                  <a:extLst>
                    <a:ext uri="{9D8B030D-6E8A-4147-A177-3AD203B41FA5}">
                      <a16:colId xmlns:a16="http://schemas.microsoft.com/office/drawing/2014/main" xmlns="" val="20000"/>
                    </a:ext>
                  </a:extLst>
                </a:gridCol>
                <a:gridCol w="6422587">
                  <a:extLst>
                    <a:ext uri="{9D8B030D-6E8A-4147-A177-3AD203B41FA5}">
                      <a16:colId xmlns:a16="http://schemas.microsoft.com/office/drawing/2014/main" xmlns="" val="20001"/>
                    </a:ext>
                  </a:extLst>
                </a:gridCol>
              </a:tblGrid>
              <a:tr h="390841">
                <a:tc>
                  <a:txBody>
                    <a:bodyPr/>
                    <a:lstStyle/>
                    <a:p>
                      <a:pPr rtl="0"/>
                      <a:r>
                        <a:rPr lang="zh-CN" altLang="en-US" noProof="0" dirty="0" smtClean="0">
                          <a:latin typeface="微软雅黑" panose="020B0503020204020204" pitchFamily="34" charset="-122"/>
                          <a:ea typeface="微软雅黑" panose="020B0503020204020204" pitchFamily="34" charset="-122"/>
                        </a:rPr>
                        <a:t>概念</a:t>
                      </a:r>
                      <a:endParaRPr lang="zh-CN" altLang="en-US"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描述</a:t>
                      </a:r>
                      <a:endParaRPr lang="en-US" altLang="zh-CN" noProof="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0"/>
                  </a:ext>
                </a:extLst>
              </a:tr>
              <a:tr h="975639">
                <a:tc>
                  <a:txBody>
                    <a:bodyPr/>
                    <a:lstStyle/>
                    <a:p>
                      <a:pPr rtl="0"/>
                      <a:r>
                        <a:rPr lang="en-US" altLang="zh-CN" noProof="0" dirty="0" smtClean="0">
                          <a:latin typeface="微软雅黑" panose="020B0503020204020204" pitchFamily="34" charset="-122"/>
                          <a:ea typeface="微软雅黑" panose="020B0503020204020204" pitchFamily="34" charset="-122"/>
                        </a:rPr>
                        <a:t>RM</a:t>
                      </a:r>
                    </a:p>
                    <a:p>
                      <a:pPr rtl="0"/>
                      <a:r>
                        <a:rPr lang="en-US" altLang="zh-CN" noProof="0" dirty="0" smtClean="0">
                          <a:latin typeface="微软雅黑" panose="020B0503020204020204" pitchFamily="34" charset="-122"/>
                          <a:ea typeface="微软雅黑" panose="020B0503020204020204" pitchFamily="34" charset="-122"/>
                        </a:rPr>
                        <a:t>(Resource Manager)</a:t>
                      </a: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资源管理器，整个系统只有一个，负责所有应用程序的计算资源的分配。</a:t>
                      </a:r>
                      <a:endParaRPr lang="zh-CN" altLang="en-US" noProof="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1"/>
                  </a:ext>
                </a:extLst>
              </a:tr>
              <a:tr h="975639">
                <a:tc>
                  <a:txBody>
                    <a:bodyPr/>
                    <a:lstStyle/>
                    <a:p>
                      <a:pPr rtl="0"/>
                      <a:r>
                        <a:rPr lang="en-US" altLang="zh-CN" noProof="0" dirty="0" smtClean="0">
                          <a:latin typeface="微软雅黑" panose="020B0503020204020204" pitchFamily="34" charset="-122"/>
                          <a:ea typeface="微软雅黑" panose="020B0503020204020204" pitchFamily="34" charset="-122"/>
                        </a:rPr>
                        <a:t>AM</a:t>
                      </a:r>
                      <a:r>
                        <a:rPr lang="zh-CN" altLang="en-US" noProof="0" dirty="0" smtClean="0">
                          <a:latin typeface="微软雅黑" panose="020B0503020204020204" pitchFamily="34" charset="-122"/>
                          <a:ea typeface="微软雅黑" panose="020B0503020204020204" pitchFamily="34" charset="-122"/>
                        </a:rPr>
                        <a:t>（</a:t>
                      </a:r>
                      <a:r>
                        <a:rPr lang="en-US" altLang="zh-CN" noProof="0" dirty="0" smtClean="0">
                          <a:latin typeface="微软雅黑" panose="020B0503020204020204" pitchFamily="34" charset="-122"/>
                          <a:ea typeface="微软雅黑" panose="020B0503020204020204" pitchFamily="34" charset="-122"/>
                        </a:rPr>
                        <a:t>Application Master</a:t>
                      </a:r>
                      <a:r>
                        <a:rPr lang="zh-CN" altLang="en-US" noProof="0" dirty="0" smtClean="0">
                          <a:latin typeface="微软雅黑" panose="020B0503020204020204" pitchFamily="34" charset="-122"/>
                          <a:ea typeface="微软雅黑" panose="020B0503020204020204" pitchFamily="34" charset="-122"/>
                        </a:rPr>
                        <a:t>）</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每个任务在运行时都会有一个其专属的应用</a:t>
                      </a:r>
                      <a:r>
                        <a:rPr lang="en-US" altLang="zh-CN" noProof="0" dirty="0" smtClean="0">
                          <a:latin typeface="微软雅黑" panose="020B0503020204020204" pitchFamily="34" charset="-122"/>
                          <a:ea typeface="微软雅黑" panose="020B0503020204020204" pitchFamily="34" charset="-122"/>
                        </a:rPr>
                        <a:t>master</a:t>
                      </a:r>
                      <a:r>
                        <a:rPr lang="zh-CN" altLang="en-US" noProof="0" dirty="0" smtClean="0">
                          <a:latin typeface="微软雅黑" panose="020B0503020204020204" pitchFamily="34" charset="-122"/>
                          <a:ea typeface="微软雅黑" panose="020B0503020204020204" pitchFamily="34" charset="-122"/>
                        </a:rPr>
                        <a:t>，负责与</a:t>
                      </a:r>
                      <a:r>
                        <a:rPr lang="en-US" altLang="zh-CN" noProof="0" dirty="0" smtClean="0">
                          <a:latin typeface="微软雅黑" panose="020B0503020204020204" pitchFamily="34" charset="-122"/>
                          <a:ea typeface="微软雅黑" panose="020B0503020204020204" pitchFamily="34" charset="-122"/>
                        </a:rPr>
                        <a:t>RM</a:t>
                      </a:r>
                      <a:r>
                        <a:rPr lang="zh-CN" altLang="en-US" noProof="0" dirty="0" smtClean="0">
                          <a:latin typeface="微软雅黑" panose="020B0503020204020204" pitchFamily="34" charset="-122"/>
                          <a:ea typeface="微软雅黑" panose="020B0503020204020204" pitchFamily="34" charset="-122"/>
                        </a:rPr>
                        <a:t>协商申请计算资源，将所得到的作业，进一步花费为任务分配到具体的执行节点，协调作业相关的任务节点</a:t>
                      </a:r>
                      <a:endParaRPr lang="en-US" altLang="zh-CN" noProof="0" dirty="0" smtClean="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r h="1328887">
                <a:tc>
                  <a:txBody>
                    <a:bodyPr/>
                    <a:lstStyle/>
                    <a:p>
                      <a:pPr rtl="0"/>
                      <a:r>
                        <a:rPr lang="en-US" altLang="zh-CN" noProof="0" dirty="0" smtClean="0">
                          <a:latin typeface="微软雅黑" panose="020B0503020204020204" pitchFamily="34" charset="-122"/>
                          <a:ea typeface="微软雅黑" panose="020B0503020204020204" pitchFamily="34" charset="-122"/>
                        </a:rPr>
                        <a:t>Container</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容器，容器之间资源资源相互隔离，每个任务都对应一个容器，可以运行任何类型的任务。容器计算资源量（</a:t>
                      </a:r>
                      <a:r>
                        <a:rPr lang="en-US" altLang="zh-CN" noProof="0" dirty="0" smtClean="0">
                          <a:latin typeface="微软雅黑" panose="020B0503020204020204" pitchFamily="34" charset="-122"/>
                          <a:ea typeface="微软雅黑" panose="020B0503020204020204" pitchFamily="34" charset="-122"/>
                        </a:rPr>
                        <a:t>CPU</a:t>
                      </a:r>
                      <a:r>
                        <a:rPr lang="zh-CN" altLang="en-US" noProof="0" dirty="0" smtClean="0">
                          <a:latin typeface="微软雅黑" panose="020B0503020204020204" pitchFamily="34" charset="-122"/>
                          <a:ea typeface="微软雅黑" panose="020B0503020204020204" pitchFamily="34" charset="-122"/>
                        </a:rPr>
                        <a:t>，内存，网络，磁盘）完全由资源调度器动态分配。</a:t>
                      </a:r>
                      <a:endParaRPr lang="en-US" altLang="zh-CN" noProof="0" dirty="0" smtClean="0">
                        <a:latin typeface="微软雅黑" panose="020B0503020204020204" pitchFamily="34" charset="-122"/>
                        <a:ea typeface="微软雅黑" panose="020B0503020204020204" pitchFamily="34" charset="-122"/>
                      </a:endParaRPr>
                    </a:p>
                  </a:txBody>
                  <a:tcPr anchor="ctr"/>
                </a:tc>
              </a:tr>
              <a:tr h="975639">
                <a:tc>
                  <a:txBody>
                    <a:bodyPr/>
                    <a:lstStyle/>
                    <a:p>
                      <a:pPr rtl="0"/>
                      <a:r>
                        <a:rPr lang="en-US" altLang="zh-CN" noProof="0" dirty="0" smtClean="0">
                          <a:latin typeface="微软雅黑" panose="020B0503020204020204" pitchFamily="34" charset="-122"/>
                          <a:ea typeface="微软雅黑" panose="020B0503020204020204" pitchFamily="34" charset="-122"/>
                        </a:rPr>
                        <a:t>NM</a:t>
                      </a:r>
                      <a:r>
                        <a:rPr lang="zh-CN" altLang="en-US" noProof="0" dirty="0" smtClean="0">
                          <a:latin typeface="微软雅黑" panose="020B0503020204020204" pitchFamily="34" charset="-122"/>
                          <a:ea typeface="微软雅黑" panose="020B0503020204020204" pitchFamily="34" charset="-122"/>
                        </a:rPr>
                        <a:t>（</a:t>
                      </a:r>
                      <a:r>
                        <a:rPr lang="en-US" altLang="zh-CN" noProof="0" dirty="0" smtClean="0">
                          <a:latin typeface="微软雅黑" panose="020B0503020204020204" pitchFamily="34" charset="-122"/>
                          <a:ea typeface="微软雅黑" panose="020B0503020204020204" pitchFamily="34" charset="-122"/>
                        </a:rPr>
                        <a:t>Node Manager</a:t>
                      </a:r>
                      <a:r>
                        <a:rPr lang="zh-CN" altLang="en-US" noProof="0" dirty="0" smtClean="0">
                          <a:latin typeface="微软雅黑" panose="020B0503020204020204" pitchFamily="34" charset="-122"/>
                          <a:ea typeface="微软雅黑" panose="020B0503020204020204" pitchFamily="34" charset="-122"/>
                        </a:rPr>
                        <a:t>）</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节点管理器，管理一个物理节点上的所有资源和任务，协调资源抢占，定期向</a:t>
                      </a:r>
                      <a:r>
                        <a:rPr lang="en-US" altLang="zh-CN" noProof="0" dirty="0" smtClean="0">
                          <a:latin typeface="微软雅黑" panose="020B0503020204020204" pitchFamily="34" charset="-122"/>
                          <a:ea typeface="微软雅黑" panose="020B0503020204020204" pitchFamily="34" charset="-122"/>
                        </a:rPr>
                        <a:t>RM</a:t>
                      </a:r>
                      <a:r>
                        <a:rPr lang="zh-CN" altLang="en-US" noProof="0" dirty="0" smtClean="0">
                          <a:latin typeface="微软雅黑" panose="020B0503020204020204" pitchFamily="34" charset="-122"/>
                          <a:ea typeface="微软雅黑" panose="020B0503020204020204" pitchFamily="34" charset="-122"/>
                        </a:rPr>
                        <a:t>汇报资源与容器使用情况和状态，接收处理</a:t>
                      </a:r>
                      <a:r>
                        <a:rPr lang="en-US" altLang="zh-CN" noProof="0" dirty="0" smtClean="0">
                          <a:latin typeface="微软雅黑" panose="020B0503020204020204" pitchFamily="34" charset="-122"/>
                          <a:ea typeface="微软雅黑" panose="020B0503020204020204" pitchFamily="34" charset="-122"/>
                        </a:rPr>
                        <a:t>AM</a:t>
                      </a:r>
                      <a:r>
                        <a:rPr lang="zh-CN" altLang="en-US" noProof="0" dirty="0" smtClean="0">
                          <a:latin typeface="微软雅黑" panose="020B0503020204020204" pitchFamily="34" charset="-122"/>
                          <a:ea typeface="微软雅黑" panose="020B0503020204020204" pitchFamily="34" charset="-122"/>
                        </a:rPr>
                        <a:t>的任务启动停止请求。</a:t>
                      </a:r>
                      <a:endParaRPr lang="en-US" altLang="zh-CN" noProof="0" dirty="0" smtClean="0">
                        <a:latin typeface="微软雅黑" panose="020B0503020204020204" pitchFamily="34" charset="-122"/>
                        <a:ea typeface="微软雅黑" panose="020B0503020204020204" pitchFamily="34" charset="-122"/>
                      </a:endParaRPr>
                    </a:p>
                  </a:txBody>
                  <a:tcPr anchor="ctr"/>
                </a:tc>
              </a:tr>
            </a:tbl>
          </a:graphicData>
        </a:graphic>
      </p:graphicFrame>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148516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并行计算</a:t>
            </a:r>
            <a:r>
              <a:rPr lang="en-US" altLang="zh-CN" dirty="0" smtClean="0"/>
              <a:t>-YARN</a:t>
            </a:r>
            <a:r>
              <a:rPr lang="zh-CN" altLang="en-US" dirty="0" smtClean="0"/>
              <a:t>（基本流程）</a:t>
            </a:r>
            <a:endParaRPr lang="en-US" dirty="0">
              <a:latin typeface="微软雅黑" panose="020B0503020204020204" pitchFamily="34" charset="-122"/>
              <a:ea typeface="微软雅黑" panose="020B0503020204020204" pitchFamily="34" charset="-122"/>
            </a:endParaRPr>
          </a:p>
        </p:txBody>
      </p:sp>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pic>
        <p:nvPicPr>
          <p:cNvPr id="19" name="图片 18"/>
          <p:cNvPicPr>
            <a:picLocks noChangeAspect="1"/>
          </p:cNvPicPr>
          <p:nvPr/>
        </p:nvPicPr>
        <p:blipFill>
          <a:blip r:embed="rId2"/>
          <a:stretch>
            <a:fillRect/>
          </a:stretch>
        </p:blipFill>
        <p:spPr>
          <a:xfrm>
            <a:off x="4985641" y="1349820"/>
            <a:ext cx="6099941" cy="5321544"/>
          </a:xfrm>
          <a:prstGeom prst="rect">
            <a:avLst/>
          </a:prstGeom>
        </p:spPr>
      </p:pic>
      <p:sp>
        <p:nvSpPr>
          <p:cNvPr id="20" name="内容占位符 2"/>
          <p:cNvSpPr>
            <a:spLocks noGrp="1"/>
          </p:cNvSpPr>
          <p:nvPr>
            <p:ph sz="half" idx="1"/>
          </p:nvPr>
        </p:nvSpPr>
        <p:spPr>
          <a:xfrm>
            <a:off x="1104900" y="1600200"/>
            <a:ext cx="3719348" cy="4571999"/>
          </a:xfrm>
        </p:spPr>
        <p:txBody>
          <a:bodyPr rtlCol="0">
            <a:normAutofit/>
          </a:bodyPr>
          <a:lstStyle/>
          <a:p>
            <a:pPr rtl="0"/>
            <a:r>
              <a:rPr lang="zh-CN" altLang="en-US" dirty="0" smtClean="0"/>
              <a:t>客户端提交作业，</a:t>
            </a:r>
            <a:r>
              <a:rPr lang="en-US" altLang="zh-CN" dirty="0" smtClean="0"/>
              <a:t>RM</a:t>
            </a:r>
            <a:r>
              <a:rPr lang="zh-CN" altLang="en-US" dirty="0" smtClean="0"/>
              <a:t>创建一个</a:t>
            </a:r>
            <a:r>
              <a:rPr lang="en-US" altLang="zh-CN" dirty="0" smtClean="0"/>
              <a:t>AM</a:t>
            </a:r>
            <a:r>
              <a:rPr lang="zh-CN" altLang="en-US" dirty="0" smtClean="0"/>
              <a:t>应用程序主节点，</a:t>
            </a:r>
            <a:r>
              <a:rPr lang="en-US" altLang="zh-CN" dirty="0" smtClean="0"/>
              <a:t>AM</a:t>
            </a:r>
            <a:r>
              <a:rPr lang="zh-CN" altLang="en-US" dirty="0" smtClean="0"/>
              <a:t>申请资源，创建作业应用程序，并监控其运行状态。</a:t>
            </a:r>
            <a:endParaRPr lang="en-US" altLang="zh-CN" dirty="0" smtClean="0"/>
          </a:p>
          <a:p>
            <a:r>
              <a:rPr lang="en-US" dirty="0"/>
              <a:t>Application Master</a:t>
            </a:r>
            <a:r>
              <a:rPr lang="zh-CN" altLang="en-US" dirty="0"/>
              <a:t>采用轮询的策略以</a:t>
            </a:r>
            <a:r>
              <a:rPr lang="en-US" dirty="0"/>
              <a:t>RPC</a:t>
            </a:r>
            <a:r>
              <a:rPr lang="zh-CN" altLang="en-US" dirty="0"/>
              <a:t>通信向</a:t>
            </a:r>
            <a:r>
              <a:rPr lang="en-US" dirty="0"/>
              <a:t>Resource Manager</a:t>
            </a:r>
            <a:r>
              <a:rPr lang="zh-CN" altLang="en-US" dirty="0"/>
              <a:t>的</a:t>
            </a:r>
            <a:r>
              <a:rPr lang="en-US" dirty="0"/>
              <a:t>Scheduler </a:t>
            </a:r>
            <a:r>
              <a:rPr lang="zh-CN" altLang="en-US" dirty="0"/>
              <a:t>调度器申请资源</a:t>
            </a:r>
            <a:r>
              <a:rPr lang="zh-CN" altLang="en-US" dirty="0" smtClean="0"/>
              <a:t>。</a:t>
            </a:r>
            <a:endParaRPr lang="en-US" altLang="zh-CN" dirty="0" smtClean="0"/>
          </a:p>
          <a:p>
            <a:r>
              <a:rPr lang="en-US" dirty="0" smtClean="0">
                <a:latin typeface="微软雅黑" panose="020B0503020204020204" pitchFamily="34" charset="-122"/>
                <a:ea typeface="微软雅黑" panose="020B0503020204020204" pitchFamily="34" charset="-122"/>
              </a:rPr>
              <a:t>RM</a:t>
            </a:r>
            <a:r>
              <a:rPr lang="zh-CN" altLang="en-US" dirty="0" smtClean="0">
                <a:latin typeface="微软雅黑" panose="020B0503020204020204" pitchFamily="34" charset="-122"/>
                <a:ea typeface="微软雅黑" panose="020B0503020204020204" pitchFamily="34" charset="-122"/>
              </a:rPr>
              <a:t>使用多种调度器为任务调度计算资源。（</a:t>
            </a:r>
            <a:r>
              <a:rPr lang="en-US" altLang="zh-CN" dirty="0" smtClean="0">
                <a:latin typeface="微软雅黑" panose="020B0503020204020204" pitchFamily="34" charset="-122"/>
                <a:ea typeface="微软雅黑" panose="020B0503020204020204" pitchFamily="34" charset="-122"/>
              </a:rPr>
              <a:t>FIFO</a:t>
            </a:r>
            <a:r>
              <a:rPr lang="zh-CN" altLang="en-US" dirty="0"/>
              <a:t>、</a:t>
            </a:r>
            <a:r>
              <a:rPr lang="zh-CN" altLang="en-US" dirty="0" smtClean="0">
                <a:latin typeface="微软雅黑" panose="020B0503020204020204" pitchFamily="34" charset="-122"/>
                <a:ea typeface="微软雅黑" panose="020B0503020204020204" pitchFamily="34" charset="-122"/>
              </a:rPr>
              <a:t>优先级、公平、容量）</a:t>
            </a:r>
            <a:endParaRPr lang="en-US" altLang="zh-CN" dirty="0" smtClean="0">
              <a:latin typeface="微软雅黑" panose="020B0503020204020204" pitchFamily="34" charset="-122"/>
              <a:ea typeface="微软雅黑" panose="020B0503020204020204" pitchFamily="34" charset="-122"/>
            </a:endParaRPr>
          </a:p>
          <a:p>
            <a:r>
              <a:rPr lang="en-US" dirty="0" smtClean="0"/>
              <a:t>NM</a:t>
            </a:r>
            <a:r>
              <a:rPr lang="zh-CN" altLang="en-US" dirty="0" smtClean="0"/>
              <a:t>自动为</a:t>
            </a:r>
            <a:r>
              <a:rPr lang="en-US" altLang="zh-CN" dirty="0" smtClean="0"/>
              <a:t>Container</a:t>
            </a:r>
            <a:r>
              <a:rPr lang="zh-CN" altLang="en-US" dirty="0" smtClean="0"/>
              <a:t>配置任务所需环境。</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304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实时计算</a:t>
            </a:r>
            <a:endParaRPr lang="en-US" dirty="0"/>
          </a:p>
        </p:txBody>
      </p:sp>
      <p:sp>
        <p:nvSpPr>
          <p:cNvPr id="3" name="文本占位符 2"/>
          <p:cNvSpPr>
            <a:spLocks noGrp="1"/>
          </p:cNvSpPr>
          <p:nvPr>
            <p:ph type="body" idx="1"/>
          </p:nvPr>
        </p:nvSpPr>
        <p:spPr/>
        <p:txBody>
          <a:bodyPr rtlCol="0"/>
          <a:lstStyle/>
          <a:p>
            <a:pPr rtl="0"/>
            <a:r>
              <a:rPr lang="en-US" dirty="0" smtClean="0"/>
              <a:t>S</a:t>
            </a:r>
            <a:r>
              <a:rPr lang="en-US" altLang="zh-CN" dirty="0" smtClean="0"/>
              <a:t>torm</a:t>
            </a:r>
            <a:endParaRPr lang="en-US" dirty="0"/>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7" name="组 1"/>
              <p:cNvGrpSpPr/>
              <p:nvPr/>
            </p:nvGrpSpPr>
            <p:grpSpPr>
              <a:xfrm>
                <a:off x="12039604" y="252856"/>
                <a:ext cx="152393" cy="484287"/>
                <a:chOff x="12039604" y="252856"/>
                <a:chExt cx="152393" cy="484287"/>
              </a:xfrm>
            </p:grpSpPr>
            <p:sp>
              <p:nvSpPr>
                <p:cNvPr id="11" name="圆角矩形 10"/>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454105" y="252857"/>
                <a:ext cx="491115" cy="484287"/>
                <a:chOff x="1528923" y="220268"/>
                <a:chExt cx="1284096" cy="1266241"/>
              </a:xfrm>
            </p:grpSpPr>
            <p:sp>
              <p:nvSpPr>
                <p:cNvPr id="9" name="圆角矩形 8"/>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 name="文本框 5"/>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347811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实时计算</a:t>
            </a:r>
            <a:r>
              <a:rPr lang="en-US" altLang="zh-CN" dirty="0" smtClean="0"/>
              <a:t>-Storm</a:t>
            </a:r>
            <a:r>
              <a:rPr lang="zh-CN" altLang="en-US" dirty="0" smtClean="0"/>
              <a:t>（</a:t>
            </a:r>
            <a:r>
              <a:rPr lang="zh-CN" altLang="en-US" dirty="0" smtClean="0"/>
              <a:t>需求与问题）</a:t>
            </a:r>
            <a:endParaRPr lang="en-US" dirty="0"/>
          </a:p>
        </p:txBody>
      </p:sp>
      <p:sp>
        <p:nvSpPr>
          <p:cNvPr id="3" name="文本占位符 2"/>
          <p:cNvSpPr>
            <a:spLocks noGrp="1"/>
          </p:cNvSpPr>
          <p:nvPr>
            <p:ph type="body" idx="1"/>
          </p:nvPr>
        </p:nvSpPr>
        <p:spPr/>
        <p:txBody>
          <a:bodyPr rtlCol="0"/>
          <a:lstStyle/>
          <a:p>
            <a:pPr rtl="0"/>
            <a:r>
              <a:rPr lang="en-US" altLang="zh-CN" dirty="0" smtClean="0"/>
              <a:t>Hadoop</a:t>
            </a:r>
            <a:r>
              <a:rPr lang="zh-CN" altLang="en-US" dirty="0" smtClean="0"/>
              <a:t>计算实时性的问题</a:t>
            </a:r>
            <a:endParaRPr lang="en-US" dirty="0"/>
          </a:p>
        </p:txBody>
      </p:sp>
      <p:sp>
        <p:nvSpPr>
          <p:cNvPr id="4" name="内容占位符 3"/>
          <p:cNvSpPr>
            <a:spLocks noGrp="1"/>
          </p:cNvSpPr>
          <p:nvPr>
            <p:ph sz="half" idx="2"/>
          </p:nvPr>
        </p:nvSpPr>
        <p:spPr/>
        <p:txBody>
          <a:bodyPr rtlCol="0">
            <a:normAutofit lnSpcReduction="10000"/>
          </a:bodyPr>
          <a:lstStyle/>
          <a:p>
            <a:pPr rtl="0"/>
            <a:r>
              <a:rPr lang="en-US" altLang="zh-CN" dirty="0" err="1" smtClean="0"/>
              <a:t>MapReduce</a:t>
            </a:r>
            <a:r>
              <a:rPr lang="zh-CN" altLang="en-US" dirty="0" smtClean="0"/>
              <a:t>适合超大规模的计算，但由于</a:t>
            </a:r>
            <a:r>
              <a:rPr lang="en-US" altLang="zh-CN" dirty="0" smtClean="0"/>
              <a:t>map</a:t>
            </a:r>
            <a:r>
              <a:rPr lang="zh-CN" altLang="en-US" dirty="0" smtClean="0"/>
              <a:t>计算的结果需要暂存磁盘，结束后发给</a:t>
            </a:r>
            <a:r>
              <a:rPr lang="en-US" altLang="zh-CN" dirty="0" smtClean="0"/>
              <a:t>reduce</a:t>
            </a:r>
            <a:r>
              <a:rPr lang="zh-CN" altLang="en-US" dirty="0" smtClean="0"/>
              <a:t>还要先暂存磁盘，最后才能进行</a:t>
            </a:r>
            <a:r>
              <a:rPr lang="en-US" altLang="zh-CN" dirty="0" smtClean="0"/>
              <a:t>reduce</a:t>
            </a:r>
            <a:r>
              <a:rPr lang="zh-CN" altLang="en-US" dirty="0" smtClean="0"/>
              <a:t>计算。工作期间进行了大量的</a:t>
            </a:r>
            <a:r>
              <a:rPr lang="en-US" altLang="zh-CN" dirty="0" smtClean="0"/>
              <a:t>I/O</a:t>
            </a:r>
            <a:r>
              <a:rPr lang="zh-CN" altLang="en-US" dirty="0" smtClean="0"/>
              <a:t>，耗费系统性能。</a:t>
            </a:r>
            <a:endParaRPr lang="en-US" altLang="zh-CN" dirty="0" smtClean="0"/>
          </a:p>
          <a:p>
            <a:pPr rtl="0"/>
            <a:r>
              <a:rPr lang="zh-CN" altLang="en-US" dirty="0" smtClean="0"/>
              <a:t>内存的读写速度大约是硬盘的</a:t>
            </a:r>
            <a:r>
              <a:rPr lang="en-US" altLang="zh-CN" dirty="0" smtClean="0"/>
              <a:t>75000</a:t>
            </a:r>
            <a:r>
              <a:rPr lang="zh-CN" altLang="en-US" dirty="0" smtClean="0"/>
              <a:t>倍</a:t>
            </a:r>
            <a:r>
              <a:rPr lang="zh-CN" altLang="en-US" dirty="0" smtClean="0"/>
              <a:t>，大部分业务场景都可以异步持久化。</a:t>
            </a:r>
            <a:endParaRPr lang="en-US" altLang="zh-CN" dirty="0" smtClean="0"/>
          </a:p>
          <a:p>
            <a:pPr rtl="0"/>
            <a:r>
              <a:rPr lang="zh-CN" altLang="en-US" dirty="0" smtClean="0"/>
              <a:t>当需要处理的数据是持续不断的小任务时，</a:t>
            </a:r>
            <a:r>
              <a:rPr lang="en-US" altLang="zh-CN" dirty="0" err="1" smtClean="0"/>
              <a:t>MapReduce</a:t>
            </a:r>
            <a:r>
              <a:rPr lang="zh-CN" altLang="en-US" dirty="0" smtClean="0"/>
              <a:t>从创建任务，申请资源，分配任务，传输程序，再执行任务这种流程所需准备时间太长，移动计算所需移动的计算程序可能比小任务本身的数据更大。</a:t>
            </a:r>
            <a:endParaRPr lang="en-US" altLang="zh-CN" dirty="0" smtClean="0"/>
          </a:p>
        </p:txBody>
      </p:sp>
      <p:sp>
        <p:nvSpPr>
          <p:cNvPr id="5" name="文本占位符 4"/>
          <p:cNvSpPr>
            <a:spLocks noGrp="1"/>
          </p:cNvSpPr>
          <p:nvPr>
            <p:ph type="body" sz="quarter" idx="3"/>
          </p:nvPr>
        </p:nvSpPr>
        <p:spPr/>
        <p:txBody>
          <a:bodyPr rtlCol="0"/>
          <a:lstStyle/>
          <a:p>
            <a:pPr rtl="0"/>
            <a:r>
              <a:rPr lang="en-US" altLang="zh-CN" dirty="0" smtClean="0"/>
              <a:t>Hadoop</a:t>
            </a:r>
            <a:r>
              <a:rPr lang="zh-CN" altLang="en-US" dirty="0" smtClean="0"/>
              <a:t>事务问题</a:t>
            </a:r>
            <a:endParaRPr lang="en-US" dirty="0"/>
          </a:p>
        </p:txBody>
      </p:sp>
      <p:sp>
        <p:nvSpPr>
          <p:cNvPr id="6" name="内容占位符 5"/>
          <p:cNvSpPr>
            <a:spLocks noGrp="1"/>
          </p:cNvSpPr>
          <p:nvPr>
            <p:ph sz="quarter" idx="4"/>
          </p:nvPr>
        </p:nvSpPr>
        <p:spPr/>
        <p:txBody>
          <a:bodyPr rtlCol="0">
            <a:normAutofit/>
          </a:bodyPr>
          <a:lstStyle/>
          <a:p>
            <a:pPr rtl="0"/>
            <a:r>
              <a:rPr lang="zh-CN" altLang="en-US" dirty="0" smtClean="0"/>
              <a:t>如果某条子数据集在执行中失败，</a:t>
            </a:r>
            <a:r>
              <a:rPr lang="en-US" altLang="zh-CN" dirty="0" err="1" smtClean="0"/>
              <a:t>MapReduce</a:t>
            </a:r>
            <a:r>
              <a:rPr lang="zh-CN" altLang="en-US" dirty="0" smtClean="0"/>
              <a:t>无法知道具体在哪发生的失败，也无法单独对这条数据进行回滚或重试。想要重试只能重新执行一个完整的任务。</a:t>
            </a:r>
            <a:endParaRPr lang="en-US" dirty="0"/>
          </a:p>
        </p:txBody>
      </p:sp>
      <p:grpSp>
        <p:nvGrpSpPr>
          <p:cNvPr id="7" name="组 13"/>
          <p:cNvGrpSpPr/>
          <p:nvPr/>
        </p:nvGrpSpPr>
        <p:grpSpPr>
          <a:xfrm>
            <a:off x="9324096" y="252858"/>
            <a:ext cx="2907908" cy="563245"/>
            <a:chOff x="9284089" y="252855"/>
            <a:chExt cx="2907908" cy="563245"/>
          </a:xfrm>
        </p:grpSpPr>
        <p:grpSp>
          <p:nvGrpSpPr>
            <p:cNvPr id="8" name="组 2"/>
            <p:cNvGrpSpPr/>
            <p:nvPr/>
          </p:nvGrpSpPr>
          <p:grpSpPr>
            <a:xfrm>
              <a:off x="11454105" y="252856"/>
              <a:ext cx="737892" cy="484288"/>
              <a:chOff x="11454105" y="252856"/>
              <a:chExt cx="737892" cy="484288"/>
            </a:xfrm>
          </p:grpSpPr>
          <p:grpSp>
            <p:nvGrpSpPr>
              <p:cNvPr id="10" name="组 1"/>
              <p:cNvGrpSpPr/>
              <p:nvPr/>
            </p:nvGrpSpPr>
            <p:grpSpPr>
              <a:xfrm>
                <a:off x="12039604" y="252856"/>
                <a:ext cx="152393" cy="484287"/>
                <a:chOff x="12039604" y="252856"/>
                <a:chExt cx="152393" cy="484287"/>
              </a:xfrm>
            </p:grpSpPr>
            <p:sp>
              <p:nvSpPr>
                <p:cNvPr id="14" name="圆角矩形 1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1454105" y="252857"/>
                <a:ext cx="491115" cy="484287"/>
                <a:chOff x="1528923" y="220268"/>
                <a:chExt cx="1284096" cy="1266241"/>
              </a:xfrm>
            </p:grpSpPr>
            <p:sp>
              <p:nvSpPr>
                <p:cNvPr id="12" name="圆角矩形 1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 name="文本框 8"/>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112597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实时计算</a:t>
            </a:r>
            <a:r>
              <a:rPr lang="en-US" altLang="zh-CN" dirty="0"/>
              <a:t>-Storm</a:t>
            </a:r>
            <a:r>
              <a:rPr lang="zh-CN" altLang="en-US" dirty="0" smtClean="0"/>
              <a:t>（相关概念）</a:t>
            </a:r>
            <a:endParaRPr lang="en-US" dirty="0">
              <a:latin typeface="微软雅黑" panose="020B0503020204020204" pitchFamily="34" charset="-122"/>
              <a:ea typeface="微软雅黑" panose="020B0503020204020204" pitchFamily="34" charset="-122"/>
            </a:endParaRPr>
          </a:p>
        </p:txBody>
      </p:sp>
      <p:graphicFrame>
        <p:nvGraphicFramePr>
          <p:cNvPr id="16" name="内容占位符 15" descr="示例表格（包含 3 列和 4 行）" title="表格"/>
          <p:cNvGraphicFramePr>
            <a:graphicFrameLocks noGrp="1"/>
          </p:cNvGraphicFramePr>
          <p:nvPr>
            <p:ph sz="half" idx="2"/>
            <p:extLst>
              <p:ext uri="{D42A27DB-BD31-4B8C-83A1-F6EECF244321}">
                <p14:modId xmlns:p14="http://schemas.microsoft.com/office/powerpoint/2010/main" val="468485587"/>
              </p:ext>
            </p:extLst>
          </p:nvPr>
        </p:nvGraphicFramePr>
        <p:xfrm>
          <a:off x="1104900" y="1371599"/>
          <a:ext cx="5390493" cy="5095073"/>
        </p:xfrm>
        <a:graphic>
          <a:graphicData uri="http://schemas.openxmlformats.org/drawingml/2006/table">
            <a:tbl>
              <a:tblPr firstRow="1" bandRow="1">
                <a:tableStyleId>{5C22544A-7EE6-4342-B048-85BDC9FD1C3A}</a:tableStyleId>
              </a:tblPr>
              <a:tblGrid>
                <a:gridCol w="1023445">
                  <a:extLst>
                    <a:ext uri="{9D8B030D-6E8A-4147-A177-3AD203B41FA5}">
                      <a16:colId xmlns:a16="http://schemas.microsoft.com/office/drawing/2014/main" xmlns="" val="20000"/>
                    </a:ext>
                  </a:extLst>
                </a:gridCol>
                <a:gridCol w="4367048">
                  <a:extLst>
                    <a:ext uri="{9D8B030D-6E8A-4147-A177-3AD203B41FA5}">
                      <a16:colId xmlns:a16="http://schemas.microsoft.com/office/drawing/2014/main" xmlns="" val="20001"/>
                    </a:ext>
                  </a:extLst>
                </a:gridCol>
              </a:tblGrid>
              <a:tr h="358950">
                <a:tc>
                  <a:txBody>
                    <a:bodyPr/>
                    <a:lstStyle/>
                    <a:p>
                      <a:pPr rtl="0"/>
                      <a:r>
                        <a:rPr lang="zh-CN" altLang="en-US" noProof="0" dirty="0" smtClean="0">
                          <a:latin typeface="微软雅黑" panose="020B0503020204020204" pitchFamily="34" charset="-122"/>
                          <a:ea typeface="微软雅黑" panose="020B0503020204020204" pitchFamily="34" charset="-122"/>
                        </a:rPr>
                        <a:t>概念</a:t>
                      </a:r>
                      <a:endParaRPr lang="zh-CN" altLang="en-US"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描述</a:t>
                      </a:r>
                      <a:endParaRPr lang="en-US" altLang="zh-CN" noProof="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0"/>
                  </a:ext>
                </a:extLst>
              </a:tr>
              <a:tr h="646730">
                <a:tc>
                  <a:txBody>
                    <a:bodyPr/>
                    <a:lstStyle/>
                    <a:p>
                      <a:pPr rtl="0"/>
                      <a:r>
                        <a:rPr lang="zh-CN" altLang="en-US" noProof="0" dirty="0" smtClean="0">
                          <a:latin typeface="微软雅黑" panose="020B0503020204020204" pitchFamily="34" charset="-122"/>
                          <a:ea typeface="微软雅黑" panose="020B0503020204020204" pitchFamily="34" charset="-122"/>
                        </a:rPr>
                        <a:t>设计思想</a:t>
                      </a:r>
                      <a:endParaRPr lang="en-US" altLang="zh-CN" noProof="0" dirty="0" smtClean="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处理源源不断的流数据，以分布式为基础架构，重视高并发、高容错。</a:t>
                      </a:r>
                      <a:endParaRPr lang="zh-CN" altLang="en-US" noProof="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1"/>
                  </a:ext>
                </a:extLst>
              </a:tr>
              <a:tr h="721718">
                <a:tc>
                  <a:txBody>
                    <a:bodyPr/>
                    <a:lstStyle/>
                    <a:p>
                      <a:pPr rtl="0"/>
                      <a:r>
                        <a:rPr lang="en-US" altLang="zh-CN" noProof="0" dirty="0" smtClean="0">
                          <a:latin typeface="微软雅黑" panose="020B0503020204020204" pitchFamily="34" charset="-122"/>
                          <a:ea typeface="微软雅黑" panose="020B0503020204020204" pitchFamily="34" charset="-122"/>
                        </a:rPr>
                        <a:t>Spout</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整个数据流的输入节点，读取源数据并生成</a:t>
                      </a:r>
                      <a:r>
                        <a:rPr lang="en-US" altLang="zh-CN" noProof="0" dirty="0" smtClean="0">
                          <a:latin typeface="微软雅黑" panose="020B0503020204020204" pitchFamily="34" charset="-122"/>
                          <a:ea typeface="微软雅黑" panose="020B0503020204020204" pitchFamily="34" charset="-122"/>
                        </a:rPr>
                        <a:t>Tuple</a:t>
                      </a:r>
                      <a:r>
                        <a:rPr lang="zh-CN" altLang="en-US" noProof="0" dirty="0" smtClean="0">
                          <a:latin typeface="微软雅黑" panose="020B0503020204020204" pitchFamily="34" charset="-122"/>
                          <a:ea typeface="微软雅黑" panose="020B0503020204020204" pitchFamily="34" charset="-122"/>
                        </a:rPr>
                        <a:t>，每一个</a:t>
                      </a:r>
                      <a:r>
                        <a:rPr lang="en-US" altLang="zh-CN" noProof="0" dirty="0" smtClean="0">
                          <a:latin typeface="微软雅黑" panose="020B0503020204020204" pitchFamily="34" charset="-122"/>
                          <a:ea typeface="微软雅黑" panose="020B0503020204020204" pitchFamily="34" charset="-122"/>
                        </a:rPr>
                        <a:t>Tuple</a:t>
                      </a:r>
                      <a:r>
                        <a:rPr lang="zh-CN" altLang="en-US" noProof="0" dirty="0" smtClean="0">
                          <a:latin typeface="微软雅黑" panose="020B0503020204020204" pitchFamily="34" charset="-122"/>
                          <a:ea typeface="微软雅黑" panose="020B0503020204020204" pitchFamily="34" charset="-122"/>
                        </a:rPr>
                        <a:t>都有一个唯一标识。</a:t>
                      </a:r>
                      <a:endParaRPr lang="en-US" altLang="zh-CN" noProof="0" dirty="0" smtClean="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r h="1257745">
                <a:tc>
                  <a:txBody>
                    <a:bodyPr/>
                    <a:lstStyle/>
                    <a:p>
                      <a:pPr rtl="0"/>
                      <a:r>
                        <a:rPr lang="en-US" altLang="zh-CN" noProof="0" dirty="0" smtClean="0">
                          <a:latin typeface="微软雅黑" panose="020B0503020204020204" pitchFamily="34" charset="-122"/>
                          <a:ea typeface="微软雅黑" panose="020B0503020204020204" pitchFamily="34" charset="-122"/>
                        </a:rPr>
                        <a:t>Bolt</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数据处理节点，接收</a:t>
                      </a:r>
                      <a:r>
                        <a:rPr lang="en-US" altLang="zh-CN" noProof="0" dirty="0" smtClean="0">
                          <a:latin typeface="微软雅黑" panose="020B0503020204020204" pitchFamily="34" charset="-122"/>
                          <a:ea typeface="微软雅黑" panose="020B0503020204020204" pitchFamily="34" charset="-122"/>
                        </a:rPr>
                        <a:t>Spout</a:t>
                      </a:r>
                      <a:r>
                        <a:rPr lang="zh-CN" altLang="en-US" noProof="0" dirty="0" smtClean="0">
                          <a:latin typeface="微软雅黑" panose="020B0503020204020204" pitchFamily="34" charset="-122"/>
                          <a:ea typeface="微软雅黑" panose="020B0503020204020204" pitchFamily="34" charset="-122"/>
                        </a:rPr>
                        <a:t>或其他</a:t>
                      </a:r>
                      <a:r>
                        <a:rPr lang="en-US" altLang="zh-CN" noProof="0" dirty="0" smtClean="0">
                          <a:latin typeface="微软雅黑" panose="020B0503020204020204" pitchFamily="34" charset="-122"/>
                          <a:ea typeface="微软雅黑" panose="020B0503020204020204" pitchFamily="34" charset="-122"/>
                        </a:rPr>
                        <a:t>Bolt</a:t>
                      </a:r>
                      <a:r>
                        <a:rPr lang="zh-CN" altLang="en-US" noProof="0" dirty="0" smtClean="0">
                          <a:latin typeface="微软雅黑" panose="020B0503020204020204" pitchFamily="34" charset="-122"/>
                          <a:ea typeface="微软雅黑" panose="020B0503020204020204" pitchFamily="34" charset="-122"/>
                        </a:rPr>
                        <a:t>的数据，本身可以进行计算或存储，也可以生成新</a:t>
                      </a:r>
                      <a:r>
                        <a:rPr lang="en-US" altLang="zh-CN" noProof="0" dirty="0" smtClean="0">
                          <a:latin typeface="微软雅黑" panose="020B0503020204020204" pitchFamily="34" charset="-122"/>
                          <a:ea typeface="微软雅黑" panose="020B0503020204020204" pitchFamily="34" charset="-122"/>
                        </a:rPr>
                        <a:t>Tuple</a:t>
                      </a:r>
                      <a:r>
                        <a:rPr lang="zh-CN" altLang="en-US" noProof="0" dirty="0" smtClean="0">
                          <a:latin typeface="微软雅黑" panose="020B0503020204020204" pitchFamily="34" charset="-122"/>
                          <a:ea typeface="微软雅黑" panose="020B0503020204020204" pitchFamily="34" charset="-122"/>
                        </a:rPr>
                        <a:t>作为其他</a:t>
                      </a:r>
                      <a:r>
                        <a:rPr lang="en-US" altLang="zh-CN" noProof="0" dirty="0" smtClean="0">
                          <a:latin typeface="微软雅黑" panose="020B0503020204020204" pitchFamily="34" charset="-122"/>
                          <a:ea typeface="微软雅黑" panose="020B0503020204020204" pitchFamily="34" charset="-122"/>
                        </a:rPr>
                        <a:t>Bolt</a:t>
                      </a:r>
                      <a:r>
                        <a:rPr lang="zh-CN" altLang="en-US" noProof="0" dirty="0" smtClean="0">
                          <a:latin typeface="微软雅黑" panose="020B0503020204020204" pitchFamily="34" charset="-122"/>
                          <a:ea typeface="微软雅黑" panose="020B0503020204020204" pitchFamily="34" charset="-122"/>
                        </a:rPr>
                        <a:t>的输入。</a:t>
                      </a:r>
                      <a:endParaRPr lang="en-US" altLang="zh-CN" noProof="0" dirty="0" smtClean="0">
                        <a:latin typeface="微软雅黑" panose="020B0503020204020204" pitchFamily="34" charset="-122"/>
                        <a:ea typeface="微软雅黑" panose="020B0503020204020204" pitchFamily="34" charset="-122"/>
                      </a:endParaRPr>
                    </a:p>
                  </a:txBody>
                  <a:tcPr anchor="ctr"/>
                </a:tc>
              </a:tr>
              <a:tr h="1166587">
                <a:tc>
                  <a:txBody>
                    <a:bodyPr/>
                    <a:lstStyle/>
                    <a:p>
                      <a:pPr rtl="0"/>
                      <a:r>
                        <a:rPr lang="en-US" altLang="zh-CN" noProof="0" dirty="0" smtClean="0">
                          <a:latin typeface="微软雅黑" panose="020B0503020204020204" pitchFamily="34" charset="-122"/>
                          <a:ea typeface="微软雅黑" panose="020B0503020204020204" pitchFamily="34" charset="-122"/>
                        </a:rPr>
                        <a:t>Topology</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数据流程拓扑，定义了整个作业的数据流。可以为</a:t>
                      </a:r>
                      <a:r>
                        <a:rPr lang="en-US" altLang="zh-CN" noProof="0" dirty="0" smtClean="0">
                          <a:latin typeface="微软雅黑" panose="020B0503020204020204" pitchFamily="34" charset="-122"/>
                          <a:ea typeface="微软雅黑" panose="020B0503020204020204" pitchFamily="34" charset="-122"/>
                        </a:rPr>
                        <a:t>Spout</a:t>
                      </a:r>
                      <a:r>
                        <a:rPr lang="zh-CN" altLang="en-US" noProof="0" dirty="0" smtClean="0">
                          <a:latin typeface="微软雅黑" panose="020B0503020204020204" pitchFamily="34" charset="-122"/>
                          <a:ea typeface="微软雅黑" panose="020B0503020204020204" pitchFamily="34" charset="-122"/>
                        </a:rPr>
                        <a:t>，</a:t>
                      </a:r>
                      <a:r>
                        <a:rPr lang="en-US" altLang="zh-CN" noProof="0" dirty="0" smtClean="0">
                          <a:latin typeface="微软雅黑" panose="020B0503020204020204" pitchFamily="34" charset="-122"/>
                          <a:ea typeface="微软雅黑" panose="020B0503020204020204" pitchFamily="34" charset="-122"/>
                        </a:rPr>
                        <a:t>Bolt</a:t>
                      </a:r>
                      <a:r>
                        <a:rPr lang="zh-CN" altLang="en-US" noProof="0" dirty="0" smtClean="0">
                          <a:latin typeface="微软雅黑" panose="020B0503020204020204" pitchFamily="34" charset="-122"/>
                          <a:ea typeface="微软雅黑" panose="020B0503020204020204" pitchFamily="34" charset="-122"/>
                        </a:rPr>
                        <a:t>配置任意的并发数的分组策略（随机，直接）。拓扑模型让</a:t>
                      </a:r>
                      <a:r>
                        <a:rPr lang="en-US" altLang="zh-CN" noProof="0" dirty="0" smtClean="0">
                          <a:latin typeface="微软雅黑" panose="020B0503020204020204" pitchFamily="34" charset="-122"/>
                          <a:ea typeface="微软雅黑" panose="020B0503020204020204" pitchFamily="34" charset="-122"/>
                        </a:rPr>
                        <a:t>Storm</a:t>
                      </a:r>
                      <a:r>
                        <a:rPr lang="zh-CN" altLang="en-US" noProof="0" dirty="0" smtClean="0">
                          <a:latin typeface="微软雅黑" panose="020B0503020204020204" pitchFamily="34" charset="-122"/>
                          <a:ea typeface="微软雅黑" panose="020B0503020204020204" pitchFamily="34" charset="-122"/>
                        </a:rPr>
                        <a:t>的开发变得简单。</a:t>
                      </a:r>
                      <a:endParaRPr lang="en-US" altLang="zh-CN" noProof="0" dirty="0" smtClean="0">
                        <a:latin typeface="微软雅黑" panose="020B0503020204020204" pitchFamily="34" charset="-122"/>
                        <a:ea typeface="微软雅黑" panose="020B0503020204020204" pitchFamily="34" charset="-122"/>
                      </a:endParaRPr>
                    </a:p>
                  </a:txBody>
                  <a:tcPr anchor="ctr"/>
                </a:tc>
              </a:tr>
              <a:tr h="870602">
                <a:tc>
                  <a:txBody>
                    <a:bodyPr/>
                    <a:lstStyle/>
                    <a:p>
                      <a:pPr rtl="0"/>
                      <a:r>
                        <a:rPr lang="en-US" altLang="zh-CN" noProof="0" dirty="0" smtClean="0">
                          <a:latin typeface="微软雅黑" panose="020B0503020204020204" pitchFamily="34" charset="-122"/>
                          <a:ea typeface="微软雅黑" panose="020B0503020204020204" pitchFamily="34" charset="-122"/>
                        </a:rPr>
                        <a:t>Tuple</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消息元组，</a:t>
                      </a:r>
                      <a:r>
                        <a:rPr lang="en-US" altLang="zh-CN" noProof="0" dirty="0" smtClean="0">
                          <a:latin typeface="微软雅黑" panose="020B0503020204020204" pitchFamily="34" charset="-122"/>
                          <a:ea typeface="微软雅黑" panose="020B0503020204020204" pitchFamily="34" charset="-122"/>
                        </a:rPr>
                        <a:t>Storm</a:t>
                      </a:r>
                      <a:r>
                        <a:rPr lang="zh-CN" altLang="en-US" noProof="0" dirty="0" smtClean="0">
                          <a:latin typeface="微软雅黑" panose="020B0503020204020204" pitchFamily="34" charset="-122"/>
                          <a:ea typeface="微软雅黑" panose="020B0503020204020204" pitchFamily="34" charset="-122"/>
                        </a:rPr>
                        <a:t>中信息传递的基本单位。</a:t>
                      </a:r>
                      <a:r>
                        <a:rPr lang="en-US" altLang="zh-CN" noProof="0" dirty="0" smtClean="0">
                          <a:latin typeface="微软雅黑" panose="020B0503020204020204" pitchFamily="34" charset="-122"/>
                          <a:ea typeface="微软雅黑" panose="020B0503020204020204" pitchFamily="34" charset="-122"/>
                        </a:rPr>
                        <a:t>Spout</a:t>
                      </a:r>
                      <a:r>
                        <a:rPr lang="zh-CN" altLang="en-US" noProof="0" dirty="0" smtClean="0">
                          <a:latin typeface="微软雅黑" panose="020B0503020204020204" pitchFamily="34" charset="-122"/>
                          <a:ea typeface="微软雅黑" panose="020B0503020204020204" pitchFamily="34" charset="-122"/>
                        </a:rPr>
                        <a:t>发出的元组会创建一个元组树，等待元组树在拓扑中完全处理才会丢弃。</a:t>
                      </a:r>
                      <a:endParaRPr lang="en-US" altLang="zh-CN" noProof="0" dirty="0" smtClean="0">
                        <a:latin typeface="微软雅黑" panose="020B0503020204020204" pitchFamily="34" charset="-122"/>
                        <a:ea typeface="微软雅黑" panose="020B0503020204020204" pitchFamily="34" charset="-122"/>
                      </a:endParaRPr>
                    </a:p>
                  </a:txBody>
                  <a:tcPr anchor="ctr"/>
                </a:tc>
              </a:tr>
            </a:tbl>
          </a:graphicData>
        </a:graphic>
      </p:graphicFrame>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pic>
        <p:nvPicPr>
          <p:cNvPr id="18" name="图片 17"/>
          <p:cNvPicPr>
            <a:picLocks noChangeAspect="1"/>
          </p:cNvPicPr>
          <p:nvPr/>
        </p:nvPicPr>
        <p:blipFill>
          <a:blip r:embed="rId2"/>
          <a:stretch>
            <a:fillRect/>
          </a:stretch>
        </p:blipFill>
        <p:spPr>
          <a:xfrm>
            <a:off x="6558455" y="1492827"/>
            <a:ext cx="4482837" cy="5254814"/>
          </a:xfrm>
          <a:prstGeom prst="rect">
            <a:avLst/>
          </a:prstGeom>
        </p:spPr>
      </p:pic>
    </p:spTree>
    <p:extLst>
      <p:ext uri="{BB962C8B-B14F-4D97-AF65-F5344CB8AC3E}">
        <p14:creationId xmlns:p14="http://schemas.microsoft.com/office/powerpoint/2010/main" val="61109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研究背景</a:t>
            </a:r>
            <a:endParaRPr lang="en-US" dirty="0"/>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7" name="组 1"/>
              <p:cNvGrpSpPr/>
              <p:nvPr/>
            </p:nvGrpSpPr>
            <p:grpSpPr>
              <a:xfrm>
                <a:off x="12039604" y="252856"/>
                <a:ext cx="152393" cy="484287"/>
                <a:chOff x="12039604" y="252856"/>
                <a:chExt cx="152393" cy="484287"/>
              </a:xfrm>
            </p:grpSpPr>
            <p:sp>
              <p:nvSpPr>
                <p:cNvPr id="11" name="圆角矩形 10"/>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454105" y="252857"/>
                <a:ext cx="491115" cy="484287"/>
                <a:chOff x="1528923" y="220268"/>
                <a:chExt cx="1284096" cy="1266241"/>
              </a:xfrm>
            </p:grpSpPr>
            <p:sp>
              <p:nvSpPr>
                <p:cNvPr id="9" name="圆角矩形 8"/>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 name="文本框 5"/>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383659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实时计算</a:t>
            </a:r>
            <a:r>
              <a:rPr lang="en-US" altLang="zh-CN" dirty="0"/>
              <a:t>-Storm</a:t>
            </a:r>
            <a:r>
              <a:rPr lang="zh-CN" altLang="en-US" dirty="0" smtClean="0"/>
              <a:t>（</a:t>
            </a:r>
            <a:r>
              <a:rPr lang="en-US" altLang="zh-CN" dirty="0" smtClean="0"/>
              <a:t>Storm</a:t>
            </a:r>
            <a:r>
              <a:rPr lang="zh-CN" altLang="en-US" dirty="0" smtClean="0"/>
              <a:t>架构）</a:t>
            </a:r>
            <a:endParaRPr lang="en-US" dirty="0">
              <a:latin typeface="微软雅黑" panose="020B0503020204020204" pitchFamily="34" charset="-122"/>
              <a:ea typeface="微软雅黑" panose="020B0503020204020204" pitchFamily="34" charset="-122"/>
            </a:endParaRPr>
          </a:p>
        </p:txBody>
      </p:sp>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pic>
        <p:nvPicPr>
          <p:cNvPr id="4" name="图片 3"/>
          <p:cNvPicPr>
            <a:picLocks noChangeAspect="1"/>
          </p:cNvPicPr>
          <p:nvPr/>
        </p:nvPicPr>
        <p:blipFill>
          <a:blip r:embed="rId2"/>
          <a:stretch>
            <a:fillRect/>
          </a:stretch>
        </p:blipFill>
        <p:spPr>
          <a:xfrm>
            <a:off x="4640260" y="1349820"/>
            <a:ext cx="6445321" cy="3984690"/>
          </a:xfrm>
          <a:prstGeom prst="rect">
            <a:avLst/>
          </a:prstGeom>
        </p:spPr>
      </p:pic>
      <p:sp>
        <p:nvSpPr>
          <p:cNvPr id="19" name="内容占位符 3"/>
          <p:cNvSpPr>
            <a:spLocks noGrp="1"/>
          </p:cNvSpPr>
          <p:nvPr>
            <p:ph sz="half" idx="2"/>
          </p:nvPr>
        </p:nvSpPr>
        <p:spPr>
          <a:xfrm>
            <a:off x="1104900" y="1349820"/>
            <a:ext cx="3388272" cy="4822380"/>
          </a:xfrm>
        </p:spPr>
        <p:txBody>
          <a:bodyPr rtlCol="0">
            <a:normAutofit fontScale="92500" lnSpcReduction="10000"/>
          </a:bodyPr>
          <a:lstStyle/>
          <a:p>
            <a:pPr rtl="0"/>
            <a:r>
              <a:rPr lang="zh-CN" altLang="en-US" dirty="0" smtClean="0"/>
              <a:t>采用主从模式为核心架构</a:t>
            </a:r>
            <a:endParaRPr lang="en-US" altLang="zh-CN" dirty="0"/>
          </a:p>
          <a:p>
            <a:pPr rtl="0"/>
            <a:r>
              <a:rPr lang="zh-CN" altLang="en-US" dirty="0" smtClean="0"/>
              <a:t>主节点运行</a:t>
            </a:r>
            <a:r>
              <a:rPr lang="en-US" altLang="zh-CN" dirty="0" smtClean="0"/>
              <a:t>Nimbus</a:t>
            </a:r>
            <a:r>
              <a:rPr lang="zh-CN" altLang="en-US" dirty="0" smtClean="0"/>
              <a:t>守护进程，负责发放任务计算大吗，监控集群状态。</a:t>
            </a:r>
            <a:endParaRPr lang="en-US" altLang="zh-CN" dirty="0" smtClean="0"/>
          </a:p>
          <a:p>
            <a:pPr rtl="0"/>
            <a:r>
              <a:rPr lang="zh-CN" altLang="en-US" dirty="0" smtClean="0"/>
              <a:t>计算节点运行</a:t>
            </a:r>
            <a:r>
              <a:rPr lang="en-US" altLang="zh-CN" dirty="0" err="1" smtClean="0"/>
              <a:t>Supervior</a:t>
            </a:r>
            <a:r>
              <a:rPr lang="zh-CN" altLang="en-US" dirty="0" smtClean="0"/>
              <a:t>守护进程，监听本机工作，开启或关闭本身上某个</a:t>
            </a:r>
            <a:r>
              <a:rPr lang="en-US" altLang="zh-CN" dirty="0" smtClean="0"/>
              <a:t>worker</a:t>
            </a:r>
            <a:r>
              <a:rPr lang="zh-CN" altLang="en-US" dirty="0" smtClean="0"/>
              <a:t>进程。</a:t>
            </a:r>
            <a:endParaRPr lang="en-US" altLang="zh-CN" dirty="0" smtClean="0"/>
          </a:p>
          <a:p>
            <a:pPr rtl="0"/>
            <a:r>
              <a:rPr lang="zh-CN" altLang="en-US" dirty="0" smtClean="0"/>
              <a:t>每个</a:t>
            </a:r>
            <a:r>
              <a:rPr lang="en-US" altLang="zh-CN" dirty="0" smtClean="0"/>
              <a:t>worker</a:t>
            </a:r>
            <a:r>
              <a:rPr lang="zh-CN" altLang="en-US" dirty="0" smtClean="0"/>
              <a:t>都是一个独立的</a:t>
            </a:r>
            <a:r>
              <a:rPr lang="en-US" altLang="zh-CN" dirty="0" err="1" smtClean="0"/>
              <a:t>jvm</a:t>
            </a:r>
            <a:r>
              <a:rPr lang="zh-CN" altLang="en-US" dirty="0" smtClean="0"/>
              <a:t>进程，并以服务的方式运行。</a:t>
            </a:r>
            <a:endParaRPr lang="en-US" altLang="zh-CN" dirty="0" smtClean="0"/>
          </a:p>
          <a:p>
            <a:pPr rtl="0"/>
            <a:r>
              <a:rPr lang="zh-CN" altLang="en-US" dirty="0" smtClean="0"/>
              <a:t>创建</a:t>
            </a:r>
            <a:r>
              <a:rPr lang="en-US" altLang="zh-CN" dirty="0" smtClean="0"/>
              <a:t>Tuple</a:t>
            </a:r>
            <a:r>
              <a:rPr lang="zh-CN" altLang="en-US" dirty="0" smtClean="0"/>
              <a:t>时使用</a:t>
            </a:r>
            <a:r>
              <a:rPr lang="en-US" altLang="zh-CN" dirty="0" smtClean="0"/>
              <a:t>HASH</a:t>
            </a:r>
            <a:r>
              <a:rPr lang="zh-CN" altLang="en-US" dirty="0" smtClean="0"/>
              <a:t>算法分配一个唯一的</a:t>
            </a:r>
            <a:r>
              <a:rPr lang="en-US" altLang="zh-CN" dirty="0" smtClean="0"/>
              <a:t>64</a:t>
            </a:r>
            <a:r>
              <a:rPr lang="zh-CN" altLang="en-US" dirty="0" smtClean="0"/>
              <a:t>位</a:t>
            </a:r>
            <a:r>
              <a:rPr lang="en-US" altLang="zh-CN" dirty="0" smtClean="0"/>
              <a:t>id</a:t>
            </a:r>
            <a:r>
              <a:rPr lang="zh-CN" altLang="en-US" dirty="0" smtClean="0"/>
              <a:t>，</a:t>
            </a:r>
            <a:r>
              <a:rPr lang="en-US" altLang="zh-CN" dirty="0" smtClean="0"/>
              <a:t>Topology</a:t>
            </a:r>
            <a:r>
              <a:rPr lang="zh-CN" altLang="en-US" dirty="0" smtClean="0"/>
              <a:t>后台创建</a:t>
            </a:r>
            <a:r>
              <a:rPr lang="en-US" altLang="zh-CN" dirty="0" smtClean="0"/>
              <a:t>acker</a:t>
            </a:r>
            <a:r>
              <a:rPr lang="zh-CN" altLang="en-US" dirty="0" smtClean="0"/>
              <a:t>进程跟踪每个</a:t>
            </a:r>
            <a:r>
              <a:rPr lang="en-US" altLang="zh-CN" dirty="0" smtClean="0"/>
              <a:t>Tuple</a:t>
            </a:r>
            <a:r>
              <a:rPr lang="zh-CN" altLang="en-US" dirty="0" smtClean="0"/>
              <a:t>的树，直到走完</a:t>
            </a:r>
            <a:r>
              <a:rPr lang="en-US" altLang="zh-CN" dirty="0" smtClean="0"/>
              <a:t>Topology</a:t>
            </a:r>
            <a:r>
              <a:rPr lang="zh-CN" altLang="en-US" dirty="0" smtClean="0"/>
              <a:t>。</a:t>
            </a:r>
            <a:endParaRPr lang="en-US" altLang="zh-CN" dirty="0" smtClean="0"/>
          </a:p>
        </p:txBody>
      </p:sp>
    </p:spTree>
    <p:extLst>
      <p:ext uri="{BB962C8B-B14F-4D97-AF65-F5344CB8AC3E}">
        <p14:creationId xmlns:p14="http://schemas.microsoft.com/office/powerpoint/2010/main" val="222616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实时计算</a:t>
            </a:r>
            <a:r>
              <a:rPr lang="en-US" altLang="zh-CN" dirty="0"/>
              <a:t>-Storm</a:t>
            </a:r>
            <a:r>
              <a:rPr lang="zh-CN" altLang="en-US" dirty="0" smtClean="0"/>
              <a:t>（</a:t>
            </a:r>
            <a:r>
              <a:rPr lang="en-US" altLang="zh-CN" dirty="0" smtClean="0"/>
              <a:t>DRPC</a:t>
            </a:r>
            <a:r>
              <a:rPr lang="zh-CN" altLang="en-US" dirty="0" smtClean="0"/>
              <a:t>和</a:t>
            </a:r>
            <a:r>
              <a:rPr lang="en-US" altLang="zh-CN" dirty="0" err="1" smtClean="0"/>
              <a:t>kafaka</a:t>
            </a:r>
            <a:r>
              <a:rPr lang="zh-CN" altLang="en-US" dirty="0" smtClean="0"/>
              <a:t>）</a:t>
            </a:r>
            <a:endParaRPr lang="en-US" dirty="0">
              <a:latin typeface="微软雅黑" panose="020B0503020204020204" pitchFamily="34" charset="-122"/>
              <a:ea typeface="微软雅黑" panose="020B0503020204020204" pitchFamily="34" charset="-122"/>
            </a:endParaRPr>
          </a:p>
        </p:txBody>
      </p:sp>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
        <p:nvSpPr>
          <p:cNvPr id="19" name="内容占位符 3"/>
          <p:cNvSpPr>
            <a:spLocks noGrp="1"/>
          </p:cNvSpPr>
          <p:nvPr>
            <p:ph sz="half" idx="2"/>
          </p:nvPr>
        </p:nvSpPr>
        <p:spPr>
          <a:xfrm>
            <a:off x="1104900" y="1349820"/>
            <a:ext cx="9980682" cy="4822380"/>
          </a:xfrm>
        </p:spPr>
        <p:txBody>
          <a:bodyPr rtlCol="0">
            <a:normAutofit/>
          </a:bodyPr>
          <a:lstStyle/>
          <a:p>
            <a:r>
              <a:rPr lang="en-US" altLang="zh-CN" dirty="0"/>
              <a:t>DRPC</a:t>
            </a:r>
            <a:r>
              <a:rPr lang="zh-CN" altLang="zh-CN" dirty="0"/>
              <a:t>（</a:t>
            </a:r>
            <a:r>
              <a:rPr lang="en-US" altLang="zh-CN" dirty="0"/>
              <a:t>Distributed Remote Procedure Call</a:t>
            </a:r>
            <a:r>
              <a:rPr lang="zh-CN" altLang="zh-CN" dirty="0"/>
              <a:t>）分布式远程过程调用，</a:t>
            </a:r>
            <a:r>
              <a:rPr lang="en-US" altLang="zh-CN" dirty="0"/>
              <a:t>DRPC</a:t>
            </a:r>
            <a:r>
              <a:rPr lang="zh-CN" altLang="zh-CN" dirty="0"/>
              <a:t>以调用方函数的参数作为</a:t>
            </a:r>
            <a:r>
              <a:rPr lang="en-US" altLang="zh-CN" dirty="0"/>
              <a:t>Storm Topology</a:t>
            </a:r>
            <a:r>
              <a:rPr lang="zh-CN" altLang="zh-CN" dirty="0"/>
              <a:t>的输入，以</a:t>
            </a:r>
            <a:r>
              <a:rPr lang="en-US" altLang="zh-CN" dirty="0"/>
              <a:t>Topology</a:t>
            </a:r>
            <a:r>
              <a:rPr lang="zh-CN" altLang="zh-CN" dirty="0"/>
              <a:t>的输出作为函数的返回值，实现远程的无缝的调用使用分布式架构的</a:t>
            </a:r>
            <a:r>
              <a:rPr lang="en-US" altLang="zh-CN" dirty="0"/>
              <a:t>Storm</a:t>
            </a:r>
            <a:r>
              <a:rPr lang="zh-CN" altLang="zh-CN" dirty="0"/>
              <a:t>做实时计算</a:t>
            </a:r>
            <a:r>
              <a:rPr lang="zh-CN" altLang="zh-CN" dirty="0" smtClean="0"/>
              <a:t>。</a:t>
            </a:r>
            <a:r>
              <a:rPr lang="en-US" altLang="zh-CN" dirty="0"/>
              <a:t>DRPC</a:t>
            </a:r>
            <a:r>
              <a:rPr lang="zh-CN" altLang="zh-CN" dirty="0"/>
              <a:t>的使用在于更为方便的使用</a:t>
            </a:r>
            <a:r>
              <a:rPr lang="en-US" altLang="zh-CN" dirty="0"/>
              <a:t>Storm</a:t>
            </a:r>
            <a:r>
              <a:rPr lang="zh-CN" altLang="zh-CN" dirty="0"/>
              <a:t>的计算资源，为其它应用提供服务，提升集群中</a:t>
            </a:r>
            <a:r>
              <a:rPr lang="en-US" altLang="zh-CN" dirty="0"/>
              <a:t>CPU</a:t>
            </a:r>
            <a:r>
              <a:rPr lang="zh-CN" altLang="zh-CN" dirty="0"/>
              <a:t>的综合利用率</a:t>
            </a:r>
            <a:r>
              <a:rPr lang="zh-CN" altLang="zh-CN" dirty="0" smtClean="0"/>
              <a:t>。</a:t>
            </a:r>
            <a:r>
              <a:rPr lang="zh-CN" altLang="en-US" dirty="0" smtClean="0"/>
              <a:t>示例：</a:t>
            </a:r>
            <a:r>
              <a:rPr lang="zh-CN" altLang="zh-CN" i="1" dirty="0"/>
              <a:t>DRPCClient client = new DRPCClient("172.17.0.2", 5000);</a:t>
            </a:r>
          </a:p>
          <a:p>
            <a:pPr marL="0" indent="0">
              <a:buNone/>
            </a:pPr>
            <a:r>
              <a:rPr lang="en-US" altLang="zh-CN" i="1" dirty="0" smtClean="0"/>
              <a:t>   </a:t>
            </a:r>
            <a:r>
              <a:rPr lang="zh-CN" altLang="zh-CN" i="1" dirty="0" smtClean="0"/>
              <a:t>String </a:t>
            </a:r>
            <a:r>
              <a:rPr lang="zh-CN" altLang="zh-CN" i="1" dirty="0"/>
              <a:t>result = client.execute("das","{‘type’:’antifraud_lend’}");</a:t>
            </a:r>
          </a:p>
          <a:p>
            <a:r>
              <a:rPr lang="en-US" altLang="zh-CN" dirty="0" smtClean="0"/>
              <a:t>Kafka</a:t>
            </a:r>
            <a:r>
              <a:rPr lang="zh-CN" altLang="en-US" dirty="0" smtClean="0"/>
              <a:t>是全新设计的消息中间件，</a:t>
            </a:r>
            <a:r>
              <a:rPr lang="zh-CN" altLang="zh-CN" dirty="0"/>
              <a:t>以生产者</a:t>
            </a:r>
            <a:r>
              <a:rPr lang="en-US" altLang="zh-CN" dirty="0"/>
              <a:t>/</a:t>
            </a:r>
            <a:r>
              <a:rPr lang="zh-CN" altLang="zh-CN" dirty="0"/>
              <a:t>消费者为模型来设计整个消息队列。</a:t>
            </a:r>
            <a:r>
              <a:rPr lang="en-US" altLang="zh-CN" dirty="0"/>
              <a:t>Producer</a:t>
            </a:r>
            <a:r>
              <a:rPr lang="zh-CN" altLang="zh-CN" dirty="0"/>
              <a:t>将消息发布到</a:t>
            </a:r>
            <a:r>
              <a:rPr lang="en-US" altLang="zh-CN" dirty="0" smtClean="0"/>
              <a:t>Topic</a:t>
            </a:r>
            <a:r>
              <a:rPr lang="zh-CN" altLang="zh-CN" dirty="0" smtClean="0"/>
              <a:t>中</a:t>
            </a:r>
            <a:r>
              <a:rPr lang="zh-CN" altLang="zh-CN" dirty="0"/>
              <a:t>，而订阅此</a:t>
            </a:r>
            <a:r>
              <a:rPr lang="en-US" altLang="zh-CN" dirty="0"/>
              <a:t>Topic</a:t>
            </a:r>
            <a:r>
              <a:rPr lang="zh-CN" altLang="zh-CN" dirty="0"/>
              <a:t>的</a:t>
            </a:r>
            <a:r>
              <a:rPr lang="en-US" altLang="zh-CN" dirty="0"/>
              <a:t>Consumer</a:t>
            </a:r>
            <a:r>
              <a:rPr lang="zh-CN" altLang="zh-CN" dirty="0"/>
              <a:t>可以消费此消息（取出）</a:t>
            </a:r>
            <a:r>
              <a:rPr lang="zh-CN" altLang="zh-CN" dirty="0" smtClean="0"/>
              <a:t>。</a:t>
            </a:r>
            <a:r>
              <a:rPr lang="en-US" altLang="zh-CN" dirty="0" err="1" smtClean="0"/>
              <a:t>kafka</a:t>
            </a:r>
            <a:r>
              <a:rPr lang="zh-CN" altLang="zh-CN" dirty="0"/>
              <a:t>同一个</a:t>
            </a:r>
            <a:r>
              <a:rPr lang="en-US" altLang="zh-CN" dirty="0"/>
              <a:t>Topic</a:t>
            </a:r>
            <a:r>
              <a:rPr lang="zh-CN" altLang="zh-CN" dirty="0"/>
              <a:t>的</a:t>
            </a:r>
            <a:r>
              <a:rPr lang="en-US" altLang="zh-CN" dirty="0" err="1"/>
              <a:t>Partation</a:t>
            </a:r>
            <a:r>
              <a:rPr lang="zh-CN" altLang="zh-CN" dirty="0"/>
              <a:t>的消息具有有序性</a:t>
            </a:r>
            <a:r>
              <a:rPr lang="zh-CN" altLang="zh-CN" dirty="0" smtClean="0"/>
              <a:t>。</a:t>
            </a:r>
            <a:endParaRPr lang="en-US" altLang="zh-CN" dirty="0" smtClean="0"/>
          </a:p>
          <a:p>
            <a:r>
              <a:rPr lang="en-US" altLang="zh-CN" dirty="0"/>
              <a:t>Strom</a:t>
            </a:r>
            <a:r>
              <a:rPr lang="zh-CN" altLang="zh-CN" dirty="0"/>
              <a:t>的</a:t>
            </a:r>
            <a:r>
              <a:rPr lang="en-US" altLang="zh-CN" dirty="0" smtClean="0"/>
              <a:t>Spout</a:t>
            </a:r>
            <a:r>
              <a:rPr lang="zh-CN" altLang="en-US" dirty="0" smtClean="0"/>
              <a:t>可以</a:t>
            </a:r>
            <a:r>
              <a:rPr lang="zh-CN" altLang="zh-CN" dirty="0" smtClean="0"/>
              <a:t>源源不断</a:t>
            </a:r>
            <a:r>
              <a:rPr lang="zh-CN" altLang="zh-CN" dirty="0"/>
              <a:t>的从这个</a:t>
            </a:r>
            <a:r>
              <a:rPr lang="en-US" altLang="zh-CN" dirty="0"/>
              <a:t>Topic</a:t>
            </a:r>
            <a:r>
              <a:rPr lang="zh-CN" altLang="zh-CN" dirty="0"/>
              <a:t>中拿取新消息，进入</a:t>
            </a:r>
            <a:r>
              <a:rPr lang="en-US" altLang="zh-CN" dirty="0"/>
              <a:t>Topology</a:t>
            </a:r>
            <a:r>
              <a:rPr lang="zh-CN" altLang="zh-CN" dirty="0"/>
              <a:t>中进行实时的数据计算。</a:t>
            </a:r>
          </a:p>
          <a:p>
            <a:endParaRPr lang="en-US" altLang="zh-CN" dirty="0" smtClean="0"/>
          </a:p>
        </p:txBody>
      </p:sp>
    </p:spTree>
    <p:extLst>
      <p:ext uri="{BB962C8B-B14F-4D97-AF65-F5344CB8AC3E}">
        <p14:creationId xmlns:p14="http://schemas.microsoft.com/office/powerpoint/2010/main" val="385401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实时计算</a:t>
            </a:r>
            <a:r>
              <a:rPr lang="en-US" altLang="zh-CN" dirty="0"/>
              <a:t>-Storm</a:t>
            </a:r>
            <a:r>
              <a:rPr lang="zh-CN" altLang="en-US" dirty="0" smtClean="0"/>
              <a:t>（</a:t>
            </a:r>
            <a:r>
              <a:rPr lang="en-US" altLang="zh-CN" dirty="0" smtClean="0"/>
              <a:t>Storm</a:t>
            </a:r>
            <a:r>
              <a:rPr lang="zh-CN" altLang="en-US" dirty="0" smtClean="0"/>
              <a:t>和</a:t>
            </a:r>
            <a:r>
              <a:rPr lang="en-US" altLang="zh-CN" dirty="0" err="1" smtClean="0"/>
              <a:t>kafaka</a:t>
            </a:r>
            <a:r>
              <a:rPr lang="zh-CN" altLang="en-US" dirty="0" smtClean="0"/>
              <a:t>应用，反欺诈</a:t>
            </a:r>
            <a:r>
              <a:rPr lang="en-US" altLang="zh-CN" dirty="0" smtClean="0"/>
              <a:t>das</a:t>
            </a:r>
            <a:r>
              <a:rPr lang="zh-CN" altLang="en-US" dirty="0" smtClean="0"/>
              <a:t>数据采集）</a:t>
            </a:r>
            <a:endParaRPr lang="en-US" dirty="0">
              <a:latin typeface="微软雅黑" panose="020B0503020204020204" pitchFamily="34" charset="-122"/>
              <a:ea typeface="微软雅黑" panose="020B0503020204020204" pitchFamily="34" charset="-122"/>
            </a:endParaRPr>
          </a:p>
        </p:txBody>
      </p:sp>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
        <p:nvSpPr>
          <p:cNvPr id="19" name="内容占位符 3"/>
          <p:cNvSpPr>
            <a:spLocks noGrp="1"/>
          </p:cNvSpPr>
          <p:nvPr>
            <p:ph sz="half" idx="2"/>
          </p:nvPr>
        </p:nvSpPr>
        <p:spPr>
          <a:xfrm>
            <a:off x="1104900" y="1349820"/>
            <a:ext cx="3545928" cy="4822380"/>
          </a:xfrm>
        </p:spPr>
        <p:txBody>
          <a:bodyPr rtlCol="0">
            <a:normAutofit/>
          </a:bodyPr>
          <a:lstStyle/>
          <a:p>
            <a:r>
              <a:rPr lang="zh-CN" altLang="zh-CN" dirty="0"/>
              <a:t>反欺诈系统中有一个很重要的环节就是采集用户设备信息，推送到</a:t>
            </a:r>
            <a:r>
              <a:rPr lang="en-US" altLang="zh-CN" dirty="0"/>
              <a:t>das</a:t>
            </a:r>
            <a:r>
              <a:rPr lang="zh-CN" altLang="zh-CN" dirty="0"/>
              <a:t>数据采集接口，作为设备反欺诈的数据分析查询基础</a:t>
            </a:r>
            <a:r>
              <a:rPr lang="zh-CN" altLang="zh-CN" dirty="0" smtClean="0"/>
              <a:t>。</a:t>
            </a:r>
            <a:endParaRPr lang="en-US" altLang="zh-CN" dirty="0" smtClean="0"/>
          </a:p>
          <a:p>
            <a:r>
              <a:rPr lang="en-US" altLang="zh-CN" dirty="0"/>
              <a:t>das</a:t>
            </a:r>
            <a:r>
              <a:rPr lang="zh-CN" altLang="zh-CN" dirty="0"/>
              <a:t>接口将收的数据和设备请求唯一编号推送到</a:t>
            </a:r>
            <a:r>
              <a:rPr lang="en-US" altLang="zh-CN" dirty="0" err="1"/>
              <a:t>kafka</a:t>
            </a:r>
            <a:r>
              <a:rPr lang="zh-CN" altLang="zh-CN" dirty="0"/>
              <a:t>集群中，</a:t>
            </a:r>
            <a:r>
              <a:rPr lang="en-US" altLang="zh-CN" dirty="0"/>
              <a:t>Storm</a:t>
            </a:r>
            <a:r>
              <a:rPr lang="zh-CN" altLang="zh-CN" dirty="0"/>
              <a:t>实时的从</a:t>
            </a:r>
            <a:r>
              <a:rPr lang="en-US" altLang="zh-CN" dirty="0" err="1"/>
              <a:t>kafka</a:t>
            </a:r>
            <a:r>
              <a:rPr lang="zh-CN" altLang="zh-CN" dirty="0"/>
              <a:t>中获取新消息，加入</a:t>
            </a:r>
            <a:r>
              <a:rPr lang="en-US" altLang="zh-CN" dirty="0"/>
              <a:t>Topology</a:t>
            </a:r>
            <a:r>
              <a:rPr lang="zh-CN" altLang="zh-CN" dirty="0"/>
              <a:t>进行实时计算分析，经多种数据信息匹配与过滤，分析设备可能具有的风险，最后将结果以设备请求唯一编号为索引暂存起来，供用户再次请求查看设备风险时调用。</a:t>
            </a:r>
          </a:p>
          <a:p>
            <a:endParaRPr lang="en-US" altLang="zh-CN" dirty="0" smtClean="0"/>
          </a:p>
        </p:txBody>
      </p:sp>
      <p:pic>
        <p:nvPicPr>
          <p:cNvPr id="3" name="图片 2"/>
          <p:cNvPicPr>
            <a:picLocks noChangeAspect="1"/>
          </p:cNvPicPr>
          <p:nvPr/>
        </p:nvPicPr>
        <p:blipFill>
          <a:blip r:embed="rId2"/>
          <a:stretch>
            <a:fillRect/>
          </a:stretch>
        </p:blipFill>
        <p:spPr>
          <a:xfrm>
            <a:off x="4948024" y="1478635"/>
            <a:ext cx="6137558" cy="4256694"/>
          </a:xfrm>
          <a:prstGeom prst="rect">
            <a:avLst/>
          </a:prstGeom>
        </p:spPr>
      </p:pic>
    </p:spTree>
    <p:extLst>
      <p:ext uri="{BB962C8B-B14F-4D97-AF65-F5344CB8AC3E}">
        <p14:creationId xmlns:p14="http://schemas.microsoft.com/office/powerpoint/2010/main" val="43238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反欺诈系统</a:t>
            </a:r>
            <a:endParaRPr lang="en-US" dirty="0"/>
          </a:p>
        </p:txBody>
      </p:sp>
      <p:sp>
        <p:nvSpPr>
          <p:cNvPr id="3" name="文本占位符 2"/>
          <p:cNvSpPr>
            <a:spLocks noGrp="1"/>
          </p:cNvSpPr>
          <p:nvPr>
            <p:ph type="body" idx="1"/>
          </p:nvPr>
        </p:nvSpPr>
        <p:spPr/>
        <p:txBody>
          <a:bodyPr rtlCol="0"/>
          <a:lstStyle/>
          <a:p>
            <a:pPr rtl="0"/>
            <a:r>
              <a:rPr lang="zh-CN" altLang="en-US" dirty="0" smtClean="0"/>
              <a:t>系统概念</a:t>
            </a:r>
            <a:endParaRPr lang="en-US" dirty="0"/>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7" name="组 1"/>
              <p:cNvGrpSpPr/>
              <p:nvPr/>
            </p:nvGrpSpPr>
            <p:grpSpPr>
              <a:xfrm>
                <a:off x="12039604" y="252856"/>
                <a:ext cx="152393" cy="484287"/>
                <a:chOff x="12039604" y="252856"/>
                <a:chExt cx="152393" cy="484287"/>
              </a:xfrm>
            </p:grpSpPr>
            <p:sp>
              <p:nvSpPr>
                <p:cNvPr id="11" name="圆角矩形 10"/>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454105" y="252857"/>
                <a:ext cx="491115" cy="484287"/>
                <a:chOff x="1528923" y="220268"/>
                <a:chExt cx="1284096" cy="1266241"/>
              </a:xfrm>
            </p:grpSpPr>
            <p:sp>
              <p:nvSpPr>
                <p:cNvPr id="9" name="圆角矩形 8"/>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 name="文本框 5"/>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2472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反欺诈系统（概述）</a:t>
            </a:r>
            <a:endParaRPr lang="en-US" dirty="0"/>
          </a:p>
        </p:txBody>
      </p:sp>
      <p:sp>
        <p:nvSpPr>
          <p:cNvPr id="3" name="文本占位符 2"/>
          <p:cNvSpPr>
            <a:spLocks noGrp="1"/>
          </p:cNvSpPr>
          <p:nvPr>
            <p:ph type="body" idx="1"/>
          </p:nvPr>
        </p:nvSpPr>
        <p:spPr/>
        <p:txBody>
          <a:bodyPr rtlCol="0"/>
          <a:lstStyle/>
          <a:p>
            <a:pPr rtl="0"/>
            <a:r>
              <a:rPr lang="zh-CN" altLang="en-US" dirty="0" smtClean="0"/>
              <a:t>背景</a:t>
            </a:r>
            <a:endParaRPr lang="en-US" dirty="0"/>
          </a:p>
        </p:txBody>
      </p:sp>
      <p:sp>
        <p:nvSpPr>
          <p:cNvPr id="4" name="内容占位符 3"/>
          <p:cNvSpPr>
            <a:spLocks noGrp="1"/>
          </p:cNvSpPr>
          <p:nvPr>
            <p:ph sz="half" idx="2"/>
          </p:nvPr>
        </p:nvSpPr>
        <p:spPr/>
        <p:txBody>
          <a:bodyPr rtlCol="0">
            <a:normAutofit/>
          </a:bodyPr>
          <a:lstStyle/>
          <a:p>
            <a:r>
              <a:rPr lang="zh-CN" altLang="zh-CN" dirty="0"/>
              <a:t>为应对</a:t>
            </a:r>
            <a:r>
              <a:rPr lang="en-US" altLang="zh-CN" dirty="0" err="1">
                <a:hlinkClick r:id="rId2"/>
              </a:rPr>
              <a:t>互联网金融</a:t>
            </a:r>
            <a:r>
              <a:rPr lang="zh-CN" altLang="zh-CN" dirty="0"/>
              <a:t>的挑战，商业银行加大了科技投入，在强化传统电子银行优势的基础上，积极介入互联网金融领域，进军直销银行，搭建电商平台，拓宽网上银行的外延，开展基于社交平台的金融服务，发展网上贷款业务，和支付平台公司、互联网金融公司等合作，拓展业务渠道。</a:t>
            </a:r>
          </a:p>
          <a:p>
            <a:pPr rtl="0"/>
            <a:endParaRPr lang="en-US" altLang="zh-CN" dirty="0" smtClean="0"/>
          </a:p>
        </p:txBody>
      </p:sp>
      <p:sp>
        <p:nvSpPr>
          <p:cNvPr id="5" name="文本占位符 4"/>
          <p:cNvSpPr>
            <a:spLocks noGrp="1"/>
          </p:cNvSpPr>
          <p:nvPr>
            <p:ph type="body" sz="quarter" idx="3"/>
          </p:nvPr>
        </p:nvSpPr>
        <p:spPr/>
        <p:txBody>
          <a:bodyPr rtlCol="0"/>
          <a:lstStyle/>
          <a:p>
            <a:pPr rtl="0"/>
            <a:r>
              <a:rPr lang="zh-CN" altLang="en-US" dirty="0" smtClean="0"/>
              <a:t>目标意义</a:t>
            </a:r>
            <a:endParaRPr lang="en-US" dirty="0"/>
          </a:p>
        </p:txBody>
      </p:sp>
      <p:sp>
        <p:nvSpPr>
          <p:cNvPr id="6" name="内容占位符 5"/>
          <p:cNvSpPr>
            <a:spLocks noGrp="1"/>
          </p:cNvSpPr>
          <p:nvPr>
            <p:ph sz="quarter" idx="4"/>
          </p:nvPr>
        </p:nvSpPr>
        <p:spPr/>
        <p:txBody>
          <a:bodyPr rtlCol="0">
            <a:normAutofit/>
          </a:bodyPr>
          <a:lstStyle/>
          <a:p>
            <a:r>
              <a:rPr lang="zh-CN" altLang="zh-CN" dirty="0"/>
              <a:t>网络空间的无限性，使很多不法分子在消费信贷平台开始从伪造信息、盗用账户、套现等多种方式对平台进行攻击，造成平台的高逾期率和坏账率。为有效保障在线业务的开展，避免相关系统被不法分子利用，成为其非法获取利益的通道，有效防范欺诈风险，降低银行的损失，需要同步建设反欺诈系统。</a:t>
            </a:r>
          </a:p>
          <a:p>
            <a:r>
              <a:rPr lang="en-US" altLang="zh-CN" dirty="0"/>
              <a:t/>
            </a:r>
            <a:br>
              <a:rPr lang="en-US" altLang="zh-CN" dirty="0"/>
            </a:br>
            <a:endParaRPr lang="en-US" dirty="0"/>
          </a:p>
        </p:txBody>
      </p:sp>
      <p:grpSp>
        <p:nvGrpSpPr>
          <p:cNvPr id="7" name="组 13"/>
          <p:cNvGrpSpPr/>
          <p:nvPr/>
        </p:nvGrpSpPr>
        <p:grpSpPr>
          <a:xfrm>
            <a:off x="9324096" y="252858"/>
            <a:ext cx="2907908" cy="563245"/>
            <a:chOff x="9284089" y="252855"/>
            <a:chExt cx="2907908" cy="563245"/>
          </a:xfrm>
        </p:grpSpPr>
        <p:grpSp>
          <p:nvGrpSpPr>
            <p:cNvPr id="8" name="组 2"/>
            <p:cNvGrpSpPr/>
            <p:nvPr/>
          </p:nvGrpSpPr>
          <p:grpSpPr>
            <a:xfrm>
              <a:off x="11454105" y="252856"/>
              <a:ext cx="737892" cy="484288"/>
              <a:chOff x="11454105" y="252856"/>
              <a:chExt cx="737892" cy="484288"/>
            </a:xfrm>
          </p:grpSpPr>
          <p:grpSp>
            <p:nvGrpSpPr>
              <p:cNvPr id="10" name="组 1"/>
              <p:cNvGrpSpPr/>
              <p:nvPr/>
            </p:nvGrpSpPr>
            <p:grpSpPr>
              <a:xfrm>
                <a:off x="12039604" y="252856"/>
                <a:ext cx="152393" cy="484287"/>
                <a:chOff x="12039604" y="252856"/>
                <a:chExt cx="152393" cy="484287"/>
              </a:xfrm>
            </p:grpSpPr>
            <p:sp>
              <p:nvSpPr>
                <p:cNvPr id="14" name="圆角矩形 1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1454105" y="252857"/>
                <a:ext cx="491115" cy="484287"/>
                <a:chOff x="1528923" y="220268"/>
                <a:chExt cx="1284096" cy="1266241"/>
              </a:xfrm>
            </p:grpSpPr>
            <p:sp>
              <p:nvSpPr>
                <p:cNvPr id="12" name="圆角矩形 1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 name="文本框 8"/>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13264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反欺诈系统（系统设计）</a:t>
            </a:r>
            <a:endParaRPr lang="en-US" dirty="0"/>
          </a:p>
        </p:txBody>
      </p:sp>
      <p:sp>
        <p:nvSpPr>
          <p:cNvPr id="3" name="文本占位符 2"/>
          <p:cNvSpPr>
            <a:spLocks noGrp="1"/>
          </p:cNvSpPr>
          <p:nvPr>
            <p:ph type="body" idx="1"/>
          </p:nvPr>
        </p:nvSpPr>
        <p:spPr/>
        <p:txBody>
          <a:bodyPr rtlCol="0"/>
          <a:lstStyle/>
          <a:p>
            <a:pPr rtl="0"/>
            <a:r>
              <a:rPr lang="zh-CN" altLang="en-US" dirty="0" smtClean="0"/>
              <a:t>功能模块</a:t>
            </a:r>
            <a:endParaRPr lang="en-US" dirty="0"/>
          </a:p>
        </p:txBody>
      </p:sp>
      <p:sp>
        <p:nvSpPr>
          <p:cNvPr id="4" name="内容占位符 3"/>
          <p:cNvSpPr>
            <a:spLocks noGrp="1"/>
          </p:cNvSpPr>
          <p:nvPr>
            <p:ph sz="half" idx="2"/>
          </p:nvPr>
        </p:nvSpPr>
        <p:spPr/>
        <p:txBody>
          <a:bodyPr rtlCol="0">
            <a:normAutofit/>
          </a:bodyPr>
          <a:lstStyle/>
          <a:p>
            <a:r>
              <a:rPr lang="zh-CN" altLang="en-US" dirty="0" smtClean="0"/>
              <a:t>工作台</a:t>
            </a:r>
            <a:endParaRPr lang="en-US" altLang="zh-CN" dirty="0"/>
          </a:p>
          <a:p>
            <a:r>
              <a:rPr lang="zh-CN" altLang="en-US" dirty="0" smtClean="0"/>
              <a:t>规则中心</a:t>
            </a:r>
            <a:endParaRPr lang="en-US" altLang="zh-CN" dirty="0" smtClean="0"/>
          </a:p>
          <a:p>
            <a:r>
              <a:rPr lang="zh-CN" altLang="en-US" dirty="0" smtClean="0"/>
              <a:t>配置中心</a:t>
            </a:r>
            <a:endParaRPr lang="en-US" altLang="zh-CN" dirty="0" smtClean="0"/>
          </a:p>
          <a:p>
            <a:r>
              <a:rPr lang="zh-CN" altLang="en-US" dirty="0" smtClean="0"/>
              <a:t>统计中心</a:t>
            </a:r>
            <a:endParaRPr lang="en-US" altLang="zh-CN" dirty="0" smtClean="0"/>
          </a:p>
          <a:p>
            <a:r>
              <a:rPr lang="zh-CN" altLang="en-US" dirty="0" smtClean="0"/>
              <a:t>系统管理</a:t>
            </a:r>
            <a:endParaRPr lang="en-US" altLang="zh-CN" dirty="0" smtClean="0"/>
          </a:p>
          <a:p>
            <a:r>
              <a:rPr lang="zh-CN" altLang="en-US" dirty="0" smtClean="0"/>
              <a:t>预警信息</a:t>
            </a:r>
            <a:endParaRPr lang="en-US" altLang="zh-CN" dirty="0" smtClean="0"/>
          </a:p>
          <a:p>
            <a:r>
              <a:rPr lang="zh-CN" altLang="en-US" dirty="0" smtClean="0"/>
              <a:t>综合查询</a:t>
            </a:r>
            <a:endParaRPr lang="zh-CN" altLang="zh-CN" dirty="0"/>
          </a:p>
          <a:p>
            <a:pPr rtl="0"/>
            <a:endParaRPr lang="en-US" altLang="zh-CN" dirty="0" smtClean="0"/>
          </a:p>
        </p:txBody>
      </p:sp>
      <p:sp>
        <p:nvSpPr>
          <p:cNvPr id="5" name="文本占位符 4"/>
          <p:cNvSpPr>
            <a:spLocks noGrp="1"/>
          </p:cNvSpPr>
          <p:nvPr>
            <p:ph type="body" sz="quarter" idx="3"/>
          </p:nvPr>
        </p:nvSpPr>
        <p:spPr/>
        <p:txBody>
          <a:bodyPr rtlCol="0"/>
          <a:lstStyle/>
          <a:p>
            <a:pPr rtl="0"/>
            <a:r>
              <a:rPr lang="zh-CN" altLang="en-US" dirty="0" smtClean="0"/>
              <a:t>业务规则</a:t>
            </a:r>
            <a:endParaRPr lang="en-US" dirty="0"/>
          </a:p>
        </p:txBody>
      </p:sp>
      <p:sp>
        <p:nvSpPr>
          <p:cNvPr id="6" name="内容占位符 5"/>
          <p:cNvSpPr>
            <a:spLocks noGrp="1"/>
          </p:cNvSpPr>
          <p:nvPr>
            <p:ph sz="quarter" idx="4"/>
          </p:nvPr>
        </p:nvSpPr>
        <p:spPr/>
        <p:txBody>
          <a:bodyPr rtlCol="0">
            <a:normAutofit/>
          </a:bodyPr>
          <a:lstStyle/>
          <a:p>
            <a:r>
              <a:rPr lang="zh-CN" altLang="zh-CN" dirty="0"/>
              <a:t>数据服务提供标准反欺诈业务流程，上传三要素，地址位置信息，联系人信息，工资流水，银行卡号等信息，由反欺诈系统通过数据服务器查询反馈客户的风险等级和欺诈风险数据。</a:t>
            </a:r>
          </a:p>
          <a:p>
            <a:endParaRPr lang="en-US" dirty="0"/>
          </a:p>
        </p:txBody>
      </p:sp>
      <p:grpSp>
        <p:nvGrpSpPr>
          <p:cNvPr id="7" name="组 13"/>
          <p:cNvGrpSpPr/>
          <p:nvPr/>
        </p:nvGrpSpPr>
        <p:grpSpPr>
          <a:xfrm>
            <a:off x="9324096" y="252858"/>
            <a:ext cx="2907908" cy="563245"/>
            <a:chOff x="9284089" y="252855"/>
            <a:chExt cx="2907908" cy="563245"/>
          </a:xfrm>
        </p:grpSpPr>
        <p:grpSp>
          <p:nvGrpSpPr>
            <p:cNvPr id="8" name="组 2"/>
            <p:cNvGrpSpPr/>
            <p:nvPr/>
          </p:nvGrpSpPr>
          <p:grpSpPr>
            <a:xfrm>
              <a:off x="11454105" y="252856"/>
              <a:ext cx="737892" cy="484288"/>
              <a:chOff x="11454105" y="252856"/>
              <a:chExt cx="737892" cy="484288"/>
            </a:xfrm>
          </p:grpSpPr>
          <p:grpSp>
            <p:nvGrpSpPr>
              <p:cNvPr id="10" name="组 1"/>
              <p:cNvGrpSpPr/>
              <p:nvPr/>
            </p:nvGrpSpPr>
            <p:grpSpPr>
              <a:xfrm>
                <a:off x="12039604" y="252856"/>
                <a:ext cx="152393" cy="484287"/>
                <a:chOff x="12039604" y="252856"/>
                <a:chExt cx="152393" cy="484287"/>
              </a:xfrm>
            </p:grpSpPr>
            <p:sp>
              <p:nvSpPr>
                <p:cNvPr id="14" name="圆角矩形 1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1454105" y="252857"/>
                <a:ext cx="491115" cy="484287"/>
                <a:chOff x="1528923" y="220268"/>
                <a:chExt cx="1284096" cy="1266241"/>
              </a:xfrm>
            </p:grpSpPr>
            <p:sp>
              <p:nvSpPr>
                <p:cNvPr id="12" name="圆角矩形 1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 name="文本框 8"/>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48091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反欺诈系统</a:t>
            </a:r>
            <a:r>
              <a:rPr lang="zh-CN" altLang="en-US" dirty="0" smtClean="0"/>
              <a:t>（服务核心）</a:t>
            </a:r>
            <a:endParaRPr lang="en-US" dirty="0">
              <a:latin typeface="微软雅黑" panose="020B0503020204020204" pitchFamily="34" charset="-122"/>
              <a:ea typeface="微软雅黑" panose="020B0503020204020204" pitchFamily="34" charset="-122"/>
            </a:endParaRPr>
          </a:p>
        </p:txBody>
      </p:sp>
      <p:graphicFrame>
        <p:nvGraphicFramePr>
          <p:cNvPr id="4" name="内容占位符 3" descr="堆叠列表" title="SmartArt"/>
          <p:cNvGraphicFramePr>
            <a:graphicFrameLocks noGrp="1"/>
          </p:cNvGraphicFramePr>
          <p:nvPr>
            <p:ph idx="1"/>
            <p:extLst>
              <p:ext uri="{D42A27DB-BD31-4B8C-83A1-F6EECF244321}">
                <p14:modId xmlns:p14="http://schemas.microsoft.com/office/powerpoint/2010/main" val="1434852984"/>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344955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反欺诈系统</a:t>
            </a:r>
            <a:r>
              <a:rPr lang="zh-CN" altLang="en-US" dirty="0" smtClean="0"/>
              <a:t>（进件数据流图）</a:t>
            </a:r>
            <a:endParaRPr lang="en-US" dirty="0">
              <a:latin typeface="微软雅黑" panose="020B0503020204020204" pitchFamily="34" charset="-122"/>
              <a:ea typeface="微软雅黑" panose="020B0503020204020204" pitchFamily="34" charset="-122"/>
            </a:endParaRPr>
          </a:p>
        </p:txBody>
      </p:sp>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pic>
        <p:nvPicPr>
          <p:cNvPr id="17" name="图片 16"/>
          <p:cNvPicPr>
            <a:picLocks noChangeAspect="1"/>
          </p:cNvPicPr>
          <p:nvPr/>
        </p:nvPicPr>
        <p:blipFill>
          <a:blip r:embed="rId2"/>
          <a:stretch>
            <a:fillRect/>
          </a:stretch>
        </p:blipFill>
        <p:spPr>
          <a:xfrm>
            <a:off x="1104900" y="1494400"/>
            <a:ext cx="10177506" cy="4591090"/>
          </a:xfrm>
          <a:prstGeom prst="rect">
            <a:avLst/>
          </a:prstGeom>
        </p:spPr>
      </p:pic>
    </p:spTree>
    <p:extLst>
      <p:ext uri="{BB962C8B-B14F-4D97-AF65-F5344CB8AC3E}">
        <p14:creationId xmlns:p14="http://schemas.microsoft.com/office/powerpoint/2010/main" val="424424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反欺诈系统</a:t>
            </a:r>
            <a:endParaRPr lang="en-US" dirty="0"/>
          </a:p>
        </p:txBody>
      </p:sp>
      <p:sp>
        <p:nvSpPr>
          <p:cNvPr id="3" name="文本占位符 2"/>
          <p:cNvSpPr>
            <a:spLocks noGrp="1"/>
          </p:cNvSpPr>
          <p:nvPr>
            <p:ph type="body" idx="1"/>
          </p:nvPr>
        </p:nvSpPr>
        <p:spPr/>
        <p:txBody>
          <a:bodyPr rtlCol="0"/>
          <a:lstStyle/>
          <a:p>
            <a:pPr rtl="0"/>
            <a:r>
              <a:rPr lang="zh-CN" altLang="en-US" dirty="0" smtClean="0"/>
              <a:t>详细设计（核心模块）</a:t>
            </a:r>
            <a:endParaRPr lang="en-US" dirty="0"/>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7" name="组 1"/>
              <p:cNvGrpSpPr/>
              <p:nvPr/>
            </p:nvGrpSpPr>
            <p:grpSpPr>
              <a:xfrm>
                <a:off x="12039604" y="252856"/>
                <a:ext cx="152393" cy="484287"/>
                <a:chOff x="12039604" y="252856"/>
                <a:chExt cx="152393" cy="484287"/>
              </a:xfrm>
            </p:grpSpPr>
            <p:sp>
              <p:nvSpPr>
                <p:cNvPr id="11" name="圆角矩形 10"/>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454105" y="252857"/>
                <a:ext cx="491115" cy="484287"/>
                <a:chOff x="1528923" y="220268"/>
                <a:chExt cx="1284096" cy="1266241"/>
              </a:xfrm>
            </p:grpSpPr>
            <p:sp>
              <p:nvSpPr>
                <p:cNvPr id="9" name="圆角矩形 8"/>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 name="文本框 5"/>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133580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反欺诈系统</a:t>
            </a:r>
            <a:r>
              <a:rPr lang="zh-CN" altLang="en-US" dirty="0" smtClean="0"/>
              <a:t>（业务产品配置）</a:t>
            </a:r>
            <a:endParaRPr lang="en-US" dirty="0">
              <a:latin typeface="微软雅黑" panose="020B0503020204020204" pitchFamily="34" charset="-122"/>
              <a:ea typeface="微软雅黑" panose="020B0503020204020204" pitchFamily="34" charset="-122"/>
            </a:endParaRPr>
          </a:p>
        </p:txBody>
      </p:sp>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pic>
        <p:nvPicPr>
          <p:cNvPr id="3" name="图片 2"/>
          <p:cNvPicPr>
            <a:picLocks noChangeAspect="1"/>
          </p:cNvPicPr>
          <p:nvPr/>
        </p:nvPicPr>
        <p:blipFill>
          <a:blip r:embed="rId2"/>
          <a:stretch>
            <a:fillRect/>
          </a:stretch>
        </p:blipFill>
        <p:spPr>
          <a:xfrm>
            <a:off x="1104900" y="1349820"/>
            <a:ext cx="9980682" cy="5272415"/>
          </a:xfrm>
          <a:prstGeom prst="rect">
            <a:avLst/>
          </a:prstGeom>
        </p:spPr>
      </p:pic>
    </p:spTree>
    <p:extLst>
      <p:ext uri="{BB962C8B-B14F-4D97-AF65-F5344CB8AC3E}">
        <p14:creationId xmlns:p14="http://schemas.microsoft.com/office/powerpoint/2010/main" val="178521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研究背景 （时代背景）</a:t>
            </a:r>
            <a:endParaRPr lang="en-US" dirty="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half" idx="2"/>
          </p:nvPr>
        </p:nvSpPr>
        <p:spPr/>
        <p:txBody>
          <a:bodyPr rtlCol="0"/>
          <a:lstStyle/>
          <a:p>
            <a:pPr rtl="0"/>
            <a:r>
              <a:rPr lang="zh-CN" altLang="en-US" dirty="0" smtClean="0">
                <a:latin typeface="微软雅黑" panose="020B0503020204020204" pitchFamily="34" charset="-122"/>
                <a:ea typeface="微软雅黑" panose="020B0503020204020204" pitchFamily="34" charset="-122"/>
              </a:rPr>
              <a:t>第四次工业革命已经开始了！</a:t>
            </a:r>
            <a:endParaRPr lang="en-US" altLang="zh-CN" dirty="0" smtClean="0">
              <a:latin typeface="微软雅黑" panose="020B0503020204020204" pitchFamily="34" charset="-122"/>
              <a:ea typeface="微软雅黑" panose="020B0503020204020204" pitchFamily="34" charset="-122"/>
            </a:endParaRPr>
          </a:p>
          <a:p>
            <a:pPr rtl="0"/>
            <a:r>
              <a:rPr lang="zh-CN" altLang="en-US" dirty="0" smtClean="0"/>
              <a:t>数字化制造</a:t>
            </a:r>
            <a:r>
              <a:rPr lang="zh-CN" altLang="en-US" dirty="0" smtClean="0">
                <a:latin typeface="微软雅黑" panose="020B0503020204020204" pitchFamily="34" charset="-122"/>
                <a:ea typeface="微软雅黑" panose="020B0503020204020204" pitchFamily="34" charset="-122"/>
              </a:rPr>
              <a:t>、人工智能，这些名词经常在我们耳边出现，科技的发展又一次改变了世界，改变了人类的行为习惯。</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在第四次工业革命里，数据成为了一种</a:t>
            </a:r>
            <a:r>
              <a:rPr lang="zh-CN" altLang="en-US" dirty="0" smtClean="0"/>
              <a:t>新能源。不论智能工业，还是人工智能，都依赖于数据，且产生大量数据。</a:t>
            </a:r>
            <a:endParaRPr lang="en-US" altLang="zh-CN" dirty="0" smtClean="0"/>
          </a:p>
          <a:p>
            <a:r>
              <a:rPr lang="en-US" altLang="zh-CN" dirty="0" smtClean="0">
                <a:latin typeface="微软雅黑" panose="020B0503020204020204" pitchFamily="34" charset="-122"/>
                <a:ea typeface="微软雅黑" panose="020B0503020204020204" pitchFamily="34" charset="-122"/>
              </a:rPr>
              <a:t>2020</a:t>
            </a:r>
            <a:r>
              <a:rPr lang="zh-CN" altLang="en-US" dirty="0" smtClean="0">
                <a:latin typeface="微软雅黑" panose="020B0503020204020204" pitchFamily="34" charset="-122"/>
                <a:ea typeface="微软雅黑" panose="020B0503020204020204" pitchFamily="34" charset="-122"/>
              </a:rPr>
              <a:t>年全球将有</a:t>
            </a:r>
            <a:r>
              <a:rPr lang="en-US" altLang="zh-CN" dirty="0" smtClean="0">
                <a:latin typeface="微软雅黑" panose="020B0503020204020204" pitchFamily="34" charset="-122"/>
                <a:ea typeface="微软雅黑" panose="020B0503020204020204" pitchFamily="34" charset="-122"/>
              </a:rPr>
              <a:t>35ZB</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1ZB=1*10^10TB</a:t>
            </a:r>
            <a:r>
              <a:rPr lang="zh-CN" altLang="en-US" dirty="0" smtClean="0">
                <a:latin typeface="微软雅黑" panose="020B0503020204020204" pitchFamily="34" charset="-122"/>
                <a:ea typeface="微软雅黑" panose="020B0503020204020204" pitchFamily="34" charset="-122"/>
              </a:rPr>
              <a:t>）传统的计算机已经无法再处理这种级别的数据。</a:t>
            </a:r>
            <a:endParaRPr lang="en-US" altLang="zh-CN" dirty="0" smtClean="0">
              <a:latin typeface="微软雅黑" panose="020B0503020204020204" pitchFamily="34" charset="-122"/>
              <a:ea typeface="微软雅黑" panose="020B0503020204020204" pitchFamily="34" charset="-122"/>
            </a:endParaRPr>
          </a:p>
          <a:p>
            <a:r>
              <a:rPr lang="zh-CN" altLang="en-US" dirty="0" smtClean="0"/>
              <a:t>计算机行业的从业人员，必须跟上时代，甚至掌握时代。</a:t>
            </a:r>
            <a:endParaRPr lang="en-US" altLang="zh-CN" dirty="0" smtClean="0">
              <a:latin typeface="微软雅黑" panose="020B0503020204020204" pitchFamily="34" charset="-122"/>
              <a:ea typeface="微软雅黑" panose="020B0503020204020204" pitchFamily="34" charset="-122"/>
            </a:endParaRPr>
          </a:p>
          <a:p>
            <a:pPr rtl="0"/>
            <a:endParaRPr lang="en-US" dirty="0">
              <a:latin typeface="微软雅黑" panose="020B0503020204020204" pitchFamily="34" charset="-122"/>
              <a:ea typeface="微软雅黑" panose="020B0503020204020204" pitchFamily="34" charset="-122"/>
            </a:endParaRPr>
          </a:p>
        </p:txBody>
      </p:sp>
      <p:sp>
        <p:nvSpPr>
          <p:cNvPr id="6" name="图片占位符 5"/>
          <p:cNvSpPr>
            <a:spLocks noGrp="1"/>
          </p:cNvSpPr>
          <p:nvPr>
            <p:ph type="pic" idx="1"/>
          </p:nvPr>
        </p:nvSpPr>
        <p:spPr/>
      </p:sp>
      <p:pic>
        <p:nvPicPr>
          <p:cNvPr id="7" name="图片 6"/>
          <p:cNvPicPr>
            <a:picLocks noChangeAspect="1"/>
          </p:cNvPicPr>
          <p:nvPr/>
        </p:nvPicPr>
        <p:blipFill>
          <a:blip r:embed="rId2"/>
          <a:stretch>
            <a:fillRect/>
          </a:stretch>
        </p:blipFill>
        <p:spPr>
          <a:xfrm>
            <a:off x="4654671" y="1600198"/>
            <a:ext cx="6430911" cy="4572002"/>
          </a:xfrm>
          <a:prstGeom prst="rect">
            <a:avLst/>
          </a:prstGeom>
        </p:spPr>
      </p:pic>
      <p:grpSp>
        <p:nvGrpSpPr>
          <p:cNvPr id="8" name="组 13"/>
          <p:cNvGrpSpPr/>
          <p:nvPr/>
        </p:nvGrpSpPr>
        <p:grpSpPr>
          <a:xfrm>
            <a:off x="9324096" y="252858"/>
            <a:ext cx="2907908" cy="563245"/>
            <a:chOff x="9284089" y="252855"/>
            <a:chExt cx="2907908" cy="563245"/>
          </a:xfrm>
        </p:grpSpPr>
        <p:grpSp>
          <p:nvGrpSpPr>
            <p:cNvPr id="9" name="组 2"/>
            <p:cNvGrpSpPr/>
            <p:nvPr/>
          </p:nvGrpSpPr>
          <p:grpSpPr>
            <a:xfrm>
              <a:off x="11454105" y="252856"/>
              <a:ext cx="737892" cy="484288"/>
              <a:chOff x="11454105" y="252856"/>
              <a:chExt cx="737892" cy="484288"/>
            </a:xfrm>
          </p:grpSpPr>
          <p:grpSp>
            <p:nvGrpSpPr>
              <p:cNvPr id="11" name="组 1"/>
              <p:cNvGrpSpPr/>
              <p:nvPr/>
            </p:nvGrpSpPr>
            <p:grpSpPr>
              <a:xfrm>
                <a:off x="12039604" y="252856"/>
                <a:ext cx="152393" cy="484287"/>
                <a:chOff x="12039604" y="252856"/>
                <a:chExt cx="152393" cy="484287"/>
              </a:xfrm>
            </p:grpSpPr>
            <p:sp>
              <p:nvSpPr>
                <p:cNvPr id="15" name="圆角矩形 1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1454105" y="252857"/>
                <a:ext cx="491115" cy="484287"/>
                <a:chOff x="1528923" y="220268"/>
                <a:chExt cx="1284096" cy="1266241"/>
              </a:xfrm>
            </p:grpSpPr>
            <p:sp>
              <p:nvSpPr>
                <p:cNvPr id="13" name="圆角矩形 1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10" name="文本框 9"/>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11068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反欺诈系统</a:t>
            </a:r>
            <a:r>
              <a:rPr lang="zh-CN" altLang="en-US" dirty="0" smtClean="0"/>
              <a:t>（流程配置）</a:t>
            </a:r>
            <a:endParaRPr lang="en-US" dirty="0">
              <a:latin typeface="微软雅黑" panose="020B0503020204020204" pitchFamily="34" charset="-122"/>
              <a:ea typeface="微软雅黑" panose="020B0503020204020204" pitchFamily="34" charset="-122"/>
            </a:endParaRPr>
          </a:p>
        </p:txBody>
      </p:sp>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pic>
        <p:nvPicPr>
          <p:cNvPr id="4" name="图片 3"/>
          <p:cNvPicPr>
            <a:picLocks noChangeAspect="1"/>
          </p:cNvPicPr>
          <p:nvPr/>
        </p:nvPicPr>
        <p:blipFill>
          <a:blip r:embed="rId2"/>
          <a:stretch>
            <a:fillRect/>
          </a:stretch>
        </p:blipFill>
        <p:spPr>
          <a:xfrm>
            <a:off x="1104900" y="1316584"/>
            <a:ext cx="5014395" cy="2301439"/>
          </a:xfrm>
          <a:prstGeom prst="rect">
            <a:avLst/>
          </a:prstGeom>
        </p:spPr>
      </p:pic>
      <p:pic>
        <p:nvPicPr>
          <p:cNvPr id="17" name="图片 16"/>
          <p:cNvPicPr>
            <a:picLocks noChangeAspect="1"/>
          </p:cNvPicPr>
          <p:nvPr/>
        </p:nvPicPr>
        <p:blipFill>
          <a:blip r:embed="rId3"/>
          <a:stretch>
            <a:fillRect/>
          </a:stretch>
        </p:blipFill>
        <p:spPr>
          <a:xfrm>
            <a:off x="1104900" y="3761445"/>
            <a:ext cx="7117697" cy="2461473"/>
          </a:xfrm>
          <a:prstGeom prst="rect">
            <a:avLst/>
          </a:prstGeom>
        </p:spPr>
      </p:pic>
      <p:sp>
        <p:nvSpPr>
          <p:cNvPr id="18" name="矩形 17"/>
          <p:cNvSpPr/>
          <p:nvPr/>
        </p:nvSpPr>
        <p:spPr>
          <a:xfrm>
            <a:off x="6738551" y="1590140"/>
            <a:ext cx="3382911" cy="369332"/>
          </a:xfrm>
          <a:prstGeom prst="rect">
            <a:avLst/>
          </a:prstGeom>
        </p:spPr>
        <p:txBody>
          <a:bodyPr wrap="square">
            <a:spAutoFit/>
          </a:bodyPr>
          <a:lstStyle/>
          <a:p>
            <a:r>
              <a:rPr lang="zh-CN" altLang="en-US" dirty="0" smtClean="0"/>
              <a:t>流程：业务产品审批过程。</a:t>
            </a:r>
            <a:endParaRPr lang="en-US" altLang="zh-CN" dirty="0"/>
          </a:p>
        </p:txBody>
      </p:sp>
    </p:spTree>
    <p:extLst>
      <p:ext uri="{BB962C8B-B14F-4D97-AF65-F5344CB8AC3E}">
        <p14:creationId xmlns:p14="http://schemas.microsoft.com/office/powerpoint/2010/main" val="13514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反欺诈系统</a:t>
            </a:r>
            <a:r>
              <a:rPr lang="zh-CN" altLang="en-US" dirty="0" smtClean="0"/>
              <a:t>（规则管理）</a:t>
            </a:r>
            <a:endParaRPr lang="en-US" dirty="0">
              <a:latin typeface="微软雅黑" panose="020B0503020204020204" pitchFamily="34" charset="-122"/>
              <a:ea typeface="微软雅黑" panose="020B0503020204020204" pitchFamily="34" charset="-122"/>
            </a:endParaRPr>
          </a:p>
        </p:txBody>
      </p:sp>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
        <p:nvSpPr>
          <p:cNvPr id="18" name="矩形 17"/>
          <p:cNvSpPr/>
          <p:nvPr/>
        </p:nvSpPr>
        <p:spPr>
          <a:xfrm>
            <a:off x="8098261" y="1495547"/>
            <a:ext cx="3382911" cy="646331"/>
          </a:xfrm>
          <a:prstGeom prst="rect">
            <a:avLst/>
          </a:prstGeom>
        </p:spPr>
        <p:txBody>
          <a:bodyPr wrap="square">
            <a:spAutoFit/>
          </a:bodyPr>
          <a:lstStyle/>
          <a:p>
            <a:r>
              <a:rPr lang="zh-CN" altLang="en-US" dirty="0" smtClean="0"/>
              <a:t>规则：以业务为基准，分析个人信息。</a:t>
            </a:r>
            <a:endParaRPr lang="en-US" altLang="zh-CN" dirty="0"/>
          </a:p>
        </p:txBody>
      </p:sp>
      <p:pic>
        <p:nvPicPr>
          <p:cNvPr id="3" name="图片 2"/>
          <p:cNvPicPr>
            <a:picLocks noChangeAspect="1"/>
          </p:cNvPicPr>
          <p:nvPr/>
        </p:nvPicPr>
        <p:blipFill>
          <a:blip r:embed="rId2"/>
          <a:stretch>
            <a:fillRect/>
          </a:stretch>
        </p:blipFill>
        <p:spPr>
          <a:xfrm>
            <a:off x="1104900" y="1202461"/>
            <a:ext cx="6993361" cy="2811217"/>
          </a:xfrm>
          <a:prstGeom prst="rect">
            <a:avLst/>
          </a:prstGeom>
        </p:spPr>
      </p:pic>
      <p:pic>
        <p:nvPicPr>
          <p:cNvPr id="20" name="图片 19"/>
          <p:cNvPicPr>
            <a:picLocks noChangeAspect="1"/>
          </p:cNvPicPr>
          <p:nvPr/>
        </p:nvPicPr>
        <p:blipFill>
          <a:blip r:embed="rId3"/>
          <a:stretch>
            <a:fillRect/>
          </a:stretch>
        </p:blipFill>
        <p:spPr>
          <a:xfrm>
            <a:off x="1104900" y="4042977"/>
            <a:ext cx="7141400" cy="2515478"/>
          </a:xfrm>
          <a:prstGeom prst="rect">
            <a:avLst/>
          </a:prstGeom>
        </p:spPr>
      </p:pic>
    </p:spTree>
    <p:extLst>
      <p:ext uri="{BB962C8B-B14F-4D97-AF65-F5344CB8AC3E}">
        <p14:creationId xmlns:p14="http://schemas.microsoft.com/office/powerpoint/2010/main" val="268069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反欺诈系统</a:t>
            </a:r>
            <a:r>
              <a:rPr lang="zh-CN" altLang="en-US" dirty="0" smtClean="0"/>
              <a:t>（个人分析报告）</a:t>
            </a:r>
            <a:endParaRPr lang="en-US" dirty="0">
              <a:latin typeface="微软雅黑" panose="020B0503020204020204" pitchFamily="34" charset="-122"/>
              <a:ea typeface="微软雅黑" panose="020B0503020204020204" pitchFamily="34" charset="-122"/>
            </a:endParaRPr>
          </a:p>
        </p:txBody>
      </p:sp>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pic>
        <p:nvPicPr>
          <p:cNvPr id="4" name="图片 3"/>
          <p:cNvPicPr>
            <a:picLocks noChangeAspect="1"/>
          </p:cNvPicPr>
          <p:nvPr/>
        </p:nvPicPr>
        <p:blipFill>
          <a:blip r:embed="rId2"/>
          <a:stretch>
            <a:fillRect/>
          </a:stretch>
        </p:blipFill>
        <p:spPr>
          <a:xfrm>
            <a:off x="1923993" y="1602068"/>
            <a:ext cx="7661442" cy="5074025"/>
          </a:xfrm>
          <a:prstGeom prst="rect">
            <a:avLst/>
          </a:prstGeom>
        </p:spPr>
      </p:pic>
    </p:spTree>
    <p:extLst>
      <p:ext uri="{BB962C8B-B14F-4D97-AF65-F5344CB8AC3E}">
        <p14:creationId xmlns:p14="http://schemas.microsoft.com/office/powerpoint/2010/main" val="399938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反欺诈系统</a:t>
            </a:r>
            <a:r>
              <a:rPr lang="zh-CN" altLang="en-US" dirty="0" smtClean="0"/>
              <a:t>（案件详情）</a:t>
            </a:r>
            <a:endParaRPr lang="en-US" dirty="0">
              <a:latin typeface="微软雅黑" panose="020B0503020204020204" pitchFamily="34" charset="-122"/>
              <a:ea typeface="微软雅黑" panose="020B0503020204020204" pitchFamily="34" charset="-122"/>
            </a:endParaRPr>
          </a:p>
        </p:txBody>
      </p:sp>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pic>
        <p:nvPicPr>
          <p:cNvPr id="3" name="图片 2"/>
          <p:cNvPicPr>
            <a:picLocks noChangeAspect="1"/>
          </p:cNvPicPr>
          <p:nvPr/>
        </p:nvPicPr>
        <p:blipFill>
          <a:blip r:embed="rId2"/>
          <a:stretch>
            <a:fillRect/>
          </a:stretch>
        </p:blipFill>
        <p:spPr>
          <a:xfrm>
            <a:off x="1726296" y="1525407"/>
            <a:ext cx="8868132" cy="5147941"/>
          </a:xfrm>
          <a:prstGeom prst="rect">
            <a:avLst/>
          </a:prstGeom>
        </p:spPr>
      </p:pic>
    </p:spTree>
    <p:extLst>
      <p:ext uri="{BB962C8B-B14F-4D97-AF65-F5344CB8AC3E}">
        <p14:creationId xmlns:p14="http://schemas.microsoft.com/office/powerpoint/2010/main" val="53438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反欺诈系统</a:t>
            </a:r>
            <a:r>
              <a:rPr lang="zh-CN" altLang="en-US" dirty="0" smtClean="0"/>
              <a:t>（流程拒绝率统计）</a:t>
            </a:r>
            <a:endParaRPr lang="en-US" dirty="0">
              <a:latin typeface="微软雅黑" panose="020B0503020204020204" pitchFamily="34" charset="-122"/>
              <a:ea typeface="微软雅黑" panose="020B0503020204020204" pitchFamily="34" charset="-122"/>
            </a:endParaRPr>
          </a:p>
        </p:txBody>
      </p:sp>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pic>
        <p:nvPicPr>
          <p:cNvPr id="4" name="图片 3"/>
          <p:cNvPicPr>
            <a:picLocks noChangeAspect="1"/>
          </p:cNvPicPr>
          <p:nvPr/>
        </p:nvPicPr>
        <p:blipFill>
          <a:blip r:embed="rId2"/>
          <a:stretch>
            <a:fillRect/>
          </a:stretch>
        </p:blipFill>
        <p:spPr>
          <a:xfrm>
            <a:off x="1487437" y="1656977"/>
            <a:ext cx="9598145" cy="4306258"/>
          </a:xfrm>
          <a:prstGeom prst="rect">
            <a:avLst/>
          </a:prstGeom>
        </p:spPr>
      </p:pic>
    </p:spTree>
    <p:extLst>
      <p:ext uri="{BB962C8B-B14F-4D97-AF65-F5344CB8AC3E}">
        <p14:creationId xmlns:p14="http://schemas.microsoft.com/office/powerpoint/2010/main" val="296113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结论</a:t>
            </a:r>
            <a:endParaRPr lang="en-US" dirty="0"/>
          </a:p>
        </p:txBody>
      </p:sp>
      <p:sp>
        <p:nvSpPr>
          <p:cNvPr id="3" name="文本占位符 2"/>
          <p:cNvSpPr>
            <a:spLocks noGrp="1"/>
          </p:cNvSpPr>
          <p:nvPr>
            <p:ph type="body" idx="1"/>
          </p:nvPr>
        </p:nvSpPr>
        <p:spPr/>
        <p:txBody>
          <a:bodyPr rtlCol="0"/>
          <a:lstStyle/>
          <a:p>
            <a:pPr rtl="0"/>
            <a:r>
              <a:rPr lang="zh-CN" altLang="en-US" dirty="0" smtClean="0"/>
              <a:t>技术与应用总结</a:t>
            </a:r>
            <a:endParaRPr lang="en-US" dirty="0"/>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7" name="组 1"/>
              <p:cNvGrpSpPr/>
              <p:nvPr/>
            </p:nvGrpSpPr>
            <p:grpSpPr>
              <a:xfrm>
                <a:off x="12039604" y="252856"/>
                <a:ext cx="152393" cy="484287"/>
                <a:chOff x="12039604" y="252856"/>
                <a:chExt cx="152393" cy="484287"/>
              </a:xfrm>
            </p:grpSpPr>
            <p:sp>
              <p:nvSpPr>
                <p:cNvPr id="11" name="圆角矩形 10"/>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454105" y="252857"/>
                <a:ext cx="491115" cy="484287"/>
                <a:chOff x="1528923" y="220268"/>
                <a:chExt cx="1284096" cy="1266241"/>
              </a:xfrm>
            </p:grpSpPr>
            <p:sp>
              <p:nvSpPr>
                <p:cNvPr id="9" name="圆角矩形 8"/>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 name="文本框 5"/>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363457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smtClean="0"/>
              <a:t>结论</a:t>
            </a:r>
            <a:r>
              <a:rPr lang="en-US" altLang="zh-CN" dirty="0" smtClean="0"/>
              <a:t>-</a:t>
            </a:r>
            <a:r>
              <a:rPr lang="zh-CN" altLang="en-US" dirty="0" smtClean="0"/>
              <a:t>技术总结</a:t>
            </a:r>
            <a:endParaRPr lang="en-US" dirty="0">
              <a:latin typeface="微软雅黑" panose="020B0503020204020204" pitchFamily="34" charset="-122"/>
              <a:ea typeface="微软雅黑" panose="020B0503020204020204" pitchFamily="34" charset="-122"/>
            </a:endParaRPr>
          </a:p>
        </p:txBody>
      </p:sp>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
        <p:nvSpPr>
          <p:cNvPr id="19" name="内容占位符 3"/>
          <p:cNvSpPr>
            <a:spLocks noGrp="1"/>
          </p:cNvSpPr>
          <p:nvPr>
            <p:ph sz="half" idx="2"/>
          </p:nvPr>
        </p:nvSpPr>
        <p:spPr>
          <a:xfrm>
            <a:off x="1104900" y="1349820"/>
            <a:ext cx="9980682" cy="4822380"/>
          </a:xfrm>
        </p:spPr>
        <p:txBody>
          <a:bodyPr rtlCol="0">
            <a:normAutofit/>
          </a:bodyPr>
          <a:lstStyle/>
          <a:p>
            <a:r>
              <a:rPr lang="zh-CN" altLang="zh-CN" dirty="0"/>
              <a:t>分布式存储和计算技术今年来在业内人士的共同探索之下已经有了长足的进步，并且基于这些技术的大数据又可以用来培养训练人工智能，最终人类一定会创造出一种智能的大脑。</a:t>
            </a:r>
          </a:p>
          <a:p>
            <a:r>
              <a:rPr lang="zh-CN" altLang="zh-CN" dirty="0"/>
              <a:t>无论是</a:t>
            </a:r>
            <a:r>
              <a:rPr lang="en-US" altLang="zh-CN" dirty="0"/>
              <a:t>HDFS</a:t>
            </a:r>
            <a:r>
              <a:rPr lang="zh-CN" altLang="zh-CN" dirty="0"/>
              <a:t>还是</a:t>
            </a:r>
            <a:r>
              <a:rPr lang="en-US" altLang="zh-CN" dirty="0" err="1"/>
              <a:t>HBase</a:t>
            </a:r>
            <a:r>
              <a:rPr lang="zh-CN" altLang="zh-CN" dirty="0"/>
              <a:t>，这些分布式存储技术的发展都才处于开始阶段。分布式一致性、分布式协调性，网络通信，都是搭建一个分布式系统必须要解决的问题。而</a:t>
            </a:r>
            <a:r>
              <a:rPr lang="en-US" altLang="zh-CN" dirty="0" err="1"/>
              <a:t>MapReduce</a:t>
            </a:r>
            <a:r>
              <a:rPr lang="zh-CN" altLang="zh-CN" dirty="0"/>
              <a:t>和</a:t>
            </a:r>
            <a:r>
              <a:rPr lang="en-US" altLang="zh-CN" dirty="0"/>
              <a:t>Storm</a:t>
            </a:r>
            <a:r>
              <a:rPr lang="zh-CN" altLang="zh-CN" dirty="0"/>
              <a:t>都存在有各自的优势与不足，只有将批处理和实时计算相互结合，才有可能让低价值密度的源数据产生实用价值。反欺诈系统对于这些技术的使用是将</a:t>
            </a:r>
            <a:r>
              <a:rPr lang="en-US" altLang="zh-CN" dirty="0"/>
              <a:t>Hadoop</a:t>
            </a:r>
            <a:r>
              <a:rPr lang="zh-CN" altLang="zh-CN" dirty="0"/>
              <a:t>，</a:t>
            </a:r>
            <a:r>
              <a:rPr lang="en-US" altLang="zh-CN" dirty="0" err="1"/>
              <a:t>HBase</a:t>
            </a:r>
            <a:r>
              <a:rPr lang="zh-CN" altLang="zh-CN" dirty="0"/>
              <a:t>，</a:t>
            </a:r>
            <a:r>
              <a:rPr lang="en-US" altLang="zh-CN" dirty="0"/>
              <a:t>Storm</a:t>
            </a:r>
            <a:r>
              <a:rPr lang="zh-CN" altLang="zh-CN" dirty="0"/>
              <a:t>等技术综合，从基础硬件设施虚拟化出来一个</a:t>
            </a:r>
            <a:r>
              <a:rPr lang="en-US" altLang="zh-CN" dirty="0" err="1"/>
              <a:t>Iaas</a:t>
            </a:r>
            <a:r>
              <a:rPr lang="zh-CN" altLang="zh-CN" dirty="0"/>
              <a:t>设备即服务云，在</a:t>
            </a:r>
            <a:r>
              <a:rPr lang="en-US" altLang="zh-CN" dirty="0" err="1"/>
              <a:t>Iaas</a:t>
            </a:r>
            <a:r>
              <a:rPr lang="zh-CN" altLang="zh-CN" dirty="0"/>
              <a:t>中搭建一个</a:t>
            </a:r>
            <a:r>
              <a:rPr lang="en-US" altLang="zh-CN" dirty="0" err="1"/>
              <a:t>Paas</a:t>
            </a:r>
            <a:r>
              <a:rPr lang="zh-CN" altLang="zh-CN" dirty="0"/>
              <a:t>平台即服务云，而对外提供的接口则是以</a:t>
            </a:r>
            <a:r>
              <a:rPr lang="en-US" altLang="zh-CN" dirty="0" err="1"/>
              <a:t>Saas</a:t>
            </a:r>
            <a:r>
              <a:rPr lang="zh-CN" altLang="zh-CN" dirty="0"/>
              <a:t>软件即服务的形式</a:t>
            </a:r>
            <a:r>
              <a:rPr lang="zh-CN" altLang="zh-CN" dirty="0" smtClean="0"/>
              <a:t>。</a:t>
            </a:r>
            <a:endParaRPr lang="en-US" altLang="zh-CN" dirty="0" smtClean="0"/>
          </a:p>
        </p:txBody>
      </p:sp>
    </p:spTree>
    <p:extLst>
      <p:ext uri="{BB962C8B-B14F-4D97-AF65-F5344CB8AC3E}">
        <p14:creationId xmlns:p14="http://schemas.microsoft.com/office/powerpoint/2010/main" val="294502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smtClean="0"/>
              <a:t>结论</a:t>
            </a:r>
            <a:r>
              <a:rPr lang="en-US" altLang="zh-CN" dirty="0" smtClean="0"/>
              <a:t>-</a:t>
            </a:r>
            <a:r>
              <a:rPr lang="zh-CN" altLang="en-US" dirty="0"/>
              <a:t>应用</a:t>
            </a:r>
            <a:r>
              <a:rPr lang="zh-CN" altLang="en-US" dirty="0" smtClean="0"/>
              <a:t>总结</a:t>
            </a:r>
            <a:endParaRPr lang="en-US" dirty="0">
              <a:latin typeface="微软雅黑" panose="020B0503020204020204" pitchFamily="34" charset="-122"/>
              <a:ea typeface="微软雅黑" panose="020B0503020204020204" pitchFamily="34" charset="-122"/>
            </a:endParaRPr>
          </a:p>
        </p:txBody>
      </p:sp>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
        <p:nvSpPr>
          <p:cNvPr id="19" name="内容占位符 3"/>
          <p:cNvSpPr>
            <a:spLocks noGrp="1"/>
          </p:cNvSpPr>
          <p:nvPr>
            <p:ph sz="half" idx="2"/>
          </p:nvPr>
        </p:nvSpPr>
        <p:spPr>
          <a:xfrm>
            <a:off x="1104900" y="1349820"/>
            <a:ext cx="9980682" cy="4822380"/>
          </a:xfrm>
        </p:spPr>
        <p:txBody>
          <a:bodyPr rtlCol="0">
            <a:normAutofit/>
          </a:bodyPr>
          <a:lstStyle/>
          <a:p>
            <a:r>
              <a:rPr lang="zh-CN" altLang="zh-CN" dirty="0" smtClean="0"/>
              <a:t>基于</a:t>
            </a:r>
            <a:r>
              <a:rPr lang="zh-CN" altLang="en-US" dirty="0" smtClean="0"/>
              <a:t>分布式存储和并行计算</a:t>
            </a:r>
            <a:r>
              <a:rPr lang="zh-CN" altLang="en-US" dirty="0"/>
              <a:t>技术</a:t>
            </a:r>
            <a:r>
              <a:rPr lang="zh-CN" altLang="zh-CN" dirty="0" smtClean="0"/>
              <a:t>，</a:t>
            </a:r>
            <a:r>
              <a:rPr lang="zh-CN" altLang="zh-CN" dirty="0"/>
              <a:t>反欺诈系统成功</a:t>
            </a:r>
            <a:r>
              <a:rPr lang="zh-CN" altLang="zh-CN" dirty="0" smtClean="0"/>
              <a:t>的</a:t>
            </a:r>
            <a:r>
              <a:rPr lang="zh-CN" altLang="en-US" dirty="0" smtClean="0"/>
              <a:t>被设计定位</a:t>
            </a:r>
            <a:r>
              <a:rPr lang="zh-CN" altLang="en-US" dirty="0"/>
              <a:t>成</a:t>
            </a:r>
            <a:r>
              <a:rPr lang="zh-CN" altLang="zh-CN" dirty="0" smtClean="0"/>
              <a:t>私有</a:t>
            </a:r>
            <a:r>
              <a:rPr lang="zh-CN" altLang="zh-CN" dirty="0"/>
              <a:t>云端系统。</a:t>
            </a:r>
          </a:p>
          <a:p>
            <a:r>
              <a:rPr lang="zh-CN" altLang="zh-CN" dirty="0"/>
              <a:t>反欺诈系统是在这个时代背景下，专为金融行业征信而研发的产品。其基于商业数据源，定时处理源数据，提取影响个人信誉的信息。然后通过接口调用的方式让应用端查询这些数据，再使用规则引擎分析，最终达到减少金融行业信誉风险的目标。</a:t>
            </a:r>
          </a:p>
          <a:p>
            <a:r>
              <a:rPr lang="zh-CN" altLang="zh-CN" dirty="0"/>
              <a:t>需求决定技术，我对于分布式系统的研究都是为了解决现实社会中所出现的问题。研究本应该服务于社会，技术本应该去服务人类， 反欺诈系统是我提供数据服务的开始。</a:t>
            </a:r>
          </a:p>
        </p:txBody>
      </p:sp>
    </p:spTree>
    <p:extLst>
      <p:ext uri="{BB962C8B-B14F-4D97-AF65-F5344CB8AC3E}">
        <p14:creationId xmlns:p14="http://schemas.microsoft.com/office/powerpoint/2010/main" val="214760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致谢</a:t>
            </a:r>
            <a:endParaRPr lang="en-US" dirty="0"/>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7" name="组 1"/>
              <p:cNvGrpSpPr/>
              <p:nvPr/>
            </p:nvGrpSpPr>
            <p:grpSpPr>
              <a:xfrm>
                <a:off x="12039604" y="252856"/>
                <a:ext cx="152393" cy="484287"/>
                <a:chOff x="12039604" y="252856"/>
                <a:chExt cx="152393" cy="484287"/>
              </a:xfrm>
            </p:grpSpPr>
            <p:sp>
              <p:nvSpPr>
                <p:cNvPr id="11" name="圆角矩形 10"/>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454105" y="252857"/>
                <a:ext cx="491115" cy="484287"/>
                <a:chOff x="1528923" y="220268"/>
                <a:chExt cx="1284096" cy="1266241"/>
              </a:xfrm>
            </p:grpSpPr>
            <p:sp>
              <p:nvSpPr>
                <p:cNvPr id="9" name="圆角矩形 8"/>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 name="文本框 5"/>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390160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smtClean="0"/>
              <a:t>致谢</a:t>
            </a:r>
            <a:endParaRPr lang="en-US" dirty="0">
              <a:latin typeface="微软雅黑" panose="020B0503020204020204" pitchFamily="34" charset="-122"/>
              <a:ea typeface="微软雅黑" panose="020B0503020204020204" pitchFamily="34" charset="-122"/>
            </a:endParaRPr>
          </a:p>
        </p:txBody>
      </p:sp>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
        <p:nvSpPr>
          <p:cNvPr id="19" name="内容占位符 3"/>
          <p:cNvSpPr>
            <a:spLocks noGrp="1"/>
          </p:cNvSpPr>
          <p:nvPr>
            <p:ph sz="half" idx="2"/>
          </p:nvPr>
        </p:nvSpPr>
        <p:spPr>
          <a:xfrm>
            <a:off x="1104900" y="2976140"/>
            <a:ext cx="9980682" cy="3196060"/>
          </a:xfrm>
        </p:spPr>
        <p:txBody>
          <a:bodyPr rtlCol="0">
            <a:normAutofit lnSpcReduction="10000"/>
          </a:bodyPr>
          <a:lstStyle/>
          <a:p>
            <a:r>
              <a:rPr lang="zh-CN" altLang="zh-CN" dirty="0"/>
              <a:t>本论文是在我的导师霍华教授悉心指导下完成的。他严肃的科学态度，严谨的治学精神，精益求精的工作作风，深深地感染和激励着我。从课题的选择到论文的最终完成，霍老师都始终给予我细心的指导和不懈的支持，在此谨向郑老师致以诚挚的谢意。</a:t>
            </a:r>
          </a:p>
          <a:p>
            <a:r>
              <a:rPr lang="zh-CN" altLang="zh-CN" dirty="0"/>
              <a:t>感谢计算机行业的前辈们，是你们的探索让我们现在可以享受计算机带来的方便，让我们享受这个正在被互联网改变的世界。感谢无数的开源工作者们，你们无私的把自己的研究技术奉献，我能直接基于你们对分布式存储和并行计算的理论和产品基础进行再次研究开发，感谢你们的无私奉献。</a:t>
            </a:r>
          </a:p>
          <a:p>
            <a:r>
              <a:rPr lang="zh-CN" altLang="zh-CN" dirty="0"/>
              <a:t>本论文的完成还要感谢我所就职的百融金服的同事们，感谢你们的鼎力支持与对我的相信，允许我占用一点工作时间，借助部分工作中的材料架设论文知识库，感谢你们在某些业务和技术的问题给我以指导与协助。</a:t>
            </a:r>
          </a:p>
        </p:txBody>
      </p:sp>
      <p:pic>
        <p:nvPicPr>
          <p:cNvPr id="3" name="图片 2"/>
          <p:cNvPicPr>
            <a:picLocks noChangeAspect="1"/>
          </p:cNvPicPr>
          <p:nvPr/>
        </p:nvPicPr>
        <p:blipFill>
          <a:blip r:embed="rId2"/>
          <a:stretch>
            <a:fillRect/>
          </a:stretch>
        </p:blipFill>
        <p:spPr>
          <a:xfrm>
            <a:off x="3641614" y="1428952"/>
            <a:ext cx="3835427" cy="1547187"/>
          </a:xfrm>
          <a:prstGeom prst="rect">
            <a:avLst/>
          </a:prstGeom>
        </p:spPr>
      </p:pic>
    </p:spTree>
    <p:extLst>
      <p:ext uri="{BB962C8B-B14F-4D97-AF65-F5344CB8AC3E}">
        <p14:creationId xmlns:p14="http://schemas.microsoft.com/office/powerpoint/2010/main" val="203700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研究背景 </a:t>
            </a:r>
            <a:r>
              <a:rPr lang="zh-CN" altLang="en-US" dirty="0" smtClean="0"/>
              <a:t>（国内外研究现状）</a:t>
            </a:r>
            <a:endParaRPr lang="en-US" dirty="0">
              <a:latin typeface="微软雅黑" panose="020B0503020204020204" pitchFamily="34" charset="-122"/>
              <a:ea typeface="微软雅黑" panose="020B0503020204020204" pitchFamily="34" charset="-122"/>
            </a:endParaRPr>
          </a:p>
        </p:txBody>
      </p:sp>
      <p:graphicFrame>
        <p:nvGraphicFramePr>
          <p:cNvPr id="4" name="内容占位符 3" descr="堆叠列表" title="SmartArt"/>
          <p:cNvGraphicFramePr>
            <a:graphicFrameLocks noGrp="1"/>
          </p:cNvGraphicFramePr>
          <p:nvPr>
            <p:ph idx="1"/>
            <p:extLst>
              <p:ext uri="{D42A27DB-BD31-4B8C-83A1-F6EECF244321}">
                <p14:modId xmlns:p14="http://schemas.microsoft.com/office/powerpoint/2010/main" val="3255346339"/>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164752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研究背景 （研究目的）</a:t>
            </a:r>
            <a:endParaRPr lang="en-US" dirty="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half" idx="2"/>
          </p:nvPr>
        </p:nvSpPr>
        <p:spPr>
          <a:xfrm>
            <a:off x="1147119" y="1600200"/>
            <a:ext cx="3396996" cy="4572000"/>
          </a:xfrm>
        </p:spPr>
        <p:txBody>
          <a:bodyPr rtlCol="0"/>
          <a:lstStyle/>
          <a:p>
            <a:pPr rtl="0"/>
            <a:r>
              <a:rPr lang="zh-CN" altLang="en-US" dirty="0" smtClean="0">
                <a:latin typeface="微软雅黑" panose="020B0503020204020204" pitchFamily="34" charset="-122"/>
                <a:ea typeface="微软雅黑" panose="020B0503020204020204" pitchFamily="34" charset="-122"/>
              </a:rPr>
              <a:t>数据是这个时代发展的重要能源，所以我们必须掌握先进高效的数据存储与分析的理论与技术。</a:t>
            </a:r>
            <a:endParaRPr lang="en-US" altLang="zh-CN" dirty="0" smtClean="0">
              <a:latin typeface="微软雅黑" panose="020B0503020204020204" pitchFamily="34" charset="-122"/>
              <a:ea typeface="微软雅黑" panose="020B0503020204020204" pitchFamily="34" charset="-122"/>
            </a:endParaRPr>
          </a:p>
          <a:p>
            <a:pPr rtl="0"/>
            <a:r>
              <a:rPr lang="zh-CN" altLang="en-US" dirty="0" smtClean="0"/>
              <a:t>分布式系统很复杂，利用网络将多台服务器连接起来，解决分布式协调问题，分布式存储问题，降低分布式计算复杂性是我论文的主要技术研究内容。</a:t>
            </a:r>
            <a:endParaRPr lang="en-US" altLang="zh-CN" dirty="0" smtClean="0"/>
          </a:p>
          <a:p>
            <a:pPr rtl="0"/>
            <a:r>
              <a:rPr lang="zh-CN" altLang="en-US" dirty="0" smtClean="0"/>
              <a:t>对这些理论技术的研究，目的就是为了构建反</a:t>
            </a:r>
            <a:r>
              <a:rPr lang="zh-CN" altLang="en-US" dirty="0"/>
              <a:t>欺诈</a:t>
            </a:r>
            <a:r>
              <a:rPr lang="zh-CN" altLang="en-US" dirty="0" smtClean="0"/>
              <a:t>系统。反欺诈系统基于</a:t>
            </a:r>
            <a:r>
              <a:rPr lang="en-US" altLang="zh-CN" dirty="0"/>
              <a:t>Hadoop</a:t>
            </a:r>
            <a:r>
              <a:rPr lang="zh-CN" altLang="en-US" dirty="0"/>
              <a:t>，</a:t>
            </a:r>
            <a:r>
              <a:rPr lang="en-US" altLang="zh-CN" dirty="0"/>
              <a:t>Storm</a:t>
            </a:r>
            <a:r>
              <a:rPr lang="zh-CN" altLang="en-US" dirty="0"/>
              <a:t>等数据处理</a:t>
            </a:r>
            <a:r>
              <a:rPr lang="zh-CN" altLang="en-US" dirty="0" smtClean="0"/>
              <a:t>框架处理底层数据，以大数据为能量，能够精准的对个人</a:t>
            </a:r>
            <a:r>
              <a:rPr lang="en-US" altLang="zh-CN" dirty="0" smtClean="0"/>
              <a:t>/</a:t>
            </a:r>
            <a:r>
              <a:rPr lang="zh-CN" altLang="en-US" dirty="0" smtClean="0"/>
              <a:t>企业的信誉情况进行分析。</a:t>
            </a:r>
            <a:endParaRPr lang="en-US" altLang="zh-CN" dirty="0" smtClean="0"/>
          </a:p>
          <a:p>
            <a:endParaRPr lang="en-US" dirty="0">
              <a:latin typeface="微软雅黑" panose="020B0503020204020204" pitchFamily="34" charset="-122"/>
              <a:ea typeface="微软雅黑" panose="020B0503020204020204" pitchFamily="34" charset="-122"/>
            </a:endParaRPr>
          </a:p>
        </p:txBody>
      </p:sp>
      <p:sp>
        <p:nvSpPr>
          <p:cNvPr id="6" name="图片占位符 5"/>
          <p:cNvSpPr>
            <a:spLocks noGrp="1"/>
          </p:cNvSpPr>
          <p:nvPr>
            <p:ph type="pic" idx="1"/>
          </p:nvPr>
        </p:nvSpPr>
        <p:spPr/>
      </p:sp>
      <p:grpSp>
        <p:nvGrpSpPr>
          <p:cNvPr id="8" name="组 13"/>
          <p:cNvGrpSpPr/>
          <p:nvPr/>
        </p:nvGrpSpPr>
        <p:grpSpPr>
          <a:xfrm>
            <a:off x="9324096" y="252858"/>
            <a:ext cx="2907908" cy="563245"/>
            <a:chOff x="9284089" y="252855"/>
            <a:chExt cx="2907908" cy="563245"/>
          </a:xfrm>
        </p:grpSpPr>
        <p:grpSp>
          <p:nvGrpSpPr>
            <p:cNvPr id="9" name="组 2"/>
            <p:cNvGrpSpPr/>
            <p:nvPr/>
          </p:nvGrpSpPr>
          <p:grpSpPr>
            <a:xfrm>
              <a:off x="11454105" y="252856"/>
              <a:ext cx="737892" cy="484288"/>
              <a:chOff x="11454105" y="252856"/>
              <a:chExt cx="737892" cy="484288"/>
            </a:xfrm>
          </p:grpSpPr>
          <p:grpSp>
            <p:nvGrpSpPr>
              <p:cNvPr id="11" name="组 1"/>
              <p:cNvGrpSpPr/>
              <p:nvPr/>
            </p:nvGrpSpPr>
            <p:grpSpPr>
              <a:xfrm>
                <a:off x="12039604" y="252856"/>
                <a:ext cx="152393" cy="484287"/>
                <a:chOff x="12039604" y="252856"/>
                <a:chExt cx="152393" cy="484287"/>
              </a:xfrm>
            </p:grpSpPr>
            <p:sp>
              <p:nvSpPr>
                <p:cNvPr id="15" name="圆角矩形 1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1454105" y="252857"/>
                <a:ext cx="491115" cy="484287"/>
                <a:chOff x="1528923" y="220268"/>
                <a:chExt cx="1284096" cy="1266241"/>
              </a:xfrm>
            </p:grpSpPr>
            <p:sp>
              <p:nvSpPr>
                <p:cNvPr id="13" name="圆角矩形 1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10" name="文本框 9"/>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pic>
        <p:nvPicPr>
          <p:cNvPr id="3" name="图片 2"/>
          <p:cNvPicPr>
            <a:picLocks noChangeAspect="1"/>
          </p:cNvPicPr>
          <p:nvPr/>
        </p:nvPicPr>
        <p:blipFill>
          <a:blip r:embed="rId2"/>
          <a:stretch>
            <a:fillRect/>
          </a:stretch>
        </p:blipFill>
        <p:spPr>
          <a:xfrm>
            <a:off x="4658900" y="1600199"/>
            <a:ext cx="6426682" cy="3095369"/>
          </a:xfrm>
          <a:prstGeom prst="rect">
            <a:avLst/>
          </a:prstGeom>
        </p:spPr>
      </p:pic>
    </p:spTree>
    <p:extLst>
      <p:ext uri="{BB962C8B-B14F-4D97-AF65-F5344CB8AC3E}">
        <p14:creationId xmlns:p14="http://schemas.microsoft.com/office/powerpoint/2010/main" val="19345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分布式存储</a:t>
            </a:r>
            <a:endParaRPr lang="en-US" dirty="0"/>
          </a:p>
        </p:txBody>
      </p:sp>
      <p:sp>
        <p:nvSpPr>
          <p:cNvPr id="3" name="文本占位符 2"/>
          <p:cNvSpPr>
            <a:spLocks noGrp="1"/>
          </p:cNvSpPr>
          <p:nvPr>
            <p:ph type="body" idx="1"/>
          </p:nvPr>
        </p:nvSpPr>
        <p:spPr/>
        <p:txBody>
          <a:bodyPr rtlCol="0"/>
          <a:lstStyle/>
          <a:p>
            <a:pPr rtl="0"/>
            <a:r>
              <a:rPr lang="en-US" dirty="0" smtClean="0"/>
              <a:t>HDFS</a:t>
            </a:r>
            <a:r>
              <a:rPr lang="zh-CN" altLang="en-US" dirty="0" smtClean="0"/>
              <a:t>分布式存储</a:t>
            </a:r>
            <a:endParaRPr lang="en-US" dirty="0"/>
          </a:p>
        </p:txBody>
      </p:sp>
      <p:grpSp>
        <p:nvGrpSpPr>
          <p:cNvPr id="4" name="组 13"/>
          <p:cNvGrpSpPr/>
          <p:nvPr/>
        </p:nvGrpSpPr>
        <p:grpSpPr>
          <a:xfrm>
            <a:off x="9324096" y="252858"/>
            <a:ext cx="2907908" cy="563245"/>
            <a:chOff x="9284089" y="252855"/>
            <a:chExt cx="2907908" cy="563245"/>
          </a:xfrm>
        </p:grpSpPr>
        <p:grpSp>
          <p:nvGrpSpPr>
            <p:cNvPr id="5" name="组 2"/>
            <p:cNvGrpSpPr/>
            <p:nvPr/>
          </p:nvGrpSpPr>
          <p:grpSpPr>
            <a:xfrm>
              <a:off x="11454105" y="252856"/>
              <a:ext cx="737892" cy="484288"/>
              <a:chOff x="11454105" y="252856"/>
              <a:chExt cx="737892" cy="484288"/>
            </a:xfrm>
          </p:grpSpPr>
          <p:grpSp>
            <p:nvGrpSpPr>
              <p:cNvPr id="7" name="组 1"/>
              <p:cNvGrpSpPr/>
              <p:nvPr/>
            </p:nvGrpSpPr>
            <p:grpSpPr>
              <a:xfrm>
                <a:off x="12039604" y="252856"/>
                <a:ext cx="152393" cy="484287"/>
                <a:chOff x="12039604" y="252856"/>
                <a:chExt cx="152393" cy="484287"/>
              </a:xfrm>
            </p:grpSpPr>
            <p:sp>
              <p:nvSpPr>
                <p:cNvPr id="11" name="圆角矩形 10"/>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454105" y="252857"/>
                <a:ext cx="491115" cy="484287"/>
                <a:chOff x="1528923" y="220268"/>
                <a:chExt cx="1284096" cy="1266241"/>
              </a:xfrm>
            </p:grpSpPr>
            <p:sp>
              <p:nvSpPr>
                <p:cNvPr id="9" name="圆角矩形 8"/>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 name="文本框 5"/>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167721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分布式存储</a:t>
            </a:r>
            <a:r>
              <a:rPr lang="en-US" altLang="zh-CN" dirty="0" smtClean="0"/>
              <a:t>-HDFS</a:t>
            </a:r>
            <a:r>
              <a:rPr lang="zh-CN" altLang="en-US" dirty="0" smtClean="0"/>
              <a:t>分布式存储（需求与问题）</a:t>
            </a:r>
            <a:endParaRPr lang="en-US" dirty="0"/>
          </a:p>
        </p:txBody>
      </p:sp>
      <p:sp>
        <p:nvSpPr>
          <p:cNvPr id="3" name="文本占位符 2"/>
          <p:cNvSpPr>
            <a:spLocks noGrp="1"/>
          </p:cNvSpPr>
          <p:nvPr>
            <p:ph type="body" idx="1"/>
          </p:nvPr>
        </p:nvSpPr>
        <p:spPr/>
        <p:txBody>
          <a:bodyPr rtlCol="0"/>
          <a:lstStyle/>
          <a:p>
            <a:pPr rtl="0"/>
            <a:r>
              <a:rPr lang="zh-CN" altLang="en-US" dirty="0" smtClean="0"/>
              <a:t>超大规模的数据存储需求</a:t>
            </a:r>
            <a:endParaRPr lang="en-US" dirty="0"/>
          </a:p>
        </p:txBody>
      </p:sp>
      <p:sp>
        <p:nvSpPr>
          <p:cNvPr id="4" name="内容占位符 3"/>
          <p:cNvSpPr>
            <a:spLocks noGrp="1"/>
          </p:cNvSpPr>
          <p:nvPr>
            <p:ph sz="half" idx="2"/>
          </p:nvPr>
        </p:nvSpPr>
        <p:spPr/>
        <p:txBody>
          <a:bodyPr rtlCol="0">
            <a:normAutofit lnSpcReduction="10000"/>
          </a:bodyPr>
          <a:lstStyle/>
          <a:p>
            <a:pPr rtl="0"/>
            <a:r>
              <a:rPr lang="zh-CN" altLang="en-US" dirty="0" smtClean="0"/>
              <a:t>在智能化的今天，我们信息的来源开始变得更加广泛。智能手机、网页服务以及其它设备每天会产生大量的数据。例如我所在的公司，现在每天要处理</a:t>
            </a:r>
            <a:r>
              <a:rPr lang="en-US" altLang="zh-CN" dirty="0" smtClean="0"/>
              <a:t>18TB</a:t>
            </a:r>
            <a:r>
              <a:rPr lang="zh-CN" altLang="en-US" dirty="0" smtClean="0"/>
              <a:t>的数据。计算机磁盘容量有限，一台服务器根本无法存储这么大量的数据。</a:t>
            </a:r>
            <a:endParaRPr lang="en-US" altLang="zh-CN" dirty="0" smtClean="0"/>
          </a:p>
          <a:p>
            <a:pPr rtl="0"/>
            <a:r>
              <a:rPr lang="zh-CN" altLang="en-US" dirty="0" smtClean="0"/>
              <a:t>这些数据具有大容量、低价值的特点。对于这些数据可能一次存储，很长时间都不需要再进行访问。</a:t>
            </a:r>
            <a:endParaRPr lang="en-US" altLang="zh-CN" dirty="0" smtClean="0"/>
          </a:p>
          <a:p>
            <a:pPr rtl="0"/>
            <a:r>
              <a:rPr lang="zh-CN" altLang="en-US" dirty="0" smtClean="0"/>
              <a:t>基于以上特点，我们需要一个能够存储超大文件，能够拥有高吞吐量，但无需很高速度的文件存储系统。</a:t>
            </a:r>
            <a:endParaRPr lang="en-US" dirty="0"/>
          </a:p>
        </p:txBody>
      </p:sp>
      <p:sp>
        <p:nvSpPr>
          <p:cNvPr id="5" name="文本占位符 4"/>
          <p:cNvSpPr>
            <a:spLocks noGrp="1"/>
          </p:cNvSpPr>
          <p:nvPr>
            <p:ph type="body" sz="quarter" idx="3"/>
          </p:nvPr>
        </p:nvSpPr>
        <p:spPr/>
        <p:txBody>
          <a:bodyPr rtlCol="0"/>
          <a:lstStyle/>
          <a:p>
            <a:pPr rtl="0"/>
            <a:r>
              <a:rPr lang="zh-CN" altLang="en-US" dirty="0" smtClean="0"/>
              <a:t>数据查找与整合的问题</a:t>
            </a:r>
            <a:endParaRPr lang="en-US" dirty="0"/>
          </a:p>
        </p:txBody>
      </p:sp>
      <p:sp>
        <p:nvSpPr>
          <p:cNvPr id="6" name="内容占位符 5"/>
          <p:cNvSpPr>
            <a:spLocks noGrp="1"/>
          </p:cNvSpPr>
          <p:nvPr>
            <p:ph sz="quarter" idx="4"/>
          </p:nvPr>
        </p:nvSpPr>
        <p:spPr/>
        <p:txBody>
          <a:bodyPr rtlCol="0">
            <a:normAutofit lnSpcReduction="10000"/>
          </a:bodyPr>
          <a:lstStyle/>
          <a:p>
            <a:pPr rtl="0"/>
            <a:r>
              <a:rPr lang="zh-CN" altLang="en-US" dirty="0" smtClean="0"/>
              <a:t>在查找某个不知位置的文件时，我们可能需要逐个的遍历每台计算机的每块磁盘。如果数据量很大，这个过程所耗费的时间就会让人无法忍受。</a:t>
            </a:r>
            <a:endParaRPr lang="en-US" altLang="zh-CN" dirty="0" smtClean="0"/>
          </a:p>
          <a:p>
            <a:r>
              <a:rPr lang="zh-CN" altLang="en-US" dirty="0"/>
              <a:t>一旦将数据分开存储到不同的计算机上，如何给文件建立目录，如何将被切分的文件重新排序</a:t>
            </a:r>
            <a:r>
              <a:rPr lang="zh-CN" altLang="en-US" dirty="0" smtClean="0"/>
              <a:t>整合与完整性校验都</a:t>
            </a:r>
            <a:r>
              <a:rPr lang="zh-CN" altLang="en-US" dirty="0"/>
              <a:t>成了新的问题。</a:t>
            </a:r>
            <a:endParaRPr lang="en-US" altLang="zh-CN" dirty="0"/>
          </a:p>
          <a:p>
            <a:pPr rtl="0"/>
            <a:r>
              <a:rPr lang="zh-CN" altLang="en-US" dirty="0" smtClean="0"/>
              <a:t>当集群中某台服务器宕机或出现网络故障，如何保证数据文件不丢失？在读取分布于多台计算机上的数据时是否会效率很低？</a:t>
            </a:r>
            <a:endParaRPr lang="en-US" dirty="0"/>
          </a:p>
        </p:txBody>
      </p:sp>
      <p:grpSp>
        <p:nvGrpSpPr>
          <p:cNvPr id="7" name="组 13"/>
          <p:cNvGrpSpPr/>
          <p:nvPr/>
        </p:nvGrpSpPr>
        <p:grpSpPr>
          <a:xfrm>
            <a:off x="9324096" y="252858"/>
            <a:ext cx="2907908" cy="563245"/>
            <a:chOff x="9284089" y="252855"/>
            <a:chExt cx="2907908" cy="563245"/>
          </a:xfrm>
        </p:grpSpPr>
        <p:grpSp>
          <p:nvGrpSpPr>
            <p:cNvPr id="8" name="组 2"/>
            <p:cNvGrpSpPr/>
            <p:nvPr/>
          </p:nvGrpSpPr>
          <p:grpSpPr>
            <a:xfrm>
              <a:off x="11454105" y="252856"/>
              <a:ext cx="737892" cy="484288"/>
              <a:chOff x="11454105" y="252856"/>
              <a:chExt cx="737892" cy="484288"/>
            </a:xfrm>
          </p:grpSpPr>
          <p:grpSp>
            <p:nvGrpSpPr>
              <p:cNvPr id="10" name="组 1"/>
              <p:cNvGrpSpPr/>
              <p:nvPr/>
            </p:nvGrpSpPr>
            <p:grpSpPr>
              <a:xfrm>
                <a:off x="12039604" y="252856"/>
                <a:ext cx="152393" cy="484287"/>
                <a:chOff x="12039604" y="252856"/>
                <a:chExt cx="152393" cy="484287"/>
              </a:xfrm>
            </p:grpSpPr>
            <p:sp>
              <p:nvSpPr>
                <p:cNvPr id="14" name="圆角矩形 1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1454105" y="252857"/>
                <a:ext cx="491115" cy="484287"/>
                <a:chOff x="1528923" y="220268"/>
                <a:chExt cx="1284096" cy="1266241"/>
              </a:xfrm>
            </p:grpSpPr>
            <p:sp>
              <p:nvSpPr>
                <p:cNvPr id="12" name="圆角矩形 1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 name="文本框 8"/>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216633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分布式存储</a:t>
            </a:r>
            <a:r>
              <a:rPr lang="en-US" altLang="zh-CN" dirty="0"/>
              <a:t>-HDFS</a:t>
            </a:r>
            <a:r>
              <a:rPr lang="zh-CN" altLang="en-US" dirty="0"/>
              <a:t>分布式存储</a:t>
            </a:r>
            <a:r>
              <a:rPr lang="zh-CN" altLang="en-US" dirty="0" smtClean="0"/>
              <a:t>（</a:t>
            </a:r>
            <a:r>
              <a:rPr lang="en-US" altLang="zh-CN" dirty="0" smtClean="0"/>
              <a:t>HDFS</a:t>
            </a:r>
            <a:r>
              <a:rPr lang="zh-CN" altLang="en-US" dirty="0" smtClean="0"/>
              <a:t>概念设计）</a:t>
            </a:r>
            <a:endParaRPr 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sz="half" idx="1"/>
          </p:nvPr>
        </p:nvSpPr>
        <p:spPr>
          <a:xfrm>
            <a:off x="1104900" y="1600200"/>
            <a:ext cx="3829707" cy="4571999"/>
          </a:xfrm>
        </p:spPr>
        <p:txBody>
          <a:bodyPr rtlCol="0">
            <a:normAutofit lnSpcReduction="10000"/>
          </a:bodyPr>
          <a:lstStyle/>
          <a:p>
            <a:pPr rtl="0"/>
            <a:r>
              <a:rPr lang="en-US" altLang="zh-CN" dirty="0" smtClean="0">
                <a:latin typeface="微软雅黑" panose="020B0503020204020204" pitchFamily="34" charset="-122"/>
                <a:ea typeface="微软雅黑" panose="020B0503020204020204" pitchFamily="34" charset="-122"/>
              </a:rPr>
              <a:t>Hadoop Distribute </a:t>
            </a:r>
            <a:r>
              <a:rPr lang="en-US" altLang="zh-CN" dirty="0" err="1" smtClean="0">
                <a:latin typeface="微软雅黑" panose="020B0503020204020204" pitchFamily="34" charset="-122"/>
                <a:ea typeface="微软雅黑" panose="020B0503020204020204" pitchFamily="34" charset="-122"/>
              </a:rPr>
              <a:t>FileSystem</a:t>
            </a:r>
            <a:endParaRPr lang="zh-CN" dirty="0">
              <a:latin typeface="微软雅黑" panose="020B0503020204020204" pitchFamily="34" charset="-122"/>
              <a:ea typeface="微软雅黑" panose="020B0503020204020204" pitchFamily="34" charset="-122"/>
            </a:endParaRPr>
          </a:p>
          <a:p>
            <a:pPr rtl="0"/>
            <a:r>
              <a:rPr lang="zh-CN" altLang="en-US" dirty="0" smtClean="0"/>
              <a:t>以流式数据访问模式来存储超大文件</a:t>
            </a:r>
            <a:endParaRPr lang="zh-CN" dirty="0">
              <a:latin typeface="微软雅黑" panose="020B0503020204020204" pitchFamily="34" charset="-122"/>
              <a:ea typeface="微软雅黑" panose="020B0503020204020204" pitchFamily="34" charset="-122"/>
            </a:endParaRPr>
          </a:p>
          <a:p>
            <a:pPr rtl="0"/>
            <a:r>
              <a:rPr lang="zh-CN" altLang="en-US" dirty="0" smtClean="0">
                <a:latin typeface="微软雅黑" panose="020B0503020204020204" pitchFamily="34" charset="-122"/>
                <a:ea typeface="微软雅黑" panose="020B0503020204020204" pitchFamily="34" charset="-122"/>
              </a:rPr>
              <a:t>从多个节点并行读取文件块，拥有极高的数据吞吐量。</a:t>
            </a:r>
            <a:endParaRPr lang="en-US" altLang="zh-CN" dirty="0" smtClean="0">
              <a:latin typeface="微软雅黑" panose="020B0503020204020204" pitchFamily="34" charset="-122"/>
              <a:ea typeface="微软雅黑" panose="020B0503020204020204" pitchFamily="34" charset="-122"/>
            </a:endParaRPr>
          </a:p>
          <a:p>
            <a:pPr rtl="0"/>
            <a:r>
              <a:rPr lang="zh-CN" altLang="en-US" dirty="0" smtClean="0"/>
              <a:t>为数据块设置有复制集，采用验</a:t>
            </a:r>
            <a:r>
              <a:rPr lang="en-US" altLang="zh-CN" dirty="0" smtClean="0"/>
              <a:t>CRC-32</a:t>
            </a:r>
            <a:r>
              <a:rPr lang="zh-CN" altLang="en-US" dirty="0" smtClean="0"/>
              <a:t>的方式进行本地冗余校验。在保证文件完整性的同时增加系统稳定性。</a:t>
            </a:r>
            <a:endParaRPr lang="en-US" altLang="zh-CN" dirty="0" smtClean="0"/>
          </a:p>
          <a:p>
            <a:pPr rtl="0"/>
            <a:r>
              <a:rPr lang="zh-CN" altLang="en-US" dirty="0" smtClean="0">
                <a:latin typeface="微软雅黑" panose="020B0503020204020204" pitchFamily="34" charset="-122"/>
                <a:ea typeface="微软雅黑" panose="020B0503020204020204" pitchFamily="34" charset="-122"/>
              </a:rPr>
              <a:t>对于客户端而言</a:t>
            </a:r>
            <a:r>
              <a:rPr lang="en-US" altLang="zh-CN" dirty="0" smtClean="0">
                <a:latin typeface="微软雅黑" panose="020B0503020204020204" pitchFamily="34" charset="-122"/>
                <a:ea typeface="微软雅黑" panose="020B0503020204020204" pitchFamily="34" charset="-122"/>
              </a:rPr>
              <a:t>HDFS</a:t>
            </a:r>
            <a:r>
              <a:rPr lang="zh-CN" altLang="en-US" dirty="0" smtClean="0">
                <a:latin typeface="微软雅黑" panose="020B0503020204020204" pitchFamily="34" charset="-122"/>
                <a:ea typeface="微软雅黑" panose="020B0503020204020204" pitchFamily="34" charset="-122"/>
              </a:rPr>
              <a:t>就是一个简单的分级文件系统，可以完成对文件简单的增删改查操作与权限控制</a:t>
            </a:r>
            <a:endParaRPr lang="en-US" dirty="0">
              <a:latin typeface="微软雅黑" panose="020B0503020204020204" pitchFamily="34" charset="-122"/>
              <a:ea typeface="微软雅黑" panose="020B0503020204020204" pitchFamily="34" charset="-122"/>
            </a:endParaRPr>
          </a:p>
        </p:txBody>
      </p:sp>
      <p:graphicFrame>
        <p:nvGraphicFramePr>
          <p:cNvPr id="16" name="内容占位符 15" descr="示例表格（包含 3 列和 4 行）" title="表格"/>
          <p:cNvGraphicFramePr>
            <a:graphicFrameLocks noGrp="1"/>
          </p:cNvGraphicFramePr>
          <p:nvPr>
            <p:ph sz="half" idx="2"/>
            <p:extLst>
              <p:ext uri="{D42A27DB-BD31-4B8C-83A1-F6EECF244321}">
                <p14:modId xmlns:p14="http://schemas.microsoft.com/office/powerpoint/2010/main" val="3055171903"/>
              </p:ext>
            </p:extLst>
          </p:nvPr>
        </p:nvGraphicFramePr>
        <p:xfrm>
          <a:off x="5202621" y="1600200"/>
          <a:ext cx="6396753" cy="4663440"/>
        </p:xfrm>
        <a:graphic>
          <a:graphicData uri="http://schemas.openxmlformats.org/drawingml/2006/table">
            <a:tbl>
              <a:tblPr firstRow="1" bandRow="1">
                <a:tableStyleId>{5C22544A-7EE6-4342-B048-85BDC9FD1C3A}</a:tableStyleId>
              </a:tblPr>
              <a:tblGrid>
                <a:gridCol w="1440111">
                  <a:extLst>
                    <a:ext uri="{9D8B030D-6E8A-4147-A177-3AD203B41FA5}">
                      <a16:colId xmlns:a16="http://schemas.microsoft.com/office/drawing/2014/main" xmlns="" val="20000"/>
                    </a:ext>
                  </a:extLst>
                </a:gridCol>
                <a:gridCol w="4956642">
                  <a:extLst>
                    <a:ext uri="{9D8B030D-6E8A-4147-A177-3AD203B41FA5}">
                      <a16:colId xmlns:a16="http://schemas.microsoft.com/office/drawing/2014/main" xmlns="" val="20001"/>
                    </a:ext>
                  </a:extLst>
                </a:gridCol>
              </a:tblGrid>
              <a:tr h="457200">
                <a:tc>
                  <a:txBody>
                    <a:bodyPr/>
                    <a:lstStyle/>
                    <a:p>
                      <a:pPr rtl="0"/>
                      <a:r>
                        <a:rPr lang="zh-CN" altLang="en-US" noProof="0" dirty="0" smtClean="0">
                          <a:latin typeface="微软雅黑" panose="020B0503020204020204" pitchFamily="34" charset="-122"/>
                          <a:ea typeface="微软雅黑" panose="020B0503020204020204" pitchFamily="34" charset="-122"/>
                        </a:rPr>
                        <a:t>概念</a:t>
                      </a:r>
                      <a:endParaRPr lang="zh-CN" altLang="en-US"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描述</a:t>
                      </a:r>
                      <a:endParaRPr lang="en-US" altLang="zh-CN" noProof="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0"/>
                  </a:ext>
                </a:extLst>
              </a:tr>
              <a:tr h="457200">
                <a:tc>
                  <a:txBody>
                    <a:bodyPr/>
                    <a:lstStyle/>
                    <a:p>
                      <a:pPr rtl="0"/>
                      <a:r>
                        <a:rPr lang="en-US" altLang="zh-CN" noProof="0" dirty="0" smtClean="0">
                          <a:latin typeface="微软雅黑" panose="020B0503020204020204" pitchFamily="34" charset="-122"/>
                          <a:ea typeface="微软雅黑" panose="020B0503020204020204" pitchFamily="34" charset="-122"/>
                        </a:rPr>
                        <a:t>Block</a:t>
                      </a:r>
                      <a:r>
                        <a:rPr lang="zh-CN" altLang="en-US" noProof="0" dirty="0" smtClean="0">
                          <a:latin typeface="微软雅黑" panose="020B0503020204020204" pitchFamily="34" charset="-122"/>
                          <a:ea typeface="微软雅黑" panose="020B0503020204020204" pitchFamily="34" charset="-122"/>
                        </a:rPr>
                        <a:t>（数据块）</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块是</a:t>
                      </a:r>
                      <a:r>
                        <a:rPr lang="en-US" altLang="zh-CN" noProof="0" dirty="0" smtClean="0">
                          <a:latin typeface="微软雅黑" panose="020B0503020204020204" pitchFamily="34" charset="-122"/>
                          <a:ea typeface="微软雅黑" panose="020B0503020204020204" pitchFamily="34" charset="-122"/>
                        </a:rPr>
                        <a:t>HDFS</a:t>
                      </a:r>
                      <a:r>
                        <a:rPr lang="zh-CN" altLang="en-US" noProof="0" dirty="0" smtClean="0">
                          <a:latin typeface="微软雅黑" panose="020B0503020204020204" pitchFamily="34" charset="-122"/>
                          <a:ea typeface="微软雅黑" panose="020B0503020204020204" pitchFamily="34" charset="-122"/>
                        </a:rPr>
                        <a:t>上的基本存储单位，每个块的大小相同。大文件会被分为多个块进行存储，小文件不会占用整个块。固定大小的块有助于降低编程复杂性。</a:t>
                      </a:r>
                      <a:endParaRPr lang="zh-CN" altLang="en-US" noProof="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1"/>
                  </a:ext>
                </a:extLst>
              </a:tr>
              <a:tr h="457200">
                <a:tc>
                  <a:txBody>
                    <a:bodyPr/>
                    <a:lstStyle/>
                    <a:p>
                      <a:pPr rtl="0"/>
                      <a:r>
                        <a:rPr lang="en-US" altLang="zh-CN" noProof="0" dirty="0" smtClean="0">
                          <a:latin typeface="微软雅黑" panose="020B0503020204020204" pitchFamily="34" charset="-122"/>
                          <a:ea typeface="微软雅黑" panose="020B0503020204020204" pitchFamily="34" charset="-122"/>
                        </a:rPr>
                        <a:t>Client</a:t>
                      </a:r>
                      <a:r>
                        <a:rPr lang="zh-CN" altLang="en-US" noProof="0" dirty="0" smtClean="0">
                          <a:latin typeface="微软雅黑" panose="020B0503020204020204" pitchFamily="34" charset="-122"/>
                          <a:ea typeface="微软雅黑" panose="020B0503020204020204" pitchFamily="34" charset="-122"/>
                        </a:rPr>
                        <a:t>（客户端）</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与</a:t>
                      </a:r>
                      <a:r>
                        <a:rPr lang="en-US" altLang="zh-CN" noProof="0" dirty="0" smtClean="0">
                          <a:latin typeface="微软雅黑" panose="020B0503020204020204" pitchFamily="34" charset="-122"/>
                          <a:ea typeface="微软雅黑" panose="020B0503020204020204" pitchFamily="34" charset="-122"/>
                        </a:rPr>
                        <a:t>HDFS</a:t>
                      </a:r>
                      <a:r>
                        <a:rPr lang="zh-CN" altLang="en-US" noProof="0" dirty="0" smtClean="0">
                          <a:latin typeface="微软雅黑" panose="020B0503020204020204" pitchFamily="34" charset="-122"/>
                          <a:ea typeface="微软雅黑" panose="020B0503020204020204" pitchFamily="34" charset="-122"/>
                        </a:rPr>
                        <a:t>管理节点和数据节点进行交互的应用程序。经过</a:t>
                      </a:r>
                      <a:r>
                        <a:rPr lang="en-US" altLang="zh-CN" noProof="0" dirty="0" smtClean="0">
                          <a:latin typeface="微软雅黑" panose="020B0503020204020204" pitchFamily="34" charset="-122"/>
                          <a:ea typeface="微软雅黑" panose="020B0503020204020204" pitchFamily="34" charset="-122"/>
                        </a:rPr>
                        <a:t>Hadoop</a:t>
                      </a:r>
                      <a:r>
                        <a:rPr lang="zh-CN" altLang="en-US" noProof="0" dirty="0" smtClean="0">
                          <a:latin typeface="微软雅黑" panose="020B0503020204020204" pitchFamily="34" charset="-122"/>
                          <a:ea typeface="微软雅黑" panose="020B0503020204020204" pitchFamily="34" charset="-122"/>
                        </a:rPr>
                        <a:t>封装后对于用户来说就是一个常规的文件系统。</a:t>
                      </a:r>
                      <a:endParaRPr lang="zh-CN" altLang="en-US" noProof="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r h="457200">
                <a:tc>
                  <a:txBody>
                    <a:bodyPr/>
                    <a:lstStyle/>
                    <a:p>
                      <a:pPr rtl="0"/>
                      <a:r>
                        <a:rPr lang="en-US" altLang="zh-CN" noProof="0" dirty="0" err="1" smtClean="0">
                          <a:latin typeface="微软雅黑" panose="020B0503020204020204" pitchFamily="34" charset="-122"/>
                          <a:ea typeface="微软雅黑" panose="020B0503020204020204" pitchFamily="34" charset="-122"/>
                        </a:rPr>
                        <a:t>NameNode</a:t>
                      </a:r>
                      <a:r>
                        <a:rPr lang="zh-CN" altLang="en-US" noProof="0" dirty="0" smtClean="0">
                          <a:latin typeface="微软雅黑" panose="020B0503020204020204" pitchFamily="34" charset="-122"/>
                          <a:ea typeface="微软雅黑" panose="020B0503020204020204" pitchFamily="34" charset="-122"/>
                        </a:rPr>
                        <a:t>（管理节点）</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en-US" altLang="zh-CN" noProof="0" dirty="0" smtClean="0">
                          <a:latin typeface="微软雅黑" panose="020B0503020204020204" pitchFamily="34" charset="-122"/>
                          <a:ea typeface="微软雅黑" panose="020B0503020204020204" pitchFamily="34" charset="-122"/>
                        </a:rPr>
                        <a:t>HDFS</a:t>
                      </a:r>
                      <a:r>
                        <a:rPr lang="zh-CN" altLang="en-US" noProof="0" dirty="0" smtClean="0">
                          <a:latin typeface="微软雅黑" panose="020B0503020204020204" pitchFamily="34" charset="-122"/>
                          <a:ea typeface="微软雅黑" panose="020B0503020204020204" pitchFamily="34" charset="-122"/>
                        </a:rPr>
                        <a:t>的主节点，以命名空间镜像和编辑日志文件的方式存储整个文件系统树与树中的目录与文件信息。</a:t>
                      </a:r>
                      <a:r>
                        <a:rPr lang="en-US" altLang="zh-CN" noProof="0" dirty="0" err="1" smtClean="0">
                          <a:latin typeface="微软雅黑" panose="020B0503020204020204" pitchFamily="34" charset="-122"/>
                          <a:ea typeface="微软雅黑" panose="020B0503020204020204" pitchFamily="34" charset="-122"/>
                        </a:rPr>
                        <a:t>NameNode</a:t>
                      </a:r>
                      <a:r>
                        <a:rPr lang="zh-CN" altLang="en-US" noProof="0" dirty="0" smtClean="0">
                          <a:latin typeface="微软雅黑" panose="020B0503020204020204" pitchFamily="34" charset="-122"/>
                          <a:ea typeface="微软雅黑" panose="020B0503020204020204" pitchFamily="34" charset="-122"/>
                        </a:rPr>
                        <a:t>仅临时存储文件系统元数据，不存储实际文件数据。</a:t>
                      </a:r>
                      <a:endParaRPr lang="zh-CN" altLang="en-US" noProof="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3"/>
                  </a:ext>
                </a:extLst>
              </a:tr>
              <a:tr h="457200">
                <a:tc>
                  <a:txBody>
                    <a:bodyPr/>
                    <a:lstStyle/>
                    <a:p>
                      <a:pPr rtl="0"/>
                      <a:r>
                        <a:rPr lang="en-US" altLang="zh-CN" noProof="0" dirty="0" err="1" smtClean="0">
                          <a:latin typeface="微软雅黑" panose="020B0503020204020204" pitchFamily="34" charset="-122"/>
                          <a:ea typeface="微软雅黑" panose="020B0503020204020204" pitchFamily="34" charset="-122"/>
                        </a:rPr>
                        <a:t>DataNode</a:t>
                      </a:r>
                      <a:r>
                        <a:rPr lang="zh-CN" altLang="en-US" noProof="0" dirty="0" smtClean="0">
                          <a:latin typeface="微软雅黑" panose="020B0503020204020204" pitchFamily="34" charset="-122"/>
                          <a:ea typeface="微软雅黑" panose="020B0503020204020204" pitchFamily="34" charset="-122"/>
                        </a:rPr>
                        <a:t>（数据节点）</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zh-CN" altLang="en-US" noProof="0" dirty="0" smtClean="0">
                          <a:latin typeface="微软雅黑" panose="020B0503020204020204" pitchFamily="34" charset="-122"/>
                          <a:ea typeface="微软雅黑" panose="020B0503020204020204" pitchFamily="34" charset="-122"/>
                        </a:rPr>
                        <a:t>数据块的实际存储位置，可以根据需要检索或存储数据块。以心跳通信的形式周期性的向</a:t>
                      </a:r>
                      <a:r>
                        <a:rPr lang="en-US" altLang="zh-CN" noProof="0" dirty="0" err="1" smtClean="0">
                          <a:latin typeface="微软雅黑" panose="020B0503020204020204" pitchFamily="34" charset="-122"/>
                          <a:ea typeface="微软雅黑" panose="020B0503020204020204" pitchFamily="34" charset="-122"/>
                        </a:rPr>
                        <a:t>namenode</a:t>
                      </a:r>
                      <a:r>
                        <a:rPr lang="zh-CN" altLang="en-US" noProof="0" dirty="0" smtClean="0">
                          <a:latin typeface="微软雅黑" panose="020B0503020204020204" pitchFamily="34" charset="-122"/>
                          <a:ea typeface="微软雅黑" panose="020B0503020204020204" pitchFamily="34" charset="-122"/>
                        </a:rPr>
                        <a:t>报告自身的状态信息。</a:t>
                      </a:r>
                      <a:endParaRPr lang="zh-CN" altLang="en-US" noProof="0" dirty="0">
                        <a:latin typeface="微软雅黑" panose="020B0503020204020204" pitchFamily="34" charset="-122"/>
                        <a:ea typeface="微软雅黑" panose="020B0503020204020204" pitchFamily="34" charset="-122"/>
                      </a:endParaRPr>
                    </a:p>
                  </a:txBody>
                  <a:tcPr anchor="ctr"/>
                </a:tc>
              </a:tr>
            </a:tbl>
          </a:graphicData>
        </a:graphic>
      </p:graphicFrame>
      <p:grpSp>
        <p:nvGrpSpPr>
          <p:cNvPr id="5" name="组 13"/>
          <p:cNvGrpSpPr/>
          <p:nvPr/>
        </p:nvGrpSpPr>
        <p:grpSpPr>
          <a:xfrm>
            <a:off x="9324096" y="252858"/>
            <a:ext cx="2907908" cy="563245"/>
            <a:chOff x="9284089" y="252855"/>
            <a:chExt cx="2907908" cy="563245"/>
          </a:xfrm>
        </p:grpSpPr>
        <p:grpSp>
          <p:nvGrpSpPr>
            <p:cNvPr id="6" name="组 2"/>
            <p:cNvGrpSpPr/>
            <p:nvPr/>
          </p:nvGrpSpPr>
          <p:grpSpPr>
            <a:xfrm>
              <a:off x="11454105" y="252856"/>
              <a:ext cx="737892" cy="484288"/>
              <a:chOff x="11454105" y="252856"/>
              <a:chExt cx="737892" cy="484288"/>
            </a:xfrm>
          </p:grpSpPr>
          <p:grpSp>
            <p:nvGrpSpPr>
              <p:cNvPr id="8" name="组 1"/>
              <p:cNvGrpSpPr/>
              <p:nvPr/>
            </p:nvGrpSpPr>
            <p:grpSpPr>
              <a:xfrm>
                <a:off x="12039604" y="252856"/>
                <a:ext cx="152393" cy="484287"/>
                <a:chOff x="12039604" y="252856"/>
                <a:chExt cx="152393" cy="484287"/>
              </a:xfrm>
            </p:grpSpPr>
            <p:sp>
              <p:nvSpPr>
                <p:cNvPr id="12" name="圆角矩形 11"/>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454105" y="252857"/>
                <a:ext cx="491115" cy="484287"/>
                <a:chOff x="1528923" y="220268"/>
                <a:chExt cx="1284096" cy="1266241"/>
              </a:xfrm>
            </p:grpSpPr>
            <p:sp>
              <p:nvSpPr>
                <p:cNvPr id="10" name="圆角矩形 9"/>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文本框 6"/>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itchFamily="34" charset="-122"/>
                  <a:ea typeface="微软雅黑" pitchFamily="34" charset="-122"/>
                </a:rPr>
                <a:t>河南科技大学 软件学院      </a:t>
              </a:r>
              <a:endParaRPr lang="en-US" altLang="zh-CN" sz="1500" dirty="0">
                <a:solidFill>
                  <a:schemeClr val="tx1">
                    <a:lumMod val="50000"/>
                    <a:lumOff val="50000"/>
                  </a:schemeClr>
                </a:solidFill>
                <a:latin typeface="微软雅黑" pitchFamily="34" charset="-122"/>
                <a:ea typeface="微软雅黑"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itchFamily="34" charset="-122"/>
                  <a:cs typeface="Segoe UI Semilight" panose="020B0402040204020203" pitchFamily="34" charset="0"/>
                </a:rPr>
                <a:t>软件工程</a:t>
              </a:r>
            </a:p>
          </p:txBody>
        </p:sp>
      </p:grpSp>
    </p:spTree>
    <p:extLst>
      <p:ext uri="{BB962C8B-B14F-4D97-AF65-F5344CB8AC3E}">
        <p14:creationId xmlns:p14="http://schemas.microsoft.com/office/powerpoint/2010/main" val="173338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infopath/2007/PartnerControls"/>
    <ds:schemaRef ds:uri="http://purl.org/dc/dcmitype/"/>
    <ds:schemaRef ds:uri="http://schemas.microsoft.com/office/2006/documentManagement/types"/>
    <ds:schemaRef ds:uri="http://schemas.microsoft.com/office/2006/metadata/properties"/>
    <ds:schemaRef ds:uri="http://schemas.openxmlformats.org/package/2006/metadata/core-properties"/>
    <ds:schemaRef ds:uri="4873beb7-5857-4685-be1f-d57550cc96cc"/>
    <ds:schemaRef ds:uri="http://purl.org/dc/term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4027</Words>
  <Application>Microsoft Office PowerPoint</Application>
  <PresentationFormat>宽屏</PresentationFormat>
  <Paragraphs>328</Paragraphs>
  <Slides>49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49</vt:i4>
      </vt:variant>
    </vt:vector>
  </HeadingPairs>
  <TitlesOfParts>
    <vt:vector size="55" baseType="lpstr">
      <vt:lpstr>Euphemia</vt:lpstr>
      <vt:lpstr>微软雅黑</vt:lpstr>
      <vt:lpstr>Arial</vt:lpstr>
      <vt:lpstr>Segoe UI Semilight</vt:lpstr>
      <vt:lpstr>Wingdings</vt:lpstr>
      <vt:lpstr>学术文献 16x9</vt:lpstr>
      <vt:lpstr>分布式存储和并行计算算法与海量数据分析</vt:lpstr>
      <vt:lpstr>主要内容</vt:lpstr>
      <vt:lpstr>研究背景</vt:lpstr>
      <vt:lpstr>研究背景 （时代背景）</vt:lpstr>
      <vt:lpstr>研究背景 （国内外研究现状）</vt:lpstr>
      <vt:lpstr>研究背景 （研究目的）</vt:lpstr>
      <vt:lpstr>分布式存储</vt:lpstr>
      <vt:lpstr>分布式存储-HDFS分布式存储（需求与问题）</vt:lpstr>
      <vt:lpstr>分布式存储-HDFS分布式存储（HDFS概念设计）</vt:lpstr>
      <vt:lpstr>分布式存储-HDFS分布式存储（HDFS基本架构）</vt:lpstr>
      <vt:lpstr>分布式存储-HDFS分布式存储（HDFS读取数据）</vt:lpstr>
      <vt:lpstr>分布式存储-HDFS分布式存储（HDFS写入数据）</vt:lpstr>
      <vt:lpstr>分布式存储-HDFS分布式存储（测试HDFS）</vt:lpstr>
      <vt:lpstr>分布式存储-HDFS分布式存储（额外问题）</vt:lpstr>
      <vt:lpstr>分布式存储</vt:lpstr>
      <vt:lpstr>分布式存储-HBase分布式数据库（基本概念）</vt:lpstr>
      <vt:lpstr>分布式存储-HBase分布式数据库（Zookeeper分布式协调）</vt:lpstr>
      <vt:lpstr>分布式存储-HBase分布式数据库（HBase架构）</vt:lpstr>
      <vt:lpstr>并行计算</vt:lpstr>
      <vt:lpstr>并行计算-MapReduce（需求与问题）</vt:lpstr>
      <vt:lpstr>并行计算-MapReduce（相关概念）</vt:lpstr>
      <vt:lpstr>并行计算-MapReduce（执行原理图）</vt:lpstr>
      <vt:lpstr>并行计算-MapReduce（带有Shuffle执行原理图）</vt:lpstr>
      <vt:lpstr>并行计算</vt:lpstr>
      <vt:lpstr>并行计算-YARN（相关概念）</vt:lpstr>
      <vt:lpstr>并行计算-YARN（基本流程）</vt:lpstr>
      <vt:lpstr>实时计算</vt:lpstr>
      <vt:lpstr>实时计算-Storm（需求与问题）</vt:lpstr>
      <vt:lpstr>实时计算-Storm（相关概念）</vt:lpstr>
      <vt:lpstr>实时计算-Storm（Storm架构）</vt:lpstr>
      <vt:lpstr>实时计算-Storm（DRPC和kafaka）</vt:lpstr>
      <vt:lpstr>实时计算-Storm（Storm和kafaka应用，反欺诈das数据采集）</vt:lpstr>
      <vt:lpstr>反欺诈系统</vt:lpstr>
      <vt:lpstr>反欺诈系统（概述）</vt:lpstr>
      <vt:lpstr>反欺诈系统（系统设计）</vt:lpstr>
      <vt:lpstr>反欺诈系统（服务核心）</vt:lpstr>
      <vt:lpstr>反欺诈系统（进件数据流图）</vt:lpstr>
      <vt:lpstr>反欺诈系统</vt:lpstr>
      <vt:lpstr>反欺诈系统（业务产品配置）</vt:lpstr>
      <vt:lpstr>反欺诈系统（流程配置）</vt:lpstr>
      <vt:lpstr>反欺诈系统（规则管理）</vt:lpstr>
      <vt:lpstr>反欺诈系统（个人分析报告）</vt:lpstr>
      <vt:lpstr>反欺诈系统（案件详情）</vt:lpstr>
      <vt:lpstr>反欺诈系统（流程拒绝率统计）</vt:lpstr>
      <vt:lpstr>结论</vt:lpstr>
      <vt:lpstr>结论-技术总结</vt:lpstr>
      <vt:lpstr>结论-应用总结</vt:lpstr>
      <vt:lpstr>致谢</vt:lpstr>
      <vt:lpstr>致谢</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2017-05-25T14:15:57Z</dcterms:created>
  <dcterms:modified xsi:type="dcterms:W3CDTF">2017-05-27T11:47:00Z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