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notesMasterIdLst>
    <p:notesMasterId r:id="rId9"/>
  </p:notesMasterIdLst>
  <p:handoutMasterIdLst>
    <p:handoutMasterId r:id="rId10"/>
  </p:handoutMasterIdLst>
  <p:sldIdLst>
    <p:sldId id="270" r:id="rId2"/>
    <p:sldId id="315" r:id="rId3"/>
    <p:sldId id="316" r:id="rId4"/>
    <p:sldId id="317" r:id="rId5"/>
    <p:sldId id="333" r:id="rId6"/>
    <p:sldId id="334" r:id="rId7"/>
    <p:sldId id="335" r:id="rId8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82F"/>
    <a:srgbClr val="30313C"/>
    <a:srgbClr val="D729C2"/>
    <a:srgbClr val="000000"/>
    <a:srgbClr val="126C12"/>
    <a:srgbClr val="FFFFFF"/>
    <a:srgbClr val="F0A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83759" autoAdjust="0"/>
  </p:normalViewPr>
  <p:slideViewPr>
    <p:cSldViewPr>
      <p:cViewPr varScale="1">
        <p:scale>
          <a:sx n="74" d="100"/>
          <a:sy n="74" d="100"/>
        </p:scale>
        <p:origin x="-14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922" y="-96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70ABFF79-D769-4C51-AB58-CDC6036374DE}" type="datetimeFigureOut">
              <a:rPr lang="zh-CN" altLang="en-US"/>
              <a:pPr>
                <a:defRPr/>
              </a:pPr>
              <a:t>2016/9/12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79EEA996-020E-4491-A8FE-2999AE290A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001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ED16476E-A71C-4AFA-BCAF-AE9DED0D3362}" type="datetimeFigureOut">
              <a:rPr lang="zh-CN" altLang="en-US"/>
              <a:pPr>
                <a:defRPr/>
              </a:pPr>
              <a:t>2016/9/12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67AC7D58-F7CB-4D95-AD42-1055CEF0C3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5135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3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13" y="115888"/>
            <a:ext cx="156210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 userDrawn="1"/>
        </p:nvSpPr>
        <p:spPr>
          <a:xfrm>
            <a:off x="1617663" y="104775"/>
            <a:ext cx="73025" cy="360363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宋体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pitchFamily="2" charset="-122"/>
        </a:defRPr>
      </a:lvl5pPr>
      <a:lvl6pPr marL="457104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pitchFamily="2" charset="-122"/>
        </a:defRPr>
      </a:lvl6pPr>
      <a:lvl7pPr marL="914208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pitchFamily="2" charset="-122"/>
        </a:defRPr>
      </a:lvl7pPr>
      <a:lvl8pPr marL="1371313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pitchFamily="2" charset="-122"/>
        </a:defRPr>
      </a:lvl8pPr>
      <a:lvl9pPr marL="1828417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pitchFamily="2" charset="-122"/>
        </a:defRPr>
      </a:lvl9pPr>
    </p:titleStyle>
    <p:bodyStyle>
      <a:lvl1pPr marL="341313" indent="-341313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宋体" pitchFamily="2" charset="-122"/>
        </a:defRPr>
      </a:lvl1pPr>
      <a:lvl2pPr marL="741363" indent="-284163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宋体" pitchFamily="2" charset="-122"/>
        </a:defRPr>
      </a:lvl2pPr>
      <a:lvl3pPr marL="1141413" indent="-227013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宋体" pitchFamily="2" charset="-122"/>
        </a:defRPr>
      </a:lvl3pPr>
      <a:lvl4pPr marL="1598613" indent="-227013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宋体" pitchFamily="2" charset="-122"/>
        </a:defRPr>
      </a:lvl4pPr>
      <a:lvl5pPr marL="2055813" indent="-227013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宋体" pitchFamily="2" charset="-122"/>
        </a:defRPr>
      </a:lvl5pPr>
      <a:lvl6pPr marL="2514073" indent="-228553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itchFamily="2" charset="-122"/>
        </a:defRPr>
      </a:lvl6pPr>
      <a:lvl7pPr marL="2971178" indent="-228553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itchFamily="2" charset="-122"/>
        </a:defRPr>
      </a:lvl7pPr>
      <a:lvl8pPr marL="3428282" indent="-228553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itchFamily="2" charset="-122"/>
        </a:defRPr>
      </a:lvl8pPr>
      <a:lvl9pPr marL="3885386" indent="-228553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itchFamily="2" charset="-122"/>
        </a:defRPr>
      </a:lvl9pPr>
    </p:bodyStyle>
    <p:otherStyle>
      <a:defPPr>
        <a:defRPr lang="zh-CN"/>
      </a:defPPr>
      <a:lvl1pPr marL="0" algn="l" defTabSz="9142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4" algn="l" defTabSz="9142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08" algn="l" defTabSz="9142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13" algn="l" defTabSz="9142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17" algn="l" defTabSz="9142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21" algn="l" defTabSz="9142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25" algn="l" defTabSz="9142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30" algn="l" defTabSz="9142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33" algn="l" defTabSz="9142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431800" y="4292600"/>
            <a:ext cx="8712200" cy="286226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 T M L 5</a:t>
            </a:r>
            <a:endParaRPr lang="zh-CN" altLang="zh-CN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4800" kern="100" dirty="0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sz="4800" kern="100" dirty="0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前端开</a:t>
            </a:r>
            <a:r>
              <a:rPr lang="zh-CN" altLang="zh-CN" sz="4800" kern="100" dirty="0" smtClean="0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</a:t>
            </a:r>
            <a:r>
              <a:rPr lang="zh-CN" altLang="en-US" sz="4800" kern="100" dirty="0" smtClean="0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</a:t>
            </a:r>
            <a:r>
              <a:rPr lang="zh-CN" altLang="zh-CN" sz="4800" kern="100" dirty="0" smtClean="0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4800" kern="100" dirty="0" err="1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zh-CN" sz="4800" kern="100" dirty="0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eaLnBrk="1" hangingPunct="1">
              <a:lnSpc>
                <a:spcPct val="150000"/>
              </a:lnSpc>
              <a:spcAft>
                <a:spcPts val="0"/>
              </a:spcAft>
              <a:defRPr/>
            </a:pPr>
            <a:endParaRPr lang="en-US" altLang="zh-CN" sz="4400" kern="1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3"/>
          <p:cNvGrpSpPr>
            <a:grpSpLocks/>
          </p:cNvGrpSpPr>
          <p:nvPr/>
        </p:nvGrpSpPr>
        <p:grpSpPr bwMode="auto">
          <a:xfrm>
            <a:off x="703263" y="1196975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419547" y="1610647"/>
              <a:ext cx="2714431" cy="52417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b="1" kern="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jQuery</a:t>
              </a:r>
              <a:r>
                <a:rPr lang="zh-CN" altLang="en-US" sz="28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概述</a:t>
              </a:r>
              <a:endParaRPr lang="zh-CN" altLang="en-US" sz="2800" dirty="0">
                <a:latin typeface="Arial" pitchFamily="34" charset="0"/>
              </a:endParaRPr>
            </a:p>
          </p:txBody>
        </p:sp>
      </p:grpSp>
      <p:sp>
        <p:nvSpPr>
          <p:cNvPr id="3075" name="文本框 4"/>
          <p:cNvSpPr txBox="1">
            <a:spLocks noChangeArrowheads="1"/>
          </p:cNvSpPr>
          <p:nvPr/>
        </p:nvSpPr>
        <p:spPr bwMode="auto">
          <a:xfrm>
            <a:off x="703263" y="2205038"/>
            <a:ext cx="7757169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dirty="0" err="1"/>
              <a:t>jQuery</a:t>
            </a:r>
            <a:r>
              <a:rPr lang="zh-CN" altLang="en-US" sz="2000" dirty="0"/>
              <a:t>是什么</a:t>
            </a:r>
            <a:r>
              <a:rPr lang="en-US" altLang="zh-CN" sz="2000" dirty="0"/>
              <a:t>:</a:t>
            </a:r>
            <a:r>
              <a:rPr lang="zh-CN" altLang="en-US" sz="2000" dirty="0"/>
              <a:t>是一个</a:t>
            </a:r>
            <a:r>
              <a:rPr lang="en-US" altLang="zh-CN" sz="2000" dirty="0" err="1"/>
              <a:t>javascript</a:t>
            </a:r>
            <a:r>
              <a:rPr lang="zh-CN" altLang="en-US" sz="2000" dirty="0"/>
              <a:t>代码仓库，我们称之为</a:t>
            </a:r>
            <a:r>
              <a:rPr lang="en-US" altLang="zh-CN" sz="2000" dirty="0" err="1"/>
              <a:t>javascript</a:t>
            </a:r>
            <a:r>
              <a:rPr lang="zh-CN" altLang="en-US" sz="2000" dirty="0"/>
              <a:t>框架。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 是一个快速的简洁的</a:t>
            </a:r>
            <a:r>
              <a:rPr lang="en-US" altLang="zh-CN" sz="2000" dirty="0" err="1"/>
              <a:t>javascript</a:t>
            </a:r>
            <a:r>
              <a:rPr lang="zh-CN" altLang="en-US" sz="2000" dirty="0"/>
              <a:t>框架，可以简化查询</a:t>
            </a:r>
            <a:r>
              <a:rPr lang="en-US" altLang="zh-CN" sz="2000" dirty="0"/>
              <a:t>DOM</a:t>
            </a:r>
            <a:r>
              <a:rPr lang="zh-CN" altLang="en-US" sz="2000" dirty="0"/>
              <a:t>对象、处理事件、制作动画、处理</a:t>
            </a:r>
            <a:r>
              <a:rPr lang="en-US" altLang="zh-CN" sz="2000" dirty="0"/>
              <a:t>Ajax</a:t>
            </a:r>
            <a:r>
              <a:rPr lang="zh-CN" altLang="en-US" sz="2000" dirty="0"/>
              <a:t>交互过程。</a:t>
            </a:r>
            <a:endParaRPr lang="zh-CN" altLang="en-US" sz="2000" dirty="0"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3"/>
          <p:cNvGrpSpPr>
            <a:grpSpLocks/>
          </p:cNvGrpSpPr>
          <p:nvPr/>
        </p:nvGrpSpPr>
        <p:grpSpPr bwMode="auto">
          <a:xfrm>
            <a:off x="703263" y="1196975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419547" y="1610647"/>
              <a:ext cx="2714431" cy="52417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b="1" kern="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jQuery</a:t>
              </a:r>
              <a:r>
                <a:rPr lang="zh-CN" altLang="en-US" sz="28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优势</a:t>
              </a:r>
              <a:endParaRPr lang="zh-CN" altLang="en-US" sz="2800" dirty="0">
                <a:latin typeface="Arial" pitchFamily="34" charset="0"/>
              </a:endParaRPr>
            </a:p>
          </p:txBody>
        </p:sp>
      </p:grpSp>
      <p:sp>
        <p:nvSpPr>
          <p:cNvPr id="4099" name="文本框 4"/>
          <p:cNvSpPr txBox="1">
            <a:spLocks noChangeArrowheads="1"/>
          </p:cNvSpPr>
          <p:nvPr/>
        </p:nvSpPr>
        <p:spPr bwMode="auto">
          <a:xfrm>
            <a:off x="703263" y="2205038"/>
            <a:ext cx="7648575" cy="550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/>
              <a:t>	</a:t>
            </a:r>
            <a:r>
              <a:rPr lang="en-US" altLang="zh-CN" sz="2000" dirty="0"/>
              <a:t>1&gt;</a:t>
            </a:r>
            <a:r>
              <a:rPr lang="zh-CN" altLang="en-US" sz="2000" dirty="0"/>
              <a:t>体积小，使用灵巧</a:t>
            </a:r>
            <a:r>
              <a:rPr lang="en-US" altLang="zh-CN" sz="2000" dirty="0"/>
              <a:t>(</a:t>
            </a:r>
            <a:r>
              <a:rPr lang="zh-CN" altLang="en-US" sz="2000" dirty="0"/>
              <a:t>只需引入一个</a:t>
            </a:r>
            <a:r>
              <a:rPr lang="en-US" altLang="zh-CN" sz="2000" dirty="0"/>
              <a:t>js</a:t>
            </a:r>
            <a:r>
              <a:rPr lang="zh-CN" altLang="en-US" sz="2000" dirty="0"/>
              <a:t>文件</a:t>
            </a:r>
            <a:r>
              <a:rPr lang="en-US" altLang="zh-CN" sz="2000" dirty="0"/>
              <a:t>)</a:t>
            </a:r>
          </a:p>
          <a:p>
            <a:endParaRPr lang="en-US" altLang="zh-CN" sz="2000" dirty="0"/>
          </a:p>
          <a:p>
            <a:r>
              <a:rPr lang="en-US" altLang="zh-CN" sz="2000" dirty="0"/>
              <a:t>	2&gt;</a:t>
            </a:r>
            <a:r>
              <a:rPr lang="zh-CN" altLang="en-US" sz="2000" dirty="0"/>
              <a:t>方便的选择页面元素</a:t>
            </a:r>
            <a:r>
              <a:rPr lang="en-US" altLang="zh-CN" sz="2000" dirty="0"/>
              <a:t>(</a:t>
            </a:r>
            <a:r>
              <a:rPr lang="zh-CN" altLang="en-US" sz="2000" dirty="0"/>
              <a:t>模仿</a:t>
            </a:r>
            <a:r>
              <a:rPr lang="en-US" altLang="zh-CN" sz="2000" dirty="0"/>
              <a:t>CSS</a:t>
            </a:r>
            <a:r>
              <a:rPr lang="zh-CN" altLang="en-US" sz="2000" dirty="0"/>
              <a:t>选择器更精确、灵活</a:t>
            </a:r>
            <a:r>
              <a:rPr lang="en-US" altLang="zh-CN" sz="2000" dirty="0"/>
              <a:t>)</a:t>
            </a:r>
          </a:p>
          <a:p>
            <a:endParaRPr lang="en-US" altLang="zh-CN" sz="2000" dirty="0"/>
          </a:p>
          <a:p>
            <a:r>
              <a:rPr lang="en-US" altLang="zh-CN" sz="2000" dirty="0"/>
              <a:t>	3&gt;</a:t>
            </a:r>
            <a:r>
              <a:rPr lang="zh-CN" altLang="en-US" sz="2000" dirty="0"/>
              <a:t>动态更改页面样式</a:t>
            </a:r>
            <a:r>
              <a:rPr lang="en-US" altLang="zh-CN" sz="2000" dirty="0"/>
              <a:t>/</a:t>
            </a:r>
            <a:r>
              <a:rPr lang="zh-CN" altLang="en-US" sz="2000" dirty="0"/>
              <a:t>页面内容</a:t>
            </a:r>
            <a:r>
              <a:rPr lang="en-US" altLang="zh-CN" sz="2000" dirty="0"/>
              <a:t>(</a:t>
            </a:r>
            <a:r>
              <a:rPr lang="zh-CN" altLang="en-US" sz="2000" dirty="0"/>
              <a:t>操作</a:t>
            </a:r>
            <a:r>
              <a:rPr lang="en-US" altLang="zh-CN" sz="2000" dirty="0"/>
              <a:t>DOM</a:t>
            </a:r>
            <a:r>
              <a:rPr lang="zh-CN" altLang="en-US" sz="2000" dirty="0"/>
              <a:t>，动态添加、移除样式</a:t>
            </a:r>
            <a:r>
              <a:rPr lang="en-US" altLang="zh-CN" sz="2000" dirty="0"/>
              <a:t>)</a:t>
            </a:r>
          </a:p>
          <a:p>
            <a:endParaRPr lang="en-US" altLang="zh-CN" sz="2000" dirty="0"/>
          </a:p>
          <a:p>
            <a:r>
              <a:rPr lang="en-US" altLang="zh-CN" sz="2000" dirty="0"/>
              <a:t>	4&gt;</a:t>
            </a:r>
            <a:r>
              <a:rPr lang="zh-CN" altLang="en-US" sz="2000" dirty="0"/>
              <a:t>控制响应事件</a:t>
            </a:r>
            <a:r>
              <a:rPr lang="en-US" altLang="zh-CN" sz="2000" dirty="0"/>
              <a:t>(</a:t>
            </a:r>
            <a:r>
              <a:rPr lang="zh-CN" altLang="en-US" sz="2000" dirty="0"/>
              <a:t>动态添加响应事件</a:t>
            </a:r>
            <a:r>
              <a:rPr lang="en-US" altLang="zh-CN" sz="2000" dirty="0"/>
              <a:t>)</a:t>
            </a:r>
          </a:p>
          <a:p>
            <a:endParaRPr lang="en-US" altLang="zh-CN" sz="2000" dirty="0"/>
          </a:p>
          <a:p>
            <a:r>
              <a:rPr lang="en-US" altLang="zh-CN" sz="2000" dirty="0"/>
              <a:t>	5&gt;</a:t>
            </a:r>
            <a:r>
              <a:rPr lang="zh-CN" altLang="en-US" sz="2000" dirty="0"/>
              <a:t>提供基本网页特效</a:t>
            </a:r>
            <a:r>
              <a:rPr lang="en-US" altLang="zh-CN" sz="2000" dirty="0"/>
              <a:t>(</a:t>
            </a:r>
            <a:r>
              <a:rPr lang="zh-CN" altLang="en-US" sz="2000" dirty="0"/>
              <a:t>提供已封装的网页特效方法</a:t>
            </a:r>
            <a:r>
              <a:rPr lang="en-US" altLang="zh-CN" sz="2000" dirty="0"/>
              <a:t>)</a:t>
            </a:r>
          </a:p>
          <a:p>
            <a:endParaRPr lang="en-US" altLang="zh-CN" sz="2000" dirty="0"/>
          </a:p>
          <a:p>
            <a:r>
              <a:rPr lang="en-US" altLang="zh-CN" sz="2000" dirty="0"/>
              <a:t>	6&gt;</a:t>
            </a:r>
            <a:r>
              <a:rPr lang="zh-CN" altLang="en-US" sz="2000" dirty="0"/>
              <a:t>快速实现通信</a:t>
            </a:r>
            <a:r>
              <a:rPr lang="en-US" altLang="zh-CN" sz="2000" dirty="0"/>
              <a:t>(ajax)</a:t>
            </a:r>
          </a:p>
          <a:p>
            <a:endParaRPr lang="en-US" altLang="zh-CN" sz="2000" dirty="0"/>
          </a:p>
          <a:p>
            <a:r>
              <a:rPr lang="en-US" altLang="zh-CN" sz="2000" dirty="0"/>
              <a:t>	7&gt;</a:t>
            </a:r>
            <a:r>
              <a:rPr lang="zh-CN" altLang="en-US" sz="2000" dirty="0"/>
              <a:t>易扩展、插件丰富</a:t>
            </a:r>
          </a:p>
          <a:p>
            <a:endParaRPr lang="zh-CN" altLang="en-US" dirty="0"/>
          </a:p>
          <a:p>
            <a:endParaRPr lang="en-US" altLang="zh-CN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endParaRPr lang="en-US" altLang="zh-CN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endParaRPr lang="zh-CN" altLang="en-US" dirty="0">
              <a:ea typeface="微软雅黑" pitchFamily="34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3"/>
          <p:cNvGrpSpPr>
            <a:grpSpLocks/>
          </p:cNvGrpSpPr>
          <p:nvPr/>
        </p:nvGrpSpPr>
        <p:grpSpPr bwMode="auto">
          <a:xfrm>
            <a:off x="703263" y="1196975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916346" y="1610647"/>
              <a:ext cx="3241443" cy="52417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28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如何下</a:t>
              </a:r>
              <a:r>
                <a:rPr lang="zh-CN" altLang="en-US" sz="28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载</a:t>
              </a:r>
              <a:r>
                <a:rPr lang="en-US" altLang="zh-CN" sz="28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jQuery</a:t>
              </a:r>
              <a:endParaRPr lang="zh-CN" altLang="en-US" sz="2800" dirty="0">
                <a:latin typeface="Arial" pitchFamily="34" charset="0"/>
              </a:endParaRPr>
            </a:p>
          </p:txBody>
        </p:sp>
      </p:grpSp>
      <p:sp>
        <p:nvSpPr>
          <p:cNvPr id="5123" name="文本框 4"/>
          <p:cNvSpPr txBox="1">
            <a:spLocks noChangeArrowheads="1"/>
          </p:cNvSpPr>
          <p:nvPr/>
        </p:nvSpPr>
        <p:spPr bwMode="auto">
          <a:xfrm>
            <a:off x="678074" y="2205038"/>
            <a:ext cx="76485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/>
              <a:t>官方网站：</a:t>
            </a:r>
            <a:r>
              <a:rPr lang="en-US" altLang="zh-CN" sz="2000" dirty="0"/>
              <a:t>http://jquery.com/</a:t>
            </a:r>
            <a:endParaRPr lang="zh-CN" altLang="en-US" sz="2000" dirty="0">
              <a:ea typeface="微软雅黑" pitchFamily="34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组合 3"/>
          <p:cNvGrpSpPr>
            <a:grpSpLocks/>
          </p:cNvGrpSpPr>
          <p:nvPr/>
        </p:nvGrpSpPr>
        <p:grpSpPr bwMode="auto">
          <a:xfrm>
            <a:off x="703263" y="1196975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771894" y="1610647"/>
              <a:ext cx="3433517" cy="52417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8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如何引入</a:t>
              </a:r>
              <a:r>
                <a:rPr lang="en-US" altLang="zh-CN" sz="2800" b="1" kern="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JQuery</a:t>
              </a:r>
              <a:r>
                <a:rPr lang="zh-CN" altLang="en-US" sz="28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包</a:t>
              </a:r>
              <a:endParaRPr lang="zh-CN" altLang="en-US" sz="2800" dirty="0">
                <a:latin typeface="Arial" pitchFamily="34" charset="0"/>
              </a:endParaRPr>
            </a:p>
          </p:txBody>
        </p:sp>
      </p:grpSp>
      <p:sp>
        <p:nvSpPr>
          <p:cNvPr id="6147" name="文本框 4"/>
          <p:cNvSpPr txBox="1">
            <a:spLocks noChangeArrowheads="1"/>
          </p:cNvSpPr>
          <p:nvPr/>
        </p:nvSpPr>
        <p:spPr bwMode="auto">
          <a:xfrm>
            <a:off x="683568" y="1916832"/>
            <a:ext cx="7648575" cy="471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/>
              <a:t> a.</a:t>
            </a:r>
            <a:r>
              <a:rPr lang="zh-CN" altLang="en-US" sz="2000" dirty="0"/>
              <a:t>引入本地的</a:t>
            </a:r>
            <a:r>
              <a:rPr lang="en-US" altLang="zh-CN" sz="2000" dirty="0" err="1"/>
              <a:t>Jquery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  b.</a:t>
            </a:r>
            <a:r>
              <a:rPr lang="zh-CN" altLang="en-US" sz="2000" dirty="0"/>
              <a:t>引入</a:t>
            </a:r>
            <a:r>
              <a:rPr lang="en-US" altLang="zh-CN" sz="2000" dirty="0"/>
              <a:t>Google</a:t>
            </a:r>
            <a:r>
              <a:rPr lang="zh-CN" altLang="en-US" sz="2000" dirty="0"/>
              <a:t>在线提供的库文件（稳定可靠高速）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zh-CN" altLang="en-US" sz="2000" dirty="0"/>
              <a:t>  </a:t>
            </a:r>
            <a:r>
              <a:rPr lang="en-US" altLang="zh-CN" sz="2000" dirty="0"/>
              <a:t>c.</a:t>
            </a:r>
            <a:r>
              <a:rPr lang="zh-CN" altLang="en-US" sz="2000" dirty="0"/>
              <a:t>使用</a:t>
            </a:r>
            <a:r>
              <a:rPr lang="en-US" altLang="zh-CN" sz="2000" dirty="0"/>
              <a:t>Google</a:t>
            </a:r>
            <a:r>
              <a:rPr lang="zh-CN" altLang="en-US" sz="2000" dirty="0"/>
              <a:t>提供的</a:t>
            </a:r>
            <a:r>
              <a:rPr lang="en-US" altLang="zh-CN" sz="2000" dirty="0"/>
              <a:t>API</a:t>
            </a:r>
            <a:r>
              <a:rPr lang="zh-CN" altLang="en-US" sz="2000" dirty="0"/>
              <a:t>导入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zh-CN" altLang="en-US" sz="2000" dirty="0"/>
              <a:t>	</a:t>
            </a:r>
            <a:r>
              <a:rPr lang="en-US" altLang="zh-CN" sz="2000" dirty="0"/>
              <a:t>&lt;script type=“text/</a:t>
            </a:r>
            <a:r>
              <a:rPr lang="en-US" altLang="zh-CN" sz="2000" dirty="0" err="1"/>
              <a:t>javascript</a:t>
            </a:r>
            <a:r>
              <a:rPr lang="en-US" altLang="zh-CN" sz="2000" dirty="0"/>
              <a:t>” </a:t>
            </a:r>
            <a:r>
              <a:rPr lang="en-US" altLang="zh-CN" sz="2000" dirty="0" err="1"/>
              <a:t>src</a:t>
            </a:r>
            <a:r>
              <a:rPr lang="en-US" altLang="zh-CN" sz="2000" dirty="0"/>
              <a:t>=“</a:t>
            </a:r>
            <a:r>
              <a:rPr lang="en-US" altLang="zh-CN" sz="2000" dirty="0" err="1"/>
              <a:t>jquery.js</a:t>
            </a:r>
            <a:r>
              <a:rPr lang="en-US" altLang="zh-CN" sz="2000" dirty="0"/>
              <a:t>”&gt;&lt;/script&gt;</a:t>
            </a:r>
          </a:p>
          <a:p>
            <a:r>
              <a:rPr lang="en-US" altLang="zh-CN" sz="2000" dirty="0"/>
              <a:t>	</a:t>
            </a:r>
            <a:r>
              <a:rPr lang="zh-CN" altLang="en-US" sz="2000" dirty="0"/>
              <a:t>写第一个</a:t>
            </a:r>
            <a:r>
              <a:rPr lang="en-US" altLang="zh-CN" sz="2000" dirty="0" err="1"/>
              <a:t>JQUery</a:t>
            </a:r>
            <a:r>
              <a:rPr lang="zh-CN" altLang="en-US" sz="2000" dirty="0"/>
              <a:t>案例</a:t>
            </a:r>
          </a:p>
          <a:p>
            <a:r>
              <a:rPr lang="zh-CN" altLang="en-US" sz="2000" dirty="0"/>
              <a:t>	</a:t>
            </a:r>
            <a:r>
              <a:rPr lang="en-US" altLang="zh-CN" sz="2000" dirty="0"/>
              <a:t>&lt;script type=“text/</a:t>
            </a:r>
            <a:r>
              <a:rPr lang="en-US" altLang="zh-CN" sz="2000" dirty="0" err="1"/>
              <a:t>javascript</a:t>
            </a:r>
            <a:r>
              <a:rPr lang="en-US" altLang="zh-CN" sz="2000" dirty="0"/>
              <a:t>” </a:t>
            </a:r>
            <a:r>
              <a:rPr lang="en-US" altLang="zh-CN" sz="2000" dirty="0" err="1"/>
              <a:t>src</a:t>
            </a:r>
            <a:r>
              <a:rPr lang="en-US" altLang="zh-CN" sz="2000" dirty="0"/>
              <a:t>=“”&gt;&lt;/script&gt;</a:t>
            </a:r>
          </a:p>
          <a:p>
            <a:r>
              <a:rPr lang="en-US" altLang="zh-CN" sz="2000" dirty="0"/>
              <a:t>	&lt;script type=“text/</a:t>
            </a:r>
            <a:r>
              <a:rPr lang="en-US" altLang="zh-CN" sz="2000" dirty="0" err="1"/>
              <a:t>javascript</a:t>
            </a:r>
            <a:r>
              <a:rPr lang="en-US" altLang="zh-CN" sz="2000" dirty="0"/>
              <a:t>”&gt;</a:t>
            </a:r>
          </a:p>
          <a:p>
            <a:r>
              <a:rPr lang="en-US" altLang="zh-CN" sz="2000" dirty="0"/>
              <a:t>		$(function(){</a:t>
            </a:r>
          </a:p>
          <a:p>
            <a:r>
              <a:rPr lang="en-US" altLang="zh-CN" sz="2000" dirty="0"/>
              <a:t>			alert(“</a:t>
            </a:r>
            <a:r>
              <a:rPr lang="en-US" altLang="zh-CN" sz="2000" dirty="0" err="1"/>
              <a:t>jQuery</a:t>
            </a:r>
            <a:r>
              <a:rPr lang="en-US" altLang="zh-CN" sz="2000" dirty="0"/>
              <a:t> </a:t>
            </a:r>
            <a:r>
              <a:rPr lang="zh-CN" altLang="en-US" sz="2000" dirty="0"/>
              <a:t>你好</a:t>
            </a:r>
            <a:r>
              <a:rPr lang="en-US" altLang="zh-CN" sz="2000" dirty="0"/>
              <a:t>!”);</a:t>
            </a:r>
          </a:p>
          <a:p>
            <a:r>
              <a:rPr lang="en-US" altLang="zh-CN" sz="2000" dirty="0"/>
              <a:t>		});</a:t>
            </a:r>
          </a:p>
          <a:p>
            <a:r>
              <a:rPr lang="en-US" altLang="zh-CN" sz="2000" dirty="0"/>
              <a:t>	&lt;/script&gt;</a:t>
            </a:r>
          </a:p>
          <a:p>
            <a:r>
              <a:rPr lang="zh-CN" altLang="en-US" sz="2000" dirty="0">
                <a:ea typeface="微软雅黑" pitchFamily="34" charset="-122"/>
                <a:cs typeface="Arial" charset="0"/>
              </a:rPr>
              <a:t>在</a:t>
            </a:r>
            <a:r>
              <a:rPr lang="en-US" altLang="zh-CN" sz="2000" dirty="0" err="1">
                <a:ea typeface="微软雅黑" pitchFamily="34" charset="-122"/>
                <a:cs typeface="Arial" charset="0"/>
              </a:rPr>
              <a:t>JQuery</a:t>
            </a:r>
            <a:r>
              <a:rPr lang="zh-CN" altLang="en-US" sz="2000" dirty="0">
                <a:ea typeface="微软雅黑" pitchFamily="34" charset="-122"/>
                <a:cs typeface="Arial" charset="0"/>
              </a:rPr>
              <a:t>库中，</a:t>
            </a:r>
            <a:r>
              <a:rPr lang="en-US" altLang="zh-CN" sz="2000" dirty="0">
                <a:ea typeface="微软雅黑" pitchFamily="34" charset="-122"/>
                <a:cs typeface="Arial" charset="0"/>
              </a:rPr>
              <a:t>$</a:t>
            </a:r>
            <a:r>
              <a:rPr lang="zh-CN" altLang="en-US" sz="2000" dirty="0">
                <a:ea typeface="微软雅黑" pitchFamily="34" charset="-122"/>
                <a:cs typeface="Arial" charset="0"/>
              </a:rPr>
              <a:t>是</a:t>
            </a:r>
            <a:r>
              <a:rPr lang="en-US" altLang="zh-CN" sz="2000" dirty="0" err="1">
                <a:ea typeface="微软雅黑" pitchFamily="34" charset="-122"/>
                <a:cs typeface="Arial" charset="0"/>
              </a:rPr>
              <a:t>JQuery</a:t>
            </a:r>
            <a:r>
              <a:rPr lang="zh-CN" altLang="en-US" sz="2000" dirty="0">
                <a:ea typeface="微软雅黑" pitchFamily="34" charset="-122"/>
                <a:cs typeface="Arial" charset="0"/>
              </a:rPr>
              <a:t>的别名，</a:t>
            </a:r>
            <a:r>
              <a:rPr lang="en-US" altLang="zh-CN" sz="2000" dirty="0">
                <a:ea typeface="微软雅黑" pitchFamily="34" charset="-122"/>
                <a:cs typeface="Arial" charset="0"/>
              </a:rPr>
              <a:t>$()</a:t>
            </a:r>
            <a:r>
              <a:rPr lang="zh-CN" altLang="en-US" sz="2000" dirty="0">
                <a:ea typeface="微软雅黑" pitchFamily="34" charset="-122"/>
                <a:cs typeface="Arial" charset="0"/>
              </a:rPr>
              <a:t>等效于就</a:t>
            </a:r>
            <a:r>
              <a:rPr lang="en-US" altLang="zh-CN" sz="2000" dirty="0" err="1">
                <a:ea typeface="微软雅黑" pitchFamily="34" charset="-122"/>
                <a:cs typeface="Arial" charset="0"/>
              </a:rPr>
              <a:t>jQuery</a:t>
            </a:r>
            <a:r>
              <a:rPr lang="en-US" altLang="zh-CN" sz="2000" dirty="0">
                <a:ea typeface="微软雅黑" pitchFamily="34" charset="-122"/>
                <a:cs typeface="Arial" charset="0"/>
              </a:rPr>
              <a:t>().</a:t>
            </a:r>
            <a:endParaRPr lang="zh-CN" altLang="en-US" sz="2000" dirty="0">
              <a:ea typeface="微软雅黑" pitchFamily="34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703263" y="119697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150000"/>
              </a:lnSpc>
              <a:spcAft>
                <a:spcPts val="0"/>
              </a:spcAft>
              <a:tabLst>
                <a:tab pos="533400" algn="l"/>
              </a:tabLst>
              <a:defRPr/>
            </a:pPr>
            <a:endParaRPr lang="zh-CN" altLang="zh-CN" sz="28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6"/>
          <p:cNvSpPr txBox="1"/>
          <p:nvPr/>
        </p:nvSpPr>
        <p:spPr bwMode="auto">
          <a:xfrm>
            <a:off x="3009900" y="1265238"/>
            <a:ext cx="3938588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r>
              <a:rPr lang="en-US" altLang="zh-CN" sz="2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$(function(){});</a:t>
            </a:r>
            <a:endParaRPr lang="zh-CN" altLang="en-US" sz="2800" dirty="0">
              <a:latin typeface="Arial" pitchFamily="34" charset="0"/>
            </a:endParaRPr>
          </a:p>
        </p:txBody>
      </p:sp>
      <p:sp>
        <p:nvSpPr>
          <p:cNvPr id="7172" name="矩形 3"/>
          <p:cNvSpPr>
            <a:spLocks noChangeArrowheads="1"/>
          </p:cNvSpPr>
          <p:nvPr/>
        </p:nvSpPr>
        <p:spPr bwMode="auto">
          <a:xfrm>
            <a:off x="827088" y="1989138"/>
            <a:ext cx="7561262" cy="132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/>
              <a:t>a.$</a:t>
            </a:r>
            <a:r>
              <a:rPr lang="zh-CN" altLang="en-US" sz="2000" dirty="0"/>
              <a:t>是</a:t>
            </a:r>
            <a:r>
              <a:rPr lang="en-US" altLang="zh-CN" sz="2000" dirty="0" err="1"/>
              <a:t>jQuery</a:t>
            </a:r>
            <a:r>
              <a:rPr lang="zh-CN" altLang="en-US" sz="2000" dirty="0"/>
              <a:t>别名。如</a:t>
            </a:r>
            <a:r>
              <a:rPr lang="en-US" altLang="zh-CN" sz="2000" dirty="0"/>
              <a:t>$()</a:t>
            </a:r>
            <a:r>
              <a:rPr lang="zh-CN" altLang="en-US" sz="2000" dirty="0"/>
              <a:t>也可</a:t>
            </a:r>
            <a:r>
              <a:rPr lang="en-US" altLang="zh-CN" sz="2000" dirty="0" err="1"/>
              <a:t>jQuery</a:t>
            </a:r>
            <a:r>
              <a:rPr lang="en-US" altLang="zh-CN" sz="2000" dirty="0"/>
              <a:t>()</a:t>
            </a:r>
            <a:r>
              <a:rPr lang="zh-CN" altLang="en-US" sz="2000" dirty="0"/>
              <a:t>这样写</a:t>
            </a:r>
            <a:r>
              <a:rPr lang="en-US" altLang="zh-CN" sz="2000" dirty="0"/>
              <a:t>,</a:t>
            </a:r>
            <a:r>
              <a:rPr lang="zh-CN" altLang="en-US" sz="2000" dirty="0"/>
              <a:t>相当于页面初始化函数，当页面加载完毕，会执行</a:t>
            </a:r>
            <a:r>
              <a:rPr lang="en-US" altLang="zh-CN" sz="2000" dirty="0" err="1"/>
              <a:t>jQuery</a:t>
            </a:r>
            <a:r>
              <a:rPr lang="en-US" altLang="zh-CN" sz="2000" dirty="0"/>
              <a:t>()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en-US" altLang="zh-CN" sz="2000" dirty="0" err="1"/>
              <a:t>b.window.onload</a:t>
            </a:r>
            <a:r>
              <a:rPr lang="en-US" altLang="zh-CN" sz="2000" dirty="0"/>
              <a:t> == $(function(){})</a:t>
            </a:r>
            <a:endParaRPr lang="zh-CN" altLang="en-US" sz="2000" dirty="0">
              <a:ea typeface="微软雅黑" pitchFamily="34" charset="-122"/>
              <a:cs typeface="Aria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703263" y="119697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150000"/>
              </a:lnSpc>
              <a:spcAft>
                <a:spcPts val="0"/>
              </a:spcAft>
              <a:tabLst>
                <a:tab pos="533400" algn="l"/>
              </a:tabLst>
              <a:defRPr/>
            </a:pPr>
            <a:endParaRPr lang="zh-CN" altLang="zh-CN" sz="28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6"/>
          <p:cNvSpPr txBox="1"/>
          <p:nvPr/>
        </p:nvSpPr>
        <p:spPr bwMode="auto">
          <a:xfrm>
            <a:off x="2411413" y="1265238"/>
            <a:ext cx="4659312" cy="954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kern="1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2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有哪些功能</a:t>
            </a:r>
            <a:r>
              <a:rPr lang="en-US" altLang="zh-CN" sz="2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</a:t>
            </a:r>
            <a:r>
              <a:rPr lang="en-US" altLang="zh-CN" sz="2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API)</a:t>
            </a:r>
            <a:r>
              <a:rPr lang="zh-CN" altLang="en-US" sz="2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800" dirty="0">
              <a:latin typeface="Arial" pitchFamily="34" charset="0"/>
            </a:endParaRPr>
          </a:p>
        </p:txBody>
      </p:sp>
      <p:sp>
        <p:nvSpPr>
          <p:cNvPr id="8196" name="矩形 3"/>
          <p:cNvSpPr>
            <a:spLocks noChangeArrowheads="1"/>
          </p:cNvSpPr>
          <p:nvPr/>
        </p:nvSpPr>
        <p:spPr bwMode="auto">
          <a:xfrm>
            <a:off x="755576" y="2708920"/>
            <a:ext cx="756126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smtClean="0"/>
              <a:t>a.</a:t>
            </a:r>
            <a:r>
              <a:rPr lang="zh-CN" altLang="en-US" sz="2000" smtClean="0"/>
              <a:t>选</a:t>
            </a:r>
            <a:r>
              <a:rPr lang="zh-CN" altLang="en-US" sz="2000" dirty="0"/>
              <a:t>择器 </a:t>
            </a:r>
            <a:r>
              <a:rPr lang="en-US" altLang="zh-CN" sz="2000" dirty="0"/>
              <a:t>b.</a:t>
            </a:r>
            <a:r>
              <a:rPr lang="zh-CN" altLang="en-US" sz="2000" dirty="0"/>
              <a:t>过滤器 </a:t>
            </a:r>
            <a:r>
              <a:rPr lang="en-US" altLang="zh-CN" sz="2000" dirty="0" smtClean="0"/>
              <a:t>c.dom</a:t>
            </a:r>
            <a:r>
              <a:rPr lang="zh-CN" altLang="en-US" sz="2000" dirty="0" smtClean="0"/>
              <a:t>操作 </a:t>
            </a:r>
            <a:r>
              <a:rPr lang="en-US" altLang="zh-CN" sz="2000" dirty="0" smtClean="0"/>
              <a:t>d.</a:t>
            </a:r>
            <a:r>
              <a:rPr lang="zh-CN" altLang="en-US" sz="2000" dirty="0" smtClean="0"/>
              <a:t>事件 </a:t>
            </a:r>
            <a:r>
              <a:rPr lang="en-US" altLang="zh-CN" sz="2000" dirty="0" smtClean="0"/>
              <a:t>e.ajax</a:t>
            </a:r>
          </a:p>
          <a:p>
            <a:endParaRPr lang="en-US" altLang="zh-CN" sz="2000" dirty="0">
              <a:ea typeface="微软雅黑" pitchFamily="34" charset="-122"/>
              <a:cs typeface="Arial" charset="0"/>
            </a:endParaRPr>
          </a:p>
          <a:p>
            <a:r>
              <a:rPr lang="zh-CN" altLang="en-US" sz="2000" dirty="0">
                <a:ea typeface="微软雅黑" pitchFamily="34" charset="-122"/>
                <a:cs typeface="Arial" charset="0"/>
              </a:rPr>
              <a:t>效果</a:t>
            </a:r>
            <a:endParaRPr lang="en-US" altLang="zh-CN" sz="2000" dirty="0">
              <a:ea typeface="微软雅黑" pitchFamily="34" charset="-122"/>
              <a:cs typeface="Arial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9944</TotalTime>
  <Words>231</Words>
  <Application>Microsoft Office PowerPoint</Application>
  <PresentationFormat>全屏显示(4:3)</PresentationFormat>
  <Paragraphs>48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1000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</dc:title>
  <dc:creator>wmy</dc:creator>
  <cp:lastModifiedBy>风轻无痕</cp:lastModifiedBy>
  <cp:revision>643</cp:revision>
  <dcterms:created xsi:type="dcterms:W3CDTF">2009-05-11T03:02:58Z</dcterms:created>
  <dcterms:modified xsi:type="dcterms:W3CDTF">2016-09-12T07:05:22Z</dcterms:modified>
</cp:coreProperties>
</file>