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69" r:id="rId4"/>
    <p:sldId id="257" r:id="rId5"/>
    <p:sldId id="256" r:id="rId6"/>
    <p:sldId id="264" r:id="rId7"/>
    <p:sldId id="260" r:id="rId8"/>
    <p:sldId id="266" r:id="rId9"/>
    <p:sldId id="267" r:id="rId10"/>
    <p:sldId id="26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18"/>
    <a:srgbClr val="6E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webp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47900" y="1614170"/>
            <a:ext cx="75819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UI</a:t>
            </a:r>
            <a:r>
              <a:rPr lang="zh-CN" altLang="en-US" sz="2800"/>
              <a:t>需求</a:t>
            </a:r>
            <a:endParaRPr lang="zh-CN" altLang="en-US" sz="2800"/>
          </a:p>
          <a:p>
            <a:r>
              <a:rPr lang="zh-CN" altLang="en-US"/>
              <a:t>题材内容：中国仙侠</a:t>
            </a:r>
            <a:endParaRPr lang="zh-CN" altLang="en-US"/>
          </a:p>
          <a:p>
            <a:r>
              <a:rPr lang="zh-CN" altLang="en-US"/>
              <a:t>美术风格：像素</a:t>
            </a:r>
            <a:endParaRPr lang="zh-CN" altLang="en-US"/>
          </a:p>
          <a:p>
            <a:r>
              <a:rPr lang="zh-CN" altLang="en-US"/>
              <a:t>需求量：</a:t>
            </a:r>
            <a:endParaRPr lang="zh-CN" altLang="en-US"/>
          </a:p>
          <a:p>
            <a:r>
              <a:rPr lang="zh-CN" altLang="en-US"/>
              <a:t>玩家属性界面</a:t>
            </a:r>
            <a:r>
              <a:rPr lang="en-US" altLang="zh-CN"/>
              <a:t>*1</a:t>
            </a:r>
            <a:endParaRPr lang="en-US" altLang="zh-CN"/>
          </a:p>
          <a:p>
            <a:r>
              <a:rPr lang="zh-CN" altLang="en-US"/>
              <a:t>系统界面</a:t>
            </a:r>
            <a:r>
              <a:rPr lang="en-US" altLang="zh-CN"/>
              <a:t>*1</a:t>
            </a:r>
            <a:endParaRPr lang="en-US" altLang="zh-CN"/>
          </a:p>
          <a:p>
            <a:r>
              <a:rPr lang="zh-CN" altLang="en-US"/>
              <a:t>道具选择</a:t>
            </a:r>
            <a:r>
              <a:rPr lang="en-US" altLang="zh-CN"/>
              <a:t>*3</a:t>
            </a:r>
            <a:r>
              <a:rPr lang="zh-CN" altLang="en-US"/>
              <a:t>（神通、法宝、属性碎片）</a:t>
            </a:r>
            <a:endParaRPr lang="zh-CN" altLang="en-US"/>
          </a:p>
          <a:p>
            <a:r>
              <a:rPr lang="zh-CN" altLang="en-US"/>
              <a:t>结算界面</a:t>
            </a:r>
            <a:r>
              <a:rPr lang="en-US" altLang="zh-CN"/>
              <a:t>*1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游戏界面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7510" y="2150110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玩家属性面板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41110" y="6355715"/>
            <a:ext cx="1633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关卡流程面板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1064895"/>
            <a:ext cx="8350885" cy="4728210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2" idx="2"/>
          </p:cNvCxnSpPr>
          <p:nvPr/>
        </p:nvCxnSpPr>
        <p:spPr>
          <a:xfrm>
            <a:off x="6662420" y="5793105"/>
            <a:ext cx="436880" cy="562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482215" y="1064895"/>
            <a:ext cx="2082165" cy="4493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cyberbark._vector2-bit_pixel_artA_young_man_in_a_flowing_yellow_c304d5aa-ef83-4f97-998d-3bf7ff606a30"/>
          <p:cNvPicPr>
            <a:picLocks noChangeAspect="1"/>
          </p:cNvPicPr>
          <p:nvPr/>
        </p:nvPicPr>
        <p:blipFill>
          <a:blip r:embed="rId2"/>
          <a:srcRect l="141" r="-212"/>
          <a:stretch>
            <a:fillRect/>
          </a:stretch>
        </p:blipFill>
        <p:spPr>
          <a:xfrm>
            <a:off x="10351135" y="1125855"/>
            <a:ext cx="427990" cy="4286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778760" y="2017395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角色名称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2778760" y="2432685"/>
            <a:ext cx="1501140" cy="69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当前角色属性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2778760" y="3163570"/>
            <a:ext cx="1501140" cy="69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当前结界属性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2778760" y="3895090"/>
            <a:ext cx="1501140" cy="1212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已收集道具</a:t>
            </a:r>
            <a:endParaRPr lang="zh-CN" altLang="en-US" sz="1600"/>
          </a:p>
        </p:txBody>
      </p:sp>
      <p:cxnSp>
        <p:nvCxnSpPr>
          <p:cNvPr id="23" name="直接连接符 22"/>
          <p:cNvCxnSpPr>
            <a:endCxn id="20" idx="1"/>
          </p:cNvCxnSpPr>
          <p:nvPr/>
        </p:nvCxnSpPr>
        <p:spPr>
          <a:xfrm>
            <a:off x="1972310" y="2305050"/>
            <a:ext cx="806450" cy="474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10625" y="455295"/>
            <a:ext cx="245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角色头像以及血量条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1609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玩家属性面板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1980" y="527050"/>
            <a:ext cx="2867660" cy="61868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22305" y="132715"/>
            <a:ext cx="1196975" cy="11245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cyberbark._vector2-bit_pixel_artA_young_man_in_a_flowing_yellow_c304d5aa-ef83-4f97-998d-3bf7ff606a30"/>
          <p:cNvPicPr>
            <a:picLocks noChangeAspect="1"/>
          </p:cNvPicPr>
          <p:nvPr/>
        </p:nvPicPr>
        <p:blipFill>
          <a:blip r:embed="rId1"/>
          <a:srcRect l="141" r="-212"/>
          <a:stretch>
            <a:fillRect/>
          </a:stretch>
        </p:blipFill>
        <p:spPr>
          <a:xfrm>
            <a:off x="10924540" y="148590"/>
            <a:ext cx="1054735" cy="10560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4095" y="2051685"/>
            <a:ext cx="203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角色名称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014095" y="2451100"/>
            <a:ext cx="2085975" cy="96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当前角色属性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14095" y="3467100"/>
            <a:ext cx="2085975" cy="963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当前结界属性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14095" y="4483100"/>
            <a:ext cx="2085975" cy="16846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已收集道具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099560" y="1873250"/>
            <a:ext cx="3115310" cy="1438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81625" y="209169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81625" y="246634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81625" y="284099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610100" y="2082800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护体罡气</a:t>
            </a:r>
            <a:endParaRPr lang="zh-CN" altLang="en-US" sz="1200"/>
          </a:p>
        </p:txBody>
      </p:sp>
      <p:sp>
        <p:nvSpPr>
          <p:cNvPr id="23" name="文本框 22"/>
          <p:cNvSpPr txBox="1"/>
          <p:nvPr/>
        </p:nvSpPr>
        <p:spPr>
          <a:xfrm>
            <a:off x="4610100" y="2461895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肉身强度</a:t>
            </a:r>
            <a:endParaRPr lang="zh-CN" altLang="en-US" sz="1200"/>
          </a:p>
        </p:txBody>
      </p:sp>
      <p:sp>
        <p:nvSpPr>
          <p:cNvPr id="24" name="文本框 23"/>
          <p:cNvSpPr txBox="1"/>
          <p:nvPr/>
        </p:nvSpPr>
        <p:spPr>
          <a:xfrm>
            <a:off x="4610100" y="2840990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御风速度</a:t>
            </a:r>
            <a:endParaRPr lang="zh-CN" altLang="en-US" sz="1200"/>
          </a:p>
        </p:txBody>
      </p:sp>
      <p:cxnSp>
        <p:nvCxnSpPr>
          <p:cNvPr id="25" name="直接连接符 24"/>
          <p:cNvCxnSpPr>
            <a:stCxn id="14" idx="3"/>
            <a:endCxn id="18" idx="1"/>
          </p:cNvCxnSpPr>
          <p:nvPr/>
        </p:nvCxnSpPr>
        <p:spPr>
          <a:xfrm flipV="1">
            <a:off x="3100070" y="2592705"/>
            <a:ext cx="999490" cy="34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924550" y="802005"/>
            <a:ext cx="1565275" cy="209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0/100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5924550" y="418465"/>
            <a:ext cx="1565275" cy="209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0/20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24550" y="2828925"/>
            <a:ext cx="342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5</a:t>
            </a:r>
            <a:endParaRPr lang="en-US" altLang="zh-CN" sz="1400"/>
          </a:p>
        </p:txBody>
      </p:sp>
      <p:sp>
        <p:nvSpPr>
          <p:cNvPr id="29" name="矩形 28"/>
          <p:cNvSpPr/>
          <p:nvPr/>
        </p:nvSpPr>
        <p:spPr>
          <a:xfrm>
            <a:off x="7585710" y="802005"/>
            <a:ext cx="1565275" cy="209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100/100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7585710" y="418465"/>
            <a:ext cx="1565275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20/20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9233535" y="418465"/>
            <a:ext cx="1565275" cy="209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233535" y="802005"/>
            <a:ext cx="1565275" cy="209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9233535" y="802005"/>
            <a:ext cx="784860" cy="209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9233535" y="418465"/>
            <a:ext cx="78486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099560" y="3516630"/>
            <a:ext cx="3115310" cy="1438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381625" y="373507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381625" y="410972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81625" y="4484370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610100" y="3726180"/>
            <a:ext cx="902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雷劫强度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4610100" y="4105275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雷劫频率</a:t>
            </a:r>
            <a:endParaRPr lang="zh-CN" altLang="en-US" sz="1200"/>
          </a:p>
        </p:txBody>
      </p:sp>
      <p:sp>
        <p:nvSpPr>
          <p:cNvPr id="42" name="文本框 41"/>
          <p:cNvSpPr txBox="1"/>
          <p:nvPr/>
        </p:nvSpPr>
        <p:spPr>
          <a:xfrm>
            <a:off x="4610100" y="4484370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雷劫道数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803265" y="4472305"/>
            <a:ext cx="6242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</a:t>
            </a:r>
            <a:r>
              <a:rPr lang="zh-CN" altLang="en-US" sz="1400"/>
              <a:t>道</a:t>
            </a:r>
            <a:endParaRPr lang="zh-CN" altLang="en-US" sz="1400"/>
          </a:p>
        </p:txBody>
      </p:sp>
      <p:cxnSp>
        <p:nvCxnSpPr>
          <p:cNvPr id="46" name="直接连接符 45"/>
          <p:cNvCxnSpPr>
            <a:stCxn id="16" idx="3"/>
            <a:endCxn id="36" idx="1"/>
          </p:cNvCxnSpPr>
          <p:nvPr/>
        </p:nvCxnSpPr>
        <p:spPr>
          <a:xfrm>
            <a:off x="3100070" y="3949065"/>
            <a:ext cx="999490" cy="28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803265" y="4105275"/>
            <a:ext cx="63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</a:t>
            </a:r>
            <a:r>
              <a:rPr lang="zh-CN" altLang="en-US" sz="1400"/>
              <a:t>息</a:t>
            </a:r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5803265" y="3738245"/>
            <a:ext cx="633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10</a:t>
            </a:r>
            <a:endParaRPr 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4728845" y="1204595"/>
            <a:ext cx="1011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属性</a:t>
            </a:r>
            <a:r>
              <a:rPr lang="en-US" altLang="zh-CN" sz="1400"/>
              <a:t>icon</a:t>
            </a:r>
            <a:endParaRPr lang="en-US" altLang="zh-CN" sz="1400"/>
          </a:p>
        </p:txBody>
      </p:sp>
      <p:cxnSp>
        <p:nvCxnSpPr>
          <p:cNvPr id="50" name="直接连接符 49"/>
          <p:cNvCxnSpPr>
            <a:stCxn id="49" idx="2"/>
          </p:cNvCxnSpPr>
          <p:nvPr/>
        </p:nvCxnSpPr>
        <p:spPr>
          <a:xfrm>
            <a:off x="5234940" y="1511300"/>
            <a:ext cx="277495" cy="65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060690" y="4044950"/>
            <a:ext cx="3129915" cy="2527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237220" y="4247515"/>
            <a:ext cx="2830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已获得业力</a:t>
            </a:r>
            <a:r>
              <a:rPr lang="en-US" altLang="zh-CN" sz="1200"/>
              <a:t>(</a:t>
            </a:r>
            <a:r>
              <a:rPr lang="zh-CN" altLang="en-US" sz="1200"/>
              <a:t>可重复获得，右下角有计数</a:t>
            </a:r>
            <a:r>
              <a:rPr lang="en-US" altLang="zh-CN" sz="1200"/>
              <a:t>)</a:t>
            </a:r>
            <a:endParaRPr lang="en-US" altLang="zh-CN" sz="1200"/>
          </a:p>
        </p:txBody>
      </p:sp>
      <p:sp>
        <p:nvSpPr>
          <p:cNvPr id="53" name="文本框 52"/>
          <p:cNvSpPr txBox="1"/>
          <p:nvPr/>
        </p:nvSpPr>
        <p:spPr>
          <a:xfrm>
            <a:off x="8237220" y="4968240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已获得法宝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8237220" y="5612765"/>
            <a:ext cx="1346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已获得神通</a:t>
            </a:r>
            <a:endParaRPr lang="zh-CN" altLang="en-US" sz="1200"/>
          </a:p>
        </p:txBody>
      </p:sp>
      <p:sp>
        <p:nvSpPr>
          <p:cNvPr id="56" name="矩形 55"/>
          <p:cNvSpPr/>
          <p:nvPr/>
        </p:nvSpPr>
        <p:spPr>
          <a:xfrm>
            <a:off x="8340725" y="458279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341360" y="471043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1</a:t>
            </a:r>
            <a:endParaRPr lang="en-US" altLang="zh-CN" sz="1000" b="1"/>
          </a:p>
        </p:txBody>
      </p:sp>
      <p:sp>
        <p:nvSpPr>
          <p:cNvPr id="58" name="矩形 57"/>
          <p:cNvSpPr/>
          <p:nvPr/>
        </p:nvSpPr>
        <p:spPr>
          <a:xfrm>
            <a:off x="8715375" y="458279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078595" y="458279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715375" y="471043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3</a:t>
            </a:r>
            <a:endParaRPr lang="en-US" altLang="zh-CN" sz="1000" b="1"/>
          </a:p>
        </p:txBody>
      </p:sp>
      <p:sp>
        <p:nvSpPr>
          <p:cNvPr id="61" name="文本框 60"/>
          <p:cNvSpPr txBox="1"/>
          <p:nvPr/>
        </p:nvSpPr>
        <p:spPr>
          <a:xfrm>
            <a:off x="9078595" y="471043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5</a:t>
            </a:r>
            <a:endParaRPr lang="en-US" altLang="zh-CN" sz="1000" b="1"/>
          </a:p>
        </p:txBody>
      </p:sp>
      <p:sp>
        <p:nvSpPr>
          <p:cNvPr id="62" name="矩形 61"/>
          <p:cNvSpPr/>
          <p:nvPr/>
        </p:nvSpPr>
        <p:spPr>
          <a:xfrm>
            <a:off x="8341360" y="524383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715375" y="524383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078595" y="524383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452610" y="524383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9842500" y="524383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340725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8715375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9078595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9452610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842500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217150" y="592391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连接符 72"/>
          <p:cNvCxnSpPr>
            <a:stCxn id="17" idx="3"/>
            <a:endCxn id="51" idx="1"/>
          </p:cNvCxnSpPr>
          <p:nvPr/>
        </p:nvCxnSpPr>
        <p:spPr>
          <a:xfrm flipV="1">
            <a:off x="3100070" y="5309235"/>
            <a:ext cx="4960620" cy="16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721475" y="6047740"/>
            <a:ext cx="9099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道具</a:t>
            </a:r>
            <a:r>
              <a:rPr lang="en-US" altLang="zh-CN" sz="1400"/>
              <a:t>icon</a:t>
            </a:r>
            <a:endParaRPr lang="en-US" altLang="zh-CN" sz="1400"/>
          </a:p>
        </p:txBody>
      </p:sp>
      <p:cxnSp>
        <p:nvCxnSpPr>
          <p:cNvPr id="75" name="直接连接符 74"/>
          <p:cNvCxnSpPr>
            <a:endCxn id="62" idx="1"/>
          </p:cNvCxnSpPr>
          <p:nvPr/>
        </p:nvCxnSpPr>
        <p:spPr>
          <a:xfrm flipV="1">
            <a:off x="7214870" y="5367655"/>
            <a:ext cx="1126490" cy="680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863590" y="2449830"/>
            <a:ext cx="50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100</a:t>
            </a:r>
            <a:endParaRPr lang="en-US" altLang="zh-CN" sz="1400"/>
          </a:p>
        </p:txBody>
      </p:sp>
      <p:sp>
        <p:nvSpPr>
          <p:cNvPr id="89" name="文本框 88"/>
          <p:cNvSpPr txBox="1"/>
          <p:nvPr/>
        </p:nvSpPr>
        <p:spPr>
          <a:xfrm>
            <a:off x="5863590" y="2079625"/>
            <a:ext cx="502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20</a:t>
            </a:r>
            <a:endParaRPr lang="en-US" altLang="zh-CN" sz="1400"/>
          </a:p>
        </p:txBody>
      </p:sp>
      <p:sp>
        <p:nvSpPr>
          <p:cNvPr id="90" name="矩形 89"/>
          <p:cNvSpPr/>
          <p:nvPr/>
        </p:nvSpPr>
        <p:spPr>
          <a:xfrm>
            <a:off x="5676900" y="380365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676900" y="763905"/>
            <a:ext cx="247650" cy="247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903470" y="735965"/>
            <a:ext cx="899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肉身强度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4905375" y="380365"/>
            <a:ext cx="1019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护体罡气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系统面板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833880" y="-593090"/>
            <a:ext cx="2547620" cy="51396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0585" y="1100455"/>
            <a:ext cx="381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样式参考：一个破旧的暗红边卷轴。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7845" y="3488690"/>
            <a:ext cx="5573395" cy="30816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382520" y="4418965"/>
            <a:ext cx="504190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音量设置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90875" y="4418965"/>
            <a:ext cx="504190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重开本局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999230" y="4418965"/>
            <a:ext cx="504190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回主页面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07585" y="4418965"/>
            <a:ext cx="504190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退出游戏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0190" y="4185285"/>
            <a:ext cx="504190" cy="16395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4165" y="4418965"/>
            <a:ext cx="504190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画面设置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52870" y="3955415"/>
            <a:ext cx="438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被选中的选项会有一道红色的毛笔笔迹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6845" y="88900"/>
            <a:ext cx="195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道具选择界面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873760"/>
            <a:ext cx="10455910" cy="592010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 rot="0">
            <a:off x="372110" y="868680"/>
            <a:ext cx="10461625" cy="5625465"/>
            <a:chOff x="5238" y="1712"/>
            <a:chExt cx="10330" cy="5555"/>
          </a:xfrm>
        </p:grpSpPr>
        <p:sp>
          <p:nvSpPr>
            <p:cNvPr id="16" name="矩形 15"/>
            <p:cNvSpPr/>
            <p:nvPr/>
          </p:nvSpPr>
          <p:spPr>
            <a:xfrm>
              <a:off x="5238" y="1712"/>
              <a:ext cx="2574" cy="5555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cyberbark._vector2-bit_pixel_artA_young_man_in_a_flowing_yellow_c304d5aa-ef83-4f97-998d-3bf7ff606a30"/>
            <p:cNvPicPr>
              <a:picLocks noChangeAspect="1"/>
            </p:cNvPicPr>
            <p:nvPr/>
          </p:nvPicPr>
          <p:blipFill>
            <a:blip r:embed="rId2"/>
            <a:srcRect l="141" r="-212"/>
            <a:stretch>
              <a:fillRect/>
            </a:stretch>
          </p:blipFill>
          <p:spPr>
            <a:xfrm>
              <a:off x="14875" y="1712"/>
              <a:ext cx="693" cy="693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749935" y="2117725"/>
            <a:ext cx="1837055" cy="270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角色名称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749935" y="2535555"/>
            <a:ext cx="1880235" cy="86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当前角色属性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749935" y="3467735"/>
            <a:ext cx="1880235" cy="868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当前结界属性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749935" y="4411980"/>
            <a:ext cx="1880235" cy="1518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已收集道具</a:t>
            </a:r>
            <a:endParaRPr lang="zh-CN" altLang="en-US" sz="1600"/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 rot="0">
            <a:off x="4537710" y="2162175"/>
            <a:ext cx="1261745" cy="2725420"/>
            <a:chOff x="11092" y="742"/>
            <a:chExt cx="4360" cy="9410"/>
          </a:xfrm>
        </p:grpSpPr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1092" y="742"/>
              <a:ext cx="4361" cy="94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2454" y="1999"/>
              <a:ext cx="1527" cy="149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icon</a:t>
              </a:r>
              <a:endParaRPr lang="en-US" altLang="zh-CN" sz="900"/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2196" y="3675"/>
              <a:ext cx="2000" cy="27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功能描述</a:t>
              </a:r>
              <a:endParaRPr lang="zh-CN" altLang="en-US" sz="700"/>
            </a:p>
          </p:txBody>
        </p:sp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>
              <a:off x="12196" y="6633"/>
              <a:ext cx="2000" cy="217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剧情描述</a:t>
              </a:r>
              <a:endParaRPr lang="zh-CN" altLang="en-US" sz="700"/>
            </a:p>
          </p:txBody>
        </p:sp>
      </p:grpSp>
      <p:grpSp>
        <p:nvGrpSpPr>
          <p:cNvPr id="13" name="组合 12"/>
          <p:cNvGrpSpPr/>
          <p:nvPr>
            <p:custDataLst>
              <p:tags r:id="rId8"/>
            </p:custDataLst>
          </p:nvPr>
        </p:nvGrpSpPr>
        <p:grpSpPr>
          <a:xfrm rot="0">
            <a:off x="6540500" y="2162175"/>
            <a:ext cx="1261745" cy="2725420"/>
            <a:chOff x="11092" y="742"/>
            <a:chExt cx="4360" cy="9410"/>
          </a:xfrm>
        </p:grpSpPr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11092" y="742"/>
              <a:ext cx="4361" cy="94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12454" y="1999"/>
              <a:ext cx="1527" cy="149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icon</a:t>
              </a:r>
              <a:endParaRPr lang="en-US" altLang="zh-CN" sz="900"/>
            </a:p>
          </p:txBody>
        </p:sp>
        <p:sp>
          <p:nvSpPr>
            <p:cNvPr id="24" name="矩形 23"/>
            <p:cNvSpPr/>
            <p:nvPr>
              <p:custDataLst>
                <p:tags r:id="rId11"/>
              </p:custDataLst>
            </p:nvPr>
          </p:nvSpPr>
          <p:spPr>
            <a:xfrm>
              <a:off x="12196" y="3675"/>
              <a:ext cx="2000" cy="27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功能描述</a:t>
              </a:r>
              <a:endParaRPr lang="zh-CN" altLang="en-US" sz="700"/>
            </a:p>
          </p:txBody>
        </p:sp>
        <p:sp>
          <p:nvSpPr>
            <p:cNvPr id="25" name="矩形 24"/>
            <p:cNvSpPr/>
            <p:nvPr>
              <p:custDataLst>
                <p:tags r:id="rId12"/>
              </p:custDataLst>
            </p:nvPr>
          </p:nvSpPr>
          <p:spPr>
            <a:xfrm>
              <a:off x="12196" y="6633"/>
              <a:ext cx="2000" cy="217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剧情描述</a:t>
              </a:r>
              <a:endParaRPr lang="zh-CN" altLang="en-US" sz="700"/>
            </a:p>
          </p:txBody>
        </p:sp>
      </p:grpSp>
      <p:grpSp>
        <p:nvGrpSpPr>
          <p:cNvPr id="26" name="组合 25"/>
          <p:cNvGrpSpPr/>
          <p:nvPr>
            <p:custDataLst>
              <p:tags r:id="rId13"/>
            </p:custDataLst>
          </p:nvPr>
        </p:nvGrpSpPr>
        <p:grpSpPr>
          <a:xfrm rot="0">
            <a:off x="8543290" y="2162175"/>
            <a:ext cx="1261745" cy="2725420"/>
            <a:chOff x="11092" y="742"/>
            <a:chExt cx="4360" cy="9410"/>
          </a:xfrm>
        </p:grpSpPr>
        <p:sp>
          <p:nvSpPr>
            <p:cNvPr id="27" name="矩形 26"/>
            <p:cNvSpPr/>
            <p:nvPr>
              <p:custDataLst>
                <p:tags r:id="rId14"/>
              </p:custDataLst>
            </p:nvPr>
          </p:nvSpPr>
          <p:spPr>
            <a:xfrm>
              <a:off x="11092" y="742"/>
              <a:ext cx="4361" cy="94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400"/>
            </a:p>
          </p:txBody>
        </p:sp>
        <p:sp>
          <p:nvSpPr>
            <p:cNvPr id="28" name="矩形 27"/>
            <p:cNvSpPr/>
            <p:nvPr>
              <p:custDataLst>
                <p:tags r:id="rId15"/>
              </p:custDataLst>
            </p:nvPr>
          </p:nvSpPr>
          <p:spPr>
            <a:xfrm>
              <a:off x="12454" y="1999"/>
              <a:ext cx="1527" cy="149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/>
                <a:t>icon</a:t>
              </a:r>
              <a:endParaRPr lang="en-US" altLang="zh-CN" sz="900"/>
            </a:p>
          </p:txBody>
        </p:sp>
        <p:sp>
          <p:nvSpPr>
            <p:cNvPr id="29" name="矩形 28"/>
            <p:cNvSpPr/>
            <p:nvPr>
              <p:custDataLst>
                <p:tags r:id="rId16"/>
              </p:custDataLst>
            </p:nvPr>
          </p:nvSpPr>
          <p:spPr>
            <a:xfrm>
              <a:off x="12196" y="3675"/>
              <a:ext cx="2000" cy="27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功能描述</a:t>
              </a:r>
              <a:endParaRPr lang="zh-CN" altLang="en-US" sz="700"/>
            </a:p>
          </p:txBody>
        </p:sp>
        <p:sp>
          <p:nvSpPr>
            <p:cNvPr id="30" name="矩形 29"/>
            <p:cNvSpPr/>
            <p:nvPr>
              <p:custDataLst>
                <p:tags r:id="rId17"/>
              </p:custDataLst>
            </p:nvPr>
          </p:nvSpPr>
          <p:spPr>
            <a:xfrm>
              <a:off x="12196" y="6633"/>
              <a:ext cx="2000" cy="217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700"/>
                <a:t>剧情描述</a:t>
              </a:r>
              <a:endParaRPr lang="zh-CN" altLang="en-US" sz="700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65600" y="319405"/>
            <a:ext cx="111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道具价值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4620" y="319405"/>
            <a:ext cx="3962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神通大于法宝大于业力碎片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260" y="357505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神通选择面板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rcRect l="23440" r="48120"/>
          <a:stretch>
            <a:fillRect/>
          </a:stretch>
        </p:blipFill>
        <p:spPr>
          <a:xfrm>
            <a:off x="4337050" y="466725"/>
            <a:ext cx="2580005" cy="5979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83260" y="913130"/>
            <a:ext cx="3437255" cy="214884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7"/>
          <p:cNvGrpSpPr/>
          <p:nvPr/>
        </p:nvGrpSpPr>
        <p:grpSpPr>
          <a:xfrm>
            <a:off x="7043420" y="471170"/>
            <a:ext cx="2768600" cy="5975350"/>
            <a:chOff x="11092" y="742"/>
            <a:chExt cx="4360" cy="9410"/>
          </a:xfrm>
        </p:grpSpPr>
        <p:sp>
          <p:nvSpPr>
            <p:cNvPr id="2" name="矩形 1"/>
            <p:cNvSpPr/>
            <p:nvPr/>
          </p:nvSpPr>
          <p:spPr>
            <a:xfrm>
              <a:off x="11092" y="742"/>
              <a:ext cx="4361" cy="94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2454" y="1999"/>
              <a:ext cx="1527" cy="149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icon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12196" y="3675"/>
              <a:ext cx="2000" cy="27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功能描述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196" y="6633"/>
              <a:ext cx="2000" cy="217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剧情描述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83260" y="3182620"/>
            <a:ext cx="33902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样式参考：一个颜色老旧，边缘有些缺口的黄符，周边的红色花纹保留，中间部分放道具</a:t>
            </a:r>
            <a:r>
              <a:rPr lang="en-US" altLang="zh-CN"/>
              <a:t>icon</a:t>
            </a:r>
            <a:r>
              <a:rPr lang="zh-CN" altLang="en-US"/>
              <a:t>相关描述，文字框参考符箓花纹的样式。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260" y="357505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法宝选择面板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718935" y="1584960"/>
            <a:ext cx="1805940" cy="3898900"/>
            <a:chOff x="11092" y="742"/>
            <a:chExt cx="4360" cy="9410"/>
          </a:xfrm>
        </p:grpSpPr>
        <p:sp>
          <p:nvSpPr>
            <p:cNvPr id="2" name="矩形 1"/>
            <p:cNvSpPr/>
            <p:nvPr/>
          </p:nvSpPr>
          <p:spPr>
            <a:xfrm>
              <a:off x="11092" y="742"/>
              <a:ext cx="4361" cy="94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3" name="矩形 2"/>
            <p:cNvSpPr/>
            <p:nvPr/>
          </p:nvSpPr>
          <p:spPr>
            <a:xfrm>
              <a:off x="12454" y="1999"/>
              <a:ext cx="1527" cy="1499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icon</a:t>
              </a:r>
              <a:endParaRPr lang="en-US" altLang="zh-CN" sz="1200"/>
            </a:p>
          </p:txBody>
        </p:sp>
        <p:sp>
          <p:nvSpPr>
            <p:cNvPr id="5" name="矩形 4"/>
            <p:cNvSpPr/>
            <p:nvPr/>
          </p:nvSpPr>
          <p:spPr>
            <a:xfrm>
              <a:off x="12196" y="3675"/>
              <a:ext cx="2000" cy="27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功能描述</a:t>
              </a:r>
              <a:endParaRPr lang="zh-CN" altLang="en-US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12196" y="6633"/>
              <a:ext cx="2000" cy="217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剧情描述</a:t>
              </a:r>
              <a:endParaRPr lang="zh-CN" altLang="en-US" sz="120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3410" y="5050155"/>
            <a:ext cx="3390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样式参考：一个</a:t>
            </a:r>
            <a:r>
              <a:rPr lang="zh-CN"/>
              <a:t>镶金边的紫檀木盒，边框上部分是盖子，下部分是盒身。</a:t>
            </a:r>
            <a:endParaRPr 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" y="1513205"/>
            <a:ext cx="3691255" cy="31121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b="52520"/>
          <a:stretch>
            <a:fillRect/>
          </a:stretch>
        </p:blipFill>
        <p:spPr>
          <a:xfrm>
            <a:off x="5766435" y="292100"/>
            <a:ext cx="3691255" cy="14776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59804"/>
          <a:stretch>
            <a:fillRect/>
          </a:stretch>
        </p:blipFill>
        <p:spPr>
          <a:xfrm>
            <a:off x="5636260" y="5150485"/>
            <a:ext cx="3691255" cy="12509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394450" y="1805940"/>
            <a:ext cx="76200" cy="3343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33790" y="1769745"/>
            <a:ext cx="76200" cy="33743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5086985" y="822960"/>
            <a:ext cx="3597910" cy="5626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260" y="357505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业力碎片选择面板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>
            <a:alphaModFix amt="23000"/>
          </a:blip>
          <a:stretch>
            <a:fillRect/>
          </a:stretch>
        </p:blipFill>
        <p:spPr>
          <a:xfrm>
            <a:off x="5231765" y="1045210"/>
            <a:ext cx="3327400" cy="523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5066665" y="812800"/>
            <a:ext cx="3616960" cy="222250"/>
          </a:xfrm>
          <a:prstGeom prst="rect">
            <a:avLst/>
          </a:prstGeom>
          <a:solidFill>
            <a:srgbClr val="4635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66665" y="6287770"/>
            <a:ext cx="3616960" cy="222250"/>
          </a:xfrm>
          <a:prstGeom prst="rect">
            <a:avLst/>
          </a:prstGeom>
          <a:solidFill>
            <a:srgbClr val="4635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67420" y="990600"/>
            <a:ext cx="137795" cy="5424170"/>
          </a:xfrm>
          <a:prstGeom prst="rect">
            <a:avLst/>
          </a:prstGeom>
          <a:solidFill>
            <a:srgbClr val="4635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66665" y="990600"/>
            <a:ext cx="156845" cy="5424170"/>
          </a:xfrm>
          <a:prstGeom prst="rect">
            <a:avLst/>
          </a:prstGeom>
          <a:solidFill>
            <a:srgbClr val="46351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449060" y="1396365"/>
            <a:ext cx="913130" cy="9518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icon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089015" y="2460625"/>
            <a:ext cx="1572260" cy="17659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功能描述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89015" y="4338955"/>
            <a:ext cx="1572260" cy="13785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剧情描述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6585" y="1210945"/>
            <a:ext cx="3390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样式参考：半透明深色背景，加上一些中国式花纹，以及边框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260" y="357505"/>
            <a:ext cx="339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每局结算界面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141095"/>
            <a:ext cx="8350885" cy="47282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84655" y="1141095"/>
            <a:ext cx="2082165" cy="4493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cyberbark._vector2-bit_pixel_artA_young_man_in_a_flowing_yellow_c304d5aa-ef83-4f97-998d-3bf7ff606a30"/>
          <p:cNvPicPr>
            <a:picLocks noChangeAspect="1"/>
          </p:cNvPicPr>
          <p:nvPr/>
        </p:nvPicPr>
        <p:blipFill>
          <a:blip r:embed="rId2"/>
          <a:srcRect l="141" r="-212"/>
          <a:stretch>
            <a:fillRect/>
          </a:stretch>
        </p:blipFill>
        <p:spPr>
          <a:xfrm>
            <a:off x="9553575" y="1202055"/>
            <a:ext cx="427990" cy="4286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981200" y="2093595"/>
            <a:ext cx="1466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角色名称</a:t>
            </a:r>
            <a:endParaRPr lang="zh-CN" altLang="en-US" sz="1200"/>
          </a:p>
        </p:txBody>
      </p:sp>
      <p:sp>
        <p:nvSpPr>
          <p:cNvPr id="20" name="矩形 19"/>
          <p:cNvSpPr/>
          <p:nvPr/>
        </p:nvSpPr>
        <p:spPr>
          <a:xfrm>
            <a:off x="1981200" y="2508885"/>
            <a:ext cx="1501140" cy="69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当前角色属性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1981200" y="3239770"/>
            <a:ext cx="1501140" cy="6934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当前结界属性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1981200" y="3971290"/>
            <a:ext cx="1501140" cy="1212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已收集道具</a:t>
            </a:r>
            <a:endParaRPr lang="zh-CN" altLang="en-US" sz="1600"/>
          </a:p>
        </p:txBody>
      </p:sp>
      <p:sp>
        <p:nvSpPr>
          <p:cNvPr id="3" name="矩形 2"/>
          <p:cNvSpPr/>
          <p:nvPr/>
        </p:nvSpPr>
        <p:spPr>
          <a:xfrm>
            <a:off x="1677035" y="1125855"/>
            <a:ext cx="8373745" cy="4737100"/>
          </a:xfrm>
          <a:prstGeom prst="rect">
            <a:avLst/>
          </a:prstGeom>
          <a:solidFill>
            <a:schemeClr val="tx1">
              <a:lumMod val="65000"/>
              <a:lumOff val="35000"/>
              <a:alpha val="59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28135" y="1470660"/>
            <a:ext cx="3935730" cy="39173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146040" y="2635885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/>
              <a:t>最高伤害：</a:t>
            </a:r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5146040" y="3069590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/>
              <a:t>累计击杀数：</a:t>
            </a:r>
            <a:r>
              <a:rPr lang="en-US" altLang="zh-CN" sz="1400"/>
              <a:t>xxx</a:t>
            </a:r>
            <a:endParaRPr lang="en-US" altLang="zh-CN" sz="1400"/>
          </a:p>
        </p:txBody>
      </p:sp>
      <p:sp>
        <p:nvSpPr>
          <p:cNvPr id="8" name="文本框 7"/>
          <p:cNvSpPr txBox="1"/>
          <p:nvPr/>
        </p:nvSpPr>
        <p:spPr>
          <a:xfrm>
            <a:off x="5146040" y="2202180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/>
              <a:t>坚持至</a:t>
            </a:r>
            <a:r>
              <a:rPr lang="en-US" altLang="zh-CN" sz="1400"/>
              <a:t> xx </a:t>
            </a:r>
            <a:r>
              <a:rPr lang="zh-CN" altLang="en-US" sz="1400"/>
              <a:t>关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5146040" y="3503295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400"/>
              <a:t>惨遭</a:t>
            </a:r>
            <a:r>
              <a:rPr lang="en-US" altLang="zh-CN" sz="1400"/>
              <a:t> xx </a:t>
            </a:r>
            <a:r>
              <a:rPr lang="zh-CN" altLang="en-US" sz="1400"/>
              <a:t>毒手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146040" y="3937000"/>
            <a:ext cx="1899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sz="1400"/>
              <a:t>已从雷劫中获得：</a:t>
            </a:r>
            <a:endParaRPr lang="zh-CN" sz="1400"/>
          </a:p>
        </p:txBody>
      </p:sp>
      <p:sp>
        <p:nvSpPr>
          <p:cNvPr id="56" name="矩形 55"/>
          <p:cNvSpPr/>
          <p:nvPr/>
        </p:nvSpPr>
        <p:spPr>
          <a:xfrm>
            <a:off x="5337175" y="429323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337810" y="442087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1</a:t>
            </a:r>
            <a:endParaRPr lang="en-US" altLang="zh-CN" sz="1000" b="1"/>
          </a:p>
        </p:txBody>
      </p:sp>
      <p:sp>
        <p:nvSpPr>
          <p:cNvPr id="58" name="矩形 57"/>
          <p:cNvSpPr/>
          <p:nvPr/>
        </p:nvSpPr>
        <p:spPr>
          <a:xfrm>
            <a:off x="5658485" y="429323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88685" y="4293235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658485" y="442087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3</a:t>
            </a:r>
            <a:endParaRPr lang="en-US" altLang="zh-CN" sz="1000" b="1"/>
          </a:p>
        </p:txBody>
      </p:sp>
      <p:sp>
        <p:nvSpPr>
          <p:cNvPr id="61" name="文本框 60"/>
          <p:cNvSpPr txBox="1"/>
          <p:nvPr/>
        </p:nvSpPr>
        <p:spPr>
          <a:xfrm>
            <a:off x="5988685" y="4420870"/>
            <a:ext cx="4356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 b="1"/>
              <a:t>5</a:t>
            </a:r>
            <a:endParaRPr lang="en-US" altLang="zh-CN" sz="1000" b="1"/>
          </a:p>
        </p:txBody>
      </p:sp>
      <p:sp>
        <p:nvSpPr>
          <p:cNvPr id="62" name="矩形 61"/>
          <p:cNvSpPr/>
          <p:nvPr/>
        </p:nvSpPr>
        <p:spPr>
          <a:xfrm>
            <a:off x="5337810" y="458597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658485" y="458597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988685" y="458597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286500" y="458597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6600190" y="458597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5337175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658485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988685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286500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600190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6913880" y="4884420"/>
            <a:ext cx="247650" cy="2476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88940" y="1768475"/>
            <a:ext cx="1233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sz="1600" b="1"/>
              <a:t>失败</a:t>
            </a:r>
            <a:endParaRPr lang="zh-CN" sz="16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14.6,&quot;left&quot;:368.7,&quot;top&quot;:155.6,&quot;width&quot;:414.75}"/>
</p:tagLst>
</file>

<file path=ppt/tags/tag10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11.xml><?xml version="1.0" encoding="utf-8"?>
<p:tagLst xmlns:p="http://schemas.openxmlformats.org/presentationml/2006/main">
  <p:tag name="KSO_WM_DIAGRAM_VIRTUALLY_FRAME" val="{&quot;height&quot;:214.6,&quot;left&quot;:368.7,&quot;top&quot;:155.6,&quot;width&quot;:414.75}"/>
</p:tagLst>
</file>

<file path=ppt/tags/tag12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13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14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15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16.xml><?xml version="1.0" encoding="utf-8"?>
<p:tagLst xmlns:p="http://schemas.openxmlformats.org/presentationml/2006/main">
  <p:tag name="commondata" val="eyJoZGlkIjoiMTg0NjcxMTA0MzBkYzhhN2Q5YzNmZWU0YjYxNDlhZWYifQ=="/>
</p:tagLst>
</file>

<file path=ppt/tags/tag2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3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4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5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6.xml><?xml version="1.0" encoding="utf-8"?>
<p:tagLst xmlns:p="http://schemas.openxmlformats.org/presentationml/2006/main">
  <p:tag name="KSO_WM_DIAGRAM_VIRTUALLY_FRAME" val="{&quot;height&quot;:214.6,&quot;left&quot;:368.7,&quot;top&quot;:155.6,&quot;width&quot;:414.75}"/>
</p:tagLst>
</file>

<file path=ppt/tags/tag7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8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ags/tag9.xml><?xml version="1.0" encoding="utf-8"?>
<p:tagLst xmlns:p="http://schemas.openxmlformats.org/presentationml/2006/main">
  <p:tag name="KSO_WM_DIAGRAM_VIRTUALLY_FRAME" val="{&quot;height&quot;:218.1,&quot;left&quot;:340.1,&quot;top&quot;:152.1,&quot;width&quot;:443.3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宽屏</PresentationFormat>
  <Paragraphs>193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碸</cp:lastModifiedBy>
  <cp:revision>6</cp:revision>
  <dcterms:created xsi:type="dcterms:W3CDTF">2023-08-09T12:44:00Z</dcterms:created>
  <dcterms:modified xsi:type="dcterms:W3CDTF">2024-06-20T08:47:38Z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