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50" r:id="rId3"/>
    <p:sldId id="352" r:id="rId5"/>
    <p:sldId id="361" r:id="rId6"/>
    <p:sldId id="334" r:id="rId7"/>
    <p:sldId id="353" r:id="rId8"/>
    <p:sldId id="354" r:id="rId9"/>
    <p:sldId id="365" r:id="rId10"/>
    <p:sldId id="355" r:id="rId11"/>
    <p:sldId id="356" r:id="rId12"/>
    <p:sldId id="343" r:id="rId13"/>
  </p:sldIdLst>
  <p:sldSz cx="12192000" cy="6858000"/>
  <p:notesSz cx="6858000" cy="9144000"/>
  <p:custDataLst>
    <p:tags r:id="rId19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226" autoAdjust="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CDBB4D-69F7-47D6-8DA1-364ECBF512FA}" type="datetime1">
              <a:rPr lang="zh-CN" altLang="en-US" smtClean="0"/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9C7E07-3C67-C64C-8DA0-0404F6303970}" type="slidenum">
              <a:rPr lang="en-US" altLang="zh-CN" smtClean="0"/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9C7E07-3C67-C64C-8DA0-0404F630397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9" name="组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3" name="直接连接符​​(S) 12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任意多边形(F)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27" name="内容占位符 3"/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8" name="内容占位符 3"/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09C519-EFBD-4557-96DE-AD744096EF1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任意多边形(F) 37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(F) 38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(F) 39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27" name="内容占位符 3"/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21" name="内容占位符 3"/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24" name="内容占位符 3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​​(S) 27"/>
          <p:cNvCxnSpPr/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B83762-450F-4313-879F-500BE05B728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grpSp>
        <p:nvGrpSpPr>
          <p:cNvPr id="15" name="组 14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任意多边形(F) 1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  <a:endParaRPr lang="zh-CN" altLang="en-US" noProof="0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  <a:endParaRPr lang="zh-CN" altLang="en-US" noProof="0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  <a:endParaRPr lang="zh-CN" altLang="en-US" noProof="0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  <a:endParaRPr lang="zh-CN" altLang="en-US" noProof="0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04BA7A-E770-48B4-9ED2-522E084E8405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9"/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27" name="直接连接符​​(S) 26"/>
          <p:cNvCxnSpPr/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30" name="组 29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任意多边形(F) 30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2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自选图形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13" name="直接连接符​​(S) 12"/>
          <p:cNvCxnSpPr/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cxnSp>
        <p:nvCxnSpPr>
          <p:cNvPr id="16" name="直接连接符​​(S) 15"/>
          <p:cNvCxnSpPr/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8" name="文本占位符 29"/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</a:t>
            </a:r>
            <a:endParaRPr lang="zh-CN" altLang="en-US" noProof="0" dirty="0"/>
          </a:p>
        </p:txBody>
      </p:sp>
      <p:cxnSp>
        <p:nvCxnSpPr>
          <p:cNvPr id="20" name="直接连接符​​(S) 19"/>
          <p:cNvCxnSpPr/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占位符 29"/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2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cxnSp>
        <p:nvCxnSpPr>
          <p:cNvPr id="23" name="直接连接符​​(S) 22"/>
          <p:cNvCxnSpPr/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占位符 29"/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占位符 29"/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B8DED7-50F6-4F4F-9763-42A576EB505B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17" name="直接连接符​​(S) 16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/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年度审核</a:t>
            </a:r>
            <a:endParaRPr lang="zh-CN" altLang="en-US" b="0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息时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20" name="直接连接符​​(S) 19"/>
          <p:cNvCxnSpPr/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任意多边形(F) 22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23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24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表占位符 5"/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E04BD8-DEB2-4DB6-8921-C8176DF0EB17}" type="datetime2">
              <a:rPr lang="zh-CN" altLang="en-US" noProof="0" smtClean="0">
                <a:latin typeface="+mn-lt"/>
              </a:rPr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</a:fld>
            <a:endParaRPr lang="zh-CN" altLang="en-US" noProof="0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9" name="表格占位符 2"/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18353C-B2AA-43F5-B6ED-6EE257877897}" type="datetime2">
              <a:rPr lang="zh-CN" altLang="en-US" noProof="0" smtClean="0">
                <a:latin typeface="+mn-lt"/>
              </a:rPr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</a:fld>
            <a:endParaRPr lang="zh-CN" altLang="en-US" noProof="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altLang="en-US" sz="200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8" name="组 17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自选图形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19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4" name="组 23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任意多边形(F) 2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(F) 2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任意多边形(F) 2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(F) 3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8" name="图片占位符 25"/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62" name="直接连接符​​(S) 61"/>
          <p:cNvCxnSpPr/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图片占位符 25"/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2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73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7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75" name="文本占位符 29"/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76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77" name="文本占位符 29"/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78" name="文本占位符 29"/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79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grpSp>
        <p:nvGrpSpPr>
          <p:cNvPr id="23" name="组 22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自选图形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(F) 28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(F) 29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6" name="图片占位符 25"/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9" name="图片占位符 25"/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C55428-63DB-49A6-9817-AE0BC285EDAA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​​(S) 20"/>
          <p:cNvCxnSpPr/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(S) 27"/>
          <p:cNvCxnSpPr/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/>
          <p:cNvCxnSpPr/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96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97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  <a:endParaRPr lang="zh-CN" altLang="en-US" noProof="0" dirty="0"/>
          </a:p>
        </p:txBody>
      </p:sp>
      <p:sp>
        <p:nvSpPr>
          <p:cNvPr id="102" name="文本占位符 29"/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103" name="文本占位符 29"/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106" name="文本占位符 29"/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107" name="文本占位符 29"/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108" name="文本占位符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sp>
        <p:nvSpPr>
          <p:cNvPr id="109" name="文本占位符 29"/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长方形 43"/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长方形 46"/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26"/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28"/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2480A-F94E-4A44-BCF4-F23CC78AD854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2" name="标题占位符 1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17E7595-A321-49F8-8FF1-77A8C9D13DB0}" type="datetime2">
              <a:rPr lang="zh-CN" altLang="en-US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年度审核</a:t>
            </a:r>
            <a:endParaRPr lang="zh-CN" altLang="en-US" b="1" dirty="0"/>
          </a:p>
        </p:txBody>
      </p:sp>
      <p:sp>
        <p:nvSpPr>
          <p:cNvPr id="3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4827" y="2038992"/>
            <a:ext cx="6716609" cy="1514019"/>
          </a:xfrm>
        </p:spPr>
        <p:txBody>
          <a:bodyPr rtlCol="0"/>
          <a:lstStyle/>
          <a:p>
            <a:pPr rtl="0"/>
            <a:r>
              <a:rPr lang="en-US" altLang="zh-CN" sz="4400" dirty="0"/>
              <a:t>JAVA</a:t>
            </a:r>
            <a:r>
              <a:rPr lang="zh-CN" altLang="en-US" sz="4400" dirty="0"/>
              <a:t>实训项目答辩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社区服务管理系统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514019"/>
          </a:xfrm>
        </p:spPr>
        <p:txBody>
          <a:bodyPr rtlCol="0"/>
          <a:lstStyle/>
          <a:p>
            <a:pPr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软件小组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软件工程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2105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软件工程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2106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dirty="0"/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 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</a:t>
            </a:r>
            <a:endParaRPr lang="zh-CN" altLang="en-US"/>
          </a:p>
        </p:txBody>
      </p:sp>
      <p:pic>
        <p:nvPicPr>
          <p:cNvPr id="13" name="图片占位符 12" descr="团队成员的肖像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软工实训小组</a:t>
            </a:r>
            <a:endParaRPr lang="zh-CN" altLang="en-US" b="1" dirty="0"/>
          </a:p>
          <a:p>
            <a:pPr rtl="0"/>
            <a:r>
              <a:rPr lang="en-US" altLang="zh-CN" b="1" dirty="0"/>
              <a:t> </a:t>
            </a:r>
            <a:r>
              <a:rPr lang="zh-CN" altLang="en-US" dirty="0"/>
              <a:t>  </a:t>
            </a:r>
            <a:endParaRPr lang="zh-CN" altLang="en-US" dirty="0"/>
          </a:p>
          <a:p>
            <a:pPr rtl="0"/>
            <a:r>
              <a:rPr lang="zh-CN" altLang="en-US" dirty="0"/>
              <a:t>项目答辩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en-US" altLang="zh-CN" dirty="0"/>
              <a:t>01.</a:t>
            </a:r>
            <a:r>
              <a:rPr lang="zh-CN" altLang="en-US" dirty="0"/>
              <a:t>需求说明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956463"/>
          </a:xfrm>
        </p:spPr>
        <p:txBody>
          <a:bodyPr rtlCol="0"/>
          <a:lstStyle/>
          <a:p>
            <a:pPr rtl="0"/>
            <a:r>
              <a:rPr lang="zh-CN" altLang="en-US" dirty="0"/>
              <a:t>社区服务系统的需求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zh-CN" dirty="0"/>
              <a:t>02.</a:t>
            </a:r>
            <a:r>
              <a:rPr lang="zh-CN" altLang="en-US" dirty="0"/>
              <a:t>总体设计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956463"/>
          </a:xfrm>
        </p:spPr>
        <p:txBody>
          <a:bodyPr rtlCol="0"/>
          <a:lstStyle/>
          <a:p>
            <a:pPr rtl="0"/>
            <a:r>
              <a:rPr lang="zh-CN" altLang="en-US" dirty="0"/>
              <a:t>整体</a:t>
            </a:r>
            <a:r>
              <a:rPr lang="en-US" altLang="zh-CN" dirty="0" err="1"/>
              <a:t>ui</a:t>
            </a:r>
            <a:r>
              <a:rPr lang="zh-CN" altLang="en-US" dirty="0"/>
              <a:t>界面一览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en-US" altLang="zh-CN" dirty="0"/>
              <a:t>03.</a:t>
            </a:r>
            <a:r>
              <a:rPr lang="zh-CN" altLang="en-US" dirty="0"/>
              <a:t>模块简介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956463"/>
          </a:xfrm>
        </p:spPr>
        <p:txBody>
          <a:bodyPr rtlCol="0"/>
          <a:lstStyle/>
          <a:p>
            <a:pPr rtl="0"/>
            <a:r>
              <a:rPr lang="zh-CN" altLang="en-US" dirty="0"/>
              <a:t>介绍各个模块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en-US" altLang="zh-CN" dirty="0"/>
              <a:t>04.</a:t>
            </a:r>
            <a:r>
              <a:rPr lang="zh-CN" altLang="en-US" dirty="0"/>
              <a:t>一些用到的原理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956463"/>
          </a:xfrm>
        </p:spPr>
        <p:txBody>
          <a:bodyPr rtlCol="0"/>
          <a:lstStyle/>
          <a:p>
            <a:pPr rtl="0"/>
            <a:r>
              <a:rPr lang="zh-CN" altLang="en-US" dirty="0"/>
              <a:t>详细讲解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zh-CN" dirty="0"/>
              <a:t>05.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956463"/>
          </a:xfrm>
        </p:spPr>
        <p:txBody>
          <a:bodyPr rtlCol="0"/>
          <a:lstStyle/>
          <a:p>
            <a:pPr rtl="0"/>
            <a:r>
              <a:rPr lang="zh-CN" altLang="en-US" dirty="0"/>
              <a:t>感谢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1789A7E-E593-46BF-8BDF-818E18170648}" type="datetime2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1.</a:t>
            </a:r>
            <a:r>
              <a:rPr lang="zh-CN" altLang="en-US" dirty="0"/>
              <a:t>简介：需求说明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4023" y="1966489"/>
            <a:ext cx="4572001" cy="3889167"/>
          </a:xfrm>
        </p:spPr>
        <p:txBody>
          <a:bodyPr rtlCol="0"/>
          <a:lstStyle/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简介：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了提高社区的办事效率，增强各办事处之间的配合，减少居民到居委会后的问事、找窗口、办事过程消耗的时间，进一步提高社区工作人员对居民的管理以及更好的掌握辖区情况，提高人民满意度，特此开发社区服务平台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主要实现功能： 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、社区工作人员：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发布日常通知； 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接收居民的办事请求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安排核酸检测等防疫项目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 居民：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预约或请求办事；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回复工作人员的通知；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查看办事进度；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需求说明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</a:fld>
            <a:endParaRPr lang="zh-CN" altLang="en-US"/>
          </a:p>
        </p:txBody>
      </p:sp>
      <p:pic>
        <p:nvPicPr>
          <p:cNvPr id="53" name="图片占位符 52" descr="悬挂的灯泡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649159" y="1070672"/>
            <a:ext cx="2377568" cy="0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占位符 3" descr="citizen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1595" y="0"/>
            <a:ext cx="10180955" cy="6937375"/>
          </a:xfrm>
          <a:prstGeom prst="rect">
            <a:avLst/>
          </a:prstGeom>
        </p:spPr>
      </p:pic>
      <p:pic>
        <p:nvPicPr>
          <p:cNvPr id="5" name="图片 4" descr="work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90" y="0"/>
            <a:ext cx="10493375" cy="7093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9159" y="397240"/>
            <a:ext cx="2446841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总体设计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4023" y="879063"/>
            <a:ext cx="4516439" cy="610863"/>
          </a:xfrm>
        </p:spPr>
        <p:txBody>
          <a:bodyPr rtlCol="0"/>
          <a:lstStyle/>
          <a:p>
            <a:pPr rtl="0"/>
            <a:r>
              <a:rPr lang="en-US" altLang="zh-CN" dirty="0"/>
              <a:t>3.</a:t>
            </a:r>
            <a:r>
              <a:rPr lang="zh-CN" altLang="en-US" dirty="0"/>
              <a:t>模块简介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模块简介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9091" y="1603169"/>
            <a:ext cx="6151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登录页面：输入邮箱等待获得验证码后登录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61559" y="2484636"/>
            <a:ext cx="2360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输入邮箱后点击发送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在得到验证码后即可登录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当未选择职务时报错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802089" y="457200"/>
            <a:ext cx="0" cy="595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 descr="login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971675"/>
            <a:ext cx="5715000" cy="4095750"/>
          </a:xfrm>
          <a:prstGeom prst="rect">
            <a:avLst/>
          </a:prstGeom>
        </p:spPr>
      </p:pic>
      <p:pic>
        <p:nvPicPr>
          <p:cNvPr id="7" name="图片 6" descr="邮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0" y="718820"/>
            <a:ext cx="2879725" cy="1535430"/>
          </a:xfrm>
          <a:prstGeom prst="rect">
            <a:avLst/>
          </a:prstGeom>
        </p:spPr>
      </p:pic>
      <p:pic>
        <p:nvPicPr>
          <p:cNvPr id="8" name="图片 7" descr="错误无职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0" y="4502150"/>
            <a:ext cx="343535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/>
              <a:t>3.</a:t>
            </a:r>
            <a:r>
              <a:rPr lang="zh-CN" altLang="en-US" dirty="0"/>
              <a:t>模块简介</a:t>
            </a:r>
            <a:endParaRPr lang="zh-CN" altLang="en-US" b="1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模块简介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5C4CF23D-62A7-4535-9103-F3E780F737ED}" type="datetime2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125" y="2054225"/>
            <a:ext cx="49453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ea typeface="宋体" panose="02010600030101010101" pitchFamily="2" charset="-122"/>
              </a:rPr>
              <a:t>预约办事：填写申请内容</a:t>
            </a:r>
            <a:endParaRPr lang="zh-CN" altLang="en-US" u="sng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zh-CN" altLang="en-US" u="sng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 u="sng" dirty="0">
                <a:solidFill>
                  <a:schemeClr val="tx2"/>
                </a:solidFill>
                <a:ea typeface="宋体" panose="02010600030101010101" pitchFamily="2" charset="-122"/>
              </a:rPr>
              <a:t>查看通知：接受社区工作人员的通知</a:t>
            </a:r>
            <a:endParaRPr lang="zh-CN" altLang="en-US" u="sng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zh-CN" altLang="en-US" u="sng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 u="sng" dirty="0">
                <a:solidFill>
                  <a:schemeClr val="tx2"/>
                </a:solidFill>
                <a:ea typeface="宋体" panose="02010600030101010101" pitchFamily="2" charset="-122"/>
              </a:rPr>
              <a:t>办事进度：查看办事进度</a:t>
            </a:r>
            <a:endParaRPr lang="zh-CN" altLang="en-US" u="sng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 u="sng" dirty="0">
                <a:solidFill>
                  <a:schemeClr val="tx2"/>
                </a:solidFill>
                <a:ea typeface="宋体" panose="02010600030101010101" pitchFamily="2" charset="-122"/>
              </a:rPr>
              <a:t>（未完成</a:t>
            </a:r>
            <a:r>
              <a:rPr lang="en-US" altLang="zh-CN" u="sng" dirty="0">
                <a:solidFill>
                  <a:schemeClr val="tx2"/>
                </a:solidFill>
                <a:ea typeface="宋体" panose="02010600030101010101" pitchFamily="2" charset="-122"/>
              </a:rPr>
              <a:t>/</a:t>
            </a:r>
            <a:r>
              <a:rPr lang="zh-CN" altLang="en-US" u="sng" dirty="0">
                <a:solidFill>
                  <a:schemeClr val="tx2"/>
                </a:solidFill>
                <a:ea typeface="宋体" panose="02010600030101010101" pitchFamily="2" charset="-122"/>
              </a:rPr>
              <a:t>进行中</a:t>
            </a:r>
            <a:r>
              <a:rPr lang="en-US" altLang="zh-CN" u="sng" dirty="0">
                <a:solidFill>
                  <a:schemeClr val="tx2"/>
                </a:solidFill>
                <a:ea typeface="宋体" panose="02010600030101010101" pitchFamily="2" charset="-122"/>
              </a:rPr>
              <a:t>/</a:t>
            </a:r>
            <a:r>
              <a:rPr lang="zh-CN" altLang="en-US" u="sng" dirty="0">
                <a:solidFill>
                  <a:schemeClr val="tx2"/>
                </a:solidFill>
                <a:ea typeface="宋体" panose="02010600030101010101" pitchFamily="2" charset="-122"/>
              </a:rPr>
              <a:t>已完成）</a:t>
            </a:r>
            <a:endParaRPr lang="en-US" altLang="zh-CN" u="sng" dirty="0">
              <a:solidFill>
                <a:schemeClr val="tx2"/>
              </a:solidFill>
            </a:endParaRPr>
          </a:p>
          <a:p>
            <a:endParaRPr lang="en-US" altLang="zh-CN" u="sng" dirty="0">
              <a:solidFill>
                <a:schemeClr val="tx2"/>
              </a:solidFill>
            </a:endParaRPr>
          </a:p>
          <a:p>
            <a:endParaRPr lang="en-US" altLang="zh-CN" u="sng" dirty="0">
              <a:solidFill>
                <a:schemeClr val="tx2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05324" y="1812586"/>
            <a:ext cx="4229100" cy="1397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710305" y="859790"/>
            <a:ext cx="325310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运行演示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 descr="预约办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330" y="1680210"/>
            <a:ext cx="6278880" cy="4507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3.</a:t>
            </a:r>
            <a:r>
              <a:rPr lang="zh-CN" altLang="en-US" dirty="0"/>
              <a:t>模块简介</a:t>
            </a:r>
            <a:endParaRPr lang="zh-CN" altLang="en-US" b="1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4A09A9-5501-47C1-A89A-A340965A2BE2}" type="slidenum"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模块简介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4CF23D-62A7-4535-9103-F3E780F737ED}" type="datetime2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6385" y="1489536"/>
            <a:ext cx="504206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通知发布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办事流程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防疫调度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居民管理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08025" y="2107351"/>
            <a:ext cx="1145969" cy="38341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0" idx="4"/>
          </p:cNvCxnSpPr>
          <p:nvPr/>
        </p:nvCxnSpPr>
        <p:spPr>
          <a:xfrm>
            <a:off x="8381010" y="2490768"/>
            <a:ext cx="216724" cy="383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04651" y="2633790"/>
            <a:ext cx="504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more information 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想对长沙地铁了解更多，即可点击</a:t>
            </a:r>
            <a:endParaRPr lang="en-US" altLang="zh-CN" dirty="0">
              <a:solidFill>
                <a:schemeClr val="tx2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765601" y="198912"/>
            <a:ext cx="8142" cy="645127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 descr="发布通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0" y="1701800"/>
            <a:ext cx="6333490" cy="4791710"/>
          </a:xfrm>
          <a:prstGeom prst="rect">
            <a:avLst/>
          </a:prstGeom>
        </p:spPr>
      </p:pic>
      <p:pic>
        <p:nvPicPr>
          <p:cNvPr id="8" name="图片 7" descr="办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190115"/>
            <a:ext cx="4133215" cy="1628775"/>
          </a:xfrm>
          <a:prstGeom prst="rect">
            <a:avLst/>
          </a:prstGeom>
        </p:spPr>
      </p:pic>
      <p:pic>
        <p:nvPicPr>
          <p:cNvPr id="10" name="图片 9" descr="防疫调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20" y="3340100"/>
            <a:ext cx="4568190" cy="2992120"/>
          </a:xfrm>
          <a:prstGeom prst="rect">
            <a:avLst/>
          </a:prstGeom>
        </p:spPr>
      </p:pic>
      <p:pic>
        <p:nvPicPr>
          <p:cNvPr id="11" name="图片 10" descr="居民管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10" y="400685"/>
            <a:ext cx="6380480" cy="1012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595" y="2173679"/>
            <a:ext cx="4890515" cy="160861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dirty="0"/>
              <a:t>4.	</a:t>
            </a:r>
            <a:r>
              <a:rPr lang="zh-CN" altLang="en-US" sz="3600" dirty="0"/>
              <a:t>一些用到的原理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29140" y="3463868"/>
            <a:ext cx="520732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Ⅰ.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界面设计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Ⅱ.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收发邮件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Ⅲ.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数据库及相关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zh-CN" altLang="en-US" sz="4400" dirty="0"/>
              <a:t>一些用到的原理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176655" y="4986744"/>
            <a:ext cx="2133600" cy="205837"/>
          </a:xfrm>
        </p:spPr>
        <p:txBody>
          <a:bodyPr rtlCol="0"/>
          <a:lstStyle/>
          <a:p>
            <a:pPr rtl="0"/>
            <a:r>
              <a:rPr lang="zh-CN" altLang="en-US" dirty="0"/>
              <a:t>界面设计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1"/>
          </p:nvPr>
        </p:nvSpPr>
        <p:spPr>
          <a:xfrm>
            <a:off x="4803569" y="4986743"/>
            <a:ext cx="2754579" cy="205837"/>
          </a:xfrm>
        </p:spPr>
        <p:txBody>
          <a:bodyPr rtlCol="0"/>
          <a:lstStyle/>
          <a:p>
            <a:pPr rtl="0"/>
            <a:r>
              <a:rPr lang="zh-CN" altLang="en-US" dirty="0"/>
              <a:t>邮件收发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9246821" y="4986742"/>
            <a:ext cx="2129245" cy="205837"/>
          </a:xfrm>
        </p:spPr>
        <p:txBody>
          <a:bodyPr rtlCol="0"/>
          <a:lstStyle/>
          <a:p>
            <a:pPr rtl="0"/>
            <a:r>
              <a:rPr lang="zh-CN" altLang="en-US" dirty="0"/>
              <a:t>数据库相关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一些用到的原理</a:t>
            </a:r>
            <a:endParaRPr lang="zh-CN" altLang="en-US" dirty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EB95214F-AB21-4E52-B4B2-A5D82F211861}" type="datetime2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界面设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66950"/>
            <a:ext cx="3688715" cy="2184400"/>
          </a:xfrm>
          <a:prstGeom prst="rect">
            <a:avLst/>
          </a:prstGeom>
        </p:spPr>
      </p:pic>
      <p:pic>
        <p:nvPicPr>
          <p:cNvPr id="7" name="图片 6" descr="收发邮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15" y="2442845"/>
            <a:ext cx="4438015" cy="1831975"/>
          </a:xfrm>
          <a:prstGeom prst="rect">
            <a:avLst/>
          </a:prstGeom>
        </p:spPr>
      </p:pic>
      <p:pic>
        <p:nvPicPr>
          <p:cNvPr id="5" name="图片 4" descr="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010" y="1368425"/>
            <a:ext cx="4352290" cy="3082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VhN2I5MmE4ZjBmNDM2MDBjNzYyZjUyN2NhZjc3OTIifQ=="/>
</p:tagLst>
</file>

<file path=ppt/theme/theme1.xml><?xml version="1.0" encoding="utf-8"?>
<a:theme xmlns:a="http://schemas.openxmlformats.org/drawingml/2006/main" name="主题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几何图形年度演示文稿</Template>
  <TotalTime>0</TotalTime>
  <Words>603</Words>
  <Application>WPS 演示</Application>
  <PresentationFormat>宽屏</PresentationFormat>
  <Paragraphs>143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Microsoft YaHei UI</vt:lpstr>
      <vt:lpstr>微软雅黑</vt:lpstr>
      <vt:lpstr>Arial Unicode MS</vt:lpstr>
      <vt:lpstr>Franklin Gothic Demi</vt:lpstr>
      <vt:lpstr>Franklin Gothic Book</vt:lpstr>
      <vt:lpstr>主题 1</vt:lpstr>
      <vt:lpstr>QT实训项目答辩  长沙地铁换乘系统</vt:lpstr>
      <vt:lpstr>目录</vt:lpstr>
      <vt:lpstr>1.简介：需求说明</vt:lpstr>
      <vt:lpstr>2.总体设计</vt:lpstr>
      <vt:lpstr>3.模块简介</vt:lpstr>
      <vt:lpstr>3.模块简介</vt:lpstr>
      <vt:lpstr>3.模块简介</vt:lpstr>
      <vt:lpstr>4.	一些用到的原理 </vt:lpstr>
      <vt:lpstr>一些用到的原理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年度审核</dc:title>
  <dc:creator>张 维维</dc:creator>
  <cp:lastModifiedBy>兆星会计服务</cp:lastModifiedBy>
  <cp:revision>17</cp:revision>
  <dcterms:created xsi:type="dcterms:W3CDTF">2022-07-14T14:53:00Z</dcterms:created>
  <dcterms:modified xsi:type="dcterms:W3CDTF">2022-09-06T16:46:46Z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49438E53373547CC973D42C9FF9C2CA7</vt:lpwstr>
  </property>
  <property fmtid="{D5CDD505-2E9C-101B-9397-08002B2CF9AE}" pid="4" name="KSOProductBuildVer">
    <vt:lpwstr>2052-11.1.0.12313</vt:lpwstr>
  </property>
</Properties>
</file>