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321" r:id="rId5"/>
    <p:sldId id="322" r:id="rId6"/>
    <p:sldId id="266" r:id="rId7"/>
    <p:sldId id="459" r:id="rId8"/>
    <p:sldId id="460" r:id="rId9"/>
    <p:sldId id="461" r:id="rId10"/>
    <p:sldId id="462" r:id="rId11"/>
    <p:sldId id="391" r:id="rId12"/>
    <p:sldId id="463" r:id="rId13"/>
    <p:sldId id="390" r:id="rId14"/>
    <p:sldId id="464" r:id="rId15"/>
    <p:sldId id="467" r:id="rId16"/>
    <p:sldId id="468" r:id="rId17"/>
    <p:sldId id="469" r:id="rId18"/>
    <p:sldId id="470" r:id="rId19"/>
    <p:sldId id="471" r:id="rId20"/>
    <p:sldId id="472" r:id="rId21"/>
    <p:sldId id="473" r:id="rId22"/>
    <p:sldId id="474" r:id="rId23"/>
    <p:sldId id="475" r:id="rId24"/>
    <p:sldId id="477" r:id="rId25"/>
    <p:sldId id="482" r:id="rId26"/>
    <p:sldId id="483" r:id="rId27"/>
    <p:sldId id="484" r:id="rId28"/>
    <p:sldId id="599" r:id="rId29"/>
    <p:sldId id="600" r:id="rId30"/>
    <p:sldId id="601" r:id="rId31"/>
    <p:sldId id="605" r:id="rId32"/>
    <p:sldId id="604" r:id="rId33"/>
    <p:sldId id="606" r:id="rId34"/>
    <p:sldId id="602" r:id="rId35"/>
    <p:sldId id="607" r:id="rId36"/>
    <p:sldId id="608" r:id="rId37"/>
    <p:sldId id="614" r:id="rId38"/>
    <p:sldId id="615" r:id="rId39"/>
    <p:sldId id="616" r:id="rId40"/>
    <p:sldId id="603" r:id="rId41"/>
    <p:sldId id="617" r:id="rId42"/>
    <p:sldId id="618" r:id="rId43"/>
    <p:sldId id="497" r:id="rId44"/>
    <p:sldId id="499" r:id="rId45"/>
    <p:sldId id="500" r:id="rId46"/>
    <p:sldId id="501" r:id="rId47"/>
    <p:sldId id="502" r:id="rId48"/>
    <p:sldId id="503" r:id="rId49"/>
    <p:sldId id="619" r:id="rId50"/>
    <p:sldId id="620" r:id="rId51"/>
    <p:sldId id="621" r:id="rId52"/>
    <p:sldId id="622" r:id="rId53"/>
    <p:sldId id="623" r:id="rId54"/>
    <p:sldId id="624" r:id="rId55"/>
    <p:sldId id="625" r:id="rId56"/>
    <p:sldId id="626" r:id="rId57"/>
    <p:sldId id="627" r:id="rId58"/>
    <p:sldId id="628" r:id="rId59"/>
    <p:sldId id="629" r:id="rId60"/>
    <p:sldId id="515" r:id="rId61"/>
    <p:sldId id="516" r:id="rId62"/>
    <p:sldId id="630" r:id="rId63"/>
    <p:sldId id="632" r:id="rId64"/>
    <p:sldId id="631" r:id="rId65"/>
    <p:sldId id="633" r:id="rId66"/>
    <p:sldId id="634" r:id="rId67"/>
    <p:sldId id="635" r:id="rId68"/>
    <p:sldId id="636" r:id="rId69"/>
    <p:sldId id="637" r:id="rId70"/>
    <p:sldId id="525" r:id="rId71"/>
    <p:sldId id="526" r:id="rId72"/>
    <p:sldId id="759" r:id="rId73"/>
    <p:sldId id="527" r:id="rId74"/>
    <p:sldId id="534" r:id="rId75"/>
    <p:sldId id="535" r:id="rId76"/>
    <p:sldId id="536" r:id="rId77"/>
    <p:sldId id="537" r:id="rId78"/>
    <p:sldId id="760" r:id="rId79"/>
    <p:sldId id="539" r:id="rId80"/>
    <p:sldId id="540" r:id="rId81"/>
    <p:sldId id="541" r:id="rId82"/>
    <p:sldId id="542" r:id="rId83"/>
    <p:sldId id="543" r:id="rId84"/>
    <p:sldId id="544" r:id="rId85"/>
    <p:sldId id="545" r:id="rId86"/>
    <p:sldId id="546" r:id="rId87"/>
    <p:sldId id="547" r:id="rId88"/>
    <p:sldId id="548" r:id="rId89"/>
    <p:sldId id="549" r:id="rId90"/>
    <p:sldId id="550" r:id="rId91"/>
    <p:sldId id="551" r:id="rId92"/>
    <p:sldId id="552" r:id="rId93"/>
    <p:sldId id="553" r:id="rId94"/>
    <p:sldId id="554" r:id="rId95"/>
    <p:sldId id="555" r:id="rId96"/>
    <p:sldId id="556" r:id="rId97"/>
    <p:sldId id="557" r:id="rId98"/>
    <p:sldId id="558" r:id="rId99"/>
    <p:sldId id="559" r:id="rId100"/>
    <p:sldId id="560" r:id="rId101"/>
    <p:sldId id="721" r:id="rId102"/>
    <p:sldId id="722" r:id="rId103"/>
    <p:sldId id="723" r:id="rId104"/>
    <p:sldId id="564" r:id="rId105"/>
    <p:sldId id="565" r:id="rId106"/>
    <p:sldId id="566" r:id="rId107"/>
    <p:sldId id="567" r:id="rId108"/>
    <p:sldId id="568" r:id="rId109"/>
    <p:sldId id="569" r:id="rId110"/>
    <p:sldId id="570" r:id="rId111"/>
    <p:sldId id="571" r:id="rId112"/>
    <p:sldId id="572" r:id="rId113"/>
    <p:sldId id="573" r:id="rId114"/>
    <p:sldId id="574" r:id="rId115"/>
    <p:sldId id="575" r:id="rId116"/>
    <p:sldId id="576" r:id="rId117"/>
    <p:sldId id="577" r:id="rId118"/>
    <p:sldId id="578" r:id="rId119"/>
    <p:sldId id="579" r:id="rId120"/>
    <p:sldId id="580" r:id="rId121"/>
    <p:sldId id="581" r:id="rId122"/>
    <p:sldId id="582" r:id="rId123"/>
    <p:sldId id="583" r:id="rId124"/>
    <p:sldId id="584" r:id="rId125"/>
    <p:sldId id="585" r:id="rId126"/>
    <p:sldId id="586" r:id="rId127"/>
    <p:sldId id="587" r:id="rId128"/>
    <p:sldId id="588" r:id="rId129"/>
    <p:sldId id="589" r:id="rId130"/>
    <p:sldId id="590" r:id="rId131"/>
    <p:sldId id="591" r:id="rId132"/>
    <p:sldId id="592" r:id="rId133"/>
    <p:sldId id="593" r:id="rId134"/>
    <p:sldId id="594" r:id="rId135"/>
    <p:sldId id="283" r:id="rId136"/>
  </p:sldIdLst>
  <p:sldSz cx="12192000" cy="6858000"/>
  <p:notesSz cx="6858000" cy="9144000"/>
  <p:custDataLst>
    <p:tags r:id="rId1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3" d="100"/>
          <a:sy n="63" d="100"/>
        </p:scale>
        <p:origin x="-126" y="-126"/>
      </p:cViewPr>
      <p:guideLst>
        <p:guide orient="horz" pos="2116"/>
        <p:guide pos="383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0" Type="http://schemas.openxmlformats.org/officeDocument/2006/relationships/tags" Target="tags/tag147.xml"/><Relationship Id="rId14" Type="http://schemas.openxmlformats.org/officeDocument/2006/relationships/slide" Target="slides/slide11.xml"/><Relationship Id="rId139" Type="http://schemas.openxmlformats.org/officeDocument/2006/relationships/tableStyles" Target="tableStyles.xml"/><Relationship Id="rId138" Type="http://schemas.openxmlformats.org/officeDocument/2006/relationships/viewProps" Target="viewProps.xml"/><Relationship Id="rId137" Type="http://schemas.openxmlformats.org/officeDocument/2006/relationships/presProps" Target="presProps.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模型用于管理应用系统行为和数据，发生变化时，会通知视图，并允许视图查询它的当前状态，同时允许控制器访问模型中封装的业务功能；视图负责模型内容的展现和接收用户的请求；控制器定义了应用系统的控制行为，能够分派用户的请求并针对用户请求选择相应的视图。</a:t>
            </a:r>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066" name="幻灯片图像占位符 114689"/>
          <p:cNvSpPr>
            <a:spLocks noGrp="1" noRot="1" noChangeAspect="1" noTextEdit="1"/>
          </p:cNvSpPr>
          <p:nvPr>
            <p:ph type="sldImg"/>
          </p:nvPr>
        </p:nvSpPr>
        <p:spPr>
          <a:xfrm>
            <a:off x="876300" y="731838"/>
            <a:ext cx="4876800" cy="3657600"/>
          </a:xfrm>
        </p:spPr>
      </p:sp>
      <p:sp>
        <p:nvSpPr>
          <p:cNvPr id="88067" name="文本占位符 114690"/>
          <p:cNvSpPr>
            <a:spLocks noGrp="1"/>
          </p:cNvSpPr>
          <p:nvPr>
            <p:ph type="body"/>
          </p:nvPr>
        </p:nvSpPr>
        <p:spPr>
          <a:xfrm>
            <a:off x="663575" y="4632325"/>
            <a:ext cx="5302250" cy="4389438"/>
          </a:xfrm>
          <a:ln>
            <a:miter/>
          </a:ln>
        </p:spPr>
        <p:txBody>
          <a:bodyPr wrap="square" lIns="90487" tIns="44450" rIns="90487" bIns="44450" anchor="ctr"/>
          <a:lstStyle/>
          <a:p>
            <a:pPr lvl="0"/>
            <a:r>
              <a:rPr lang="en-US" altLang="zh-CN" dirty="0"/>
              <a:t>Place design components into the Architecture model </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3186" name="幻灯片图像占位符 119809"/>
          <p:cNvSpPr>
            <a:spLocks noGrp="1" noRot="1" noChangeAspect="1" noTextEdit="1"/>
          </p:cNvSpPr>
          <p:nvPr>
            <p:ph type="sldImg"/>
          </p:nvPr>
        </p:nvSpPr>
        <p:spPr>
          <a:xfrm>
            <a:off x="876300" y="731838"/>
            <a:ext cx="4876800" cy="3657600"/>
          </a:xfrm>
        </p:spPr>
      </p:sp>
      <p:sp>
        <p:nvSpPr>
          <p:cNvPr id="93187" name="文本占位符 119810"/>
          <p:cNvSpPr>
            <a:spLocks noGrp="1"/>
          </p:cNvSpPr>
          <p:nvPr>
            <p:ph type="body"/>
          </p:nvPr>
        </p:nvSpPr>
        <p:spPr>
          <a:xfrm>
            <a:off x="663575" y="4632325"/>
            <a:ext cx="5302250" cy="4389438"/>
          </a:xfrm>
          <a:ln>
            <a:miter/>
          </a:ln>
        </p:spPr>
        <p:txBody>
          <a:bodyPr wrap="square" lIns="90487" tIns="44450" rIns="90487" bIns="44450" anchor="ctr"/>
          <a:lstStyle/>
          <a:p>
            <a:pPr lvl="0"/>
            <a:r>
              <a:rPr lang="en-US" altLang="zh-CN" dirty="0"/>
              <a:t>Robustness analysis is a process that leads from a use case to a Design model that supports that use case:</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6258" name="幻灯片图像占位符 122881"/>
          <p:cNvSpPr>
            <a:spLocks noGrp="1" noRot="1" noChangeAspect="1" noTextEdit="1"/>
          </p:cNvSpPr>
          <p:nvPr>
            <p:ph type="sldImg"/>
          </p:nvPr>
        </p:nvSpPr>
        <p:spPr>
          <a:xfrm>
            <a:off x="876300" y="731838"/>
            <a:ext cx="4876800" cy="3657600"/>
          </a:xfrm>
        </p:spPr>
      </p:sp>
      <p:sp>
        <p:nvSpPr>
          <p:cNvPr id="96259" name="文本占位符 122882"/>
          <p:cNvSpPr>
            <a:spLocks noGrp="1"/>
          </p:cNvSpPr>
          <p:nvPr>
            <p:ph type="body"/>
          </p:nvPr>
        </p:nvSpPr>
        <p:spPr>
          <a:xfrm>
            <a:off x="663575" y="4632325"/>
            <a:ext cx="5302250" cy="4389438"/>
          </a:xfrm>
          <a:ln>
            <a:miter/>
          </a:ln>
        </p:spPr>
        <p:txBody>
          <a:bodyPr wrap="square" lIns="90487" tIns="44450" rIns="90487" bIns="44450" anchor="ctr"/>
          <a:lstStyle/>
          <a:p>
            <a:pPr lvl="0"/>
            <a:r>
              <a:rPr lang="en-US" altLang="zh-CN" dirty="0"/>
              <a:t>sensors</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9570" name="幻灯片图像占位符 136193"/>
          <p:cNvSpPr>
            <a:spLocks noGrp="1" noRot="1" noChangeAspect="1" noTextEdit="1"/>
          </p:cNvSpPr>
          <p:nvPr>
            <p:ph type="sldImg"/>
          </p:nvPr>
        </p:nvSpPr>
        <p:spPr>
          <a:xfrm>
            <a:off x="876300" y="731838"/>
            <a:ext cx="4876800" cy="3657600"/>
          </a:xfrm>
        </p:spPr>
      </p:sp>
      <p:sp>
        <p:nvSpPr>
          <p:cNvPr id="109571" name="文本占位符 136194"/>
          <p:cNvSpPr>
            <a:spLocks noGrp="1"/>
          </p:cNvSpPr>
          <p:nvPr>
            <p:ph type="body"/>
          </p:nvPr>
        </p:nvSpPr>
        <p:spPr>
          <a:xfrm>
            <a:off x="663575" y="4632325"/>
            <a:ext cx="5302250" cy="4389438"/>
          </a:xfrm>
          <a:ln>
            <a:miter/>
          </a:ln>
        </p:spPr>
        <p:txBody>
          <a:bodyPr wrap="square" lIns="90487" tIns="44450" rIns="90487" bIns="44450" anchor="ctr"/>
          <a:lstStyle/>
          <a:p>
            <a:pPr lvl="0"/>
            <a:r>
              <a:rPr lang="en-US" altLang="zh-CN" b="1" dirty="0"/>
              <a:t>To provide a different perspective on the Robustness model you can convert the Collaboration diagram into a Sequence diagram.</a:t>
            </a:r>
            <a:endParaRPr lang="en-US" altLang="zh-CN" b="1" dirty="0"/>
          </a:p>
          <a:p>
            <a:pPr lvl="0"/>
            <a:r>
              <a:rPr lang="en-US" altLang="zh-CN" b="1" dirty="0"/>
              <a:t> This diagram tends to be more useful for</a:t>
            </a:r>
            <a:endParaRPr lang="en-US" altLang="zh-CN" b="1" dirty="0"/>
          </a:p>
          <a:p>
            <a:pPr lvl="0"/>
            <a:r>
              <a:rPr lang="en-US" altLang="zh-CN" b="1" dirty="0"/>
              <a:t>developers.</a:t>
            </a:r>
            <a:endParaRPr lang="zh-CN" altLang="en-US" b="1"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1618" name="幻灯片图像占位符 138241"/>
          <p:cNvSpPr>
            <a:spLocks noGrp="1" noRot="1" noChangeAspect="1" noTextEdit="1"/>
          </p:cNvSpPr>
          <p:nvPr>
            <p:ph type="sldImg"/>
          </p:nvPr>
        </p:nvSpPr>
        <p:spPr>
          <a:xfrm>
            <a:off x="876300" y="731838"/>
            <a:ext cx="4876800" cy="3657600"/>
          </a:xfrm>
        </p:spPr>
      </p:sp>
      <p:sp>
        <p:nvSpPr>
          <p:cNvPr id="111619" name="文本占位符 138242"/>
          <p:cNvSpPr>
            <a:spLocks noGrp="1"/>
          </p:cNvSpPr>
          <p:nvPr>
            <p:ph type="body"/>
          </p:nvPr>
        </p:nvSpPr>
        <p:spPr>
          <a:xfrm>
            <a:off x="663575" y="4632325"/>
            <a:ext cx="5302250" cy="4389438"/>
          </a:xfrm>
          <a:ln>
            <a:miter/>
          </a:ln>
        </p:spPr>
        <p:txBody>
          <a:bodyPr wrap="square" lIns="90487" tIns="44450" rIns="90487" bIns="44450" anchor="ctr"/>
          <a:lstStyle/>
          <a:p>
            <a:pPr lvl="0"/>
            <a:r>
              <a:rPr lang="en-US" altLang="zh-CN" dirty="0"/>
              <a:t>Arrange the</a:t>
            </a:r>
            <a:r>
              <a:rPr lang="en-US" altLang="zh-CN" dirty="0">
                <a:solidFill>
                  <a:schemeClr val="accent1"/>
                </a:solidFill>
              </a:rPr>
              <a:t> </a:t>
            </a:r>
            <a:r>
              <a:rPr lang="en-US" altLang="zh-CN" i="1" dirty="0">
                <a:solidFill>
                  <a:schemeClr val="accent1"/>
                </a:solidFill>
              </a:rPr>
              <a:t>collaborators</a:t>
            </a:r>
            <a:r>
              <a:rPr lang="en-US" altLang="zh-CN" dirty="0"/>
              <a:t> at the top of the Sequence diagram to reflect the time-order of the first activity. </a:t>
            </a:r>
            <a:endParaRPr lang="zh-CN" altLang="en-US" dirty="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6533" y="190500"/>
            <a:ext cx="10943167" cy="8636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7.xml"/><Relationship Id="rId4" Type="http://schemas.openxmlformats.org/officeDocument/2006/relationships/tags" Target="../tags/tag124.xml"/><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tags" Target="../tags/tag123.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tags" Target="../tags/tag126.xml"/><Relationship Id="rId2" Type="http://schemas.openxmlformats.org/officeDocument/2006/relationships/image" Target="../media/image55.wmf"/><Relationship Id="rId1" Type="http://schemas.openxmlformats.org/officeDocument/2006/relationships/tags" Target="../tags/tag12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7.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27.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8.xml"/><Relationship Id="rId1" Type="http://schemas.openxmlformats.org/officeDocument/2006/relationships/image" Target="../media/image58.wmf"/></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9.xml"/><Relationship Id="rId1" Type="http://schemas.openxmlformats.org/officeDocument/2006/relationships/image" Target="../media/image59.wmf"/></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0.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0.wmf"/></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1.xml"/><Relationship Id="rId1" Type="http://schemas.openxmlformats.org/officeDocument/2006/relationships/image" Target="../media/image61.wmf"/></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3.xml"/><Relationship Id="rId1" Type="http://schemas.openxmlformats.org/officeDocument/2006/relationships/image" Target="../media/image62.wmf"/></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4.xml"/><Relationship Id="rId1" Type="http://schemas.openxmlformats.org/officeDocument/2006/relationships/image" Target="../media/image63.wmf"/></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5.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6.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4.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5.wmf"/></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7.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8.xml"/><Relationship Id="rId1" Type="http://schemas.openxmlformats.org/officeDocument/2006/relationships/image" Target="../media/image66.wmf"/></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7.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0.xml"/><Relationship Id="rId1" Type="http://schemas.openxmlformats.org/officeDocument/2006/relationships/image" Target="../media/image68.wmf"/></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9.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1.xml"/><Relationship Id="rId1" Type="http://schemas.openxmlformats.org/officeDocument/2006/relationships/image" Target="../media/image70.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2.xml"/><Relationship Id="rId1" Type="http://schemas.openxmlformats.org/officeDocument/2006/relationships/image" Target="../media/image71.wmf"/></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43.xml"/><Relationship Id="rId1" Type="http://schemas.openxmlformats.org/officeDocument/2006/relationships/image" Target="../media/image72.wm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4.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3.wmf"/></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tags" Target="../tags/tag42.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tags" Target="../tags/tag44.xml"/><Relationship Id="rId2" Type="http://schemas.openxmlformats.org/officeDocument/2006/relationships/image" Target="../media/image12.png"/><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tags" Target="../tags/tag48.xml"/><Relationship Id="rId2" Type="http://schemas.openxmlformats.org/officeDocument/2006/relationships/image" Target="../media/image13.png"/><Relationship Id="rId1" Type="http://schemas.openxmlformats.org/officeDocument/2006/relationships/tags" Target="../tags/tag4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4.png"/><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5.wmf"/><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image" Target="../media/image16.wmf"/><Relationship Id="rId1" Type="http://schemas.openxmlformats.org/officeDocument/2006/relationships/tags" Target="../tags/tag55.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tags" Target="../tags/tag58.xml"/><Relationship Id="rId2" Type="http://schemas.openxmlformats.org/officeDocument/2006/relationships/image" Target="../media/image17.png"/><Relationship Id="rId1" Type="http://schemas.openxmlformats.org/officeDocument/2006/relationships/tags" Target="../tags/tag5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tags" Target="../tags/tag60.xml"/><Relationship Id="rId2" Type="http://schemas.openxmlformats.org/officeDocument/2006/relationships/image" Target="../media/image18.wmf"/><Relationship Id="rId1" Type="http://schemas.openxmlformats.org/officeDocument/2006/relationships/tags" Target="../tags/tag59.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tags" Target="../tags/tag64.xml"/><Relationship Id="rId2" Type="http://schemas.openxmlformats.org/officeDocument/2006/relationships/image" Target="../media/image19.png"/><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5.wmf"/><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1.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2.emf"/></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emf"/></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image" Target="../media/image27.wmf"/><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image" Target="../media/image28.wmf"/><Relationship Id="rId1" Type="http://schemas.openxmlformats.org/officeDocument/2006/relationships/tags" Target="../tags/tag7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29.wmf"/><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30.wmf"/><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1.wmf"/></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2.wmf"/><Relationship Id="rId1" Type="http://schemas.openxmlformats.org/officeDocument/2006/relationships/tags" Target="../tags/tag89.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1.xml"/><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tags" Target="../tags/tag90.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tags" Target="../tags/tag92.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tags" Target="../tags/tag94.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tags" Target="../tags/tag96.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image" Target="../media/image33.wmf"/><Relationship Id="rId1" Type="http://schemas.openxmlformats.org/officeDocument/2006/relationships/tags" Target="../tags/tag98.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34.wmf"/><Relationship Id="rId1" Type="http://schemas.openxmlformats.org/officeDocument/2006/relationships/tags" Target="../tags/tag100.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35.wmf"/><Relationship Id="rId1" Type="http://schemas.openxmlformats.org/officeDocument/2006/relationships/tags" Target="../tags/tag102.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tags" Target="../tags/tag10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6.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07.xml"/><Relationship Id="rId1" Type="http://schemas.openxmlformats.org/officeDocument/2006/relationships/image" Target="../media/image36.w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9.wmf"/><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08.xml"/><Relationship Id="rId1" Type="http://schemas.openxmlformats.org/officeDocument/2006/relationships/image" Target="../media/image36.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1.xml"/><Relationship Id="rId1" Type="http://schemas.openxmlformats.org/officeDocument/2006/relationships/tags" Target="../tags/tag10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1.xml"/><Relationship Id="rId2" Type="http://schemas.openxmlformats.org/officeDocument/2006/relationships/tags" Target="../tags/tag110.xml"/><Relationship Id="rId1" Type="http://schemas.openxmlformats.org/officeDocument/2006/relationships/image" Target="../media/image38.wm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9.w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2.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1.xml"/><Relationship Id="rId2" Type="http://schemas.openxmlformats.org/officeDocument/2006/relationships/tags" Target="../tags/tag113.xml"/><Relationship Id="rId1"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4.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1.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7.xml"/><Relationship Id="rId1" Type="http://schemas.openxmlformats.org/officeDocument/2006/relationships/image" Target="../media/image41.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1.xml"/><Relationship Id="rId1" Type="http://schemas.openxmlformats.org/officeDocument/2006/relationships/image" Target="../media/image45.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6.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10.png"/><Relationship Id="rId1" Type="http://schemas.openxmlformats.org/officeDocument/2006/relationships/tags" Target="../tags/tag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8.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1.xml"/><Relationship Id="rId1" Type="http://schemas.openxmlformats.org/officeDocument/2006/relationships/image" Target="../media/image49.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0.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1.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2.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3.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9.xml"/><Relationship Id="rId1" Type="http://schemas.openxmlformats.org/officeDocument/2006/relationships/image" Target="../media/image54.wmf"/></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20.xml"/></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tags" Target="../tags/tag122.xml"/><Relationship Id="rId2" Type="http://schemas.openxmlformats.org/officeDocument/2006/relationships/image" Target="../media/image55.wmf"/><Relationship Id="rId1" Type="http://schemas.openxmlformats.org/officeDocument/2006/relationships/tags" Target="../tags/tag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 cstate="screen"/>
          <a:srcRect/>
          <a:stretch>
            <a:fillRect/>
          </a:stretch>
        </p:blipFill>
        <p:spPr>
          <a:xfrm flipH="1">
            <a:off x="-15484" y="0"/>
            <a:ext cx="12207484" cy="6855102"/>
          </a:xfrm>
          <a:prstGeom prst="rect">
            <a:avLst/>
          </a:prstGeom>
        </p:spPr>
      </p:pic>
      <p:sp>
        <p:nvSpPr>
          <p:cNvPr id="28" name="TextBox 28"/>
          <p:cNvSpPr txBox="1"/>
          <p:nvPr/>
        </p:nvSpPr>
        <p:spPr>
          <a:xfrm>
            <a:off x="0" y="1632585"/>
            <a:ext cx="6842760" cy="1690014"/>
          </a:xfrm>
          <a:prstGeom prst="rect">
            <a:avLst/>
          </a:prstGeom>
          <a:noFill/>
        </p:spPr>
        <p:txBody>
          <a:bodyPr wrap="square" rtlCol="0">
            <a:spAutoFit/>
            <a:scene3d>
              <a:camera prst="orthographicFront"/>
              <a:lightRig rig="threePt" dir="t"/>
            </a:scene3d>
          </a:bodyPr>
          <a:lstStyle/>
          <a:p>
            <a:pPr algn="ctr">
              <a:lnSpc>
                <a:spcPct val="110000"/>
              </a:lnSpc>
            </a:pPr>
            <a:r>
              <a:rPr lang="zh-CN" altLang="en-US" sz="5400" b="1" dirty="0" smtClean="0">
                <a:solidFill>
                  <a:schemeClr val="accent1"/>
                </a:solidFill>
                <a:effectLst>
                  <a:outerShdw blurRad="38100" dist="25400" dir="5400000" algn="ctr" rotWithShape="0">
                    <a:srgbClr val="6E747A">
                      <a:alpha val="43000"/>
                    </a:srgbClr>
                  </a:outerShdw>
                </a:effectLst>
                <a:latin typeface="黑体" panose="02010609060101010101" charset="-122"/>
                <a:ea typeface="黑体" panose="02010609060101010101" charset="-122"/>
                <a:sym typeface="+mn-ea"/>
              </a:rPr>
              <a:t>第四讲 设计工程</a:t>
            </a:r>
            <a:r>
              <a:rPr lang="zh-CN" altLang="en-US" sz="4600" b="1" dirty="0">
                <a:solidFill>
                  <a:schemeClr val="accent1"/>
                </a:solidFill>
                <a:effectLst>
                  <a:outerShdw blurRad="38100" dist="25400" dir="5400000" algn="ctr" rotWithShape="0">
                    <a:srgbClr val="6E747A">
                      <a:alpha val="43000"/>
                    </a:srgbClr>
                  </a:outerShdw>
                </a:effectLst>
                <a:latin typeface="黑体" panose="02010609060101010101" charset="-122"/>
                <a:ea typeface="黑体" panose="02010609060101010101" charset="-122"/>
                <a:sym typeface="+mn-ea"/>
              </a:rPr>
              <a:t>（</a:t>
            </a:r>
            <a:r>
              <a:rPr lang="en-GB" altLang="en-US" sz="4600" b="1" dirty="0">
                <a:solidFill>
                  <a:schemeClr val="accent1"/>
                </a:solidFill>
                <a:effectLst>
                  <a:outerShdw blurRad="38100" dist="25400" dir="5400000" algn="ctr" rotWithShape="0">
                    <a:srgbClr val="6E747A">
                      <a:alpha val="43000"/>
                    </a:srgbClr>
                  </a:outerShdw>
                </a:effectLst>
                <a:latin typeface="黑体" panose="02010609060101010101" charset="-122"/>
                <a:ea typeface="黑体" panose="02010609060101010101" charset="-122"/>
              </a:rPr>
              <a:t> Design Engineering </a:t>
            </a:r>
            <a:r>
              <a:rPr lang="zh-CN" altLang="en-US" sz="4600" b="1" dirty="0">
                <a:solidFill>
                  <a:schemeClr val="accent1"/>
                </a:solidFill>
                <a:effectLst>
                  <a:outerShdw blurRad="38100" dist="25400" dir="5400000" algn="ctr" rotWithShape="0">
                    <a:srgbClr val="6E747A">
                      <a:alpha val="43000"/>
                    </a:srgbClr>
                  </a:outerShdw>
                </a:effectLst>
                <a:latin typeface="黑体" panose="02010609060101010101" charset="-122"/>
                <a:ea typeface="黑体" panose="02010609060101010101" charset="-122"/>
                <a:sym typeface="+mn-ea"/>
              </a:rPr>
              <a:t>）</a:t>
            </a:r>
            <a:endParaRPr lang="zh-CN" altLang="en-US" sz="4600" b="1" dirty="0">
              <a:solidFill>
                <a:schemeClr val="accent1"/>
              </a:solidFill>
              <a:effectLst>
                <a:outerShdw blurRad="38100" dist="25400" dir="5400000" algn="ctr" rotWithShape="0">
                  <a:srgbClr val="6E747A">
                    <a:alpha val="43000"/>
                  </a:srgbClr>
                </a:outerShdw>
              </a:effectLst>
              <a:latin typeface="黑体" panose="02010609060101010101" charset="-122"/>
              <a:ea typeface="黑体" panose="02010609060101010101" charset="-122"/>
              <a:sym typeface="+mn-ea"/>
            </a:endParaRPr>
          </a:p>
        </p:txBody>
      </p:sp>
      <p:sp>
        <p:nvSpPr>
          <p:cNvPr id="9219" name="矩形 9218"/>
          <p:cNvSpPr/>
          <p:nvPr/>
        </p:nvSpPr>
        <p:spPr>
          <a:xfrm>
            <a:off x="2938780" y="4570095"/>
            <a:ext cx="5184775" cy="1828800"/>
          </a:xfrm>
          <a:prstGeom prst="rect">
            <a:avLst/>
          </a:prstGeom>
          <a:noFill/>
          <a:ln w="9525">
            <a:noFill/>
          </a:ln>
        </p:spPr>
        <p:txBody>
          <a:bodyPr wrap="none" anchor="ctr"/>
          <a:lstStyle/>
          <a:p>
            <a:pPr algn="ctr">
              <a:spcBef>
                <a:spcPct val="20000"/>
              </a:spcBef>
            </a:pPr>
            <a:r>
              <a:rPr lang="en-US" altLang="zh-CN" sz="2400" b="1" i="1" dirty="0">
                <a:solidFill>
                  <a:schemeClr val="accent1">
                    <a:lumMod val="60000"/>
                    <a:lumOff val="40000"/>
                  </a:schemeClr>
                </a:solidFill>
                <a:latin typeface="Times New Roman" panose="02020603050405020304" charset="0"/>
                <a:ea typeface="隶书" panose="02010509060101010101" pitchFamily="49" charset="-122"/>
              </a:rPr>
              <a:t>Welcome to Software Engineering</a:t>
            </a:r>
            <a:endParaRPr lang="en-US" altLang="zh-CN" sz="2400" b="1" i="1" dirty="0">
              <a:solidFill>
                <a:schemeClr val="accent1">
                  <a:lumMod val="60000"/>
                  <a:lumOff val="40000"/>
                </a:schemeClr>
              </a:solidFill>
              <a:latin typeface="Times New Roman" panose="02020603050405020304" charset="0"/>
              <a:ea typeface="隶书" panose="02010509060101010101" pitchFamily="49" charset="-122"/>
            </a:endParaRPr>
          </a:p>
          <a:p>
            <a:pPr algn="ctr">
              <a:spcBef>
                <a:spcPct val="20000"/>
              </a:spcBef>
            </a:pPr>
            <a:r>
              <a:rPr lang="en-US" altLang="zh-CN" sz="2400" b="1" i="1" dirty="0">
                <a:solidFill>
                  <a:schemeClr val="accent1">
                    <a:lumMod val="60000"/>
                    <a:lumOff val="40000"/>
                  </a:schemeClr>
                </a:solidFill>
                <a:latin typeface="Times New Roman" panose="02020603050405020304" charset="0"/>
                <a:ea typeface="隶书" panose="02010509060101010101" pitchFamily="49" charset="-122"/>
              </a:rPr>
              <a:t>Lecture </a:t>
            </a:r>
            <a:r>
              <a:rPr lang="en-US" altLang="zh-CN" sz="2400" b="1" i="1" dirty="0" smtClean="0">
                <a:solidFill>
                  <a:schemeClr val="accent1">
                    <a:lumMod val="60000"/>
                    <a:lumOff val="40000"/>
                  </a:schemeClr>
                </a:solidFill>
                <a:latin typeface="Times New Roman" panose="02020603050405020304" charset="0"/>
                <a:ea typeface="隶书" panose="02010509060101010101" pitchFamily="49" charset="-122"/>
              </a:rPr>
              <a:t>4</a:t>
            </a:r>
            <a:endParaRPr lang="en-US" altLang="zh-CN" sz="2400" b="1" i="1" dirty="0">
              <a:solidFill>
                <a:schemeClr val="accent1">
                  <a:lumMod val="60000"/>
                  <a:lumOff val="40000"/>
                </a:schemeClr>
              </a:solidFill>
              <a:latin typeface="Times New Roman" panose="02020603050405020304" charset="0"/>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1"/>
                                          </p:val>
                                        </p:tav>
                                        <p:tav tm="100000">
                                          <p:val>
                                            <p:strVal val="#ppt_x"/>
                                          </p:val>
                                        </p:tav>
                                      </p:tavLst>
                                    </p:anim>
                                    <p:anim calcmode="lin" valueType="num">
                                      <p:cBhvr>
                                        <p:cTn id="9" dur="1000" fill="hold"/>
                                        <p:tgtEl>
                                          <p:spTgt spid="9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00109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1.2.2 </a:t>
            </a:r>
            <a:r>
              <a:rPr lang="zh-CN" altLang="en-US" sz="2400" b="1" dirty="0" smtClean="0">
                <a:solidFill>
                  <a:schemeClr val="accent3">
                    <a:lumMod val="75000"/>
                  </a:schemeClr>
                </a:solidFill>
                <a:latin typeface="+mn-ea"/>
              </a:rPr>
              <a:t>信息</a:t>
            </a:r>
            <a:r>
              <a:rPr lang="zh-CN" altLang="en-US" sz="2400" b="1" dirty="0">
                <a:solidFill>
                  <a:schemeClr val="accent3">
                    <a:lumMod val="75000"/>
                  </a:schemeClr>
                </a:solidFill>
                <a:latin typeface="+mn-ea"/>
              </a:rPr>
              <a:t>隐藏与独立性</a:t>
            </a:r>
            <a:endParaRPr lang="en-US" altLang="zh-CN" sz="2400" b="1" dirty="0">
              <a:solidFill>
                <a:schemeClr val="accent3">
                  <a:lumMod val="75000"/>
                </a:schemeClr>
              </a:solidFill>
              <a:latin typeface="+mn-ea"/>
            </a:endParaRPr>
          </a:p>
          <a:p>
            <a:pPr marL="342900" indent="-342900">
              <a:buFont typeface="Wingdings" panose="05000000000000000000" pitchFamily="2" charset="2"/>
              <a:buChar char="Ø"/>
            </a:pPr>
            <a:r>
              <a:rPr lang="zh-CN" altLang="en-US" sz="2200" b="1" dirty="0">
                <a:solidFill>
                  <a:srgbClr val="800080"/>
                </a:solidFill>
                <a:latin typeface="楷体_GB2312" pitchFamily="49" charset="-122"/>
                <a:ea typeface="楷体_GB2312" pitchFamily="49" charset="-122"/>
              </a:rPr>
              <a:t>信息隐藏原理</a:t>
            </a:r>
            <a:r>
              <a:rPr lang="zh-CN" altLang="en-US" sz="2200" dirty="0">
                <a:solidFill>
                  <a:srgbClr val="000066"/>
                </a:solidFill>
                <a:latin typeface="楷体_GB2312" pitchFamily="49" charset="-122"/>
                <a:ea typeface="楷体_GB2312" pitchFamily="49" charset="-122"/>
              </a:rPr>
              <a:t>：模块应该设计得使其所含信息（过程和数据）对于那些不需要这些信息的模块来说不可访问；每个模块只完成一个相对独立的特定功能；模块之间仅交换那些为完成系统功能必须交换的信息，即模块应该功能</a:t>
            </a:r>
            <a:r>
              <a:rPr lang="zh-CN" altLang="en-US" sz="2200" dirty="0">
                <a:solidFill>
                  <a:srgbClr val="CC0000"/>
                </a:solidFill>
                <a:latin typeface="楷体_GB2312" pitchFamily="49" charset="-122"/>
                <a:ea typeface="楷体_GB2312" pitchFamily="49" charset="-122"/>
              </a:rPr>
              <a:t>独立</a:t>
            </a:r>
            <a:r>
              <a:rPr lang="zh-CN" altLang="en-US" sz="2200" dirty="0">
                <a:solidFill>
                  <a:srgbClr val="000066"/>
                </a:solidFill>
                <a:latin typeface="楷体_GB2312" pitchFamily="49" charset="-122"/>
                <a:ea typeface="楷体_GB2312" pitchFamily="49" charset="-122"/>
              </a:rPr>
              <a:t>的。</a:t>
            </a:r>
            <a:r>
              <a:rPr lang="zh-CN" altLang="en-US" sz="2200" dirty="0">
                <a:solidFill>
                  <a:srgbClr val="000066"/>
                </a:solidFill>
                <a:ea typeface="楷体_GB2312" pitchFamily="49" charset="-122"/>
              </a:rPr>
              <a:t> </a:t>
            </a:r>
            <a:endParaRPr lang="zh-CN" altLang="en-US" sz="2200" dirty="0">
              <a:solidFill>
                <a:srgbClr val="000066"/>
              </a:solidFill>
              <a:ea typeface="楷体_GB2312" pitchFamily="49" charset="-122"/>
            </a:endParaRPr>
          </a:p>
          <a:p>
            <a:pPr marL="342900" indent="-342900">
              <a:buFont typeface="Wingdings" panose="05000000000000000000" pitchFamily="2" charset="2"/>
              <a:buChar char="Ø"/>
            </a:pPr>
            <a:r>
              <a:rPr lang="zh-CN" altLang="en-US" sz="2200" b="1" dirty="0">
                <a:solidFill>
                  <a:srgbClr val="000066"/>
                </a:solidFill>
                <a:latin typeface="楷体_GB2312" pitchFamily="49" charset="-122"/>
                <a:ea typeface="楷体_GB2312" pitchFamily="49" charset="-122"/>
              </a:rPr>
              <a:t>采用信息隐藏原理指导模块设计有很多好处：</a:t>
            </a:r>
            <a:endParaRPr lang="zh-CN" altLang="en-US" sz="2200" b="1" dirty="0">
              <a:solidFill>
                <a:srgbClr val="000066"/>
              </a:solidFill>
              <a:latin typeface="楷体_GB2312" pitchFamily="49" charset="-122"/>
              <a:ea typeface="楷体_GB2312" pitchFamily="49" charset="-122"/>
            </a:endParaRPr>
          </a:p>
          <a:p>
            <a:r>
              <a:rPr lang="zh-CN" altLang="en-US" sz="2200" dirty="0">
                <a:solidFill>
                  <a:srgbClr val="000066"/>
                </a:solidFill>
                <a:latin typeface="楷体_GB2312" pitchFamily="49" charset="-122"/>
                <a:ea typeface="楷体_GB2312" pitchFamily="49" charset="-122"/>
              </a:rPr>
              <a:t>   1）它支持模块的并行开发；</a:t>
            </a:r>
            <a:endParaRPr lang="zh-CN" altLang="en-US" sz="2200" dirty="0">
              <a:solidFill>
                <a:srgbClr val="000066"/>
              </a:solidFill>
              <a:latin typeface="楷体_GB2312" pitchFamily="49" charset="-122"/>
              <a:ea typeface="楷体_GB2312" pitchFamily="49" charset="-122"/>
            </a:endParaRPr>
          </a:p>
          <a:p>
            <a:r>
              <a:rPr lang="zh-CN" altLang="en-US" sz="2200" dirty="0">
                <a:solidFill>
                  <a:srgbClr val="000066"/>
                </a:solidFill>
                <a:latin typeface="楷体_GB2312" pitchFamily="49" charset="-122"/>
                <a:ea typeface="楷体_GB2312" pitchFamily="49" charset="-122"/>
              </a:rPr>
              <a:t>   2）减少测试和后期维护的工作量。因为测试和维护阶段不可避免地要修改设计和代码，模块对大多数数据和过程处理细节的隐藏可以减少错误向外传播。</a:t>
            </a:r>
            <a:endParaRPr lang="zh-CN" altLang="en-US" sz="2200" dirty="0">
              <a:solidFill>
                <a:srgbClr val="000066"/>
              </a:solidFill>
              <a:latin typeface="楷体_GB2312" pitchFamily="49" charset="-122"/>
              <a:ea typeface="楷体_GB2312" pitchFamily="49" charset="-122"/>
            </a:endParaRPr>
          </a:p>
          <a:p>
            <a:r>
              <a:rPr lang="zh-CN" altLang="en-US" sz="2200" dirty="0">
                <a:solidFill>
                  <a:srgbClr val="000066"/>
                </a:solidFill>
                <a:latin typeface="楷体_GB2312" pitchFamily="49" charset="-122"/>
                <a:ea typeface="楷体_GB2312" pitchFamily="49" charset="-122"/>
              </a:rPr>
              <a:t>   3）整个系统扩充功能只需“插入”新模块，原有的多数模块无须改动。 </a:t>
            </a:r>
            <a:endParaRPr lang="zh-CN" altLang="en-US" sz="2200" dirty="0">
              <a:solidFill>
                <a:srgbClr val="000066"/>
              </a:solidFill>
              <a:latin typeface="楷体_GB2312" pitchFamily="49" charset="-122"/>
              <a:ea typeface="楷体_GB2312" pitchFamily="49"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14" name="TextBox 13"/>
          <p:cNvSpPr txBox="1"/>
          <p:nvPr/>
        </p:nvSpPr>
        <p:spPr>
          <a:xfrm>
            <a:off x="362585" y="1653540"/>
            <a:ext cx="10541000" cy="1825625"/>
          </a:xfrm>
          <a:prstGeom prst="rect">
            <a:avLst/>
          </a:prstGeom>
          <a:noFill/>
        </p:spPr>
        <p:txBody>
          <a:bodyPr wrap="square" rtlCol="0">
            <a:spAutoFit/>
          </a:bodyPr>
          <a:lstStyle/>
          <a:p>
            <a:pPr marL="914400" marR="0" lvl="1" indent="-457200" algn="l" rtl="0" eaLnBrk="1" latinLnBrk="0" hangingPunct="1">
              <a:lnSpc>
                <a:spcPct val="120000"/>
              </a:lnSpc>
              <a:spcAft>
                <a:spcPct val="0"/>
              </a:spcAft>
              <a:buFont typeface="Wingdings" panose="05000000000000000000" charset="0"/>
              <a:buChar char="Ø"/>
            </a:pPr>
            <a:r>
              <a:rPr lang="zh-CN" altLang="en-US" sz="2800" b="1" i="1" dirty="0">
                <a:latin typeface="Times New Roman" panose="02020603050405020304" charset="0"/>
                <a:sym typeface="+mn-ea"/>
              </a:rPr>
              <a:t>图形用户界面（</a:t>
            </a:r>
            <a:r>
              <a:rPr lang="en-US" altLang="zh-CN" sz="2800" b="1" i="1" dirty="0">
                <a:latin typeface="Times New Roman" panose="02020603050405020304" charset="0"/>
                <a:sym typeface="+mn-ea"/>
              </a:rPr>
              <a:t>GUI</a:t>
            </a:r>
            <a:r>
              <a:rPr lang="zh-CN" altLang="en-US" sz="2800" b="1" i="1" dirty="0">
                <a:latin typeface="Times New Roman" panose="02020603050405020304" charset="0"/>
                <a:sym typeface="+mn-ea"/>
              </a:rPr>
              <a:t>）</a:t>
            </a:r>
            <a:endParaRPr lang="zh-CN" altLang="en-US" sz="2800" b="1" i="1" dirty="0">
              <a:latin typeface="Times New Roman" panose="02020603050405020304" charset="0"/>
            </a:endParaRPr>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目前，大多数业务系统的使用者都是通过图形用户界面（</a:t>
            </a:r>
            <a:r>
              <a:rPr lang="en-US" altLang="zh-CN" sz="2200" dirty="0">
                <a:solidFill>
                  <a:srgbClr val="000066"/>
                </a:solidFill>
                <a:sym typeface="+mn-ea"/>
              </a:rPr>
              <a:t>GUI</a:t>
            </a:r>
            <a:r>
              <a:rPr lang="zh-CN" altLang="en-US" sz="2200" dirty="0">
                <a:solidFill>
                  <a:srgbClr val="000066"/>
                </a:solidFill>
                <a:sym typeface="+mn-ea"/>
              </a:rPr>
              <a:t>）与系统进行交互， </a:t>
            </a:r>
            <a:r>
              <a:rPr lang="en-US" altLang="zh-CN" sz="2200" dirty="0">
                <a:solidFill>
                  <a:srgbClr val="000066"/>
                </a:solidFill>
                <a:sym typeface="+mn-ea"/>
              </a:rPr>
              <a:t>GUI</a:t>
            </a:r>
            <a:r>
              <a:rPr lang="zh-CN" altLang="en-US" sz="2200" dirty="0">
                <a:solidFill>
                  <a:srgbClr val="000066"/>
                </a:solidFill>
                <a:sym typeface="+mn-ea"/>
              </a:rPr>
              <a:t>通常具有以下元素特征：</a:t>
            </a:r>
            <a:endParaRPr lang="zh-CN" altLang="en-US" sz="2200" dirty="0">
              <a:solidFill>
                <a:srgbClr val="000066"/>
              </a:solidFill>
            </a:endParaRPr>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118787" name="图片 145411"/>
          <p:cNvPicPr/>
          <p:nvPr/>
        </p:nvPicPr>
        <p:blipFill>
          <a:blip r:embed="rId2"/>
          <a:stretch>
            <a:fillRect/>
          </a:stretch>
        </p:blipFill>
        <p:spPr>
          <a:xfrm>
            <a:off x="9938385" y="4998403"/>
            <a:ext cx="1527175" cy="1420812"/>
          </a:xfrm>
          <a:prstGeom prst="rect">
            <a:avLst/>
          </a:prstGeom>
          <a:noFill/>
          <a:ln w="9525">
            <a:noFill/>
          </a:ln>
        </p:spPr>
      </p:pic>
      <p:pic>
        <p:nvPicPr>
          <p:cNvPr id="119811" name="图片 146435"/>
          <p:cNvPicPr>
            <a:picLocks noChangeAspect="1"/>
          </p:cNvPicPr>
          <p:nvPr/>
        </p:nvPicPr>
        <p:blipFill>
          <a:blip r:embed="rId3"/>
          <a:stretch>
            <a:fillRect/>
          </a:stretch>
        </p:blipFill>
        <p:spPr>
          <a:xfrm>
            <a:off x="2280920" y="3178810"/>
            <a:ext cx="7134225" cy="3240088"/>
          </a:xfrm>
          <a:prstGeom prst="rect">
            <a:avLst/>
          </a:prstGeom>
          <a:noFill/>
          <a:ln w="9525">
            <a:noFill/>
          </a:ln>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14" name="TextBox 13"/>
          <p:cNvSpPr txBox="1"/>
          <p:nvPr/>
        </p:nvSpPr>
        <p:spPr>
          <a:xfrm>
            <a:off x="694055" y="1753235"/>
            <a:ext cx="10410825" cy="3469005"/>
          </a:xfrm>
          <a:prstGeom prst="rect">
            <a:avLst/>
          </a:prstGeom>
          <a:noFill/>
        </p:spPr>
        <p:txBody>
          <a:bodyPr wrap="square" rtlCol="0">
            <a:spAutoFit/>
          </a:bodyPr>
          <a:lstStyle/>
          <a:p>
            <a:pPr marR="0" lvl="0" indent="-457200" algn="l" rtl="0" eaLnBrk="1" latinLnBrk="0" hangingPunct="1">
              <a:lnSpc>
                <a:spcPct val="120000"/>
              </a:lnSpc>
              <a:spcAft>
                <a:spcPct val="0"/>
              </a:spcAft>
              <a:buFont typeface="Wingdings" panose="05000000000000000000" charset="0"/>
              <a:buChar char="Ø"/>
            </a:pPr>
            <a:r>
              <a:rPr lang="zh-CN" altLang="en-US" sz="2800" b="1" i="1" dirty="0">
                <a:latin typeface="Times New Roman" panose="02020603050405020304" charset="0"/>
                <a:sym typeface="+mn-ea"/>
              </a:rPr>
              <a:t>以用户为中心进行设计</a:t>
            </a:r>
            <a:endParaRPr lang="zh-CN" altLang="en-US" sz="2800" b="1" i="1" dirty="0">
              <a:latin typeface="Times New Roman" panose="02020603050405020304" charset="0"/>
            </a:endParaRPr>
          </a:p>
          <a:p>
            <a:pPr marL="342900" indent="-342900" eaLnBrk="1" hangingPunct="1">
              <a:lnSpc>
                <a:spcPct val="140000"/>
              </a:lnSpc>
              <a:buFont typeface="Arial" panose="020B0604020202020204" pitchFamily="34" charset="0"/>
              <a:buChar char="•"/>
            </a:pPr>
            <a:r>
              <a:rPr lang="zh-CN" altLang="en-US" sz="2400" b="1" i="1" dirty="0">
                <a:solidFill>
                  <a:srgbClr val="CC0000"/>
                </a:solidFill>
                <a:ea typeface="华文行楷" panose="02010800040101010101" pitchFamily="2" charset="-122"/>
                <a:sym typeface="+mn-ea"/>
              </a:rPr>
              <a:t>本节的目标是提醒软件工程师关注界面设计的一些关键问题，而不是关注用户界面的实现问题</a:t>
            </a:r>
            <a:r>
              <a:rPr lang="zh-CN" altLang="en-US" sz="2400" b="1" i="1" dirty="0">
                <a:solidFill>
                  <a:srgbClr val="CC0000"/>
                </a:solidFill>
                <a:latin typeface="Showcard Gothic" panose="04020904020102020604" pitchFamily="82" charset="0"/>
                <a:ea typeface="华文行楷" panose="02010800040101010101" pitchFamily="2" charset="-122"/>
                <a:sym typeface="+mn-ea"/>
              </a:rPr>
              <a:t>!</a:t>
            </a:r>
            <a:endParaRPr lang="zh-CN" altLang="en-US" sz="2400" b="1" i="1" dirty="0">
              <a:solidFill>
                <a:srgbClr val="CC0000"/>
              </a:solidFill>
              <a:latin typeface="Showcard Gothic" panose="04020904020102020604" pitchFamily="82" charset="0"/>
              <a:ea typeface="华文行楷" panose="02010800040101010101" pitchFamily="2" charset="-122"/>
            </a:endParaRPr>
          </a:p>
          <a:p>
            <a:pPr marL="342900" indent="-342900" eaLnBrk="1" hangingPunct="1">
              <a:lnSpc>
                <a:spcPct val="140000"/>
              </a:lnSpc>
              <a:buFont typeface="Arial" panose="020B0604020202020204" pitchFamily="34" charset="0"/>
              <a:buChar char="•"/>
            </a:pPr>
            <a:r>
              <a:rPr lang="zh-CN" altLang="en-US" sz="2200" dirty="0">
                <a:solidFill>
                  <a:srgbClr val="000066"/>
                </a:solidFill>
                <a:sym typeface="+mn-ea"/>
              </a:rPr>
              <a:t>界面设计过程中，应该采用以用户为中心的方法，使系统的最终用户参与到设计过程中。</a:t>
            </a:r>
            <a:endParaRPr lang="zh-CN" altLang="en-US" sz="2200" dirty="0">
              <a:solidFill>
                <a:srgbClr val="000066"/>
              </a:solidFill>
            </a:endParaRPr>
          </a:p>
          <a:p>
            <a:pPr marL="342900" indent="-342900" eaLnBrk="1" hangingPunct="1">
              <a:lnSpc>
                <a:spcPct val="140000"/>
              </a:lnSpc>
              <a:buFont typeface="Arial" panose="020B0604020202020204" pitchFamily="34" charset="0"/>
              <a:buChar char="•"/>
            </a:pPr>
            <a:r>
              <a:rPr lang="en-US" altLang="zh-CN" sz="2200" dirty="0">
                <a:solidFill>
                  <a:srgbClr val="000066"/>
                </a:solidFill>
                <a:sym typeface="+mn-ea"/>
              </a:rPr>
              <a:t>UI </a:t>
            </a:r>
            <a:r>
              <a:rPr lang="zh-CN" altLang="en-US" sz="2200" dirty="0">
                <a:solidFill>
                  <a:srgbClr val="000066"/>
                </a:solidFill>
                <a:sym typeface="+mn-ea"/>
              </a:rPr>
              <a:t>设计的有效方式是利用原型，采用探索式开发。</a:t>
            </a:r>
            <a:endParaRPr lang="zh-CN" altLang="en-US" sz="2200" dirty="0">
              <a:solidFill>
                <a:srgbClr val="000066"/>
              </a:solidFill>
            </a:endParaRPr>
          </a:p>
          <a:p>
            <a:pPr marL="800100" marR="0" lvl="1" indent="-342900" algn="l" rtl="0" eaLnBrk="1" latinLnBrk="0" hangingPunct="1">
              <a:lnSpc>
                <a:spcPct val="120000"/>
              </a:lnSpc>
              <a:spcAft>
                <a:spcPct val="0"/>
              </a:spcAft>
              <a:buNone/>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118787" name="图片 145411"/>
          <p:cNvPicPr/>
          <p:nvPr/>
        </p:nvPicPr>
        <p:blipFill>
          <a:blip r:embed="rId2"/>
          <a:stretch>
            <a:fillRect/>
          </a:stretch>
        </p:blipFill>
        <p:spPr>
          <a:xfrm>
            <a:off x="9894570" y="4962208"/>
            <a:ext cx="1527175" cy="1420812"/>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48481"/>
          <p:cNvSpPr>
            <a:spLocks noGrp="1"/>
          </p:cNvSpPr>
          <p:nvPr>
            <p:ph type="title"/>
          </p:nvPr>
        </p:nvSpPr>
        <p:spPr>
          <a:xfrm>
            <a:off x="1622848" y="219075"/>
            <a:ext cx="10943167" cy="863600"/>
          </a:xfrm>
        </p:spPr>
        <p:txBody>
          <a:bodyPr wrap="square" lIns="91440" tIns="45720" rIns="91440" bIns="45720" anchor="ctr"/>
          <a:lstStyle/>
          <a:p>
            <a:pPr eaLnBrk="1" hangingPunct="1"/>
            <a:r>
              <a:rPr lang="zh-CN" altLang="en-US" sz="3200" b="1" i="1" dirty="0">
                <a:latin typeface="Times New Roman" panose="02020603050405020304" charset="0"/>
              </a:rPr>
              <a:t>用户界面设计过程</a:t>
            </a:r>
            <a:r>
              <a:rPr lang="en-US" altLang="zh-CN" sz="3200" b="1" i="1" dirty="0">
                <a:latin typeface="Times New Roman" panose="02020603050405020304" charset="0"/>
              </a:rPr>
              <a:t>——Ian Sommerville</a:t>
            </a:r>
            <a:endParaRPr lang="en-US" altLang="zh-CN" sz="3200" b="1" i="1" dirty="0">
              <a:latin typeface="Times New Roman" panose="02020603050405020304" charset="0"/>
            </a:endParaRPr>
          </a:p>
        </p:txBody>
      </p:sp>
      <p:pic>
        <p:nvPicPr>
          <p:cNvPr id="121858" name="图片 148482"/>
          <p:cNvPicPr>
            <a:picLocks noChangeAspect="1"/>
          </p:cNvPicPr>
          <p:nvPr/>
        </p:nvPicPr>
        <p:blipFill>
          <a:blip r:embed="rId1"/>
          <a:stretch>
            <a:fillRect/>
          </a:stretch>
        </p:blipFill>
        <p:spPr>
          <a:xfrm>
            <a:off x="1781810" y="1586230"/>
            <a:ext cx="9285605" cy="447992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149506"/>
          <p:cNvSpPr>
            <a:spLocks noGrp="1"/>
          </p:cNvSpPr>
          <p:nvPr>
            <p:ph idx="1"/>
          </p:nvPr>
        </p:nvSpPr>
        <p:spPr>
          <a:xfrm>
            <a:off x="1184910" y="1701800"/>
            <a:ext cx="9863455" cy="4114800"/>
          </a:xfrm>
        </p:spPr>
        <p:txBody>
          <a:bodyPr wrap="square" lIns="90840" tIns="44623" rIns="90840" bIns="44623" anchor="t"/>
          <a:lstStyle/>
          <a:p>
            <a:pPr marL="0" indent="0" defTabSz="962025" eaLnBrk="1" hangingPunct="1">
              <a:lnSpc>
                <a:spcPct val="140000"/>
              </a:lnSpc>
              <a:buNone/>
            </a:pPr>
            <a:r>
              <a:rPr lang="en-GB" altLang="en-US" sz="2600" b="1" i="1" dirty="0">
                <a:latin typeface="Times New Roman" panose="02020603050405020304" charset="0"/>
                <a:sym typeface="+mn-ea"/>
              </a:rPr>
              <a:t>5.1 UI </a:t>
            </a:r>
            <a:r>
              <a:rPr lang="zh-CN" altLang="en-US" sz="2600" b="1" i="1" dirty="0">
                <a:latin typeface="Times New Roman" panose="02020603050405020304" charset="0"/>
                <a:sym typeface="+mn-ea"/>
              </a:rPr>
              <a:t>设计的</a:t>
            </a:r>
            <a:r>
              <a:rPr lang="en-US" altLang="zh-CN" sz="2600" b="1" i="1" dirty="0">
                <a:latin typeface="Times New Roman" panose="02020603050405020304" charset="0"/>
                <a:sym typeface="+mn-ea"/>
              </a:rPr>
              <a:t>原则</a:t>
            </a:r>
            <a:endParaRPr lang="en-GB" altLang="zh-CN" sz="2600" dirty="0">
              <a:solidFill>
                <a:srgbClr val="000066"/>
              </a:solidFill>
            </a:endParaRPr>
          </a:p>
          <a:p>
            <a:pPr marL="488950" indent="-488950" defTabSz="962025" eaLnBrk="1" hangingPunct="1">
              <a:lnSpc>
                <a:spcPct val="120000"/>
              </a:lnSpc>
            </a:pPr>
            <a:r>
              <a:rPr lang="en-GB" altLang="zh-CN" sz="2600" dirty="0">
                <a:solidFill>
                  <a:srgbClr val="000066"/>
                </a:solidFill>
              </a:rPr>
              <a:t>UI </a:t>
            </a:r>
            <a:r>
              <a:rPr lang="zh-CN" altLang="en-GB" sz="2600" dirty="0">
                <a:solidFill>
                  <a:srgbClr val="000066"/>
                </a:solidFill>
              </a:rPr>
              <a:t>设计必须考虑系统使用者的需求、经验和能力。</a:t>
            </a:r>
            <a:endParaRPr lang="zh-CN" altLang="en-GB" sz="2600" dirty="0">
              <a:solidFill>
                <a:srgbClr val="000066"/>
              </a:solidFill>
            </a:endParaRPr>
          </a:p>
          <a:p>
            <a:pPr marL="488950" indent="-488950" defTabSz="962025" eaLnBrk="1" hangingPunct="1">
              <a:lnSpc>
                <a:spcPct val="120000"/>
              </a:lnSpc>
            </a:pPr>
            <a:r>
              <a:rPr lang="zh-CN" altLang="en-GB" sz="2600" dirty="0">
                <a:solidFill>
                  <a:srgbClr val="000066"/>
                </a:solidFill>
              </a:rPr>
              <a:t>设计者必须认识到人在体力和脑力方面的局限（如短期记忆），超过了这些限制，用户就可能会出错。</a:t>
            </a:r>
            <a:endParaRPr lang="zh-CN" altLang="en-GB" sz="2600" dirty="0">
              <a:solidFill>
                <a:srgbClr val="000066"/>
              </a:solidFill>
            </a:endParaRPr>
          </a:p>
          <a:p>
            <a:pPr marL="488950" indent="-488950" defTabSz="962025" eaLnBrk="1" hangingPunct="1">
              <a:lnSpc>
                <a:spcPct val="120000"/>
              </a:lnSpc>
            </a:pPr>
            <a:r>
              <a:rPr lang="zh-CN" altLang="en-GB" sz="2600" dirty="0">
                <a:solidFill>
                  <a:srgbClr val="000066"/>
                </a:solidFill>
              </a:rPr>
              <a:t>设计者还必须认识到不同的用户可能会有不同的身体局限，也会有不同的操作偏好。</a:t>
            </a:r>
            <a:endParaRPr lang="zh-CN" altLang="en-GB" sz="26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150530"/>
          <p:cNvSpPr>
            <a:spLocks noGrp="1"/>
          </p:cNvSpPr>
          <p:nvPr>
            <p:ph idx="1"/>
          </p:nvPr>
        </p:nvSpPr>
        <p:spPr>
          <a:xfrm>
            <a:off x="1054735" y="1757680"/>
            <a:ext cx="8854440" cy="3769995"/>
          </a:xfrm>
        </p:spPr>
        <p:txBody>
          <a:bodyPr wrap="square" lIns="90840" tIns="44623" rIns="90840" bIns="44623" anchor="t"/>
          <a:lstStyle/>
          <a:p>
            <a:pPr defTabSz="962025" eaLnBrk="1" hangingPunct="1">
              <a:lnSpc>
                <a:spcPct val="130000"/>
              </a:lnSpc>
              <a:buFont typeface="Wingdings" panose="05000000000000000000" charset="0"/>
              <a:buChar char="Ø"/>
            </a:pPr>
            <a:r>
              <a:rPr lang="zh-CN" altLang="en-US" sz="2600" b="1" i="1" dirty="0">
                <a:latin typeface="Times New Roman" panose="02020603050405020304" charset="0"/>
                <a:sym typeface="+mn-ea"/>
              </a:rPr>
              <a:t>界面设计的一般原则</a:t>
            </a:r>
            <a:endParaRPr lang="zh-CN" altLang="en-US" sz="2600" b="1" dirty="0">
              <a:solidFill>
                <a:srgbClr val="000066"/>
              </a:solidFill>
            </a:endParaRPr>
          </a:p>
          <a:p>
            <a:pPr marL="946150" lvl="1" indent="-488950" defTabSz="962025" eaLnBrk="1" hangingPunct="1">
              <a:lnSpc>
                <a:spcPct val="130000"/>
              </a:lnSpc>
            </a:pPr>
            <a:r>
              <a:rPr lang="zh-CN" altLang="en-US" b="1" dirty="0">
                <a:solidFill>
                  <a:srgbClr val="000066"/>
                </a:solidFill>
              </a:rPr>
              <a:t>用户熟悉；</a:t>
            </a:r>
            <a:endParaRPr lang="zh-CN" altLang="en-US" b="1" dirty="0">
              <a:solidFill>
                <a:srgbClr val="000066"/>
              </a:solidFill>
            </a:endParaRPr>
          </a:p>
          <a:p>
            <a:pPr marL="946150" lvl="1" indent="-488950" defTabSz="962025" eaLnBrk="1" hangingPunct="1">
              <a:lnSpc>
                <a:spcPct val="130000"/>
              </a:lnSpc>
            </a:pPr>
            <a:r>
              <a:rPr lang="zh-CN" altLang="en-US" b="1" dirty="0">
                <a:solidFill>
                  <a:srgbClr val="000066"/>
                </a:solidFill>
              </a:rPr>
              <a:t>一致性；</a:t>
            </a:r>
            <a:endParaRPr lang="zh-CN" altLang="en-US" b="1" dirty="0">
              <a:solidFill>
                <a:srgbClr val="000066"/>
              </a:solidFill>
            </a:endParaRPr>
          </a:p>
          <a:p>
            <a:pPr marL="946150" lvl="1" indent="-488950" defTabSz="962025" eaLnBrk="1" hangingPunct="1">
              <a:lnSpc>
                <a:spcPct val="130000"/>
              </a:lnSpc>
            </a:pPr>
            <a:r>
              <a:rPr lang="zh-CN" altLang="en-US" b="1" dirty="0">
                <a:solidFill>
                  <a:srgbClr val="000066"/>
                </a:solidFill>
              </a:rPr>
              <a:t>意外最小化；</a:t>
            </a:r>
            <a:endParaRPr lang="zh-CN" altLang="en-US" b="1" dirty="0">
              <a:solidFill>
                <a:srgbClr val="000066"/>
              </a:solidFill>
            </a:endParaRPr>
          </a:p>
          <a:p>
            <a:pPr marL="946150" lvl="1" indent="-488950" defTabSz="962025" eaLnBrk="1" hangingPunct="1">
              <a:lnSpc>
                <a:spcPct val="130000"/>
              </a:lnSpc>
            </a:pPr>
            <a:r>
              <a:rPr lang="zh-CN" altLang="en-US" b="1" dirty="0">
                <a:solidFill>
                  <a:srgbClr val="000066"/>
                </a:solidFill>
              </a:rPr>
              <a:t>可恢复性；</a:t>
            </a:r>
            <a:endParaRPr lang="zh-CN" altLang="en-US" b="1" dirty="0">
              <a:solidFill>
                <a:srgbClr val="000066"/>
              </a:solidFill>
            </a:endParaRPr>
          </a:p>
          <a:p>
            <a:pPr marL="946150" lvl="1" indent="-488950" defTabSz="962025" eaLnBrk="1" hangingPunct="1">
              <a:lnSpc>
                <a:spcPct val="130000"/>
              </a:lnSpc>
            </a:pPr>
            <a:r>
              <a:rPr lang="zh-CN" altLang="en-US" b="1" dirty="0">
                <a:solidFill>
                  <a:srgbClr val="000066"/>
                </a:solidFill>
              </a:rPr>
              <a:t>用户差异性</a:t>
            </a:r>
            <a:endParaRPr lang="zh-CN" altLang="en-US" b="1" dirty="0">
              <a:solidFill>
                <a:srgbClr val="000066"/>
              </a:solidFill>
            </a:endParaRPr>
          </a:p>
        </p:txBody>
      </p:sp>
      <p:pic>
        <p:nvPicPr>
          <p:cNvPr id="123907" name="图片 150531" descr="j0199805"/>
          <p:cNvPicPr>
            <a:picLocks noChangeAspect="1"/>
          </p:cNvPicPr>
          <p:nvPr/>
        </p:nvPicPr>
        <p:blipFill>
          <a:blip r:embed="rId1"/>
          <a:stretch>
            <a:fillRect/>
          </a:stretch>
        </p:blipFill>
        <p:spPr>
          <a:xfrm>
            <a:off x="10168255" y="5069523"/>
            <a:ext cx="1146175" cy="1155700"/>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占位符 153602"/>
          <p:cNvSpPr>
            <a:spLocks noGrp="1"/>
          </p:cNvSpPr>
          <p:nvPr>
            <p:ph idx="1"/>
          </p:nvPr>
        </p:nvSpPr>
        <p:spPr>
          <a:xfrm>
            <a:off x="1060450" y="1792605"/>
            <a:ext cx="9533255" cy="4114800"/>
          </a:xfrm>
        </p:spPr>
        <p:txBody>
          <a:bodyPr wrap="square" lIns="90840" tIns="44623" rIns="90840" bIns="44623" anchor="t"/>
          <a:lstStyle/>
          <a:p>
            <a:pPr marL="0" indent="0" eaLnBrk="1" hangingPunct="1">
              <a:lnSpc>
                <a:spcPct val="130000"/>
              </a:lnSpc>
              <a:buNone/>
            </a:pPr>
            <a:r>
              <a:rPr lang="en-GB" altLang="en-US" b="1" i="1" dirty="0">
                <a:latin typeface="Times New Roman" panose="02020603050405020304" charset="0"/>
                <a:sym typeface="+mn-ea"/>
              </a:rPr>
              <a:t>5.2 </a:t>
            </a:r>
            <a:r>
              <a:rPr lang="zh-CN" altLang="en-US" b="1" i="1" dirty="0">
                <a:latin typeface="Times New Roman" panose="02020603050405020304" charset="0"/>
                <a:sym typeface="+mn-ea"/>
              </a:rPr>
              <a:t>用户交互</a:t>
            </a:r>
            <a:endParaRPr lang="zh-CN" altLang="en-US" sz="2800" dirty="0">
              <a:solidFill>
                <a:srgbClr val="000066"/>
              </a:solidFill>
            </a:endParaRPr>
          </a:p>
          <a:p>
            <a:pPr eaLnBrk="1" hangingPunct="1">
              <a:lnSpc>
                <a:spcPct val="130000"/>
              </a:lnSpc>
            </a:pPr>
            <a:r>
              <a:rPr lang="zh-CN" altLang="en-US" sz="2600" dirty="0">
                <a:solidFill>
                  <a:srgbClr val="000066"/>
                </a:solidFill>
              </a:rPr>
              <a:t> 用户界面的设计者面临两个问题：</a:t>
            </a:r>
            <a:endParaRPr lang="zh-CN" altLang="en-US" sz="2600" dirty="0">
              <a:solidFill>
                <a:srgbClr val="000066"/>
              </a:solidFill>
            </a:endParaRPr>
          </a:p>
          <a:p>
            <a:pPr lvl="1" eaLnBrk="1" hangingPunct="1">
              <a:lnSpc>
                <a:spcPct val="130000"/>
              </a:lnSpc>
            </a:pPr>
            <a:r>
              <a:rPr lang="zh-CN" altLang="en-US" sz="2400" dirty="0">
                <a:solidFill>
                  <a:srgbClr val="660033"/>
                </a:solidFill>
              </a:rPr>
              <a:t>来自用户的信息应如何传递给计算机</a:t>
            </a:r>
            <a:r>
              <a:rPr lang="en-GB" altLang="en-US" sz="2400" dirty="0">
                <a:solidFill>
                  <a:srgbClr val="660033"/>
                </a:solidFill>
              </a:rPr>
              <a:t>?</a:t>
            </a:r>
            <a:endParaRPr lang="en-GB" altLang="en-US" sz="2400" dirty="0">
              <a:solidFill>
                <a:srgbClr val="660033"/>
              </a:solidFill>
            </a:endParaRPr>
          </a:p>
          <a:p>
            <a:pPr lvl="1" eaLnBrk="1" hangingPunct="1">
              <a:lnSpc>
                <a:spcPct val="130000"/>
              </a:lnSpc>
            </a:pPr>
            <a:r>
              <a:rPr lang="zh-CN" altLang="en-US" sz="2400" dirty="0">
                <a:solidFill>
                  <a:srgbClr val="660033"/>
                </a:solidFill>
              </a:rPr>
              <a:t>来自计算机系统的信息应如何呈现给用户</a:t>
            </a:r>
            <a:r>
              <a:rPr lang="en-GB" altLang="en-US" sz="2400" dirty="0">
                <a:solidFill>
                  <a:srgbClr val="660033"/>
                </a:solidFill>
              </a:rPr>
              <a:t>?</a:t>
            </a:r>
            <a:endParaRPr lang="en-GB" altLang="en-US" sz="2400" dirty="0">
              <a:solidFill>
                <a:srgbClr val="660033"/>
              </a:solidFill>
            </a:endParaRPr>
          </a:p>
          <a:p>
            <a:pPr eaLnBrk="1" hangingPunct="1">
              <a:lnSpc>
                <a:spcPct val="130000"/>
              </a:lnSpc>
            </a:pPr>
            <a:r>
              <a:rPr lang="zh-CN" altLang="en-US" sz="2600" dirty="0">
                <a:solidFill>
                  <a:srgbClr val="000066"/>
                </a:solidFill>
              </a:rPr>
              <a:t> 用户交互与信息表达应该用一个一致的用户界面整合在一起</a:t>
            </a:r>
            <a:r>
              <a:rPr lang="en-GB" altLang="en-US" sz="2600" dirty="0">
                <a:solidFill>
                  <a:srgbClr val="000066"/>
                </a:solidFill>
              </a:rPr>
              <a:t>—</a:t>
            </a:r>
            <a:r>
              <a:rPr lang="zh-CN" altLang="en-US" sz="2600" dirty="0">
                <a:solidFill>
                  <a:srgbClr val="000066"/>
                </a:solidFill>
              </a:rPr>
              <a:t>用户界面的任务。</a:t>
            </a:r>
            <a:endParaRPr lang="zh-CN" altLang="en-US" sz="2600" dirty="0">
              <a:solidFill>
                <a:srgbClr val="000066"/>
              </a:solidFill>
            </a:endParaRPr>
          </a:p>
          <a:p>
            <a:pPr eaLnBrk="1" hangingPunct="1"/>
            <a:endParaRPr lang="en-GB" altLang="en-US" sz="2600" dirty="0">
              <a:solidFill>
                <a:srgbClr val="000066"/>
              </a:solidFill>
            </a:endParaRPr>
          </a:p>
        </p:txBody>
      </p:sp>
      <p:pic>
        <p:nvPicPr>
          <p:cNvPr id="124931" name="图片 153603" descr="j0293240"/>
          <p:cNvPicPr>
            <a:picLocks noChangeAspect="1"/>
          </p:cNvPicPr>
          <p:nvPr/>
        </p:nvPicPr>
        <p:blipFill>
          <a:blip r:embed="rId1"/>
          <a:stretch>
            <a:fillRect/>
          </a:stretch>
        </p:blipFill>
        <p:spPr>
          <a:xfrm>
            <a:off x="9770745" y="5228590"/>
            <a:ext cx="1565275" cy="1154113"/>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占位符 154626"/>
          <p:cNvSpPr>
            <a:spLocks noGrp="1"/>
          </p:cNvSpPr>
          <p:nvPr>
            <p:ph idx="1"/>
          </p:nvPr>
        </p:nvSpPr>
        <p:spPr>
          <a:xfrm>
            <a:off x="1082675" y="1889760"/>
            <a:ext cx="9118600" cy="4420870"/>
          </a:xfrm>
        </p:spPr>
        <p:txBody>
          <a:bodyPr wrap="square" lIns="90840" tIns="44623" rIns="90840" bIns="44623" anchor="t"/>
          <a:lstStyle/>
          <a:p>
            <a:pPr eaLnBrk="1" hangingPunct="1">
              <a:lnSpc>
                <a:spcPct val="120000"/>
              </a:lnSpc>
              <a:buFont typeface="Wingdings" panose="05000000000000000000" charset="0"/>
              <a:buChar char="Ø"/>
            </a:pPr>
            <a:r>
              <a:rPr lang="en-US" altLang="zh-CN" b="1" i="1" dirty="0">
                <a:latin typeface="Times New Roman" panose="02020603050405020304" charset="0"/>
                <a:sym typeface="+mn-ea"/>
              </a:rPr>
              <a:t> </a:t>
            </a:r>
            <a:r>
              <a:rPr lang="zh-CN" altLang="en-US" b="1" i="1" dirty="0">
                <a:latin typeface="Times New Roman" panose="02020603050405020304" charset="0"/>
                <a:sym typeface="+mn-ea"/>
              </a:rPr>
              <a:t>交互类型</a:t>
            </a:r>
            <a:endParaRPr lang="zh-CN" altLang="en-US" sz="2800" dirty="0">
              <a:solidFill>
                <a:srgbClr val="000066"/>
              </a:solidFill>
            </a:endParaRPr>
          </a:p>
          <a:p>
            <a:pPr lvl="1" eaLnBrk="1" hangingPunct="1">
              <a:lnSpc>
                <a:spcPct val="120000"/>
              </a:lnSpc>
            </a:pPr>
            <a:r>
              <a:rPr lang="zh-CN" altLang="en-US" sz="2800" dirty="0">
                <a:solidFill>
                  <a:srgbClr val="000066"/>
                </a:solidFill>
              </a:rPr>
              <a:t>直接操作</a:t>
            </a:r>
            <a:endParaRPr lang="zh-CN" altLang="en-US" sz="2800" dirty="0">
              <a:solidFill>
                <a:srgbClr val="000066"/>
              </a:solidFill>
            </a:endParaRPr>
          </a:p>
          <a:p>
            <a:pPr lvl="1" eaLnBrk="1" hangingPunct="1">
              <a:lnSpc>
                <a:spcPct val="120000"/>
              </a:lnSpc>
            </a:pPr>
            <a:r>
              <a:rPr lang="zh-CN" altLang="en-US" sz="2800" dirty="0">
                <a:solidFill>
                  <a:srgbClr val="000066"/>
                </a:solidFill>
              </a:rPr>
              <a:t>菜单选择</a:t>
            </a:r>
            <a:endParaRPr lang="zh-CN" altLang="en-US" sz="2800" dirty="0">
              <a:solidFill>
                <a:srgbClr val="000066"/>
              </a:solidFill>
            </a:endParaRPr>
          </a:p>
          <a:p>
            <a:pPr lvl="1" eaLnBrk="1" hangingPunct="1">
              <a:lnSpc>
                <a:spcPct val="120000"/>
              </a:lnSpc>
            </a:pPr>
            <a:r>
              <a:rPr lang="zh-CN" altLang="en-US" sz="2800" dirty="0">
                <a:solidFill>
                  <a:srgbClr val="000066"/>
                </a:solidFill>
              </a:rPr>
              <a:t>表格填写</a:t>
            </a:r>
            <a:endParaRPr lang="zh-CN" altLang="en-US" sz="2800" dirty="0">
              <a:solidFill>
                <a:srgbClr val="000066"/>
              </a:solidFill>
            </a:endParaRPr>
          </a:p>
          <a:p>
            <a:pPr lvl="1" eaLnBrk="1" hangingPunct="1">
              <a:lnSpc>
                <a:spcPct val="120000"/>
              </a:lnSpc>
            </a:pPr>
            <a:r>
              <a:rPr lang="zh-CN" altLang="en-US" sz="2800" dirty="0">
                <a:solidFill>
                  <a:srgbClr val="000066"/>
                </a:solidFill>
              </a:rPr>
              <a:t>命令语言</a:t>
            </a:r>
            <a:endParaRPr lang="zh-CN" altLang="en-US" sz="2800" dirty="0">
              <a:solidFill>
                <a:srgbClr val="000066"/>
              </a:solidFill>
            </a:endParaRPr>
          </a:p>
          <a:p>
            <a:pPr lvl="1" eaLnBrk="1" hangingPunct="1">
              <a:lnSpc>
                <a:spcPct val="120000"/>
              </a:lnSpc>
            </a:pPr>
            <a:r>
              <a:rPr lang="zh-CN" altLang="en-US" sz="2800" dirty="0">
                <a:solidFill>
                  <a:srgbClr val="000066"/>
                </a:solidFill>
              </a:rPr>
              <a:t>自然语言</a:t>
            </a:r>
            <a:endParaRPr lang="zh-CN" altLang="en-US" sz="28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55649"/>
          <p:cNvSpPr>
            <a:spLocks noGrp="1"/>
          </p:cNvSpPr>
          <p:nvPr>
            <p:ph type="title"/>
          </p:nvPr>
        </p:nvSpPr>
        <p:spPr>
          <a:xfrm>
            <a:off x="1992313" y="260350"/>
            <a:ext cx="8207375" cy="863600"/>
          </a:xfrm>
        </p:spPr>
        <p:txBody>
          <a:bodyPr wrap="square" lIns="91440" tIns="45720" rIns="91440" bIns="45720" anchor="ctr"/>
          <a:lstStyle/>
          <a:p>
            <a:pPr eaLnBrk="1" hangingPunct="1"/>
            <a:r>
              <a:rPr lang="zh-CN" altLang="en-US" sz="3600" b="1" i="1" dirty="0">
                <a:latin typeface="Times New Roman" panose="02020603050405020304" charset="0"/>
              </a:rPr>
              <a:t>交互类型</a:t>
            </a:r>
            <a:endParaRPr lang="zh-CN" altLang="en-US" sz="3600" b="1" i="1" dirty="0">
              <a:latin typeface="Times New Roman" panose="02020603050405020304" charset="0"/>
            </a:endParaRPr>
          </a:p>
        </p:txBody>
      </p:sp>
      <p:pic>
        <p:nvPicPr>
          <p:cNvPr id="126978" name="图片 155650"/>
          <p:cNvPicPr>
            <a:picLocks noChangeAspect="1"/>
          </p:cNvPicPr>
          <p:nvPr/>
        </p:nvPicPr>
        <p:blipFill>
          <a:blip r:embed="rId1"/>
          <a:stretch>
            <a:fillRect/>
          </a:stretch>
        </p:blipFill>
        <p:spPr>
          <a:xfrm>
            <a:off x="2194560" y="1211580"/>
            <a:ext cx="6625590" cy="5095875"/>
          </a:xfrm>
          <a:prstGeom prst="rect">
            <a:avLst/>
          </a:prstGeom>
          <a:noFill/>
          <a:ln w="9525" cap="flat" cmpd="sng">
            <a:solidFill>
              <a:srgbClr val="000066"/>
            </a:solidFill>
            <a:prstDash val="solid"/>
            <a:miter/>
            <a:headEnd type="none" w="med" len="med"/>
            <a:tailEnd type="none" w="med" len="med"/>
          </a:ln>
          <a:effectLst>
            <a:outerShdw dist="35921" dir="2699999" algn="ctr" rotWithShape="0">
              <a:schemeClr val="bg2"/>
            </a:outerShdw>
          </a:effectLst>
        </p:spPr>
      </p:pic>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56673"/>
          <p:cNvSpPr>
            <a:spLocks noGrp="1"/>
          </p:cNvSpPr>
          <p:nvPr>
            <p:ph type="title"/>
          </p:nvPr>
        </p:nvSpPr>
        <p:spPr>
          <a:xfrm>
            <a:off x="894080" y="1525905"/>
            <a:ext cx="10942955" cy="652145"/>
          </a:xfrm>
        </p:spPr>
        <p:txBody>
          <a:bodyPr wrap="square" lIns="90840" tIns="44623" rIns="90840" bIns="44623" anchor="b"/>
          <a:lstStyle/>
          <a:p>
            <a:pPr eaLnBrk="1" hangingPunct="1"/>
            <a:r>
              <a:rPr lang="zh-CN" altLang="en-US" sz="2800" b="1" i="1" dirty="0">
                <a:latin typeface="Times New Roman" panose="02020603050405020304" charset="0"/>
              </a:rPr>
              <a:t>多用户界面</a:t>
            </a:r>
            <a:endParaRPr lang="zh-CN" altLang="en-US" sz="2800" b="1" i="1" dirty="0">
              <a:latin typeface="Times New Roman" panose="02020603050405020304" charset="0"/>
            </a:endParaRPr>
          </a:p>
        </p:txBody>
      </p:sp>
      <p:pic>
        <p:nvPicPr>
          <p:cNvPr id="128002" name="图片 156674"/>
          <p:cNvPicPr>
            <a:picLocks noChangeAspect="1"/>
          </p:cNvPicPr>
          <p:nvPr/>
        </p:nvPicPr>
        <p:blipFill>
          <a:blip r:embed="rId1"/>
          <a:stretch>
            <a:fillRect/>
          </a:stretch>
        </p:blipFill>
        <p:spPr>
          <a:xfrm>
            <a:off x="2726055" y="2033270"/>
            <a:ext cx="6514465" cy="4231005"/>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文本占位符 157698"/>
          <p:cNvSpPr>
            <a:spLocks noGrp="1"/>
          </p:cNvSpPr>
          <p:nvPr>
            <p:ph idx="1"/>
          </p:nvPr>
        </p:nvSpPr>
        <p:spPr>
          <a:xfrm>
            <a:off x="808355" y="1758315"/>
            <a:ext cx="9589770" cy="4114800"/>
          </a:xfrm>
        </p:spPr>
        <p:txBody>
          <a:bodyPr wrap="square" lIns="91440" tIns="45720" rIns="91440" bIns="45720" anchor="t"/>
          <a:lstStyle/>
          <a:p>
            <a:pPr marL="0" indent="0" defTabSz="962025" eaLnBrk="1" hangingPunct="1">
              <a:lnSpc>
                <a:spcPct val="100000"/>
              </a:lnSpc>
              <a:buNone/>
            </a:pPr>
            <a:r>
              <a:rPr lang="en-GB" altLang="en-US" b="1" i="1" dirty="0">
                <a:latin typeface="Times New Roman" panose="02020603050405020304" charset="0"/>
                <a:sym typeface="+mn-ea"/>
              </a:rPr>
              <a:t>5.3 </a:t>
            </a:r>
            <a:r>
              <a:rPr lang="zh-CN" altLang="en-US" b="1" i="1" dirty="0">
                <a:latin typeface="Times New Roman" panose="02020603050405020304" charset="0"/>
                <a:sym typeface="+mn-ea"/>
              </a:rPr>
              <a:t>信息表示</a:t>
            </a:r>
            <a:endParaRPr lang="zh-CN" altLang="en-US" dirty="0">
              <a:solidFill>
                <a:srgbClr val="000066"/>
              </a:solidFill>
            </a:endParaRPr>
          </a:p>
          <a:p>
            <a:pPr defTabSz="962025" eaLnBrk="1" hangingPunct="1">
              <a:lnSpc>
                <a:spcPct val="100000"/>
              </a:lnSpc>
            </a:pPr>
            <a:r>
              <a:rPr lang="zh-CN" altLang="en-US" sz="2600" dirty="0">
                <a:solidFill>
                  <a:srgbClr val="000066"/>
                </a:solidFill>
              </a:rPr>
              <a:t>信息表示要考虑如何把信息呈现给用户的问题。</a:t>
            </a:r>
            <a:endParaRPr lang="zh-CN" altLang="en-US" sz="2600" dirty="0">
              <a:solidFill>
                <a:srgbClr val="000066"/>
              </a:solidFill>
            </a:endParaRPr>
          </a:p>
          <a:p>
            <a:pPr defTabSz="962025" eaLnBrk="1" hangingPunct="1">
              <a:lnSpc>
                <a:spcPct val="100000"/>
              </a:lnSpc>
            </a:pPr>
            <a:r>
              <a:rPr lang="zh-CN" altLang="en-US" sz="2600" dirty="0">
                <a:solidFill>
                  <a:srgbClr val="000066"/>
                </a:solidFill>
              </a:rPr>
              <a:t>信息可以用直接的形式表达（如文本），也可以转换成其它的形式表达（如图形）。</a:t>
            </a:r>
            <a:endParaRPr lang="zh-CN" altLang="en-US" sz="2600" dirty="0">
              <a:solidFill>
                <a:srgbClr val="000066"/>
              </a:solidFill>
            </a:endParaRPr>
          </a:p>
          <a:p>
            <a:pPr defTabSz="962025" eaLnBrk="1" hangingPunct="1">
              <a:lnSpc>
                <a:spcPct val="100000"/>
              </a:lnSpc>
            </a:pPr>
            <a:r>
              <a:rPr lang="zh-CN" altLang="en-US" sz="2600" dirty="0">
                <a:solidFill>
                  <a:srgbClr val="000066"/>
                </a:solidFill>
              </a:rPr>
              <a:t>模型</a:t>
            </a:r>
            <a:r>
              <a:rPr lang="en-GB" altLang="en-US" sz="2600" dirty="0">
                <a:solidFill>
                  <a:srgbClr val="000066"/>
                </a:solidFill>
              </a:rPr>
              <a:t>-</a:t>
            </a:r>
            <a:r>
              <a:rPr lang="zh-CN" altLang="en-US" sz="2600" dirty="0">
                <a:solidFill>
                  <a:srgbClr val="000066"/>
                </a:solidFill>
              </a:rPr>
              <a:t>视图</a:t>
            </a:r>
            <a:r>
              <a:rPr lang="en-GB" altLang="en-US" sz="2600" dirty="0">
                <a:solidFill>
                  <a:srgbClr val="000066"/>
                </a:solidFill>
              </a:rPr>
              <a:t>-</a:t>
            </a:r>
            <a:r>
              <a:rPr lang="zh-CN" altLang="en-US" sz="2600" dirty="0">
                <a:solidFill>
                  <a:srgbClr val="000066"/>
                </a:solidFill>
              </a:rPr>
              <a:t>控制器（</a:t>
            </a:r>
            <a:r>
              <a:rPr lang="en-GB" altLang="en-US" sz="2600" dirty="0">
                <a:solidFill>
                  <a:srgbClr val="000066"/>
                </a:solidFill>
              </a:rPr>
              <a:t>MVC</a:t>
            </a:r>
            <a:r>
              <a:rPr lang="zh-CN" altLang="en-US" sz="2600" dirty="0">
                <a:solidFill>
                  <a:srgbClr val="000066"/>
                </a:solidFill>
              </a:rPr>
              <a:t>）模式是一种支持多重数据表示的有效方法。</a:t>
            </a:r>
            <a:endParaRPr lang="zh-CN" altLang="en-US" sz="26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5" y="680720"/>
            <a:ext cx="5573395" cy="845185"/>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a:solidFill>
                    <a:schemeClr val="accent1">
                      <a:lumMod val="50000"/>
                    </a:schemeClr>
                  </a:solidFill>
                  <a:latin typeface="微软雅黑" panose="020B0503020204020204" charset="-122"/>
                  <a:ea typeface="微软雅黑" panose="020B0503020204020204" charset="-122"/>
                  <a:sym typeface="+mn-ea"/>
                </a:rPr>
                <a:t>1 </a:t>
              </a:r>
              <a:r>
                <a:rPr lang="zh-CN" altLang="en-US" sz="3600" dirty="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0610" y="1525905"/>
            <a:ext cx="10541000" cy="1292662"/>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rPr>
              <a:t>1.2 </a:t>
            </a:r>
            <a:r>
              <a:rPr lang="zh-CN" altLang="en-US" sz="2800" b="1" dirty="0">
                <a:solidFill>
                  <a:srgbClr val="002060"/>
                </a:solidFill>
                <a:latin typeface="+mj-ea"/>
              </a:rPr>
              <a:t>设计中的重要概念</a:t>
            </a:r>
            <a:endParaRPr lang="en-US" altLang="zh-CN" sz="2800" b="1" dirty="0">
              <a:solidFill>
                <a:srgbClr val="002060"/>
              </a:solidFill>
              <a:latin typeface="+mj-ea"/>
            </a:endParaRPr>
          </a:p>
          <a:p>
            <a:pPr>
              <a:lnSpc>
                <a:spcPct val="150000"/>
              </a:lnSpc>
            </a:pPr>
            <a:r>
              <a:rPr lang="en-GB" altLang="en-US" sz="2400" b="1" dirty="0">
                <a:solidFill>
                  <a:schemeClr val="accent3">
                    <a:lumMod val="75000"/>
                  </a:schemeClr>
                </a:solidFill>
                <a:latin typeface="+mn-ea"/>
              </a:rPr>
              <a:t>1.2.2 </a:t>
            </a:r>
            <a:r>
              <a:rPr lang="zh-CN" altLang="en-US" sz="2400" b="1" dirty="0">
                <a:solidFill>
                  <a:schemeClr val="accent3">
                    <a:lumMod val="75000"/>
                  </a:schemeClr>
                </a:solidFill>
                <a:latin typeface="+mn-ea"/>
              </a:rPr>
              <a:t>信息隐藏与独立性</a:t>
            </a:r>
            <a:endParaRPr lang="en-US" altLang="zh-CN" sz="2400" b="1" dirty="0">
              <a:solidFill>
                <a:schemeClr val="accent3">
                  <a:lumMod val="75000"/>
                </a:schemeClr>
              </a:solidFill>
              <a:latin typeface="+mn-ea"/>
            </a:endParaRPr>
          </a:p>
        </p:txBody>
      </p:sp>
      <p:grpSp>
        <p:nvGrpSpPr>
          <p:cNvPr id="8" name="组合 18434"/>
          <p:cNvGrpSpPr/>
          <p:nvPr/>
        </p:nvGrpSpPr>
        <p:grpSpPr bwMode="auto">
          <a:xfrm>
            <a:off x="4621322" y="2674963"/>
            <a:ext cx="6990288" cy="3916906"/>
            <a:chOff x="0" y="0"/>
            <a:chExt cx="4296" cy="2356"/>
          </a:xfrm>
        </p:grpSpPr>
        <p:sp>
          <p:nvSpPr>
            <p:cNvPr id="9" name="矩形 18435"/>
            <p:cNvSpPr>
              <a:spLocks noChangeArrowheads="1"/>
            </p:cNvSpPr>
            <p:nvPr/>
          </p:nvSpPr>
          <p:spPr bwMode="auto">
            <a:xfrm>
              <a:off x="1272" y="280"/>
              <a:ext cx="1576" cy="1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1" name="矩形 18436"/>
            <p:cNvSpPr>
              <a:spLocks noChangeArrowheads="1"/>
            </p:cNvSpPr>
            <p:nvPr/>
          </p:nvSpPr>
          <p:spPr bwMode="auto">
            <a:xfrm>
              <a:off x="1272" y="281"/>
              <a:ext cx="1576" cy="1805"/>
            </a:xfrm>
            <a:prstGeom prst="rect">
              <a:avLst/>
            </a:prstGeom>
            <a:solidFill>
              <a:schemeClr val="hlink"/>
            </a:solidFill>
            <a:ln w="25400">
              <a:solidFill>
                <a:schemeClr val="tx1"/>
              </a:solidFill>
              <a:miter lim="800000"/>
            </a:ln>
            <a:effectLst>
              <a:outerShdw dist="107763" dir="2700000" algn="ctr" rotWithShape="0">
                <a:schemeClr val="bg2"/>
              </a:outerShdw>
            </a:effectLst>
          </p:spPr>
          <p:txBody>
            <a:bodyPr/>
            <a:lstStyle/>
            <a:p>
              <a:endParaRPr lang="zh-CN" altLang="en-US">
                <a:ea typeface="宋体" panose="02010600030101010101" pitchFamily="2" charset="-122"/>
              </a:endParaRPr>
            </a:p>
          </p:txBody>
        </p:sp>
        <p:sp>
          <p:nvSpPr>
            <p:cNvPr id="12" name="矩形 11"/>
            <p:cNvSpPr/>
            <p:nvPr/>
          </p:nvSpPr>
          <p:spPr>
            <a:xfrm>
              <a:off x="1207" y="0"/>
              <a:ext cx="797" cy="286"/>
            </a:xfrm>
            <a:prstGeom prst="rect">
              <a:avLst/>
            </a:prstGeom>
            <a:noFill/>
            <a:ln w="9525">
              <a:noFill/>
            </a:ln>
          </p:spPr>
          <p:txBody>
            <a:bodyPr wrap="none" lIns="90487" tIns="44450" rIns="90487" bIns="44450">
              <a:spAutoFit/>
            </a:bodyPr>
            <a:lstStyle/>
            <a:p>
              <a:pPr eaLnBrk="0" hangingPunct="0"/>
              <a:r>
                <a:rPr lang="en-US" altLang="x-none" sz="2400" b="1" noProof="1">
                  <a:effectLst>
                    <a:outerShdw blurRad="38100" dist="38100" dir="2700000">
                      <a:srgbClr val="FFFFFF"/>
                    </a:outerShdw>
                  </a:effectLst>
                  <a:latin typeface="Helvetica" charset="0"/>
                  <a:ea typeface="宋体" panose="02010600030101010101" pitchFamily="2" charset="-122"/>
                  <a:sym typeface="+mn-ea"/>
                </a:rPr>
                <a:t>module</a:t>
              </a:r>
              <a:endParaRPr lang="en-US" altLang="x-none" sz="2400"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13" name="未知"/>
            <p:cNvSpPr>
              <a:spLocks noChangeArrowheads="1"/>
            </p:cNvSpPr>
            <p:nvPr/>
          </p:nvSpPr>
          <p:spPr bwMode="auto">
            <a:xfrm>
              <a:off x="1496" y="942"/>
              <a:ext cx="1161" cy="1032"/>
            </a:xfrm>
            <a:custGeom>
              <a:avLst/>
              <a:gdLst>
                <a:gd name="T0" fmla="*/ 350 w 1161"/>
                <a:gd name="T1" fmla="*/ 64 h 1032"/>
                <a:gd name="T2" fmla="*/ 254 w 1161"/>
                <a:gd name="T3" fmla="*/ 42 h 1032"/>
                <a:gd name="T4" fmla="*/ 191 w 1161"/>
                <a:gd name="T5" fmla="*/ 42 h 1032"/>
                <a:gd name="T6" fmla="*/ 167 w 1161"/>
                <a:gd name="T7" fmla="*/ 71 h 1032"/>
                <a:gd name="T8" fmla="*/ 151 w 1161"/>
                <a:gd name="T9" fmla="*/ 106 h 1032"/>
                <a:gd name="T10" fmla="*/ 159 w 1161"/>
                <a:gd name="T11" fmla="*/ 155 h 1032"/>
                <a:gd name="T12" fmla="*/ 143 w 1161"/>
                <a:gd name="T13" fmla="*/ 212 h 1032"/>
                <a:gd name="T14" fmla="*/ 87 w 1161"/>
                <a:gd name="T15" fmla="*/ 275 h 1032"/>
                <a:gd name="T16" fmla="*/ 40 w 1161"/>
                <a:gd name="T17" fmla="*/ 332 h 1032"/>
                <a:gd name="T18" fmla="*/ 8 w 1161"/>
                <a:gd name="T19" fmla="*/ 388 h 1032"/>
                <a:gd name="T20" fmla="*/ 8 w 1161"/>
                <a:gd name="T21" fmla="*/ 445 h 1032"/>
                <a:gd name="T22" fmla="*/ 32 w 1161"/>
                <a:gd name="T23" fmla="*/ 494 h 1032"/>
                <a:gd name="T24" fmla="*/ 24 w 1161"/>
                <a:gd name="T25" fmla="*/ 614 h 1032"/>
                <a:gd name="T26" fmla="*/ 16 w 1161"/>
                <a:gd name="T27" fmla="*/ 685 h 1032"/>
                <a:gd name="T28" fmla="*/ 48 w 1161"/>
                <a:gd name="T29" fmla="*/ 770 h 1032"/>
                <a:gd name="T30" fmla="*/ 103 w 1161"/>
                <a:gd name="T31" fmla="*/ 840 h 1032"/>
                <a:gd name="T32" fmla="*/ 175 w 1161"/>
                <a:gd name="T33" fmla="*/ 897 h 1032"/>
                <a:gd name="T34" fmla="*/ 278 w 1161"/>
                <a:gd name="T35" fmla="*/ 918 h 1032"/>
                <a:gd name="T36" fmla="*/ 381 w 1161"/>
                <a:gd name="T37" fmla="*/ 904 h 1032"/>
                <a:gd name="T38" fmla="*/ 485 w 1161"/>
                <a:gd name="T39" fmla="*/ 890 h 1032"/>
                <a:gd name="T40" fmla="*/ 636 w 1161"/>
                <a:gd name="T41" fmla="*/ 911 h 1032"/>
                <a:gd name="T42" fmla="*/ 755 w 1161"/>
                <a:gd name="T43" fmla="*/ 960 h 1032"/>
                <a:gd name="T44" fmla="*/ 866 w 1161"/>
                <a:gd name="T45" fmla="*/ 1010 h 1032"/>
                <a:gd name="T46" fmla="*/ 953 w 1161"/>
                <a:gd name="T47" fmla="*/ 1031 h 1032"/>
                <a:gd name="T48" fmla="*/ 977 w 1161"/>
                <a:gd name="T49" fmla="*/ 1017 h 1032"/>
                <a:gd name="T50" fmla="*/ 977 w 1161"/>
                <a:gd name="T51" fmla="*/ 946 h 1032"/>
                <a:gd name="T52" fmla="*/ 953 w 1161"/>
                <a:gd name="T53" fmla="*/ 904 h 1032"/>
                <a:gd name="T54" fmla="*/ 961 w 1161"/>
                <a:gd name="T55" fmla="*/ 847 h 1032"/>
                <a:gd name="T56" fmla="*/ 1009 w 1161"/>
                <a:gd name="T57" fmla="*/ 777 h 1032"/>
                <a:gd name="T58" fmla="*/ 1073 w 1161"/>
                <a:gd name="T59" fmla="*/ 713 h 1032"/>
                <a:gd name="T60" fmla="*/ 1144 w 1161"/>
                <a:gd name="T61" fmla="*/ 621 h 1032"/>
                <a:gd name="T62" fmla="*/ 1160 w 1161"/>
                <a:gd name="T63" fmla="*/ 558 h 1032"/>
                <a:gd name="T64" fmla="*/ 1136 w 1161"/>
                <a:gd name="T65" fmla="*/ 508 h 1032"/>
                <a:gd name="T66" fmla="*/ 1025 w 1161"/>
                <a:gd name="T67" fmla="*/ 424 h 1032"/>
                <a:gd name="T68" fmla="*/ 969 w 1161"/>
                <a:gd name="T69" fmla="*/ 403 h 1032"/>
                <a:gd name="T70" fmla="*/ 961 w 1161"/>
                <a:gd name="T71" fmla="*/ 346 h 1032"/>
                <a:gd name="T72" fmla="*/ 1009 w 1161"/>
                <a:gd name="T73" fmla="*/ 254 h 1032"/>
                <a:gd name="T74" fmla="*/ 1057 w 1161"/>
                <a:gd name="T75" fmla="*/ 184 h 1032"/>
                <a:gd name="T76" fmla="*/ 1081 w 1161"/>
                <a:gd name="T77" fmla="*/ 113 h 1032"/>
                <a:gd name="T78" fmla="*/ 1033 w 1161"/>
                <a:gd name="T79" fmla="*/ 85 h 1032"/>
                <a:gd name="T80" fmla="*/ 969 w 1161"/>
                <a:gd name="T81" fmla="*/ 85 h 1032"/>
                <a:gd name="T82" fmla="*/ 898 w 1161"/>
                <a:gd name="T83" fmla="*/ 71 h 1032"/>
                <a:gd name="T84" fmla="*/ 826 w 1161"/>
                <a:gd name="T85" fmla="*/ 28 h 1032"/>
                <a:gd name="T86" fmla="*/ 802 w 1161"/>
                <a:gd name="T87" fmla="*/ 7 h 1032"/>
                <a:gd name="T88" fmla="*/ 763 w 1161"/>
                <a:gd name="T89" fmla="*/ 0 h 1032"/>
                <a:gd name="T90" fmla="*/ 699 w 1161"/>
                <a:gd name="T91" fmla="*/ 0 h 1032"/>
                <a:gd name="T92" fmla="*/ 604 w 1161"/>
                <a:gd name="T93" fmla="*/ 21 h 1032"/>
                <a:gd name="T94" fmla="*/ 508 w 1161"/>
                <a:gd name="T95" fmla="*/ 49 h 1032"/>
                <a:gd name="T96" fmla="*/ 405 w 1161"/>
                <a:gd name="T97" fmla="*/ 92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未知"/>
            <p:cNvSpPr>
              <a:spLocks noChangeArrowheads="1"/>
            </p:cNvSpPr>
            <p:nvPr/>
          </p:nvSpPr>
          <p:spPr bwMode="auto">
            <a:xfrm>
              <a:off x="1496" y="942"/>
              <a:ext cx="1169" cy="1039"/>
            </a:xfrm>
            <a:custGeom>
              <a:avLst/>
              <a:gdLst>
                <a:gd name="T0" fmla="*/ 352 w 1169"/>
                <a:gd name="T1" fmla="*/ 64 h 1039"/>
                <a:gd name="T2" fmla="*/ 256 w 1169"/>
                <a:gd name="T3" fmla="*/ 43 h 1039"/>
                <a:gd name="T4" fmla="*/ 192 w 1169"/>
                <a:gd name="T5" fmla="*/ 43 h 1039"/>
                <a:gd name="T6" fmla="*/ 168 w 1169"/>
                <a:gd name="T7" fmla="*/ 71 h 1039"/>
                <a:gd name="T8" fmla="*/ 152 w 1169"/>
                <a:gd name="T9" fmla="*/ 107 h 1039"/>
                <a:gd name="T10" fmla="*/ 160 w 1169"/>
                <a:gd name="T11" fmla="*/ 156 h 1039"/>
                <a:gd name="T12" fmla="*/ 144 w 1169"/>
                <a:gd name="T13" fmla="*/ 213 h 1039"/>
                <a:gd name="T14" fmla="*/ 88 w 1169"/>
                <a:gd name="T15" fmla="*/ 277 h 1039"/>
                <a:gd name="T16" fmla="*/ 40 w 1169"/>
                <a:gd name="T17" fmla="*/ 334 h 1039"/>
                <a:gd name="T18" fmla="*/ 8 w 1169"/>
                <a:gd name="T19" fmla="*/ 391 h 1039"/>
                <a:gd name="T20" fmla="*/ 8 w 1169"/>
                <a:gd name="T21" fmla="*/ 448 h 1039"/>
                <a:gd name="T22" fmla="*/ 32 w 1169"/>
                <a:gd name="T23" fmla="*/ 498 h 1039"/>
                <a:gd name="T24" fmla="*/ 24 w 1169"/>
                <a:gd name="T25" fmla="*/ 619 h 1039"/>
                <a:gd name="T26" fmla="*/ 16 w 1169"/>
                <a:gd name="T27" fmla="*/ 690 h 1039"/>
                <a:gd name="T28" fmla="*/ 48 w 1169"/>
                <a:gd name="T29" fmla="*/ 775 h 1039"/>
                <a:gd name="T30" fmla="*/ 104 w 1169"/>
                <a:gd name="T31" fmla="*/ 846 h 1039"/>
                <a:gd name="T32" fmla="*/ 176 w 1169"/>
                <a:gd name="T33" fmla="*/ 903 h 1039"/>
                <a:gd name="T34" fmla="*/ 280 w 1169"/>
                <a:gd name="T35" fmla="*/ 924 h 1039"/>
                <a:gd name="T36" fmla="*/ 384 w 1169"/>
                <a:gd name="T37" fmla="*/ 910 h 1039"/>
                <a:gd name="T38" fmla="*/ 488 w 1169"/>
                <a:gd name="T39" fmla="*/ 896 h 1039"/>
                <a:gd name="T40" fmla="*/ 640 w 1169"/>
                <a:gd name="T41" fmla="*/ 917 h 1039"/>
                <a:gd name="T42" fmla="*/ 760 w 1169"/>
                <a:gd name="T43" fmla="*/ 967 h 1039"/>
                <a:gd name="T44" fmla="*/ 872 w 1169"/>
                <a:gd name="T45" fmla="*/ 1017 h 1039"/>
                <a:gd name="T46" fmla="*/ 960 w 1169"/>
                <a:gd name="T47" fmla="*/ 1038 h 1039"/>
                <a:gd name="T48" fmla="*/ 984 w 1169"/>
                <a:gd name="T49" fmla="*/ 1024 h 1039"/>
                <a:gd name="T50" fmla="*/ 984 w 1169"/>
                <a:gd name="T51" fmla="*/ 953 h 1039"/>
                <a:gd name="T52" fmla="*/ 960 w 1169"/>
                <a:gd name="T53" fmla="*/ 910 h 1039"/>
                <a:gd name="T54" fmla="*/ 968 w 1169"/>
                <a:gd name="T55" fmla="*/ 853 h 1039"/>
                <a:gd name="T56" fmla="*/ 1016 w 1169"/>
                <a:gd name="T57" fmla="*/ 782 h 1039"/>
                <a:gd name="T58" fmla="*/ 1080 w 1169"/>
                <a:gd name="T59" fmla="*/ 718 h 1039"/>
                <a:gd name="T60" fmla="*/ 1152 w 1169"/>
                <a:gd name="T61" fmla="*/ 626 h 1039"/>
                <a:gd name="T62" fmla="*/ 1168 w 1169"/>
                <a:gd name="T63" fmla="*/ 562 h 1039"/>
                <a:gd name="T64" fmla="*/ 1144 w 1169"/>
                <a:gd name="T65" fmla="*/ 512 h 1039"/>
                <a:gd name="T66" fmla="*/ 1032 w 1169"/>
                <a:gd name="T67" fmla="*/ 427 h 1039"/>
                <a:gd name="T68" fmla="*/ 976 w 1169"/>
                <a:gd name="T69" fmla="*/ 405 h 1039"/>
                <a:gd name="T70" fmla="*/ 968 w 1169"/>
                <a:gd name="T71" fmla="*/ 348 h 1039"/>
                <a:gd name="T72" fmla="*/ 1016 w 1169"/>
                <a:gd name="T73" fmla="*/ 256 h 1039"/>
                <a:gd name="T74" fmla="*/ 1064 w 1169"/>
                <a:gd name="T75" fmla="*/ 185 h 1039"/>
                <a:gd name="T76" fmla="*/ 1088 w 1169"/>
                <a:gd name="T77" fmla="*/ 114 h 1039"/>
                <a:gd name="T78" fmla="*/ 1040 w 1169"/>
                <a:gd name="T79" fmla="*/ 85 h 1039"/>
                <a:gd name="T80" fmla="*/ 976 w 1169"/>
                <a:gd name="T81" fmla="*/ 85 h 1039"/>
                <a:gd name="T82" fmla="*/ 904 w 1169"/>
                <a:gd name="T83" fmla="*/ 71 h 1039"/>
                <a:gd name="T84" fmla="*/ 832 w 1169"/>
                <a:gd name="T85" fmla="*/ 28 h 1039"/>
                <a:gd name="T86" fmla="*/ 808 w 1169"/>
                <a:gd name="T87" fmla="*/ 7 h 1039"/>
                <a:gd name="T88" fmla="*/ 768 w 1169"/>
                <a:gd name="T89" fmla="*/ 0 h 1039"/>
                <a:gd name="T90" fmla="*/ 704 w 1169"/>
                <a:gd name="T91" fmla="*/ 0 h 1039"/>
                <a:gd name="T92" fmla="*/ 608 w 1169"/>
                <a:gd name="T93" fmla="*/ 21 h 1039"/>
                <a:gd name="T94" fmla="*/ 512 w 1169"/>
                <a:gd name="T95" fmla="*/ 50 h 1039"/>
                <a:gd name="T96" fmla="*/ 408 w 1169"/>
                <a:gd name="T97" fmla="*/ 9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矩形 18440"/>
            <p:cNvSpPr>
              <a:spLocks noChangeArrowheads="1"/>
            </p:cNvSpPr>
            <p:nvPr/>
          </p:nvSpPr>
          <p:spPr bwMode="auto">
            <a:xfrm>
              <a:off x="1272" y="280"/>
              <a:ext cx="1576" cy="363"/>
            </a:xfrm>
            <a:prstGeom prst="rect">
              <a:avLst/>
            </a:prstGeom>
            <a:pattFill prst="pct25">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7" name="矩形 18441"/>
            <p:cNvSpPr>
              <a:spLocks noChangeArrowheads="1"/>
            </p:cNvSpPr>
            <p:nvPr/>
          </p:nvSpPr>
          <p:spPr bwMode="auto">
            <a:xfrm>
              <a:off x="1272" y="281"/>
              <a:ext cx="1576" cy="361"/>
            </a:xfrm>
            <a:prstGeom prst="rect">
              <a:avLst/>
            </a:prstGeom>
            <a:solidFill>
              <a:schemeClr val="bg1"/>
            </a:solidFill>
            <a:ln w="25400">
              <a:solidFill>
                <a:schemeClr val="tx1"/>
              </a:solidFill>
              <a:miter lim="800000"/>
            </a:ln>
          </p:spPr>
          <p:txBody>
            <a:bodyPr/>
            <a:lstStyle/>
            <a:p>
              <a:endParaRPr lang="zh-CN" altLang="en-US">
                <a:ea typeface="宋体" panose="02010600030101010101" pitchFamily="2" charset="-122"/>
              </a:endParaRPr>
            </a:p>
          </p:txBody>
        </p:sp>
        <p:sp>
          <p:nvSpPr>
            <p:cNvPr id="18" name="矩形 17"/>
            <p:cNvSpPr/>
            <p:nvPr/>
          </p:nvSpPr>
          <p:spPr>
            <a:xfrm>
              <a:off x="1327" y="257"/>
              <a:ext cx="810" cy="402"/>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controlled</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a:p>
              <a:pPr eaLnBrk="0" hangingPunct="0"/>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19" name="矩形 18"/>
            <p:cNvSpPr/>
            <p:nvPr/>
          </p:nvSpPr>
          <p:spPr>
            <a:xfrm>
              <a:off x="1343" y="392"/>
              <a:ext cx="714" cy="229"/>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interface</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0" name="矩形 19"/>
            <p:cNvSpPr/>
            <p:nvPr/>
          </p:nvSpPr>
          <p:spPr>
            <a:xfrm>
              <a:off x="1559" y="1266"/>
              <a:ext cx="675" cy="229"/>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"secret"</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1" name="矩形 18445"/>
            <p:cNvSpPr>
              <a:spLocks noChangeArrowheads="1"/>
            </p:cNvSpPr>
            <p:nvPr/>
          </p:nvSpPr>
          <p:spPr bwMode="auto">
            <a:xfrm>
              <a:off x="2128" y="82"/>
              <a:ext cx="2168" cy="112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a:lstStyle/>
            <a:p>
              <a:endParaRPr lang="zh-CN" altLang="en-US">
                <a:ea typeface="宋体" panose="02010600030101010101" pitchFamily="2" charset="-122"/>
              </a:endParaRPr>
            </a:p>
          </p:txBody>
        </p:sp>
        <p:sp>
          <p:nvSpPr>
            <p:cNvPr id="22" name="矩形 21"/>
            <p:cNvSpPr/>
            <p:nvPr/>
          </p:nvSpPr>
          <p:spPr>
            <a:xfrm>
              <a:off x="2175" y="114"/>
              <a:ext cx="900" cy="402"/>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  algorithm</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a:p>
              <a:pPr eaLnBrk="0" hangingPunct="0"/>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3" name="矩形 22"/>
            <p:cNvSpPr/>
            <p:nvPr/>
          </p:nvSpPr>
          <p:spPr>
            <a:xfrm>
              <a:off x="2175" y="242"/>
              <a:ext cx="114" cy="402"/>
            </a:xfrm>
            <a:prstGeom prst="rect">
              <a:avLst/>
            </a:prstGeom>
            <a:noFill/>
            <a:ln w="9525">
              <a:noFill/>
            </a:ln>
          </p:spPr>
          <p:txBody>
            <a:bodyPr wrap="none" lIns="90487" tIns="44450" rIns="90487" bIns="44450">
              <a:spAutoFit/>
            </a:bodyPr>
            <a:lstStyle/>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4" name="矩形 23"/>
            <p:cNvSpPr/>
            <p:nvPr/>
          </p:nvSpPr>
          <p:spPr>
            <a:xfrm>
              <a:off x="2175" y="370"/>
              <a:ext cx="1204" cy="402"/>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  data structure</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a:p>
              <a:pPr eaLnBrk="0" hangingPunct="0"/>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5" name="矩形 24"/>
            <p:cNvSpPr/>
            <p:nvPr/>
          </p:nvSpPr>
          <p:spPr>
            <a:xfrm>
              <a:off x="2175" y="498"/>
              <a:ext cx="114" cy="402"/>
            </a:xfrm>
            <a:prstGeom prst="rect">
              <a:avLst/>
            </a:prstGeom>
            <a:noFill/>
            <a:ln w="9525">
              <a:noFill/>
            </a:ln>
          </p:spPr>
          <p:txBody>
            <a:bodyPr wrap="none" lIns="90487" tIns="44450" rIns="90487" bIns="44450">
              <a:spAutoFit/>
            </a:bodyPr>
            <a:lstStyle/>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6" name="矩形 25"/>
            <p:cNvSpPr/>
            <p:nvPr/>
          </p:nvSpPr>
          <p:spPr>
            <a:xfrm>
              <a:off x="2175" y="626"/>
              <a:ext cx="2109" cy="402"/>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  details of external interface</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a:p>
              <a:pPr eaLnBrk="0" hangingPunct="0"/>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7" name="矩形 26"/>
            <p:cNvSpPr/>
            <p:nvPr/>
          </p:nvSpPr>
          <p:spPr>
            <a:xfrm>
              <a:off x="2175" y="754"/>
              <a:ext cx="114" cy="402"/>
            </a:xfrm>
            <a:prstGeom prst="rect">
              <a:avLst/>
            </a:prstGeom>
            <a:noFill/>
            <a:ln w="9525">
              <a:noFill/>
            </a:ln>
          </p:spPr>
          <p:txBody>
            <a:bodyPr wrap="none" lIns="90487" tIns="44450" rIns="90487" bIns="44450">
              <a:spAutoFit/>
            </a:bodyPr>
            <a:lstStyle/>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a:p>
              <a:pPr eaLnBrk="0" hangingPunct="0">
                <a:defRPr/>
              </a:pPr>
              <a:endParaRPr lang="zh-CN" altLang="en-US"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8" name="矩形 27"/>
            <p:cNvSpPr/>
            <p:nvPr/>
          </p:nvSpPr>
          <p:spPr>
            <a:xfrm>
              <a:off x="2175" y="882"/>
              <a:ext cx="2021" cy="229"/>
            </a:xfrm>
            <a:prstGeom prst="rect">
              <a:avLst/>
            </a:prstGeom>
            <a:noFill/>
            <a:ln w="9525">
              <a:noFill/>
            </a:ln>
          </p:spPr>
          <p:txBody>
            <a:bodyPr wrap="none" lIns="90487" tIns="44450" rIns="90487" bIns="44450">
              <a:spAutoFit/>
            </a:bodyPr>
            <a:lstStyle/>
            <a:p>
              <a:pPr eaLnBrk="0" hangingPunct="0"/>
              <a:r>
                <a:rPr lang="en-US" altLang="x-none" b="1" noProof="1">
                  <a:effectLst>
                    <a:outerShdw blurRad="38100" dist="38100" dir="2700000">
                      <a:srgbClr val="FFFFFF"/>
                    </a:outerShdw>
                  </a:effectLst>
                  <a:latin typeface="Helvetica" charset="0"/>
                  <a:ea typeface="宋体" panose="02010600030101010101" pitchFamily="2" charset="-122"/>
                  <a:sym typeface="+mn-ea"/>
                </a:rPr>
                <a:t>•  resource allocation policy</a:t>
              </a:r>
              <a:endParaRPr lang="en-US" altLang="x-none"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29" name="矩形 18453"/>
            <p:cNvSpPr>
              <a:spLocks noChangeArrowheads="1"/>
            </p:cNvSpPr>
            <p:nvPr/>
          </p:nvSpPr>
          <p:spPr bwMode="auto">
            <a:xfrm>
              <a:off x="88" y="10"/>
              <a:ext cx="528" cy="441"/>
            </a:xfrm>
            <a:prstGeom prst="rect">
              <a:avLst/>
            </a:prstGeom>
            <a:solidFill>
              <a:srgbClr val="3C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0" name="矩形 18454"/>
            <p:cNvSpPr>
              <a:spLocks noChangeArrowheads="1"/>
            </p:cNvSpPr>
            <p:nvPr/>
          </p:nvSpPr>
          <p:spPr bwMode="auto">
            <a:xfrm>
              <a:off x="88" y="11"/>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31" name="矩形 18455"/>
            <p:cNvSpPr>
              <a:spLocks noChangeArrowheads="1"/>
            </p:cNvSpPr>
            <p:nvPr/>
          </p:nvSpPr>
          <p:spPr bwMode="auto">
            <a:xfrm>
              <a:off x="264" y="174"/>
              <a:ext cx="536" cy="441"/>
            </a:xfrm>
            <a:prstGeom prst="rect">
              <a:avLst/>
            </a:prstGeom>
            <a:solidFill>
              <a:srgbClr val="6E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2" name="矩形 18456"/>
            <p:cNvSpPr>
              <a:spLocks noChangeArrowheads="1"/>
            </p:cNvSpPr>
            <p:nvPr/>
          </p:nvSpPr>
          <p:spPr bwMode="auto">
            <a:xfrm>
              <a:off x="264" y="175"/>
              <a:ext cx="536"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33" name="矩形 18457"/>
            <p:cNvSpPr>
              <a:spLocks noChangeArrowheads="1"/>
            </p:cNvSpPr>
            <p:nvPr/>
          </p:nvSpPr>
          <p:spPr bwMode="auto">
            <a:xfrm>
              <a:off x="0" y="394"/>
              <a:ext cx="528" cy="441"/>
            </a:xfrm>
            <a:prstGeom prst="rect">
              <a:avLst/>
            </a:prstGeom>
            <a:solidFill>
              <a:srgbClr val="B500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4" name="矩形 18458"/>
            <p:cNvSpPr>
              <a:spLocks noChangeArrowheads="1"/>
            </p:cNvSpPr>
            <p:nvPr/>
          </p:nvSpPr>
          <p:spPr bwMode="auto">
            <a:xfrm>
              <a:off x="0" y="395"/>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35" name="矩形 18459"/>
            <p:cNvSpPr>
              <a:spLocks noChangeArrowheads="1"/>
            </p:cNvSpPr>
            <p:nvPr/>
          </p:nvSpPr>
          <p:spPr bwMode="auto">
            <a:xfrm>
              <a:off x="360" y="714"/>
              <a:ext cx="528" cy="441"/>
            </a:xfrm>
            <a:prstGeom prst="rect">
              <a:avLst/>
            </a:prstGeom>
            <a:solidFill>
              <a:srgbClr val="D931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36" name="矩形 18460"/>
            <p:cNvSpPr>
              <a:spLocks noChangeArrowheads="1"/>
            </p:cNvSpPr>
            <p:nvPr/>
          </p:nvSpPr>
          <p:spPr bwMode="auto">
            <a:xfrm>
              <a:off x="360" y="715"/>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37" name="矩形 36"/>
            <p:cNvSpPr/>
            <p:nvPr/>
          </p:nvSpPr>
          <p:spPr>
            <a:xfrm>
              <a:off x="159" y="1152"/>
              <a:ext cx="722" cy="286"/>
            </a:xfrm>
            <a:prstGeom prst="rect">
              <a:avLst/>
            </a:prstGeom>
            <a:noFill/>
            <a:ln w="9525">
              <a:noFill/>
            </a:ln>
          </p:spPr>
          <p:txBody>
            <a:bodyPr wrap="none" lIns="90487" tIns="44450" rIns="90487" bIns="44450">
              <a:spAutoFit/>
            </a:bodyPr>
            <a:lstStyle/>
            <a:p>
              <a:pPr eaLnBrk="0" hangingPunct="0"/>
              <a:r>
                <a:rPr lang="en-US" altLang="x-none" sz="2400" b="1" noProof="1">
                  <a:effectLst>
                    <a:outerShdw blurRad="38100" dist="38100" dir="2700000">
                      <a:srgbClr val="FFFFFF"/>
                    </a:outerShdw>
                  </a:effectLst>
                  <a:latin typeface="Helvetica" charset="0"/>
                  <a:ea typeface="宋体" panose="02010600030101010101" pitchFamily="2" charset="-122"/>
                  <a:sym typeface="+mn-ea"/>
                </a:rPr>
                <a:t>clients</a:t>
              </a:r>
              <a:endParaRPr lang="en-US" altLang="x-none" sz="2400" b="1" noProof="1">
                <a:effectLst>
                  <a:outerShdw blurRad="38100" dist="38100" dir="2700000">
                    <a:srgbClr val="FFFFFF"/>
                  </a:outerShdw>
                </a:effectLst>
                <a:latin typeface="Helvetica" charset="0"/>
                <a:ea typeface="宋体" panose="02010600030101010101" pitchFamily="2" charset="-122"/>
                <a:sym typeface="+mn-ea"/>
              </a:endParaRPr>
            </a:p>
          </p:txBody>
        </p:sp>
        <p:sp>
          <p:nvSpPr>
            <p:cNvPr id="38" name="矩形 37"/>
            <p:cNvSpPr/>
            <p:nvPr/>
          </p:nvSpPr>
          <p:spPr>
            <a:xfrm>
              <a:off x="231" y="2127"/>
              <a:ext cx="1899" cy="229"/>
            </a:xfrm>
            <a:prstGeom prst="rect">
              <a:avLst/>
            </a:prstGeom>
            <a:noFill/>
            <a:ln w="9525">
              <a:noFill/>
            </a:ln>
          </p:spPr>
          <p:txBody>
            <a:bodyPr wrap="none" lIns="90487" tIns="44450" rIns="90487" bIns="44450">
              <a:spAutoFit/>
            </a:bodyPr>
            <a:lstStyle/>
            <a:p>
              <a:pPr eaLnBrk="0" hangingPunct="0"/>
              <a:r>
                <a:rPr lang="en-US" altLang="x-none" b="1" i="1" noProof="1">
                  <a:effectLst>
                    <a:outerShdw blurRad="38100" dist="38100" dir="2700000">
                      <a:srgbClr val="FFFFFF"/>
                    </a:outerShdw>
                  </a:effectLst>
                  <a:latin typeface="Helvetica" charset="0"/>
                  <a:ea typeface="宋体" panose="02010600030101010101" pitchFamily="2" charset="-122"/>
                  <a:sym typeface="+mn-ea"/>
                </a:rPr>
                <a:t>a specific design decision</a:t>
              </a:r>
              <a:endParaRPr lang="en-US" altLang="x-none" b="1" i="1" noProof="1">
                <a:effectLst>
                  <a:outerShdw blurRad="38100" dist="38100" dir="2700000">
                    <a:srgbClr val="FFFFFF"/>
                  </a:outerShdw>
                </a:effectLst>
                <a:latin typeface="Helvetica" charset="0"/>
                <a:ea typeface="宋体" panose="02010600030101010101" pitchFamily="2" charset="-122"/>
                <a:sym typeface="+mn-ea"/>
              </a:endParaRPr>
            </a:p>
          </p:txBody>
        </p:sp>
        <p:sp>
          <p:nvSpPr>
            <p:cNvPr id="39" name="直接连接符 18463"/>
            <p:cNvSpPr>
              <a:spLocks noChangeShapeType="1"/>
            </p:cNvSpPr>
            <p:nvPr/>
          </p:nvSpPr>
          <p:spPr bwMode="auto">
            <a:xfrm flipH="1">
              <a:off x="1504" y="1533"/>
              <a:ext cx="496" cy="6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直接连接符 18464"/>
            <p:cNvSpPr>
              <a:spLocks noChangeShapeType="1"/>
            </p:cNvSpPr>
            <p:nvPr/>
          </p:nvSpPr>
          <p:spPr bwMode="auto">
            <a:xfrm>
              <a:off x="904" y="389"/>
              <a:ext cx="448" cy="2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直接连接符 18465"/>
            <p:cNvSpPr>
              <a:spLocks noChangeShapeType="1"/>
            </p:cNvSpPr>
            <p:nvPr/>
          </p:nvSpPr>
          <p:spPr bwMode="auto">
            <a:xfrm>
              <a:off x="672" y="140"/>
              <a:ext cx="624" cy="174"/>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直接连接符 18466"/>
            <p:cNvSpPr>
              <a:spLocks noChangeShapeType="1"/>
            </p:cNvSpPr>
            <p:nvPr/>
          </p:nvSpPr>
          <p:spPr bwMode="auto">
            <a:xfrm flipV="1">
              <a:off x="600" y="515"/>
              <a:ext cx="704" cy="64"/>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直接连接符 18467"/>
            <p:cNvSpPr>
              <a:spLocks noChangeShapeType="1"/>
            </p:cNvSpPr>
            <p:nvPr/>
          </p:nvSpPr>
          <p:spPr bwMode="auto">
            <a:xfrm flipV="1">
              <a:off x="944" y="586"/>
              <a:ext cx="352" cy="256"/>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2"/>
    </p:custDataLst>
  </p:cSld>
  <p:clrMapOvr>
    <a:masterClrMapping/>
  </p:clrMapOvr>
  <p:transition spd="slow">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58721"/>
          <p:cNvSpPr>
            <a:spLocks noGrp="1"/>
          </p:cNvSpPr>
          <p:nvPr>
            <p:ph type="title"/>
          </p:nvPr>
        </p:nvSpPr>
        <p:spPr>
          <a:xfrm>
            <a:off x="1099185" y="1673225"/>
            <a:ext cx="8135620" cy="633095"/>
          </a:xfrm>
        </p:spPr>
        <p:txBody>
          <a:bodyPr wrap="square" lIns="90840" tIns="44623" rIns="90840" bIns="44623" anchor="b"/>
          <a:lstStyle/>
          <a:p>
            <a:pPr eaLnBrk="1" hangingPunct="1"/>
            <a:r>
              <a:rPr lang="en-GB" altLang="en-US" sz="2800" b="1" i="1" dirty="0">
                <a:latin typeface="Times New Roman" panose="02020603050405020304" charset="0"/>
                <a:sym typeface="+mn-ea"/>
              </a:rPr>
              <a:t>5.3 </a:t>
            </a:r>
            <a:r>
              <a:rPr lang="zh-CN" altLang="en-US" sz="2800" b="1" i="1" dirty="0">
                <a:latin typeface="Times New Roman" panose="02020603050405020304" charset="0"/>
                <a:sym typeface="+mn-ea"/>
              </a:rPr>
              <a:t>信息表示</a:t>
            </a:r>
            <a:endParaRPr lang="zh-CN" altLang="en-US" sz="2800" b="1" i="1" dirty="0">
              <a:latin typeface="Times New Roman" panose="02020603050405020304" charset="0"/>
            </a:endParaRPr>
          </a:p>
        </p:txBody>
      </p:sp>
      <p:pic>
        <p:nvPicPr>
          <p:cNvPr id="130050" name="图片 158722"/>
          <p:cNvPicPr>
            <a:picLocks noChangeAspect="1"/>
          </p:cNvPicPr>
          <p:nvPr/>
        </p:nvPicPr>
        <p:blipFill>
          <a:blip r:embed="rId1"/>
          <a:stretch>
            <a:fillRect/>
          </a:stretch>
        </p:blipFill>
        <p:spPr>
          <a:xfrm>
            <a:off x="1938973" y="2552065"/>
            <a:ext cx="8313737" cy="3094038"/>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59745"/>
          <p:cNvSpPr>
            <a:spLocks noGrp="1"/>
          </p:cNvSpPr>
          <p:nvPr>
            <p:ph type="title"/>
          </p:nvPr>
        </p:nvSpPr>
        <p:spPr>
          <a:xfrm>
            <a:off x="1012190" y="1626870"/>
            <a:ext cx="8135620" cy="654050"/>
          </a:xfrm>
        </p:spPr>
        <p:txBody>
          <a:bodyPr wrap="square" lIns="91440" tIns="45720" rIns="91440" bIns="45720" anchor="ctr"/>
          <a:lstStyle/>
          <a:p>
            <a:pPr eaLnBrk="1" hangingPunct="1"/>
            <a:r>
              <a:rPr lang="en-GB" altLang="en-US" sz="2800" b="1" i="1" dirty="0">
                <a:latin typeface="Times New Roman" panose="02020603050405020304" charset="0"/>
              </a:rPr>
              <a:t>Model-view-controller</a:t>
            </a:r>
            <a:r>
              <a:rPr lang="zh-CN" altLang="en-US" sz="2800" b="1" i="1" dirty="0">
                <a:latin typeface="Times New Roman" panose="02020603050405020304" charset="0"/>
              </a:rPr>
              <a:t>（</a:t>
            </a:r>
            <a:r>
              <a:rPr lang="en-GB" altLang="en-US" sz="2800" b="1" i="1" dirty="0">
                <a:latin typeface="Times New Roman" panose="02020603050405020304" charset="0"/>
              </a:rPr>
              <a:t>MVC</a:t>
            </a:r>
            <a:r>
              <a:rPr lang="zh-CN" altLang="en-US" sz="2800" b="1" i="1" dirty="0">
                <a:latin typeface="Times New Roman" panose="02020603050405020304" charset="0"/>
              </a:rPr>
              <a:t>）</a:t>
            </a:r>
            <a:endParaRPr lang="zh-CN" altLang="en-US" sz="2800" b="1" i="1" dirty="0">
              <a:latin typeface="Times New Roman" panose="02020603050405020304" charset="0"/>
            </a:endParaRPr>
          </a:p>
        </p:txBody>
      </p:sp>
      <p:pic>
        <p:nvPicPr>
          <p:cNvPr id="131074" name="图片 159746"/>
          <p:cNvPicPr>
            <a:picLocks noChangeAspect="1"/>
          </p:cNvPicPr>
          <p:nvPr/>
        </p:nvPicPr>
        <p:blipFill>
          <a:blip r:embed="rId1"/>
          <a:stretch>
            <a:fillRect/>
          </a:stretch>
        </p:blipFill>
        <p:spPr>
          <a:xfrm>
            <a:off x="1909445" y="2097405"/>
            <a:ext cx="8851900" cy="368490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文本占位符 160770"/>
          <p:cNvSpPr>
            <a:spLocks noGrp="1"/>
          </p:cNvSpPr>
          <p:nvPr>
            <p:ph idx="1"/>
          </p:nvPr>
        </p:nvSpPr>
        <p:spPr>
          <a:xfrm>
            <a:off x="823595" y="1589405"/>
            <a:ext cx="9200515" cy="3679190"/>
          </a:xfrm>
        </p:spPr>
        <p:txBody>
          <a:bodyPr wrap="square" lIns="90840" tIns="44623" rIns="90840" bIns="44623" anchor="t"/>
          <a:lstStyle/>
          <a:p>
            <a:pPr defTabSz="962025" eaLnBrk="1" hangingPunct="1">
              <a:lnSpc>
                <a:spcPct val="120000"/>
              </a:lnSpc>
              <a:buFont typeface="Wingdings" panose="05000000000000000000" charset="0"/>
              <a:buChar char="Ø"/>
            </a:pPr>
            <a:r>
              <a:rPr lang="en-US" altLang="zh-CN" b="1" i="1" dirty="0">
                <a:latin typeface="Times New Roman" panose="02020603050405020304" charset="0"/>
                <a:sym typeface="+mn-ea"/>
              </a:rPr>
              <a:t> </a:t>
            </a:r>
            <a:r>
              <a:rPr lang="zh-CN" altLang="en-US" b="1" i="1" dirty="0">
                <a:latin typeface="Times New Roman" panose="02020603050405020304" charset="0"/>
                <a:sym typeface="+mn-ea"/>
              </a:rPr>
              <a:t>信息表示影响因素</a:t>
            </a:r>
            <a:endParaRPr lang="zh-CN" altLang="en-US" dirty="0">
              <a:solidFill>
                <a:srgbClr val="000066"/>
              </a:solidFill>
            </a:endParaRPr>
          </a:p>
          <a:p>
            <a:pPr marL="488950" indent="-488950" defTabSz="962025" eaLnBrk="1" hangingPunct="1">
              <a:lnSpc>
                <a:spcPct val="100000"/>
              </a:lnSpc>
            </a:pPr>
            <a:r>
              <a:rPr lang="zh-CN" altLang="en-US" sz="2600" dirty="0">
                <a:solidFill>
                  <a:srgbClr val="000066"/>
                </a:solidFill>
              </a:rPr>
              <a:t>用户感兴趣的是精确数据还是不同数据之间的关系？</a:t>
            </a:r>
            <a:endParaRPr lang="zh-CN" altLang="en-US" sz="2600" dirty="0">
              <a:solidFill>
                <a:srgbClr val="000066"/>
              </a:solidFill>
            </a:endParaRPr>
          </a:p>
          <a:p>
            <a:pPr marL="488950" indent="-488950" defTabSz="962025" eaLnBrk="1" hangingPunct="1">
              <a:lnSpc>
                <a:spcPct val="100000"/>
              </a:lnSpc>
            </a:pPr>
            <a:r>
              <a:rPr lang="zh-CN" altLang="en-US" sz="2600" dirty="0">
                <a:solidFill>
                  <a:srgbClr val="000066"/>
                </a:solidFill>
              </a:rPr>
              <a:t>信息值的变更速度如何？必须把数值变更马上显示给用户吗？</a:t>
            </a:r>
            <a:endParaRPr lang="zh-CN" altLang="en-US" sz="2600" dirty="0">
              <a:solidFill>
                <a:srgbClr val="000066"/>
              </a:solidFill>
            </a:endParaRPr>
          </a:p>
          <a:p>
            <a:pPr marL="488950" indent="-488950" defTabSz="962025" eaLnBrk="1" hangingPunct="1">
              <a:lnSpc>
                <a:spcPct val="100000"/>
              </a:lnSpc>
            </a:pPr>
            <a:r>
              <a:rPr lang="zh-CN" altLang="en-US" sz="2600" dirty="0">
                <a:solidFill>
                  <a:srgbClr val="000066"/>
                </a:solidFill>
              </a:rPr>
              <a:t>用户必须根据信息的变更执行某种动作吗？</a:t>
            </a:r>
            <a:endParaRPr lang="zh-CN" altLang="en-US" sz="2600" dirty="0">
              <a:solidFill>
                <a:srgbClr val="000066"/>
              </a:solidFill>
            </a:endParaRPr>
          </a:p>
          <a:p>
            <a:pPr marL="488950" indent="-488950" defTabSz="962025" eaLnBrk="1" hangingPunct="1">
              <a:lnSpc>
                <a:spcPct val="100000"/>
              </a:lnSpc>
            </a:pPr>
            <a:r>
              <a:rPr lang="zh-CN" altLang="en-US" sz="2600" dirty="0">
                <a:solidFill>
                  <a:srgbClr val="000066"/>
                </a:solidFill>
              </a:rPr>
              <a:t>用户需要经由直接交互界面与显示的信息进行交互吗？</a:t>
            </a:r>
            <a:endParaRPr lang="zh-CN" altLang="en-US" sz="2600" dirty="0">
              <a:solidFill>
                <a:srgbClr val="000066"/>
              </a:solidFill>
            </a:endParaRPr>
          </a:p>
          <a:p>
            <a:pPr marL="488950" indent="-488950" defTabSz="962025" eaLnBrk="1" hangingPunct="1">
              <a:lnSpc>
                <a:spcPct val="100000"/>
              </a:lnSpc>
            </a:pPr>
            <a:r>
              <a:rPr lang="zh-CN" altLang="en-US" sz="2600" dirty="0">
                <a:solidFill>
                  <a:srgbClr val="000066"/>
                </a:solidFill>
              </a:rPr>
              <a:t>要显示的信息是文本形式的还是数字形式的？信息项的相对值重要吗？</a:t>
            </a:r>
            <a:endParaRPr lang="zh-CN" altLang="en-US" sz="26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文本占位符 161794"/>
          <p:cNvSpPr>
            <a:spLocks noGrp="1"/>
          </p:cNvSpPr>
          <p:nvPr>
            <p:ph idx="1"/>
          </p:nvPr>
        </p:nvSpPr>
        <p:spPr>
          <a:xfrm>
            <a:off x="725170" y="1771015"/>
            <a:ext cx="10009505" cy="3985895"/>
          </a:xfrm>
        </p:spPr>
        <p:txBody>
          <a:bodyPr wrap="square" lIns="90840" tIns="44623" rIns="90840" bIns="44623" anchor="t"/>
          <a:lstStyle/>
          <a:p>
            <a:pPr eaLnBrk="1" hangingPunct="1">
              <a:lnSpc>
                <a:spcPct val="110000"/>
              </a:lnSpc>
              <a:buFont typeface="Wingdings" panose="05000000000000000000" charset="0"/>
              <a:buChar char="Ø"/>
            </a:pPr>
            <a:r>
              <a:rPr lang="en-US" altLang="zh-CN" b="1" i="1" dirty="0">
                <a:latin typeface="Times New Roman" panose="02020603050405020304" charset="0"/>
                <a:sym typeface="+mn-ea"/>
              </a:rPr>
              <a:t> </a:t>
            </a:r>
            <a:r>
              <a:rPr lang="zh-CN" altLang="en-US" b="1" i="1" dirty="0">
                <a:latin typeface="Times New Roman" panose="02020603050405020304" charset="0"/>
                <a:sym typeface="+mn-ea"/>
              </a:rPr>
              <a:t>信息表示</a:t>
            </a:r>
            <a:endParaRPr lang="zh-CN" altLang="en-US" sz="2800" dirty="0">
              <a:solidFill>
                <a:srgbClr val="000066"/>
              </a:solidFill>
            </a:endParaRPr>
          </a:p>
          <a:p>
            <a:pPr eaLnBrk="1" hangingPunct="1"/>
            <a:r>
              <a:rPr lang="zh-CN" altLang="en-US" sz="2800" dirty="0">
                <a:solidFill>
                  <a:srgbClr val="000066"/>
                </a:solidFill>
              </a:rPr>
              <a:t>静态信息</a:t>
            </a:r>
            <a:endParaRPr lang="zh-CN" altLang="en-US" sz="2800" dirty="0">
              <a:solidFill>
                <a:srgbClr val="000066"/>
              </a:solidFill>
            </a:endParaRPr>
          </a:p>
          <a:p>
            <a:pPr lvl="1" eaLnBrk="1" hangingPunct="1"/>
            <a:r>
              <a:rPr lang="en-GB" altLang="en-US" sz="2400" dirty="0">
                <a:solidFill>
                  <a:srgbClr val="000066"/>
                </a:solidFill>
              </a:rPr>
              <a:t>Initialized at the beginning of a session. It does not change during the session.</a:t>
            </a:r>
            <a:endParaRPr lang="en-GB" altLang="en-US" sz="2400" dirty="0">
              <a:solidFill>
                <a:srgbClr val="000066"/>
              </a:solidFill>
            </a:endParaRPr>
          </a:p>
          <a:p>
            <a:pPr lvl="1" eaLnBrk="1" hangingPunct="1"/>
            <a:r>
              <a:rPr lang="en-GB" altLang="en-US" sz="2400" dirty="0">
                <a:solidFill>
                  <a:srgbClr val="000066"/>
                </a:solidFill>
              </a:rPr>
              <a:t>May be either numeric or textual.</a:t>
            </a:r>
            <a:endParaRPr lang="en-GB" altLang="en-US" sz="2400" dirty="0">
              <a:solidFill>
                <a:srgbClr val="000066"/>
              </a:solidFill>
            </a:endParaRPr>
          </a:p>
          <a:p>
            <a:pPr eaLnBrk="1" hangingPunct="1"/>
            <a:r>
              <a:rPr lang="zh-CN" altLang="en-US" sz="2800" dirty="0">
                <a:solidFill>
                  <a:srgbClr val="000066"/>
                </a:solidFill>
              </a:rPr>
              <a:t>动态信息</a:t>
            </a:r>
            <a:endParaRPr lang="zh-CN" altLang="en-US" sz="2800" dirty="0">
              <a:solidFill>
                <a:srgbClr val="000066"/>
              </a:solidFill>
            </a:endParaRPr>
          </a:p>
          <a:p>
            <a:pPr lvl="1" eaLnBrk="1" hangingPunct="1"/>
            <a:r>
              <a:rPr lang="en-GB" altLang="en-US" sz="2400" dirty="0">
                <a:solidFill>
                  <a:srgbClr val="000066"/>
                </a:solidFill>
              </a:rPr>
              <a:t>Changes during a session and the changes must be communicated to the system user.</a:t>
            </a:r>
            <a:endParaRPr lang="en-GB" altLang="en-US" sz="2400" dirty="0">
              <a:solidFill>
                <a:srgbClr val="000066"/>
              </a:solidFill>
            </a:endParaRPr>
          </a:p>
          <a:p>
            <a:pPr lvl="1" eaLnBrk="1" hangingPunct="1"/>
            <a:r>
              <a:rPr lang="en-GB" altLang="en-US" sz="2400" dirty="0">
                <a:solidFill>
                  <a:srgbClr val="000066"/>
                </a:solidFill>
              </a:rPr>
              <a:t>May be either numeric or textual.</a:t>
            </a:r>
            <a:endParaRPr lang="en-GB" altLang="en-US" sz="24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62817"/>
          <p:cNvSpPr>
            <a:spLocks noGrp="1"/>
          </p:cNvSpPr>
          <p:nvPr>
            <p:ph type="title"/>
          </p:nvPr>
        </p:nvSpPr>
        <p:spPr>
          <a:xfrm>
            <a:off x="1992313" y="333375"/>
            <a:ext cx="8342312" cy="730250"/>
          </a:xfrm>
        </p:spPr>
        <p:txBody>
          <a:bodyPr wrap="square" lIns="90840" tIns="44623" rIns="90840" bIns="44623" anchor="b"/>
          <a:lstStyle/>
          <a:p>
            <a:pPr eaLnBrk="1" hangingPunct="1"/>
            <a:r>
              <a:rPr lang="zh-CN" altLang="en-US" sz="3600" b="1" i="1" dirty="0">
                <a:latin typeface="Times New Roman" panose="02020603050405020304" charset="0"/>
              </a:rPr>
              <a:t>两种信息表示方法</a:t>
            </a:r>
            <a:endParaRPr lang="zh-CN" altLang="en-US" sz="3600" b="1" i="1" dirty="0">
              <a:latin typeface="Times New Roman" panose="02020603050405020304" charset="0"/>
            </a:endParaRPr>
          </a:p>
        </p:txBody>
      </p:sp>
      <p:pic>
        <p:nvPicPr>
          <p:cNvPr id="134146" name="图片 162818"/>
          <p:cNvPicPr>
            <a:picLocks noChangeAspect="1"/>
          </p:cNvPicPr>
          <p:nvPr/>
        </p:nvPicPr>
        <p:blipFill>
          <a:blip r:embed="rId1"/>
          <a:stretch>
            <a:fillRect/>
          </a:stretch>
        </p:blipFill>
        <p:spPr>
          <a:xfrm>
            <a:off x="2927350" y="1341438"/>
            <a:ext cx="5689600" cy="481012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63841"/>
          <p:cNvSpPr>
            <a:spLocks noGrp="1"/>
          </p:cNvSpPr>
          <p:nvPr>
            <p:ph type="title"/>
          </p:nvPr>
        </p:nvSpPr>
        <p:spPr>
          <a:xfrm>
            <a:off x="1992313" y="260350"/>
            <a:ext cx="8335962" cy="727075"/>
          </a:xfrm>
        </p:spPr>
        <p:txBody>
          <a:bodyPr wrap="square" lIns="90840" tIns="44623" rIns="90840" bIns="44623" anchor="b"/>
          <a:lstStyle/>
          <a:p>
            <a:pPr eaLnBrk="1" hangingPunct="1"/>
            <a:r>
              <a:rPr lang="zh-CN" altLang="en-US" sz="3600" b="1" i="1" dirty="0">
                <a:latin typeface="Times New Roman" panose="02020603050405020304" charset="0"/>
              </a:rPr>
              <a:t>两种信息表示方法</a:t>
            </a:r>
            <a:endParaRPr lang="en-GB" altLang="en-US" sz="3600" b="1" i="1" dirty="0">
              <a:latin typeface="Times New Roman" panose="02020603050405020304" charset="0"/>
            </a:endParaRPr>
          </a:p>
        </p:txBody>
      </p:sp>
      <p:sp>
        <p:nvSpPr>
          <p:cNvPr id="135170" name="文本占位符 163842"/>
          <p:cNvSpPr>
            <a:spLocks noGrp="1"/>
          </p:cNvSpPr>
          <p:nvPr>
            <p:ph idx="1"/>
          </p:nvPr>
        </p:nvSpPr>
        <p:spPr>
          <a:xfrm>
            <a:off x="2136775" y="1341438"/>
            <a:ext cx="8207375" cy="4248150"/>
          </a:xfrm>
        </p:spPr>
        <p:txBody>
          <a:bodyPr wrap="square" lIns="90840" tIns="44623" rIns="90840" bIns="44623" anchor="t"/>
          <a:lstStyle/>
          <a:p>
            <a:pPr eaLnBrk="1" hangingPunct="1">
              <a:lnSpc>
                <a:spcPct val="90000"/>
              </a:lnSpc>
            </a:pPr>
            <a:r>
              <a:rPr lang="zh-CN" altLang="en-US" sz="2800" dirty="0">
                <a:solidFill>
                  <a:srgbClr val="000066"/>
                </a:solidFill>
              </a:rPr>
              <a:t>数字值表示</a:t>
            </a:r>
            <a:endParaRPr lang="zh-CN" altLang="en-US" sz="2800" dirty="0">
              <a:solidFill>
                <a:srgbClr val="000066"/>
              </a:solidFill>
            </a:endParaRPr>
          </a:p>
          <a:p>
            <a:pPr lvl="1" eaLnBrk="1" hangingPunct="1">
              <a:lnSpc>
                <a:spcPct val="90000"/>
              </a:lnSpc>
            </a:pPr>
            <a:r>
              <a:rPr lang="en-GB" altLang="en-US" sz="2400" dirty="0">
                <a:solidFill>
                  <a:srgbClr val="000066"/>
                </a:solidFill>
              </a:rPr>
              <a:t>Compact - takes up little screen space;</a:t>
            </a:r>
            <a:endParaRPr lang="en-GB" altLang="en-US" sz="2400" dirty="0">
              <a:solidFill>
                <a:srgbClr val="000066"/>
              </a:solidFill>
            </a:endParaRPr>
          </a:p>
          <a:p>
            <a:pPr lvl="1" eaLnBrk="1" hangingPunct="1">
              <a:lnSpc>
                <a:spcPct val="90000"/>
              </a:lnSpc>
            </a:pPr>
            <a:r>
              <a:rPr lang="en-GB" altLang="en-US" sz="2400" dirty="0">
                <a:solidFill>
                  <a:srgbClr val="000066"/>
                </a:solidFill>
              </a:rPr>
              <a:t>Precise values can be communicated.</a:t>
            </a:r>
            <a:endParaRPr lang="en-GB" altLang="en-US" sz="2400" dirty="0">
              <a:solidFill>
                <a:srgbClr val="000066"/>
              </a:solidFill>
            </a:endParaRPr>
          </a:p>
          <a:p>
            <a:pPr eaLnBrk="1" hangingPunct="1">
              <a:lnSpc>
                <a:spcPct val="90000"/>
              </a:lnSpc>
            </a:pPr>
            <a:r>
              <a:rPr lang="zh-CN" altLang="en-US" sz="2800" dirty="0">
                <a:solidFill>
                  <a:srgbClr val="000066"/>
                </a:solidFill>
              </a:rPr>
              <a:t>相对值表示</a:t>
            </a:r>
            <a:endParaRPr lang="zh-CN" altLang="en-US" sz="2800" dirty="0">
              <a:solidFill>
                <a:srgbClr val="000066"/>
              </a:solidFill>
            </a:endParaRPr>
          </a:p>
          <a:p>
            <a:pPr lvl="1" eaLnBrk="1" hangingPunct="1">
              <a:lnSpc>
                <a:spcPct val="90000"/>
              </a:lnSpc>
            </a:pPr>
            <a:r>
              <a:rPr lang="en-GB" altLang="en-US" sz="2400" dirty="0">
                <a:solidFill>
                  <a:srgbClr val="000066"/>
                </a:solidFill>
              </a:rPr>
              <a:t>Easier to get an 'at a glance' impression of a value;</a:t>
            </a:r>
            <a:endParaRPr lang="en-GB" altLang="en-US" sz="2400" dirty="0">
              <a:solidFill>
                <a:srgbClr val="000066"/>
              </a:solidFill>
            </a:endParaRPr>
          </a:p>
          <a:p>
            <a:pPr lvl="1" eaLnBrk="1" hangingPunct="1">
              <a:lnSpc>
                <a:spcPct val="90000"/>
              </a:lnSpc>
            </a:pPr>
            <a:r>
              <a:rPr lang="en-GB" altLang="en-US" sz="2400" dirty="0">
                <a:solidFill>
                  <a:srgbClr val="000066"/>
                </a:solidFill>
              </a:rPr>
              <a:t>Possible to show relative values;</a:t>
            </a:r>
            <a:endParaRPr lang="en-GB" altLang="en-US" sz="2400" dirty="0">
              <a:solidFill>
                <a:srgbClr val="000066"/>
              </a:solidFill>
            </a:endParaRPr>
          </a:p>
          <a:p>
            <a:pPr lvl="1" eaLnBrk="1" hangingPunct="1">
              <a:lnSpc>
                <a:spcPct val="90000"/>
              </a:lnSpc>
            </a:pPr>
            <a:r>
              <a:rPr lang="en-GB" altLang="en-US" sz="2400" dirty="0">
                <a:solidFill>
                  <a:srgbClr val="000066"/>
                </a:solidFill>
              </a:rPr>
              <a:t>Easier to see exceptional data values.</a:t>
            </a:r>
            <a:endParaRPr lang="en-GB" altLang="en-US" sz="2400" dirty="0">
              <a:solidFill>
                <a:srgbClr val="000066"/>
              </a:solidFill>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标题 164865"/>
          <p:cNvSpPr>
            <a:spLocks noGrp="1"/>
          </p:cNvSpPr>
          <p:nvPr>
            <p:ph type="title"/>
          </p:nvPr>
        </p:nvSpPr>
        <p:spPr>
          <a:xfrm>
            <a:off x="1565063" y="233680"/>
            <a:ext cx="10943167" cy="863600"/>
          </a:xfrm>
        </p:spPr>
        <p:txBody>
          <a:bodyPr wrap="square" lIns="90840" tIns="44623" rIns="90840" bIns="44623" anchor="b"/>
          <a:lstStyle/>
          <a:p>
            <a:pPr eaLnBrk="1" hangingPunct="1"/>
            <a:r>
              <a:rPr lang="zh-CN" altLang="en-US" sz="3600" b="1" i="1" dirty="0">
                <a:latin typeface="Times New Roman" panose="02020603050405020304" charset="0"/>
              </a:rPr>
              <a:t>动态信息表示方法</a:t>
            </a:r>
            <a:endParaRPr lang="zh-CN" altLang="en-US" sz="3600" b="1" i="1" dirty="0">
              <a:latin typeface="Times New Roman" panose="02020603050405020304" charset="0"/>
            </a:endParaRPr>
          </a:p>
        </p:txBody>
      </p:sp>
      <p:pic>
        <p:nvPicPr>
          <p:cNvPr id="136194" name="图片 164866"/>
          <p:cNvPicPr>
            <a:picLocks noChangeAspect="1"/>
          </p:cNvPicPr>
          <p:nvPr/>
        </p:nvPicPr>
        <p:blipFill>
          <a:blip r:embed="rId1"/>
          <a:stretch>
            <a:fillRect/>
          </a:stretch>
        </p:blipFill>
        <p:spPr>
          <a:xfrm>
            <a:off x="1905000" y="2057400"/>
            <a:ext cx="8493125" cy="322897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内容占位符 165890"/>
          <p:cNvSpPr>
            <a:spLocks noGrp="1"/>
          </p:cNvSpPr>
          <p:nvPr>
            <p:ph idx="1"/>
          </p:nvPr>
        </p:nvSpPr>
        <p:spPr>
          <a:xfrm>
            <a:off x="857250" y="1628140"/>
            <a:ext cx="9728200" cy="3971290"/>
          </a:xfrm>
        </p:spPr>
        <p:txBody>
          <a:bodyPr wrap="square" lIns="90840" tIns="44623" rIns="90840" bIns="44623" anchor="t"/>
          <a:lstStyle/>
          <a:p>
            <a:pPr eaLnBrk="1" hangingPunct="1">
              <a:lnSpc>
                <a:spcPct val="140000"/>
              </a:lnSpc>
              <a:buFont typeface="Wingdings" panose="05000000000000000000" charset="0"/>
              <a:buChar char="Ø"/>
            </a:pPr>
            <a:r>
              <a:rPr lang="en-US" altLang="zh-CN" sz="2600" b="1" i="1" dirty="0">
                <a:latin typeface="Times New Roman" panose="02020603050405020304" charset="0"/>
                <a:sym typeface="+mn-ea"/>
              </a:rPr>
              <a:t> </a:t>
            </a:r>
            <a:r>
              <a:rPr lang="zh-CN" altLang="en-US" sz="2600" b="1" i="1" dirty="0">
                <a:latin typeface="Times New Roman" panose="02020603050405020304" charset="0"/>
                <a:sym typeface="+mn-ea"/>
              </a:rPr>
              <a:t>颜色显示</a:t>
            </a:r>
            <a:endParaRPr lang="zh-CN" altLang="en-US" sz="2600" dirty="0">
              <a:solidFill>
                <a:srgbClr val="000066"/>
              </a:solidFill>
            </a:endParaRPr>
          </a:p>
          <a:p>
            <a:pPr eaLnBrk="1" hangingPunct="1">
              <a:lnSpc>
                <a:spcPct val="120000"/>
              </a:lnSpc>
            </a:pPr>
            <a:r>
              <a:rPr lang="zh-CN" altLang="en-US" sz="2600" dirty="0">
                <a:solidFill>
                  <a:srgbClr val="000066"/>
                </a:solidFill>
              </a:rPr>
              <a:t>颜色的合理应用能够有效的改善用户界面，增加界面的可理解性，帮助用户理解复杂的信息结构。</a:t>
            </a:r>
            <a:endParaRPr lang="zh-CN" altLang="en-US" sz="2600" dirty="0">
              <a:solidFill>
                <a:srgbClr val="000066"/>
              </a:solidFill>
            </a:endParaRPr>
          </a:p>
          <a:p>
            <a:pPr eaLnBrk="1" hangingPunct="1">
              <a:lnSpc>
                <a:spcPct val="120000"/>
              </a:lnSpc>
            </a:pPr>
            <a:r>
              <a:rPr lang="zh-CN" altLang="en-US" sz="2600" dirty="0">
                <a:solidFill>
                  <a:srgbClr val="000066"/>
                </a:solidFill>
              </a:rPr>
              <a:t>但是颜色的错误应用也会为用户界面带来负面影响，常见的颜色使用错误有</a:t>
            </a:r>
            <a:r>
              <a:rPr lang="en-GB" altLang="en-US" sz="2600" dirty="0">
                <a:solidFill>
                  <a:srgbClr val="000066"/>
                </a:solidFill>
              </a:rPr>
              <a:t>:</a:t>
            </a:r>
            <a:endParaRPr lang="en-GB" altLang="en-US" sz="2600" dirty="0">
              <a:solidFill>
                <a:srgbClr val="000066"/>
              </a:solidFill>
            </a:endParaRPr>
          </a:p>
          <a:p>
            <a:pPr lvl="1" eaLnBrk="1" hangingPunct="1">
              <a:lnSpc>
                <a:spcPct val="100000"/>
              </a:lnSpc>
            </a:pPr>
            <a:r>
              <a:rPr lang="zh-CN" altLang="en-US" sz="2400" dirty="0">
                <a:solidFill>
                  <a:srgbClr val="000066"/>
                </a:solidFill>
              </a:rPr>
              <a:t>对系统变化的颜色表示不一致</a:t>
            </a:r>
            <a:r>
              <a:rPr lang="en-GB" altLang="en-US" sz="2400" dirty="0">
                <a:solidFill>
                  <a:srgbClr val="000066"/>
                </a:solidFill>
              </a:rPr>
              <a:t>;</a:t>
            </a:r>
            <a:endParaRPr lang="en-GB" altLang="en-US" sz="2400" dirty="0">
              <a:solidFill>
                <a:srgbClr val="000066"/>
              </a:solidFill>
            </a:endParaRPr>
          </a:p>
          <a:p>
            <a:pPr lvl="1" eaLnBrk="1" hangingPunct="1">
              <a:lnSpc>
                <a:spcPct val="100000"/>
              </a:lnSpc>
            </a:pPr>
            <a:r>
              <a:rPr lang="zh-CN" altLang="en-US" sz="2400" dirty="0">
                <a:solidFill>
                  <a:srgbClr val="000066"/>
                </a:solidFill>
              </a:rPr>
              <a:t>颜色的滥用。</a:t>
            </a:r>
            <a:endParaRPr lang="zh-CN" altLang="en-US" sz="24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0" dur="500"/>
                                        <p:tgtEl>
                                          <p:spTgt spid="16589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animEffect transition="in" filter="blinds(horizontal)">
                                      <p:cBhvr>
                                        <p:cTn id="23" dur="500"/>
                                        <p:tgtEl>
                                          <p:spTgt spid="165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内容占位符 166914"/>
          <p:cNvSpPr>
            <a:spLocks noGrp="1"/>
          </p:cNvSpPr>
          <p:nvPr>
            <p:ph idx="1"/>
          </p:nvPr>
        </p:nvSpPr>
        <p:spPr>
          <a:xfrm>
            <a:off x="809625" y="1629410"/>
            <a:ext cx="9315450" cy="4043045"/>
          </a:xfrm>
        </p:spPr>
        <p:txBody>
          <a:bodyPr wrap="square" lIns="90840" tIns="44623" rIns="90840" bIns="44623" anchor="t"/>
          <a:lstStyle/>
          <a:p>
            <a:pPr defTabSz="962025" eaLnBrk="1" hangingPunct="1">
              <a:lnSpc>
                <a:spcPct val="110000"/>
              </a:lnSpc>
              <a:buFont typeface="Wingdings" panose="05000000000000000000" charset="0"/>
              <a:buChar char="Ø"/>
            </a:pPr>
            <a:r>
              <a:rPr lang="en-US" altLang="zh-CN" b="1" i="1" dirty="0">
                <a:latin typeface="Times New Roman" panose="02020603050405020304" charset="0"/>
                <a:sym typeface="+mn-ea"/>
              </a:rPr>
              <a:t>  </a:t>
            </a:r>
            <a:r>
              <a:rPr lang="zh-CN" altLang="en-US" b="1" i="1" dirty="0">
                <a:latin typeface="Times New Roman" panose="02020603050405020304" charset="0"/>
                <a:sym typeface="+mn-ea"/>
              </a:rPr>
              <a:t>颜色使用指导</a:t>
            </a:r>
            <a:endParaRPr lang="zh-CN" altLang="en-US" sz="2800" dirty="0">
              <a:solidFill>
                <a:srgbClr val="000066"/>
              </a:solidFill>
            </a:endParaRPr>
          </a:p>
          <a:p>
            <a:pPr marL="488950" indent="-488950" defTabSz="962025" eaLnBrk="1" hangingPunct="1">
              <a:lnSpc>
                <a:spcPct val="110000"/>
              </a:lnSpc>
            </a:pPr>
            <a:r>
              <a:rPr lang="zh-CN" altLang="en-US" sz="2600" dirty="0">
                <a:solidFill>
                  <a:srgbClr val="000066"/>
                </a:solidFill>
              </a:rPr>
              <a:t>限制颜色使用的数量；</a:t>
            </a:r>
            <a:endParaRPr lang="zh-CN" altLang="en-US" sz="2600" dirty="0">
              <a:solidFill>
                <a:srgbClr val="000066"/>
              </a:solidFill>
            </a:endParaRPr>
          </a:p>
          <a:p>
            <a:pPr marL="488950" indent="-488950" defTabSz="962025" eaLnBrk="1" hangingPunct="1">
              <a:lnSpc>
                <a:spcPct val="110000"/>
              </a:lnSpc>
            </a:pPr>
            <a:r>
              <a:rPr lang="zh-CN" altLang="en-US" sz="2600" dirty="0">
                <a:solidFill>
                  <a:srgbClr val="000066"/>
                </a:solidFill>
              </a:rPr>
              <a:t>用颜色的变化表达系统的变化；</a:t>
            </a:r>
            <a:endParaRPr lang="zh-CN" altLang="en-US" sz="2600" dirty="0">
              <a:solidFill>
                <a:srgbClr val="000066"/>
              </a:solidFill>
            </a:endParaRPr>
          </a:p>
          <a:p>
            <a:pPr marL="488950" indent="-488950" defTabSz="962025" eaLnBrk="1" hangingPunct="1">
              <a:lnSpc>
                <a:spcPct val="110000"/>
              </a:lnSpc>
            </a:pPr>
            <a:r>
              <a:rPr lang="zh-CN" altLang="en-US" sz="2600" dirty="0">
                <a:solidFill>
                  <a:srgbClr val="000066"/>
                </a:solidFill>
              </a:rPr>
              <a:t>用颜色编码来支持用户想要完成的任务；</a:t>
            </a:r>
            <a:endParaRPr lang="zh-CN" altLang="en-US" sz="2600" dirty="0">
              <a:solidFill>
                <a:srgbClr val="000066"/>
              </a:solidFill>
            </a:endParaRPr>
          </a:p>
          <a:p>
            <a:pPr marL="488950" indent="-488950" defTabSz="962025" eaLnBrk="1" hangingPunct="1">
              <a:lnSpc>
                <a:spcPct val="110000"/>
              </a:lnSpc>
            </a:pPr>
            <a:r>
              <a:rPr lang="zh-CN" altLang="en-US" sz="2600" dirty="0">
                <a:solidFill>
                  <a:srgbClr val="000066"/>
                </a:solidFill>
              </a:rPr>
              <a:t>使用颜色编码要慎重，而且前后要一致；</a:t>
            </a:r>
            <a:endParaRPr lang="zh-CN" altLang="en-US" sz="2600" dirty="0">
              <a:solidFill>
                <a:srgbClr val="000066"/>
              </a:solidFill>
            </a:endParaRPr>
          </a:p>
          <a:p>
            <a:pPr marL="488950" indent="-488950" defTabSz="962025" eaLnBrk="1" hangingPunct="1">
              <a:lnSpc>
                <a:spcPct val="110000"/>
              </a:lnSpc>
            </a:pPr>
            <a:r>
              <a:rPr lang="zh-CN" altLang="en-US" sz="2600" dirty="0">
                <a:solidFill>
                  <a:srgbClr val="000066"/>
                </a:solidFill>
              </a:rPr>
              <a:t>注意颜色的搭配。</a:t>
            </a:r>
            <a:endParaRPr lang="zh-CN" altLang="en-US" sz="2600" dirty="0">
              <a:solidFill>
                <a:srgbClr val="000066"/>
              </a:solidFill>
            </a:endParaRPr>
          </a:p>
        </p:txBody>
      </p:sp>
      <p:pic>
        <p:nvPicPr>
          <p:cNvPr id="138243" name="图片 166915" descr="j0090386"/>
          <p:cNvPicPr>
            <a:picLocks noChangeAspect="1"/>
          </p:cNvPicPr>
          <p:nvPr/>
        </p:nvPicPr>
        <p:blipFill>
          <a:blip r:embed="rId1"/>
          <a:stretch>
            <a:fillRect/>
          </a:stretch>
        </p:blipFill>
        <p:spPr>
          <a:xfrm>
            <a:off x="10125075" y="5047298"/>
            <a:ext cx="1908175" cy="1633537"/>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2" dur="500"/>
                                        <p:tgtEl>
                                          <p:spTgt spid="16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7" dur="500"/>
                                        <p:tgtEl>
                                          <p:spTgt spid="166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22" dur="500"/>
                                        <p:tgtEl>
                                          <p:spTgt spid="166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27" dur="500"/>
                                        <p:tgtEl>
                                          <p:spTgt spid="166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6915">
                                            <p:txEl>
                                              <p:pRg st="5" end="5"/>
                                            </p:txEl>
                                          </p:spTgt>
                                        </p:tgtEl>
                                        <p:attrNameLst>
                                          <p:attrName>style.visibility</p:attrName>
                                        </p:attrNameLst>
                                      </p:cBhvr>
                                      <p:to>
                                        <p:strVal val="visible"/>
                                      </p:to>
                                    </p:set>
                                    <p:animEffect transition="in" filter="blinds(horizontal)">
                                      <p:cBhvr>
                                        <p:cTn id="32" dur="500"/>
                                        <p:tgtEl>
                                          <p:spTgt spid="166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文本占位符 167938"/>
          <p:cNvSpPr>
            <a:spLocks noGrp="1"/>
          </p:cNvSpPr>
          <p:nvPr>
            <p:ph idx="1"/>
          </p:nvPr>
        </p:nvSpPr>
        <p:spPr>
          <a:xfrm>
            <a:off x="808355" y="1715135"/>
            <a:ext cx="9966325" cy="3957320"/>
          </a:xfrm>
        </p:spPr>
        <p:txBody>
          <a:bodyPr wrap="square" lIns="90840" tIns="44623" rIns="90840" bIns="44623" anchor="t"/>
          <a:lstStyle/>
          <a:p>
            <a:pPr marL="0" indent="0" eaLnBrk="1" hangingPunct="1">
              <a:lnSpc>
                <a:spcPct val="110000"/>
              </a:lnSpc>
              <a:buNone/>
            </a:pPr>
            <a:r>
              <a:rPr lang="en-GB" altLang="en-US" b="1" i="1" dirty="0">
                <a:latin typeface="Times New Roman" panose="02020603050405020304" charset="0"/>
                <a:sym typeface="+mn-ea"/>
              </a:rPr>
              <a:t>5.4 </a:t>
            </a:r>
            <a:r>
              <a:rPr lang="zh-CN" altLang="en-US" b="1" i="1" dirty="0">
                <a:latin typeface="Times New Roman" panose="02020603050405020304" charset="0"/>
                <a:sym typeface="+mn-ea"/>
              </a:rPr>
              <a:t>用户支持</a:t>
            </a:r>
            <a:endParaRPr lang="zh-CN" altLang="en-US" dirty="0">
              <a:solidFill>
                <a:srgbClr val="000066"/>
              </a:solidFill>
            </a:endParaRPr>
          </a:p>
          <a:p>
            <a:pPr eaLnBrk="1" hangingPunct="1">
              <a:lnSpc>
                <a:spcPct val="110000"/>
              </a:lnSpc>
            </a:pPr>
            <a:r>
              <a:rPr lang="zh-CN" altLang="en-US" sz="2600" dirty="0">
                <a:solidFill>
                  <a:srgbClr val="000066"/>
                </a:solidFill>
              </a:rPr>
              <a:t> 提供充分的用户支持是用户界面设计的一个基本准则。用户支持应该覆盖支持用户的所有工具，通常包括在线帮助系统，错误消息和用户手册。</a:t>
            </a:r>
            <a:endParaRPr lang="zh-CN" altLang="en-US" sz="2600" dirty="0">
              <a:solidFill>
                <a:srgbClr val="000066"/>
              </a:solidFill>
            </a:endParaRPr>
          </a:p>
          <a:p>
            <a:pPr eaLnBrk="1" hangingPunct="1">
              <a:lnSpc>
                <a:spcPct val="110000"/>
              </a:lnSpc>
            </a:pPr>
            <a:r>
              <a:rPr lang="zh-CN" altLang="en-US" sz="2600" dirty="0">
                <a:solidFill>
                  <a:srgbClr val="000066"/>
                </a:solidFill>
              </a:rPr>
              <a:t> 用户支持系统，特别是帮助和错误消息应该和用户界面集成在一起，以便用户需要系统相关信息和发生错误使能够得到系统的帮助。</a:t>
            </a:r>
            <a:endParaRPr lang="zh-CN" altLang="en-US" sz="2600" dirty="0">
              <a:solidFill>
                <a:srgbClr val="000066"/>
              </a:solidFill>
            </a:endParaRPr>
          </a:p>
          <a:p>
            <a:pPr eaLnBrk="1" hangingPunct="1">
              <a:lnSpc>
                <a:spcPct val="110000"/>
              </a:lnSpc>
            </a:pPr>
            <a:r>
              <a:rPr lang="zh-CN" altLang="en-US" sz="2600" dirty="0">
                <a:solidFill>
                  <a:srgbClr val="000066"/>
                </a:solidFill>
              </a:rPr>
              <a:t> 帮助系统和错误消息系统应尽可能的集成到一起。</a:t>
            </a:r>
            <a:endParaRPr lang="zh-CN" altLang="en-US" sz="26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542782"/>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1.2.2 </a:t>
            </a:r>
            <a:r>
              <a:rPr lang="zh-CN" altLang="en-US" sz="2400" b="1" dirty="0" smtClean="0">
                <a:solidFill>
                  <a:schemeClr val="accent3">
                    <a:lumMod val="75000"/>
                  </a:schemeClr>
                </a:solidFill>
                <a:latin typeface="+mn-ea"/>
              </a:rPr>
              <a:t>信息</a:t>
            </a:r>
            <a:r>
              <a:rPr lang="zh-CN" altLang="en-US" sz="2400" b="1" dirty="0">
                <a:solidFill>
                  <a:schemeClr val="accent3">
                    <a:lumMod val="75000"/>
                  </a:schemeClr>
                </a:solidFill>
                <a:latin typeface="+mn-ea"/>
              </a:rPr>
              <a:t>隐藏与独立性</a:t>
            </a:r>
            <a:endParaRPr lang="en-US" altLang="zh-CN" sz="2400" b="1" dirty="0">
              <a:solidFill>
                <a:schemeClr val="accent3">
                  <a:lumMod val="75000"/>
                </a:schemeClr>
              </a:solidFill>
              <a:latin typeface="+mn-ea"/>
            </a:endParaRPr>
          </a:p>
          <a:p>
            <a:pPr marL="342900" indent="-342900">
              <a:lnSpc>
                <a:spcPct val="110000"/>
              </a:lnSpc>
              <a:buFont typeface="Wingdings" panose="05000000000000000000" pitchFamily="2" charset="2"/>
              <a:buChar char="Ø"/>
            </a:pPr>
            <a:r>
              <a:rPr lang="zh-CN" altLang="en-US" sz="2400" dirty="0">
                <a:solidFill>
                  <a:srgbClr val="000066"/>
                </a:solidFill>
                <a:latin typeface="+mn-ea"/>
              </a:rPr>
              <a:t>如果说，一个模块在不需要另一个模块的情况下，能够完整地执行其功能，我们就称这两个模块是</a:t>
            </a:r>
            <a:r>
              <a:rPr lang="zh-CN" altLang="en-US" sz="2400" dirty="0">
                <a:solidFill>
                  <a:schemeClr val="hlink"/>
                </a:solidFill>
                <a:latin typeface="+mn-ea"/>
              </a:rPr>
              <a:t>完全</a:t>
            </a:r>
            <a:r>
              <a:rPr lang="zh-CN" altLang="en-US" sz="2400" b="1" dirty="0">
                <a:solidFill>
                  <a:schemeClr val="hlink"/>
                </a:solidFill>
                <a:latin typeface="+mn-ea"/>
              </a:rPr>
              <a:t>独立</a:t>
            </a:r>
            <a:r>
              <a:rPr lang="zh-CN" altLang="en-US" sz="2400" dirty="0">
                <a:solidFill>
                  <a:srgbClr val="000066"/>
                </a:solidFill>
                <a:latin typeface="+mn-ea"/>
              </a:rPr>
              <a:t>的。</a:t>
            </a:r>
            <a:endParaRPr lang="zh-CN" altLang="en-US" sz="2400" dirty="0">
              <a:solidFill>
                <a:srgbClr val="000066"/>
              </a:solidFill>
              <a:latin typeface="+mn-ea"/>
            </a:endParaRPr>
          </a:p>
          <a:p>
            <a:pPr marL="342900" indent="-342900">
              <a:lnSpc>
                <a:spcPct val="110000"/>
              </a:lnSpc>
              <a:buFont typeface="Wingdings" panose="05000000000000000000" pitchFamily="2" charset="2"/>
              <a:buChar char="Ø"/>
            </a:pPr>
            <a:r>
              <a:rPr lang="zh-CN" altLang="en-US" sz="2400" dirty="0">
                <a:solidFill>
                  <a:srgbClr val="000066"/>
                </a:solidFill>
                <a:latin typeface="+mn-ea"/>
              </a:rPr>
              <a:t>模块独立性的概念是模块化、抽象和信息隐藏概念的直接产物，模块独立性是通过开发具有“专一”功能和“避免”与其他模块过多交互作用的模块来达到的。 </a:t>
            </a:r>
            <a:endParaRPr lang="zh-CN" altLang="en-US" sz="2400" dirty="0">
              <a:solidFill>
                <a:srgbClr val="000066"/>
              </a:solidFill>
              <a:latin typeface="+mn-ea"/>
            </a:endParaRPr>
          </a:p>
          <a:p>
            <a:pPr marL="342900" indent="-342900">
              <a:lnSpc>
                <a:spcPct val="110000"/>
              </a:lnSpc>
              <a:buFont typeface="Wingdings" panose="05000000000000000000" pitchFamily="2" charset="2"/>
              <a:buChar char="Ø"/>
            </a:pPr>
            <a:r>
              <a:rPr lang="zh-CN" altLang="en-US" sz="2400" dirty="0">
                <a:solidFill>
                  <a:srgbClr val="000066"/>
                </a:solidFill>
                <a:latin typeface="+mn-ea"/>
              </a:rPr>
              <a:t>模块独立性可用两个定性准则来度量：</a:t>
            </a:r>
            <a:r>
              <a:rPr lang="zh-CN" altLang="en-US" sz="2400" b="1" dirty="0">
                <a:solidFill>
                  <a:srgbClr val="CC0000"/>
                </a:solidFill>
                <a:latin typeface="+mn-ea"/>
              </a:rPr>
              <a:t>耦合性</a:t>
            </a:r>
            <a:r>
              <a:rPr lang="zh-CN" altLang="en-US" sz="2400" dirty="0">
                <a:solidFill>
                  <a:srgbClr val="000066"/>
                </a:solidFill>
                <a:latin typeface="+mn-ea"/>
              </a:rPr>
              <a:t>（</a:t>
            </a:r>
            <a:r>
              <a:rPr lang="en-US" altLang="zh-CN" sz="2400" dirty="0">
                <a:solidFill>
                  <a:srgbClr val="000066"/>
                </a:solidFill>
                <a:latin typeface="+mn-ea"/>
              </a:rPr>
              <a:t>coupling）</a:t>
            </a:r>
            <a:r>
              <a:rPr lang="zh-CN" altLang="en-US" sz="2400" dirty="0">
                <a:solidFill>
                  <a:srgbClr val="000066"/>
                </a:solidFill>
                <a:latin typeface="+mn-ea"/>
              </a:rPr>
              <a:t>和</a:t>
            </a:r>
            <a:r>
              <a:rPr lang="zh-CN" altLang="en-US" sz="2400" b="1" dirty="0">
                <a:solidFill>
                  <a:srgbClr val="CC0000"/>
                </a:solidFill>
                <a:latin typeface="+mn-ea"/>
              </a:rPr>
              <a:t>内聚性</a:t>
            </a:r>
            <a:r>
              <a:rPr lang="zh-CN" altLang="en-US" sz="2400" dirty="0">
                <a:solidFill>
                  <a:srgbClr val="000066"/>
                </a:solidFill>
                <a:latin typeface="+mn-ea"/>
              </a:rPr>
              <a:t>（</a:t>
            </a:r>
            <a:r>
              <a:rPr lang="en-US" altLang="zh-CN" sz="2400" dirty="0">
                <a:solidFill>
                  <a:srgbClr val="000066"/>
                </a:solidFill>
                <a:latin typeface="+mn-ea"/>
              </a:rPr>
              <a:t>cohesion）。</a:t>
            </a:r>
            <a:endParaRPr lang="en-US" altLang="zh-CN" sz="2400" dirty="0">
              <a:solidFill>
                <a:srgbClr val="000066"/>
              </a:solidFill>
              <a:latin typeface="+mn-ea"/>
            </a:endParaRPr>
          </a:p>
          <a:p>
            <a:pPr marL="342900" indent="-342900">
              <a:lnSpc>
                <a:spcPct val="110000"/>
              </a:lnSpc>
              <a:buFont typeface="Wingdings" panose="05000000000000000000" pitchFamily="2" charset="2"/>
              <a:buChar char="Ø"/>
            </a:pPr>
            <a:r>
              <a:rPr lang="zh-CN" altLang="en-US" sz="2400" dirty="0">
                <a:solidFill>
                  <a:srgbClr val="000066"/>
                </a:solidFill>
                <a:latin typeface="+mn-ea"/>
              </a:rPr>
              <a:t>耦合是模块之间相对独立性的量度，而内聚则是模块功能相对强度的量度。</a:t>
            </a:r>
            <a:r>
              <a:rPr lang="zh-CN" altLang="en-US" sz="2400" dirty="0">
                <a:latin typeface="+mn-ea"/>
              </a:rPr>
              <a:t> </a:t>
            </a:r>
            <a:endParaRPr lang="zh-CN" altLang="en-US" sz="2400" dirty="0">
              <a:latin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68961"/>
          <p:cNvSpPr>
            <a:spLocks noGrp="1"/>
          </p:cNvSpPr>
          <p:nvPr>
            <p:ph type="title"/>
          </p:nvPr>
        </p:nvSpPr>
        <p:spPr>
          <a:xfrm>
            <a:off x="1752388" y="190500"/>
            <a:ext cx="10943167" cy="863600"/>
          </a:xfrm>
        </p:spPr>
        <p:txBody>
          <a:bodyPr wrap="square" lIns="91440" tIns="45720" rIns="91440" bIns="45720" anchor="ctr"/>
          <a:lstStyle/>
          <a:p>
            <a:pPr eaLnBrk="1" hangingPunct="1"/>
            <a:r>
              <a:rPr lang="zh-CN" altLang="en-US" sz="3600" i="1" dirty="0">
                <a:latin typeface="Times New Roman" panose="02020603050405020304" charset="0"/>
              </a:rPr>
              <a:t>帮助与消息系统</a:t>
            </a:r>
            <a:endParaRPr lang="zh-CN" altLang="en-US" sz="3600" i="1" dirty="0">
              <a:latin typeface="Times New Roman" panose="02020603050405020304" charset="0"/>
            </a:endParaRPr>
          </a:p>
        </p:txBody>
      </p:sp>
      <p:pic>
        <p:nvPicPr>
          <p:cNvPr id="140290" name="图片 168962"/>
          <p:cNvPicPr>
            <a:picLocks noChangeAspect="1"/>
          </p:cNvPicPr>
          <p:nvPr/>
        </p:nvPicPr>
        <p:blipFill>
          <a:blip r:embed="rId1"/>
          <a:stretch>
            <a:fillRect/>
          </a:stretch>
        </p:blipFill>
        <p:spPr>
          <a:xfrm>
            <a:off x="2711450" y="1484313"/>
            <a:ext cx="5568950" cy="4657725"/>
          </a:xfrm>
          <a:prstGeom prst="rect">
            <a:avLst/>
          </a:prstGeom>
          <a:noFill/>
          <a:ln w="9525">
            <a:noFill/>
          </a:ln>
        </p:spPr>
      </p:pic>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文本占位符 169986"/>
          <p:cNvSpPr>
            <a:spLocks noGrp="1"/>
          </p:cNvSpPr>
          <p:nvPr>
            <p:ph idx="1"/>
          </p:nvPr>
        </p:nvSpPr>
        <p:spPr>
          <a:xfrm>
            <a:off x="923925" y="1673225"/>
            <a:ext cx="9951085" cy="3999230"/>
          </a:xfrm>
        </p:spPr>
        <p:txBody>
          <a:bodyPr wrap="square" lIns="90840" tIns="44623" rIns="90840" bIns="44623" anchor="t"/>
          <a:lstStyle/>
          <a:p>
            <a:pPr marL="0" indent="0" eaLnBrk="1" hangingPunct="1">
              <a:lnSpc>
                <a:spcPct val="130000"/>
              </a:lnSpc>
              <a:buNone/>
            </a:pPr>
            <a:r>
              <a:rPr lang="en-GB" altLang="en-US" b="1" i="1" dirty="0">
                <a:latin typeface="Times New Roman" panose="02020603050405020304" charset="0"/>
                <a:sym typeface="+mn-ea"/>
              </a:rPr>
              <a:t>5.4.1 </a:t>
            </a:r>
            <a:r>
              <a:rPr lang="zh-CN" altLang="en-US" b="1" i="1" dirty="0">
                <a:latin typeface="Times New Roman" panose="02020603050405020304" charset="0"/>
                <a:sym typeface="+mn-ea"/>
              </a:rPr>
              <a:t>错误消息</a:t>
            </a:r>
            <a:endParaRPr lang="zh-CN" altLang="en-US" sz="2800" dirty="0">
              <a:solidFill>
                <a:srgbClr val="000066"/>
              </a:solidFill>
            </a:endParaRPr>
          </a:p>
          <a:p>
            <a:pPr eaLnBrk="1" hangingPunct="1">
              <a:lnSpc>
                <a:spcPct val="150000"/>
              </a:lnSpc>
            </a:pPr>
            <a:r>
              <a:rPr lang="zh-CN" altLang="en-US" sz="2600" dirty="0">
                <a:solidFill>
                  <a:srgbClr val="000066"/>
                </a:solidFill>
              </a:rPr>
              <a:t>错误消息的设计对界面设计的成败是非常关键的。 设计很差的错误消息会导致用户对整个系统反感。</a:t>
            </a:r>
            <a:endParaRPr lang="zh-CN" altLang="en-US" sz="2600" dirty="0">
              <a:solidFill>
                <a:srgbClr val="000066"/>
              </a:solidFill>
            </a:endParaRPr>
          </a:p>
          <a:p>
            <a:pPr eaLnBrk="1" hangingPunct="1">
              <a:lnSpc>
                <a:spcPct val="150000"/>
              </a:lnSpc>
            </a:pPr>
            <a:r>
              <a:rPr lang="zh-CN" altLang="en-US" sz="2600" dirty="0">
                <a:solidFill>
                  <a:srgbClr val="000066"/>
                </a:solidFill>
              </a:rPr>
              <a:t>错误消息应该是</a:t>
            </a:r>
            <a:r>
              <a:rPr lang="zh-CN" altLang="en-US" sz="2600" dirty="0">
                <a:solidFill>
                  <a:srgbClr val="CC0000"/>
                </a:solidFill>
              </a:rPr>
              <a:t>礼貌的</a:t>
            </a:r>
            <a:r>
              <a:rPr lang="zh-CN" altLang="en-US" sz="2600" dirty="0">
                <a:solidFill>
                  <a:srgbClr val="000066"/>
                </a:solidFill>
              </a:rPr>
              <a:t>、</a:t>
            </a:r>
            <a:r>
              <a:rPr lang="zh-CN" altLang="en-US" sz="2600" dirty="0">
                <a:solidFill>
                  <a:srgbClr val="CC0000"/>
                </a:solidFill>
              </a:rPr>
              <a:t>简明的</a:t>
            </a:r>
            <a:r>
              <a:rPr lang="zh-CN" altLang="en-US" sz="2600" dirty="0">
                <a:solidFill>
                  <a:srgbClr val="000066"/>
                </a:solidFill>
              </a:rPr>
              <a:t>、</a:t>
            </a:r>
            <a:r>
              <a:rPr lang="zh-CN" altLang="en-US" sz="2600" dirty="0">
                <a:solidFill>
                  <a:srgbClr val="CC0000"/>
                </a:solidFill>
              </a:rPr>
              <a:t>一致的</a:t>
            </a:r>
            <a:r>
              <a:rPr lang="zh-CN" altLang="en-US" sz="2600" dirty="0">
                <a:solidFill>
                  <a:srgbClr val="000066"/>
                </a:solidFill>
              </a:rPr>
              <a:t>和</a:t>
            </a:r>
            <a:r>
              <a:rPr lang="zh-CN" altLang="en-US" sz="2600" dirty="0">
                <a:solidFill>
                  <a:srgbClr val="CC0000"/>
                </a:solidFill>
              </a:rPr>
              <a:t>建设性的</a:t>
            </a:r>
            <a:r>
              <a:rPr lang="zh-CN" altLang="en-US" sz="2600" dirty="0">
                <a:solidFill>
                  <a:srgbClr val="000066"/>
                </a:solidFill>
              </a:rPr>
              <a:t>。</a:t>
            </a:r>
            <a:endParaRPr lang="zh-CN" altLang="en-US" sz="2600" dirty="0">
              <a:solidFill>
                <a:srgbClr val="000066"/>
              </a:solidFill>
            </a:endParaRPr>
          </a:p>
          <a:p>
            <a:pPr eaLnBrk="1" hangingPunct="1">
              <a:buNone/>
            </a:pPr>
            <a:endParaRPr lang="en-GB" altLang="en-US" sz="2600" dirty="0">
              <a:solidFill>
                <a:srgbClr val="000066"/>
              </a:solidFill>
            </a:endParaRPr>
          </a:p>
        </p:txBody>
      </p:sp>
      <p:pic>
        <p:nvPicPr>
          <p:cNvPr id="141315" name="图片 169987" descr="j0293844"/>
          <p:cNvPicPr>
            <a:picLocks noChangeAspect="1"/>
          </p:cNvPicPr>
          <p:nvPr/>
        </p:nvPicPr>
        <p:blipFill>
          <a:blip r:embed="rId1"/>
          <a:stretch>
            <a:fillRect/>
          </a:stretch>
        </p:blipFill>
        <p:spPr>
          <a:xfrm>
            <a:off x="10078403" y="5056188"/>
            <a:ext cx="1257300" cy="1322387"/>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71009"/>
          <p:cNvSpPr>
            <a:spLocks noGrp="1"/>
          </p:cNvSpPr>
          <p:nvPr>
            <p:ph type="title"/>
          </p:nvPr>
        </p:nvSpPr>
        <p:spPr>
          <a:xfrm>
            <a:off x="1761173" y="347980"/>
            <a:ext cx="8207375" cy="863600"/>
          </a:xfrm>
        </p:spPr>
        <p:txBody>
          <a:bodyPr wrap="square" lIns="91440" tIns="45720" rIns="91440" bIns="45720" anchor="ctr"/>
          <a:lstStyle/>
          <a:p>
            <a:pPr eaLnBrk="1" hangingPunct="1"/>
            <a:r>
              <a:rPr lang="zh-CN" altLang="en-US" sz="3200" i="1" dirty="0">
                <a:latin typeface="Times New Roman" panose="02020603050405020304" charset="0"/>
              </a:rPr>
              <a:t>在消息措辞上的设计因素</a:t>
            </a:r>
            <a:endParaRPr lang="zh-CN" altLang="en-US" sz="3200" i="1" dirty="0">
              <a:latin typeface="Times New Roman" panose="02020603050405020304" charset="0"/>
            </a:endParaRPr>
          </a:p>
        </p:txBody>
      </p:sp>
      <p:pic>
        <p:nvPicPr>
          <p:cNvPr id="142338" name="图片 171010"/>
          <p:cNvPicPr>
            <a:picLocks noChangeAspect="1"/>
          </p:cNvPicPr>
          <p:nvPr/>
        </p:nvPicPr>
        <p:blipFill>
          <a:blip r:embed="rId1"/>
          <a:stretch>
            <a:fillRect/>
          </a:stretch>
        </p:blipFill>
        <p:spPr>
          <a:xfrm>
            <a:off x="2236470" y="1440815"/>
            <a:ext cx="7118985" cy="4764405"/>
          </a:xfrm>
          <a:prstGeom prst="rect">
            <a:avLst/>
          </a:prstGeom>
          <a:noFill/>
          <a:ln w="9525">
            <a:noFill/>
          </a:ln>
          <a:effectLst>
            <a:outerShdw dist="35921" dir="2699999" algn="ctr" rotWithShape="0">
              <a:schemeClr val="bg2"/>
            </a:outerShdw>
          </a:effectLst>
        </p:spPr>
      </p:pic>
    </p:spTree>
  </p:cSld>
  <p:clrMapOvr>
    <a:masterClrMapping/>
  </p:clrMapOvr>
  <p:transition>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文本占位符 172034"/>
          <p:cNvSpPr>
            <a:spLocks noGrp="1"/>
          </p:cNvSpPr>
          <p:nvPr>
            <p:ph idx="1"/>
          </p:nvPr>
        </p:nvSpPr>
        <p:spPr>
          <a:xfrm>
            <a:off x="808355" y="1689100"/>
            <a:ext cx="10066655" cy="3724275"/>
          </a:xfrm>
        </p:spPr>
        <p:txBody>
          <a:bodyPr wrap="square" lIns="91440" tIns="45720" rIns="91440" bIns="45720" anchor="t"/>
          <a:lstStyle/>
          <a:p>
            <a:pPr marL="0" indent="0" eaLnBrk="1" hangingPunct="1">
              <a:lnSpc>
                <a:spcPct val="110000"/>
              </a:lnSpc>
              <a:buNone/>
            </a:pPr>
            <a:r>
              <a:rPr lang="zh-CN" altLang="en-US" sz="2600" b="1" i="1" dirty="0">
                <a:latin typeface="Times New Roman" panose="02020603050405020304" charset="0"/>
                <a:sym typeface="+mn-ea"/>
              </a:rPr>
              <a:t>用户错误的处理</a:t>
            </a:r>
            <a:endParaRPr lang="zh-CN" altLang="en-US" sz="2600" dirty="0">
              <a:solidFill>
                <a:srgbClr val="000066"/>
              </a:solidFill>
            </a:endParaRPr>
          </a:p>
          <a:p>
            <a:pPr eaLnBrk="1" hangingPunct="1"/>
            <a:r>
              <a:rPr lang="zh-CN" altLang="en-US" sz="2600" dirty="0">
                <a:solidFill>
                  <a:srgbClr val="000066"/>
                </a:solidFill>
              </a:rPr>
              <a:t>设计错误消息时应该预见用户的背景和经验。</a:t>
            </a:r>
            <a:endParaRPr lang="en-US" altLang="zh-CN" sz="2600" dirty="0">
              <a:solidFill>
                <a:srgbClr val="000066"/>
              </a:solidFill>
            </a:endParaRPr>
          </a:p>
          <a:p>
            <a:pPr eaLnBrk="1" hangingPunct="1"/>
            <a:r>
              <a:rPr lang="zh-CN" altLang="en-US" sz="2600" dirty="0">
                <a:solidFill>
                  <a:srgbClr val="000066"/>
                </a:solidFill>
              </a:rPr>
              <a:t>举例：病人监护系统</a:t>
            </a:r>
            <a:endParaRPr lang="zh-CN" altLang="en-US" sz="2600" dirty="0">
              <a:solidFill>
                <a:srgbClr val="000066"/>
              </a:solidFill>
            </a:endParaRPr>
          </a:p>
        </p:txBody>
      </p:sp>
      <p:pic>
        <p:nvPicPr>
          <p:cNvPr id="143363" name="图片 172035"/>
          <p:cNvPicPr>
            <a:picLocks noChangeAspect="1"/>
          </p:cNvPicPr>
          <p:nvPr/>
        </p:nvPicPr>
        <p:blipFill>
          <a:blip r:embed="rId1"/>
          <a:stretch>
            <a:fillRect/>
          </a:stretch>
        </p:blipFill>
        <p:spPr>
          <a:xfrm>
            <a:off x="2029460" y="3444240"/>
            <a:ext cx="7003415" cy="2633345"/>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73057"/>
          <p:cNvSpPr>
            <a:spLocks noGrp="1"/>
          </p:cNvSpPr>
          <p:nvPr>
            <p:ph type="title"/>
          </p:nvPr>
        </p:nvSpPr>
        <p:spPr>
          <a:xfrm>
            <a:off x="880745" y="1715135"/>
            <a:ext cx="8207375" cy="647700"/>
          </a:xfrm>
        </p:spPr>
        <p:txBody>
          <a:bodyPr wrap="square" lIns="91440" tIns="45720" rIns="91440" bIns="45720" anchor="ctr"/>
          <a:lstStyle/>
          <a:p>
            <a:pPr eaLnBrk="1" hangingPunct="1"/>
            <a:r>
              <a:rPr lang="zh-CN" altLang="en-US" sz="2800" b="1" i="1" dirty="0">
                <a:latin typeface="Times New Roman" panose="02020603050405020304" charset="0"/>
              </a:rPr>
              <a:t>好的和差的错误消息</a:t>
            </a:r>
            <a:endParaRPr lang="zh-CN" altLang="en-US" sz="2800" b="1" i="1" dirty="0">
              <a:latin typeface="Times New Roman" panose="02020603050405020304" charset="0"/>
            </a:endParaRPr>
          </a:p>
        </p:txBody>
      </p:sp>
      <p:pic>
        <p:nvPicPr>
          <p:cNvPr id="144386" name="图片 173058"/>
          <p:cNvPicPr>
            <a:picLocks noChangeAspect="1"/>
          </p:cNvPicPr>
          <p:nvPr/>
        </p:nvPicPr>
        <p:blipFill>
          <a:blip r:embed="rId1"/>
          <a:stretch>
            <a:fillRect/>
          </a:stretch>
        </p:blipFill>
        <p:spPr>
          <a:xfrm>
            <a:off x="1430655" y="2552065"/>
            <a:ext cx="8404225" cy="3024188"/>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文本占位符 174082"/>
          <p:cNvSpPr>
            <a:spLocks noGrp="1"/>
          </p:cNvSpPr>
          <p:nvPr>
            <p:ph idx="1"/>
          </p:nvPr>
        </p:nvSpPr>
        <p:spPr>
          <a:xfrm>
            <a:off x="1083310" y="1730375"/>
            <a:ext cx="9540875" cy="3667125"/>
          </a:xfrm>
        </p:spPr>
        <p:txBody>
          <a:bodyPr wrap="square" lIns="91440" tIns="45720" rIns="91440" bIns="45720" anchor="t"/>
          <a:lstStyle/>
          <a:p>
            <a:pPr marL="0" indent="0" eaLnBrk="1" hangingPunct="1">
              <a:lnSpc>
                <a:spcPct val="120000"/>
              </a:lnSpc>
              <a:buNone/>
            </a:pPr>
            <a:r>
              <a:rPr lang="en-US" altLang="zh-CN" b="1" i="1" dirty="0">
                <a:latin typeface="Times New Roman" panose="02020603050405020304" charset="0"/>
                <a:sym typeface="+mn-ea"/>
              </a:rPr>
              <a:t>5.4.2 </a:t>
            </a:r>
            <a:r>
              <a:rPr lang="zh-CN" altLang="en-US" b="1" i="1" dirty="0">
                <a:latin typeface="Times New Roman" panose="02020603050405020304" charset="0"/>
                <a:sym typeface="+mn-ea"/>
              </a:rPr>
              <a:t>帮助系统设计</a:t>
            </a:r>
            <a:endParaRPr lang="en-US" altLang="zh-CN" i="1" dirty="0">
              <a:solidFill>
                <a:srgbClr val="660033"/>
              </a:solidFill>
            </a:endParaRPr>
          </a:p>
          <a:p>
            <a:pPr eaLnBrk="1" hangingPunct="1"/>
            <a:r>
              <a:rPr lang="en-US" altLang="zh-CN" sz="2600" i="1" dirty="0">
                <a:solidFill>
                  <a:srgbClr val="660033"/>
                </a:solidFill>
              </a:rPr>
              <a:t>Help</a:t>
            </a:r>
            <a:r>
              <a:rPr lang="en-US" altLang="zh-CN" sz="2600" b="1" i="1" dirty="0">
                <a:solidFill>
                  <a:schemeClr val="hlink"/>
                </a:solidFill>
              </a:rPr>
              <a:t>?</a:t>
            </a:r>
            <a:r>
              <a:rPr lang="en-US" altLang="zh-CN" sz="2600" i="1" dirty="0">
                <a:solidFill>
                  <a:srgbClr val="000066"/>
                </a:solidFill>
              </a:rPr>
              <a:t> </a:t>
            </a:r>
            <a:r>
              <a:rPr lang="en-US" altLang="zh-CN" sz="2600" dirty="0">
                <a:solidFill>
                  <a:srgbClr val="000066"/>
                </a:solidFill>
              </a:rPr>
              <a:t>means </a:t>
            </a:r>
            <a:r>
              <a:rPr lang="en-US" altLang="zh-CN" sz="2600" dirty="0">
                <a:solidFill>
                  <a:srgbClr val="000066"/>
                </a:solidFill>
                <a:latin typeface="Tahoma" panose="020B0604030504040204" pitchFamily="34" charset="0"/>
              </a:rPr>
              <a:t>“</a:t>
            </a:r>
            <a:r>
              <a:rPr lang="en-US" altLang="zh-CN" sz="2600" dirty="0">
                <a:solidFill>
                  <a:srgbClr val="660033"/>
                </a:solidFill>
              </a:rPr>
              <a:t>help, I want information</a:t>
            </a:r>
            <a:r>
              <a:rPr lang="en-US" altLang="zh-CN" sz="2600" dirty="0">
                <a:solidFill>
                  <a:srgbClr val="000066"/>
                </a:solidFill>
                <a:latin typeface="Tahoma" panose="020B0604030504040204" pitchFamily="34" charset="0"/>
              </a:rPr>
              <a:t>”</a:t>
            </a:r>
            <a:endParaRPr lang="en-US" altLang="zh-CN" sz="2600" dirty="0">
              <a:solidFill>
                <a:srgbClr val="000066"/>
              </a:solidFill>
            </a:endParaRPr>
          </a:p>
          <a:p>
            <a:pPr eaLnBrk="1" hangingPunct="1"/>
            <a:r>
              <a:rPr lang="en-US" altLang="zh-CN" sz="2600" i="1" dirty="0">
                <a:solidFill>
                  <a:srgbClr val="660033"/>
                </a:solidFill>
              </a:rPr>
              <a:t>Help</a:t>
            </a:r>
            <a:r>
              <a:rPr lang="en-US" altLang="zh-CN" sz="2600" b="1" i="1" dirty="0">
                <a:solidFill>
                  <a:schemeClr val="hlink"/>
                </a:solidFill>
              </a:rPr>
              <a:t>!</a:t>
            </a:r>
            <a:r>
              <a:rPr lang="en-US" altLang="zh-CN" sz="2600" i="1" dirty="0">
                <a:solidFill>
                  <a:srgbClr val="000066"/>
                </a:solidFill>
              </a:rPr>
              <a:t> </a:t>
            </a:r>
            <a:r>
              <a:rPr lang="en-US" altLang="zh-CN" sz="2600" dirty="0">
                <a:solidFill>
                  <a:srgbClr val="000066"/>
                </a:solidFill>
              </a:rPr>
              <a:t>means </a:t>
            </a:r>
            <a:r>
              <a:rPr lang="en-US" altLang="zh-CN" sz="2600" dirty="0">
                <a:solidFill>
                  <a:srgbClr val="000066"/>
                </a:solidFill>
                <a:latin typeface="Tahoma" panose="020B0604030504040204" pitchFamily="34" charset="0"/>
              </a:rPr>
              <a:t>“</a:t>
            </a:r>
            <a:r>
              <a:rPr lang="en-US" altLang="zh-CN" sz="2600" dirty="0">
                <a:solidFill>
                  <a:srgbClr val="660033"/>
                </a:solidFill>
              </a:rPr>
              <a:t>HELP! I'm in trouble</a:t>
            </a:r>
            <a:r>
              <a:rPr lang="en-US" altLang="zh-CN" sz="2600" dirty="0">
                <a:solidFill>
                  <a:srgbClr val="000066"/>
                </a:solidFill>
                <a:latin typeface="Tahoma" panose="020B0604030504040204" pitchFamily="34" charset="0"/>
              </a:rPr>
              <a:t>”</a:t>
            </a:r>
            <a:endParaRPr lang="en-US" altLang="zh-CN" sz="2600" dirty="0">
              <a:solidFill>
                <a:srgbClr val="000066"/>
              </a:solidFill>
            </a:endParaRPr>
          </a:p>
          <a:p>
            <a:pPr eaLnBrk="1" hangingPunct="1"/>
            <a:r>
              <a:rPr lang="zh-CN" altLang="en-US" sz="2600" dirty="0">
                <a:solidFill>
                  <a:srgbClr val="000066"/>
                </a:solidFill>
              </a:rPr>
              <a:t>两种不同的帮助需求都应该在帮助系统中得以满足。</a:t>
            </a:r>
            <a:endParaRPr lang="zh-CN" altLang="en-US" sz="2600" dirty="0">
              <a:solidFill>
                <a:srgbClr val="000066"/>
              </a:solidFill>
            </a:endParaRPr>
          </a:p>
          <a:p>
            <a:pPr eaLnBrk="1" hangingPunct="1"/>
            <a:r>
              <a:rPr lang="zh-CN" altLang="en-US" sz="2600" dirty="0">
                <a:solidFill>
                  <a:srgbClr val="000066"/>
                </a:solidFill>
              </a:rPr>
              <a:t>不同的系统设置和信息结构会提供不同类型的帮助。</a:t>
            </a:r>
            <a:endParaRPr lang="zh-CN" altLang="en-US" sz="2600" dirty="0">
              <a:solidFill>
                <a:srgbClr val="000066"/>
              </a:solidFill>
            </a:endParaRPr>
          </a:p>
        </p:txBody>
      </p:sp>
      <p:pic>
        <p:nvPicPr>
          <p:cNvPr id="145411" name="图片 174083" descr="j0240719"/>
          <p:cNvPicPr>
            <a:picLocks noChangeAspect="1"/>
          </p:cNvPicPr>
          <p:nvPr/>
        </p:nvPicPr>
        <p:blipFill>
          <a:blip r:embed="rId1"/>
          <a:stretch>
            <a:fillRect/>
          </a:stretch>
        </p:blipFill>
        <p:spPr>
          <a:xfrm>
            <a:off x="10440988" y="4882198"/>
            <a:ext cx="992187" cy="1557337"/>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文本占位符 175106"/>
          <p:cNvSpPr>
            <a:spLocks noGrp="1"/>
          </p:cNvSpPr>
          <p:nvPr>
            <p:ph idx="1"/>
          </p:nvPr>
        </p:nvSpPr>
        <p:spPr>
          <a:xfrm>
            <a:off x="836295" y="1642745"/>
            <a:ext cx="10066655" cy="4378960"/>
          </a:xfrm>
        </p:spPr>
        <p:txBody>
          <a:bodyPr wrap="square" lIns="91440" tIns="45720" rIns="91440" bIns="45720" anchor="t"/>
          <a:lstStyle/>
          <a:p>
            <a:pPr marL="0" indent="0" eaLnBrk="1" hangingPunct="1">
              <a:lnSpc>
                <a:spcPct val="110000"/>
              </a:lnSpc>
              <a:buNone/>
            </a:pPr>
            <a:r>
              <a:rPr lang="en-US" altLang="zh-CN" b="1" i="1" dirty="0">
                <a:latin typeface="Times New Roman" panose="02020603050405020304" charset="0"/>
                <a:sym typeface="+mn-ea"/>
              </a:rPr>
              <a:t>5.4.2 </a:t>
            </a:r>
            <a:r>
              <a:rPr lang="zh-CN" altLang="en-US" b="1" i="1" dirty="0">
                <a:latin typeface="Times New Roman" panose="02020603050405020304" charset="0"/>
                <a:sym typeface="+mn-ea"/>
              </a:rPr>
              <a:t>帮助系统设计</a:t>
            </a:r>
            <a:endParaRPr lang="zh-CN" altLang="en-US" dirty="0">
              <a:solidFill>
                <a:srgbClr val="000066"/>
              </a:solidFill>
            </a:endParaRPr>
          </a:p>
          <a:p>
            <a:pPr eaLnBrk="1" hangingPunct="1">
              <a:lnSpc>
                <a:spcPct val="100000"/>
              </a:lnSpc>
            </a:pPr>
            <a:r>
              <a:rPr lang="zh-CN" altLang="en-US" sz="2600" dirty="0">
                <a:solidFill>
                  <a:srgbClr val="000066"/>
                </a:solidFill>
              </a:rPr>
              <a:t>帮助信息不应该是用户手册的简单复制。</a:t>
            </a:r>
            <a:endParaRPr lang="zh-CN" altLang="en-US" sz="2600" dirty="0">
              <a:solidFill>
                <a:srgbClr val="000066"/>
              </a:solidFill>
            </a:endParaRPr>
          </a:p>
          <a:p>
            <a:pPr eaLnBrk="1" hangingPunct="1">
              <a:lnSpc>
                <a:spcPct val="100000"/>
              </a:lnSpc>
            </a:pPr>
            <a:r>
              <a:rPr lang="zh-CN" altLang="en-US" sz="2600" dirty="0">
                <a:solidFill>
                  <a:srgbClr val="000066"/>
                </a:solidFill>
              </a:rPr>
              <a:t>文本本身、文本编排和风格都需要仔细的设计，并且应有一个合理的结构引导用户使用。</a:t>
            </a:r>
            <a:endParaRPr lang="zh-CN" altLang="en-US" sz="2600" dirty="0">
              <a:solidFill>
                <a:srgbClr val="000066"/>
              </a:solidFill>
            </a:endParaRPr>
          </a:p>
          <a:p>
            <a:pPr eaLnBrk="1" hangingPunct="1">
              <a:lnSpc>
                <a:spcPct val="100000"/>
              </a:lnSpc>
            </a:pPr>
            <a:r>
              <a:rPr lang="zh-CN" altLang="en-US" sz="2600" dirty="0">
                <a:solidFill>
                  <a:srgbClr val="000066"/>
                </a:solidFill>
              </a:rPr>
              <a:t>系统应该提供用户多个不同的入口，以使用户可以从不同的位置进入帮助系统。</a:t>
            </a:r>
            <a:endParaRPr lang="zh-CN" altLang="en-US" sz="2600" dirty="0">
              <a:solidFill>
                <a:srgbClr val="000066"/>
              </a:solidFill>
            </a:endParaRPr>
          </a:p>
          <a:p>
            <a:pPr eaLnBrk="1" hangingPunct="1">
              <a:lnSpc>
                <a:spcPct val="100000"/>
              </a:lnSpc>
            </a:pPr>
            <a:r>
              <a:rPr lang="zh-CN" altLang="en-US" sz="2600" dirty="0">
                <a:solidFill>
                  <a:srgbClr val="000066"/>
                </a:solidFill>
              </a:rPr>
              <a:t>对用户所在位置给出指示并保留历史路径对用户使用帮助系统是十分有益的。</a:t>
            </a:r>
            <a:endParaRPr lang="zh-CN" altLang="en-US" sz="26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76129"/>
          <p:cNvSpPr>
            <a:spLocks noGrp="1"/>
          </p:cNvSpPr>
          <p:nvPr>
            <p:ph type="title"/>
          </p:nvPr>
        </p:nvSpPr>
        <p:spPr>
          <a:xfrm>
            <a:off x="2065338" y="190500"/>
            <a:ext cx="8135937" cy="863600"/>
          </a:xfrm>
        </p:spPr>
        <p:txBody>
          <a:bodyPr wrap="square" lIns="91440" tIns="45720" rIns="91440" bIns="45720" anchor="ctr"/>
          <a:lstStyle/>
          <a:p>
            <a:pPr eaLnBrk="1" hangingPunct="1"/>
            <a:r>
              <a:rPr lang="zh-CN" altLang="en-US" sz="3600" b="1" i="1" dirty="0">
                <a:latin typeface="Times New Roman" panose="02020603050405020304" charset="0"/>
              </a:rPr>
              <a:t>一个帮助系统的不同入口</a:t>
            </a:r>
            <a:endParaRPr lang="zh-CN" altLang="en-US" sz="3600" b="1" i="1" dirty="0">
              <a:latin typeface="Times New Roman" panose="02020603050405020304" charset="0"/>
            </a:endParaRPr>
          </a:p>
        </p:txBody>
      </p:sp>
      <p:pic>
        <p:nvPicPr>
          <p:cNvPr id="147458" name="文本占位符 176130"/>
          <p:cNvPicPr>
            <a:picLocks noGrp="1" noChangeAspect="1"/>
          </p:cNvPicPr>
          <p:nvPr>
            <p:ph idx="1"/>
          </p:nvPr>
        </p:nvPicPr>
        <p:blipFill>
          <a:blip r:embed="rId1"/>
          <a:stretch>
            <a:fillRect/>
          </a:stretch>
        </p:blipFill>
        <p:spPr>
          <a:xfrm>
            <a:off x="2784475" y="1557338"/>
            <a:ext cx="6140450" cy="4614862"/>
          </a:xfrm>
        </p:spPr>
      </p:pic>
    </p:spTree>
  </p:cSld>
  <p:clrMapOvr>
    <a:masterClrMapping/>
  </p:clrMapOvr>
  <p:transition>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77153"/>
          <p:cNvSpPr>
            <a:spLocks noGrp="1"/>
          </p:cNvSpPr>
          <p:nvPr>
            <p:ph type="title"/>
          </p:nvPr>
        </p:nvSpPr>
        <p:spPr>
          <a:xfrm>
            <a:off x="1953895" y="190500"/>
            <a:ext cx="9615805" cy="863600"/>
          </a:xfrm>
        </p:spPr>
        <p:txBody>
          <a:bodyPr wrap="square" lIns="91440" tIns="45720" rIns="91440" bIns="45720" anchor="ctr"/>
          <a:lstStyle/>
          <a:p>
            <a:pPr eaLnBrk="1" hangingPunct="1"/>
            <a:r>
              <a:rPr lang="zh-CN" altLang="en-US" sz="3600" b="1" i="1" dirty="0">
                <a:latin typeface="Times New Roman" panose="02020603050405020304" charset="0"/>
              </a:rPr>
              <a:t>帮助系统窗口</a:t>
            </a:r>
            <a:endParaRPr lang="zh-CN" altLang="en-US" sz="3600" b="1" i="1" dirty="0">
              <a:latin typeface="Times New Roman" panose="02020603050405020304" charset="0"/>
            </a:endParaRPr>
          </a:p>
        </p:txBody>
      </p:sp>
      <p:pic>
        <p:nvPicPr>
          <p:cNvPr id="148482" name="文本占位符 177154"/>
          <p:cNvPicPr>
            <a:picLocks noGrp="1" noChangeAspect="1"/>
          </p:cNvPicPr>
          <p:nvPr>
            <p:ph idx="1"/>
          </p:nvPr>
        </p:nvPicPr>
        <p:blipFill>
          <a:blip r:embed="rId1"/>
          <a:stretch>
            <a:fillRect/>
          </a:stretch>
        </p:blipFill>
        <p:spPr>
          <a:xfrm>
            <a:off x="2784475" y="1557338"/>
            <a:ext cx="6407150" cy="4464050"/>
          </a:xfrm>
          <a:effectLst>
            <a:outerShdw dist="35921" dir="2699999" algn="ctr" rotWithShape="0">
              <a:schemeClr val="bg2"/>
            </a:outerShdw>
          </a:effectLst>
        </p:spPr>
      </p:pic>
    </p:spTree>
  </p:cSld>
  <p:clrMapOvr>
    <a:masterClrMapping/>
  </p:clrMapOvr>
  <p:transition>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内容占位符 178178"/>
          <p:cNvSpPr>
            <a:spLocks noGrp="1"/>
          </p:cNvSpPr>
          <p:nvPr>
            <p:ph idx="1"/>
          </p:nvPr>
        </p:nvSpPr>
        <p:spPr>
          <a:xfrm>
            <a:off x="1024890" y="1628775"/>
            <a:ext cx="9225280" cy="4548505"/>
          </a:xfrm>
        </p:spPr>
        <p:txBody>
          <a:bodyPr wrap="square" lIns="91440" tIns="45720" rIns="91440" bIns="45720" anchor="t"/>
          <a:lstStyle/>
          <a:p>
            <a:pPr eaLnBrk="1" hangingPunct="1">
              <a:lnSpc>
                <a:spcPct val="140000"/>
              </a:lnSpc>
              <a:spcBef>
                <a:spcPct val="0"/>
              </a:spcBef>
              <a:buChar char="§"/>
            </a:pPr>
            <a:r>
              <a:rPr lang="zh-CN" altLang="en-US" sz="2600" dirty="0">
                <a:solidFill>
                  <a:srgbClr val="000066"/>
                </a:solidFill>
              </a:rPr>
              <a:t>设计文档应该从设计原理、关键问题说明等方面描述系统设计，并作为设计阶段的成果来提交。</a:t>
            </a:r>
            <a:endParaRPr lang="zh-CN" altLang="en-US" sz="2600" dirty="0">
              <a:solidFill>
                <a:srgbClr val="000066"/>
              </a:solidFill>
            </a:endParaRPr>
          </a:p>
          <a:p>
            <a:pPr eaLnBrk="1" hangingPunct="1">
              <a:lnSpc>
                <a:spcPct val="130000"/>
              </a:lnSpc>
              <a:spcBef>
                <a:spcPct val="0"/>
              </a:spcBef>
              <a:buChar char="§"/>
            </a:pPr>
            <a:r>
              <a:rPr lang="zh-CN" altLang="en-US" sz="2600" dirty="0">
                <a:solidFill>
                  <a:srgbClr val="000066"/>
                </a:solidFill>
              </a:rPr>
              <a:t>设计文档通常要包括以下几个方面：</a:t>
            </a:r>
            <a:endParaRPr lang="zh-CN" altLang="en-US" sz="2600" dirty="0">
              <a:solidFill>
                <a:srgbClr val="000066"/>
              </a:solidFill>
            </a:endParaRPr>
          </a:p>
          <a:p>
            <a:pPr lvl="1" eaLnBrk="1" hangingPunct="1">
              <a:lnSpc>
                <a:spcPct val="130000"/>
              </a:lnSpc>
              <a:spcBef>
                <a:spcPct val="0"/>
              </a:spcBef>
              <a:buChar char="§"/>
            </a:pPr>
            <a:r>
              <a:rPr lang="zh-CN" altLang="en-US" sz="2400" b="1" dirty="0">
                <a:solidFill>
                  <a:srgbClr val="000066"/>
                </a:solidFill>
              </a:rPr>
              <a:t>系统体系结构设计</a:t>
            </a:r>
            <a:endParaRPr lang="zh-CN" altLang="en-US" sz="2400" b="1" dirty="0">
              <a:solidFill>
                <a:srgbClr val="000066"/>
              </a:solidFill>
            </a:endParaRPr>
          </a:p>
          <a:p>
            <a:pPr lvl="1" eaLnBrk="1" hangingPunct="1">
              <a:lnSpc>
                <a:spcPct val="130000"/>
              </a:lnSpc>
              <a:spcBef>
                <a:spcPct val="0"/>
              </a:spcBef>
              <a:buChar char="§"/>
            </a:pPr>
            <a:r>
              <a:rPr lang="zh-CN" altLang="en-US" sz="2400" b="1" dirty="0">
                <a:solidFill>
                  <a:srgbClr val="000066"/>
                </a:solidFill>
              </a:rPr>
              <a:t>数据库设计</a:t>
            </a:r>
            <a:endParaRPr lang="zh-CN" altLang="en-US" sz="2400" dirty="0">
              <a:solidFill>
                <a:srgbClr val="000066"/>
              </a:solidFill>
            </a:endParaRPr>
          </a:p>
          <a:p>
            <a:pPr lvl="1" eaLnBrk="1" hangingPunct="1">
              <a:lnSpc>
                <a:spcPct val="130000"/>
              </a:lnSpc>
              <a:spcBef>
                <a:spcPct val="0"/>
              </a:spcBef>
              <a:buChar char="§"/>
            </a:pPr>
            <a:r>
              <a:rPr lang="zh-CN" altLang="en-US" sz="2400" b="1" dirty="0">
                <a:solidFill>
                  <a:srgbClr val="000066"/>
                </a:solidFill>
              </a:rPr>
              <a:t>模块及接口设计</a:t>
            </a:r>
            <a:endParaRPr lang="zh-CN" altLang="en-US" sz="2400" dirty="0">
              <a:solidFill>
                <a:srgbClr val="000066"/>
              </a:solidFill>
            </a:endParaRPr>
          </a:p>
          <a:p>
            <a:pPr lvl="1" eaLnBrk="1" hangingPunct="1">
              <a:lnSpc>
                <a:spcPct val="130000"/>
              </a:lnSpc>
              <a:spcBef>
                <a:spcPct val="0"/>
              </a:spcBef>
              <a:buChar char="§"/>
            </a:pPr>
            <a:r>
              <a:rPr lang="zh-CN" altLang="en-US" sz="2400" b="1" dirty="0">
                <a:solidFill>
                  <a:srgbClr val="000066"/>
                </a:solidFill>
              </a:rPr>
              <a:t>用户界面设计</a:t>
            </a:r>
            <a:endParaRPr lang="zh-CN" altLang="en-US" sz="2400" b="1"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pPr eaLnBrk="1" hangingPunct="1"/>
              <a:r>
                <a:rPr lang="en-US" altLang="zh-CN" sz="36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6 </a:t>
              </a:r>
              <a:r>
                <a:rPr lang="zh-CN" altLang="en-US" sz="36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设计文档与有效性验证</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5" dur="500"/>
                                        <p:tgtEl>
                                          <p:spTgt spid="178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18" dur="500"/>
                                        <p:tgtEl>
                                          <p:spTgt spid="1781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1" dur="500"/>
                                        <p:tgtEl>
                                          <p:spTgt spid="17817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24" dur="500"/>
                                        <p:tgtEl>
                                          <p:spTgt spid="178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77977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1.2.2 </a:t>
            </a:r>
            <a:r>
              <a:rPr lang="zh-CN" altLang="en-US" sz="2400" b="1" dirty="0" smtClean="0">
                <a:solidFill>
                  <a:schemeClr val="accent3">
                    <a:lumMod val="75000"/>
                  </a:schemeClr>
                </a:solidFill>
                <a:latin typeface="+mn-ea"/>
              </a:rPr>
              <a:t>信息</a:t>
            </a:r>
            <a:r>
              <a:rPr lang="zh-CN" altLang="en-US" sz="2400" b="1" dirty="0">
                <a:solidFill>
                  <a:schemeClr val="accent3">
                    <a:lumMod val="75000"/>
                  </a:schemeClr>
                </a:solidFill>
                <a:latin typeface="+mn-ea"/>
              </a:rPr>
              <a:t>隐藏与独立性</a:t>
            </a:r>
            <a:endParaRPr lang="en-US" altLang="zh-CN" sz="2400" b="1" dirty="0">
              <a:solidFill>
                <a:schemeClr val="accent3">
                  <a:lumMod val="75000"/>
                </a:schemeClr>
              </a:solidFill>
              <a:latin typeface="+mn-ea"/>
            </a:endParaRPr>
          </a:p>
          <a:p>
            <a:pPr marL="342900" indent="-342900">
              <a:lnSpc>
                <a:spcPct val="110000"/>
              </a:lnSpc>
              <a:buFont typeface="Wingdings" panose="05000000000000000000" pitchFamily="2" charset="2"/>
              <a:buChar char="Ø"/>
            </a:pPr>
            <a:r>
              <a:rPr lang="zh-CN" altLang="en-US" sz="2400" b="1" i="1" dirty="0">
                <a:latin typeface="楷体_GB2312" pitchFamily="49" charset="-122"/>
                <a:ea typeface="楷体_GB2312" pitchFamily="49" charset="-122"/>
              </a:rPr>
              <a:t>耦合性（</a:t>
            </a:r>
            <a:r>
              <a:rPr lang="en-US" altLang="zh-CN" sz="2400" b="1" i="1" dirty="0">
                <a:latin typeface="楷体_GB2312" pitchFamily="49" charset="-122"/>
                <a:ea typeface="楷体_GB2312" pitchFamily="49" charset="-122"/>
              </a:rPr>
              <a:t>coupling</a:t>
            </a:r>
            <a:r>
              <a:rPr lang="en-US" altLang="zh-CN" sz="2400" b="1" i="1" dirty="0" smtClean="0">
                <a:latin typeface="楷体_GB2312" pitchFamily="49" charset="-122"/>
                <a:ea typeface="楷体_GB2312" pitchFamily="49" charset="-122"/>
              </a:rPr>
              <a:t>）</a:t>
            </a:r>
            <a:endParaRPr lang="en-US" altLang="zh-CN" sz="2400" b="1" i="1" dirty="0" smtClean="0">
              <a:latin typeface="楷体_GB2312" pitchFamily="49" charset="-122"/>
              <a:ea typeface="楷体_GB2312" pitchFamily="49" charset="-122"/>
            </a:endParaRPr>
          </a:p>
          <a:p>
            <a:pPr marL="342900" indent="-342900" fontAlgn="ctr">
              <a:lnSpc>
                <a:spcPct val="130000"/>
              </a:lnSpc>
              <a:buFont typeface="Arial" panose="020B0604020202020204" pitchFamily="34" charset="0"/>
              <a:buChar char="•"/>
            </a:pPr>
            <a:r>
              <a:rPr lang="zh-CN" altLang="en-US" sz="2200" dirty="0">
                <a:solidFill>
                  <a:srgbClr val="000066"/>
                </a:solidFill>
                <a:latin typeface="+mn-ea"/>
              </a:rPr>
              <a:t>耦合性是对软件程序结构中各个模块之间</a:t>
            </a:r>
            <a:r>
              <a:rPr lang="zh-CN" altLang="en-US" sz="2200" dirty="0">
                <a:solidFill>
                  <a:srgbClr val="CC0000"/>
                </a:solidFill>
                <a:latin typeface="+mn-ea"/>
              </a:rPr>
              <a:t>相互关联程度</a:t>
            </a:r>
            <a:r>
              <a:rPr lang="zh-CN" altLang="en-US" sz="2200" dirty="0">
                <a:solidFill>
                  <a:srgbClr val="000066"/>
                </a:solidFill>
                <a:latin typeface="+mn-ea"/>
              </a:rPr>
              <a:t>的一种度量。</a:t>
            </a:r>
            <a:endParaRPr lang="zh-CN" altLang="en-US" sz="2200" dirty="0">
              <a:solidFill>
                <a:srgbClr val="000066"/>
              </a:solidFill>
              <a:latin typeface="+mn-ea"/>
            </a:endParaRPr>
          </a:p>
          <a:p>
            <a:pPr marL="342900" indent="-342900" fontAlgn="ctr">
              <a:lnSpc>
                <a:spcPct val="130000"/>
              </a:lnSpc>
              <a:buFont typeface="Arial" panose="020B0604020202020204" pitchFamily="34" charset="0"/>
              <a:buChar char="•"/>
            </a:pPr>
            <a:r>
              <a:rPr lang="zh-CN" altLang="en-US" sz="2200" dirty="0">
                <a:solidFill>
                  <a:srgbClr val="000066"/>
                </a:solidFill>
                <a:latin typeface="+mn-ea"/>
              </a:rPr>
              <a:t>耦合的强弱取决于模块间</a:t>
            </a:r>
            <a:r>
              <a:rPr lang="zh-CN" altLang="en-US" sz="2200" b="1" dirty="0">
                <a:solidFill>
                  <a:srgbClr val="660066"/>
                </a:solidFill>
                <a:latin typeface="+mn-ea"/>
              </a:rPr>
              <a:t>接口的复杂性</a:t>
            </a:r>
            <a:r>
              <a:rPr lang="zh-CN" altLang="en-US" sz="2200" dirty="0">
                <a:solidFill>
                  <a:srgbClr val="000066"/>
                </a:solidFill>
                <a:latin typeface="+mn-ea"/>
              </a:rPr>
              <a:t>、</a:t>
            </a:r>
            <a:r>
              <a:rPr lang="zh-CN" altLang="en-US" sz="2200" b="1" dirty="0">
                <a:solidFill>
                  <a:srgbClr val="660066"/>
                </a:solidFill>
                <a:latin typeface="+mn-ea"/>
              </a:rPr>
              <a:t>进入或调用模块的位置</a:t>
            </a:r>
            <a:r>
              <a:rPr lang="zh-CN" altLang="en-US" sz="2200" dirty="0">
                <a:solidFill>
                  <a:srgbClr val="000066"/>
                </a:solidFill>
                <a:latin typeface="+mn-ea"/>
              </a:rPr>
              <a:t>、</a:t>
            </a:r>
            <a:r>
              <a:rPr lang="zh-CN" altLang="en-US" sz="2200" b="1" dirty="0">
                <a:solidFill>
                  <a:srgbClr val="660066"/>
                </a:solidFill>
                <a:latin typeface="+mn-ea"/>
              </a:rPr>
              <a:t>方式以及通过接口传送数据的多少</a:t>
            </a:r>
            <a:r>
              <a:rPr lang="zh-CN" altLang="en-US" sz="2200" dirty="0">
                <a:solidFill>
                  <a:srgbClr val="000066"/>
                </a:solidFill>
                <a:latin typeface="+mn-ea"/>
              </a:rPr>
              <a:t>等。</a:t>
            </a:r>
            <a:endParaRPr lang="zh-CN" altLang="en-US" sz="2200" dirty="0">
              <a:solidFill>
                <a:srgbClr val="000066"/>
              </a:solidFill>
              <a:latin typeface="+mn-ea"/>
            </a:endParaRPr>
          </a:p>
          <a:p>
            <a:pPr marL="342900" indent="-342900" fontAlgn="ctr">
              <a:lnSpc>
                <a:spcPct val="130000"/>
              </a:lnSpc>
              <a:buFont typeface="Arial" panose="020B0604020202020204" pitchFamily="34" charset="0"/>
              <a:buChar char="•"/>
            </a:pPr>
            <a:r>
              <a:rPr lang="zh-CN" altLang="en-US" sz="2200" dirty="0">
                <a:solidFill>
                  <a:srgbClr val="000066"/>
                </a:solidFill>
                <a:latin typeface="+mn-ea"/>
              </a:rPr>
              <a:t>在设计软件时应追求尽可能</a:t>
            </a:r>
            <a:r>
              <a:rPr lang="zh-CN" altLang="en-US" sz="2200" b="1" dirty="0">
                <a:solidFill>
                  <a:srgbClr val="C00000"/>
                </a:solidFill>
                <a:latin typeface="+mn-ea"/>
              </a:rPr>
              <a:t>松散耦合</a:t>
            </a:r>
            <a:r>
              <a:rPr lang="zh-CN" altLang="en-US" sz="2200" dirty="0">
                <a:solidFill>
                  <a:srgbClr val="000066"/>
                </a:solidFill>
                <a:latin typeface="+mn-ea"/>
              </a:rPr>
              <a:t>的系统。因为对这类系统中任一模块的设计、测试和维护相对独立。由于模块间联系较少，错误在模块间传播的可行性也随之变小。模块间的耦合程度直接影响系统的可理解性、可测试性、可靠性和可维护性。 </a:t>
            </a:r>
            <a:endParaRPr lang="zh-CN" altLang="en-US" sz="2200" dirty="0">
              <a:solidFill>
                <a:srgbClr val="000066"/>
              </a:solidFill>
              <a:latin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79201"/>
          <p:cNvSpPr>
            <a:spLocks noGrp="1"/>
          </p:cNvSpPr>
          <p:nvPr>
            <p:ph type="title"/>
          </p:nvPr>
        </p:nvSpPr>
        <p:spPr>
          <a:xfrm>
            <a:off x="535305" y="1271905"/>
            <a:ext cx="1294130" cy="1511935"/>
          </a:xfrm>
        </p:spPr>
        <p:txBody>
          <a:bodyPr wrap="square" lIns="91440" tIns="45720" rIns="91440" bIns="45720" anchor="ctr"/>
          <a:lstStyle/>
          <a:p>
            <a:pPr eaLnBrk="1" hangingPunct="1">
              <a:lnSpc>
                <a:spcPct val="110000"/>
              </a:lnSpc>
            </a:pPr>
            <a:r>
              <a:rPr lang="zh-CN" altLang="en-US" sz="3600" b="1" i="1" dirty="0">
                <a:latin typeface="Times New Roman" panose="02020603050405020304" charset="0"/>
              </a:rPr>
              <a:t>设计规约</a:t>
            </a:r>
            <a:endParaRPr lang="zh-CN" altLang="en-US" sz="3600" b="1" i="1" dirty="0">
              <a:latin typeface="Times New Roman" panose="02020603050405020304" charset="0"/>
            </a:endParaRPr>
          </a:p>
        </p:txBody>
      </p:sp>
      <p:graphicFrame>
        <p:nvGraphicFramePr>
          <p:cNvPr id="177155" name="表格 177154"/>
          <p:cNvGraphicFramePr/>
          <p:nvPr/>
        </p:nvGraphicFramePr>
        <p:xfrm>
          <a:off x="2557780" y="220980"/>
          <a:ext cx="8794750" cy="6099175"/>
        </p:xfrm>
        <a:graphic>
          <a:graphicData uri="http://schemas.openxmlformats.org/drawingml/2006/table">
            <a:tbl>
              <a:tblPr/>
              <a:tblGrid>
                <a:gridCol w="8794750"/>
              </a:tblGrid>
              <a:tr h="3803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Ⅰ</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工作范围</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系统目标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运行环境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主要软件需求   </a:t>
                      </a:r>
                      <a:r>
                        <a:rPr lang="en-US" altLang="x-none" sz="1500" dirty="0">
                          <a:latin typeface="Times New Roman" panose="02020603050405020304" charset="0"/>
                          <a:cs typeface="Times New Roman" panose="02020603050405020304" charset="0"/>
                        </a:rPr>
                        <a:t>D. </a:t>
                      </a:r>
                      <a:r>
                        <a:rPr lang="zh-CN" altLang="en-US" sz="1500" dirty="0">
                          <a:latin typeface="Times New Roman" panose="02020603050405020304" charset="0"/>
                          <a:cs typeface="Times New Roman" panose="02020603050405020304" charset="0"/>
                        </a:rPr>
                        <a:t>设计约束</a:t>
                      </a:r>
                      <a:r>
                        <a:rPr lang="zh-CN" altLang="en-US" sz="1500" dirty="0">
                          <a:latin typeface="宋体" panose="02010600030101010101" pitchFamily="2" charset="-122"/>
                          <a:cs typeface="Times New Roman" panose="02020603050405020304" charset="0"/>
                        </a:rPr>
                        <a:t>∕</a:t>
                      </a:r>
                      <a:r>
                        <a:rPr lang="zh-CN" altLang="en-US" sz="1500" dirty="0">
                          <a:latin typeface="Times New Roman" panose="02020603050405020304" charset="0"/>
                          <a:cs typeface="Times New Roman" panose="02020603050405020304" charset="0"/>
                        </a:rPr>
                        <a:t>限制</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7973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Ⅱ</a:t>
                      </a:r>
                      <a:r>
                        <a:rPr lang="zh-CN" altLang="en-US" sz="1500" b="1" dirty="0">
                          <a:solidFill>
                            <a:srgbClr val="000066"/>
                          </a:solidFill>
                          <a:latin typeface="Times New Roman" panose="02020603050405020304" charset="0"/>
                          <a:cs typeface="Times New Roman" panose="02020603050405020304" charset="0"/>
                        </a:rPr>
                        <a:t>. 体系结构设计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数据流与控制流复审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导出的程序结构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功能与程序交叉索引   </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9505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Ⅲ</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数据设计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数据对象与形成的数据结构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文件和数据库结构  </a:t>
                      </a:r>
                      <a:r>
                        <a:rPr lang="zh-CN" altLang="en-US" sz="1500" dirty="0">
                          <a:latin typeface="宋体" panose="02010600030101010101" pitchFamily="2" charset="-122"/>
                          <a:cs typeface="Times New Roman" panose="02020603050405020304" charset="0"/>
                        </a:rPr>
                        <a:t>ⅰ文件的逻辑结构</a:t>
                      </a:r>
                      <a:endParaRPr lang="zh-CN" altLang="en-US" sz="1700" dirty="0">
                        <a:latin typeface="Arial" panose="020B0604020202020204" pitchFamily="34" charset="0"/>
                        <a:cs typeface="Times New Roman" panose="02020603050405020304" charset="0"/>
                      </a:endParaRPr>
                    </a:p>
                    <a:p>
                      <a:pPr lvl="0" fontAlgn="ctr">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        ⅱ 文件逻辑记录描述   ⅲ 访问方式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全局数据   </a:t>
                      </a:r>
                      <a:r>
                        <a:rPr lang="en-US" altLang="x-none" sz="1500" dirty="0">
                          <a:latin typeface="Times New Roman" panose="02020603050405020304" charset="0"/>
                          <a:cs typeface="Times New Roman" panose="02020603050405020304" charset="0"/>
                        </a:rPr>
                        <a:t>D. </a:t>
                      </a:r>
                      <a:r>
                        <a:rPr lang="zh-CN" altLang="en-US" sz="1500" dirty="0">
                          <a:latin typeface="Times New Roman" panose="02020603050405020304" charset="0"/>
                          <a:cs typeface="Times New Roman" panose="02020603050405020304" charset="0"/>
                        </a:rPr>
                        <a:t>文件</a:t>
                      </a:r>
                      <a:r>
                        <a:rPr lang="zh-CN" altLang="en-US" sz="1500" dirty="0">
                          <a:latin typeface="宋体" panose="02010600030101010101" pitchFamily="2" charset="-122"/>
                          <a:cs typeface="Times New Roman" panose="02020603050405020304" charset="0"/>
                        </a:rPr>
                        <a:t>∕</a:t>
                      </a:r>
                      <a:r>
                        <a:rPr lang="zh-CN" altLang="en-US" sz="1500" dirty="0">
                          <a:latin typeface="Times New Roman" panose="02020603050405020304" charset="0"/>
                          <a:cs typeface="Times New Roman" panose="02020603050405020304" charset="0"/>
                        </a:rPr>
                        <a:t>数据与程序交叉索引  </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66484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Ⅳ</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接口设计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人机界面规格说明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人机界面设计规则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外部接口设计  </a:t>
                      </a:r>
                      <a:endParaRPr lang="zh-CN" altLang="en-US" sz="1700" dirty="0">
                        <a:latin typeface="Arial" panose="020B0604020202020204" pitchFamily="34" charset="0"/>
                        <a:cs typeface="Times New Roman" panose="02020603050405020304" charset="0"/>
                      </a:endParaRPr>
                    </a:p>
                    <a:p>
                      <a:pPr lvl="0" fontAlgn="ctr">
                        <a:lnSpc>
                          <a:spcPct val="120000"/>
                        </a:lnSpc>
                        <a:buClr>
                          <a:srgbClr val="000000"/>
                        </a:buClr>
                        <a:buFont typeface="Wingdings" panose="05000000000000000000" pitchFamily="2" charset="2"/>
                        <a:buNone/>
                      </a:pPr>
                      <a:r>
                        <a:rPr lang="zh-CN" altLang="en-US" sz="1500" dirty="0">
                          <a:latin typeface="Times New Roman" panose="02020603050405020304" charset="0"/>
                          <a:cs typeface="Times New Roman" panose="02020603050405020304" charset="0"/>
                        </a:rPr>
                        <a:t>        </a:t>
                      </a:r>
                      <a:r>
                        <a:rPr lang="zh-CN" altLang="en-US" sz="1500" dirty="0">
                          <a:latin typeface="宋体" panose="02010600030101010101" pitchFamily="2" charset="-122"/>
                          <a:cs typeface="Times New Roman" panose="02020603050405020304" charset="0"/>
                        </a:rPr>
                        <a:t>ⅰ外部数据接口  ⅱ 外部系统或设备接口   </a:t>
                      </a:r>
                      <a:r>
                        <a:rPr lang="en-US" altLang="x-none" sz="1500" dirty="0">
                          <a:latin typeface="Times New Roman" panose="02020603050405020304" charset="0"/>
                          <a:cs typeface="Times New Roman" panose="02020603050405020304" charset="0"/>
                        </a:rPr>
                        <a:t>D. </a:t>
                      </a:r>
                      <a:r>
                        <a:rPr lang="zh-CN" altLang="en-US" sz="1500" dirty="0">
                          <a:latin typeface="Times New Roman" panose="02020603050405020304" charset="0"/>
                          <a:cs typeface="Times New Roman" panose="02020603050405020304" charset="0"/>
                        </a:rPr>
                        <a:t>内部接口设计规则</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66548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Ⅴ</a:t>
                      </a:r>
                      <a:r>
                        <a:rPr lang="zh-CN" altLang="en-US" sz="1500" dirty="0">
                          <a:latin typeface="Times New Roman" panose="02020603050405020304" charset="0"/>
                          <a:cs typeface="Times New Roman" panose="02020603050405020304" charset="0"/>
                        </a:rPr>
                        <a:t>.</a:t>
                      </a:r>
                      <a:r>
                        <a:rPr lang="zh-CN" altLang="en-US" sz="1500" b="1" dirty="0">
                          <a:solidFill>
                            <a:srgbClr val="000066"/>
                          </a:solidFill>
                          <a:latin typeface="Times New Roman" panose="02020603050405020304" charset="0"/>
                          <a:cs typeface="Times New Roman" panose="02020603050405020304" charset="0"/>
                        </a:rPr>
                        <a:t>（每个模块的）过程设计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处理与算法描述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接口描述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设计语言(或其它)描述</a:t>
                      </a:r>
                      <a:endParaRPr lang="zh-CN" altLang="en-US" sz="1700" dirty="0">
                        <a:latin typeface="Arial" panose="020B0604020202020204" pitchFamily="34" charset="0"/>
                        <a:cs typeface="Times New Roman" panose="02020603050405020304" charset="0"/>
                      </a:endParaRPr>
                    </a:p>
                    <a:p>
                      <a:pPr lvl="0" fontAlgn="ctr">
                        <a:lnSpc>
                          <a:spcPct val="120000"/>
                        </a:lnSpc>
                        <a:buClr>
                          <a:srgbClr val="000000"/>
                        </a:buClr>
                        <a:buFont typeface="Wingdings" panose="05000000000000000000" pitchFamily="2" charset="2"/>
                        <a:buNone/>
                      </a:pP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D. </a:t>
                      </a:r>
                      <a:r>
                        <a:rPr lang="zh-CN" altLang="en-US" sz="1500" dirty="0">
                          <a:latin typeface="Times New Roman" panose="02020603050405020304" charset="0"/>
                          <a:cs typeface="Times New Roman" panose="02020603050405020304" charset="0"/>
                        </a:rPr>
                        <a:t>使用的模块   </a:t>
                      </a:r>
                      <a:r>
                        <a:rPr lang="en-US" altLang="x-none" sz="1500" dirty="0">
                          <a:latin typeface="Times New Roman" panose="02020603050405020304" charset="0"/>
                          <a:cs typeface="Times New Roman" panose="02020603050405020304" charset="0"/>
                        </a:rPr>
                        <a:t>E. </a:t>
                      </a:r>
                      <a:r>
                        <a:rPr lang="zh-CN" altLang="en-US" sz="1500" dirty="0">
                          <a:latin typeface="Times New Roman" panose="02020603050405020304" charset="0"/>
                          <a:cs typeface="Times New Roman" panose="02020603050405020304" charset="0"/>
                        </a:rPr>
                        <a:t>内部程序逻辑描述   </a:t>
                      </a:r>
                      <a:r>
                        <a:rPr lang="en-US" altLang="x-none" sz="1500" dirty="0">
                          <a:latin typeface="Times New Roman" panose="02020603050405020304" charset="0"/>
                          <a:cs typeface="Times New Roman" panose="02020603050405020304" charset="0"/>
                        </a:rPr>
                        <a:t>F. </a:t>
                      </a:r>
                      <a:r>
                        <a:rPr lang="zh-CN" altLang="en-US" sz="1500" dirty="0">
                          <a:latin typeface="Times New Roman" panose="02020603050405020304" charset="0"/>
                          <a:cs typeface="Times New Roman" panose="02020603050405020304" charset="0"/>
                        </a:rPr>
                        <a:t>注释</a:t>
                      </a:r>
                      <a:r>
                        <a:rPr lang="zh-CN" altLang="en-US" sz="1500" dirty="0">
                          <a:latin typeface="宋体" panose="02010600030101010101" pitchFamily="2" charset="-122"/>
                          <a:cs typeface="Times New Roman" panose="02020603050405020304" charset="0"/>
                        </a:rPr>
                        <a:t>∕约束∕限制</a:t>
                      </a:r>
                      <a:r>
                        <a:rPr lang="zh-CN" altLang="en-US" sz="1500" dirty="0">
                          <a:latin typeface="Times New Roman" panose="02020603050405020304" charset="0"/>
                          <a:cs typeface="Times New Roman" panose="02020603050405020304" charset="0"/>
                        </a:rPr>
                        <a:t>  </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03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Ⅵ</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运行设计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运行模块组合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运行控制规则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运行时间安排</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66484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Ⅶ</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出错处理设计</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出错处理信息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出错处理对策  </a:t>
                      </a:r>
                      <a:r>
                        <a:rPr lang="zh-CN" altLang="en-US" sz="1500" dirty="0">
                          <a:latin typeface="宋体" panose="02010600030101010101" pitchFamily="2" charset="-122"/>
                          <a:cs typeface="Times New Roman" panose="02020603050405020304" charset="0"/>
                        </a:rPr>
                        <a:t>ⅰ设置后备  ⅱ 性能降级  </a:t>
                      </a:r>
                      <a:endParaRPr lang="zh-CN" altLang="en-US" sz="1700" dirty="0">
                        <a:latin typeface="Arial" panose="020B0604020202020204" pitchFamily="34" charset="0"/>
                        <a:cs typeface="Times New Roman" panose="02020603050405020304" charset="0"/>
                      </a:endParaRPr>
                    </a:p>
                    <a:p>
                      <a:pPr lvl="0" fontAlgn="ctr">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        ⅲ</a:t>
                      </a:r>
                      <a:r>
                        <a:rPr lang="zh-CN" altLang="en-US" sz="1500" dirty="0">
                          <a:latin typeface="Times New Roman" panose="02020603050405020304" charset="0"/>
                          <a:cs typeface="Times New Roman" panose="02020603050405020304" charset="0"/>
                        </a:rPr>
                        <a:t> 恢复和再启动</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492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en-GB" altLang="zh-CN" sz="1500" dirty="0">
                          <a:latin typeface="宋体" panose="02010600030101010101" pitchFamily="2" charset="-122"/>
                          <a:cs typeface="Times New Roman" panose="02020603050405020304" charset="0"/>
                        </a:rPr>
                        <a:t>Ⅷ</a:t>
                      </a:r>
                      <a:r>
                        <a:rPr lang="en-GB" altLang="zh-CN" sz="1500" dirty="0">
                          <a:latin typeface="Times New Roman" panose="02020603050405020304" charset="0"/>
                          <a:cs typeface="Times New Roman" panose="02020603050405020304" charset="0"/>
                        </a:rPr>
                        <a:t>. </a:t>
                      </a:r>
                      <a:r>
                        <a:rPr lang="zh-CN" altLang="en-GB" sz="1500" b="1" dirty="0">
                          <a:solidFill>
                            <a:srgbClr val="000066"/>
                          </a:solidFill>
                          <a:latin typeface="Times New Roman" panose="02020603050405020304" charset="0"/>
                          <a:cs typeface="Times New Roman" panose="02020603050405020304" charset="0"/>
                        </a:rPr>
                        <a:t>安全保密设计</a:t>
                      </a:r>
                      <a:endParaRPr lang="zh-CN" altLang="en-GB" sz="3000" b="1" dirty="0">
                        <a:solidFill>
                          <a:srgbClr val="000066"/>
                        </a:solidFill>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03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en-GB" altLang="zh-CN" sz="1500" dirty="0">
                          <a:latin typeface="宋体" panose="02010600030101010101" pitchFamily="2" charset="-122"/>
                          <a:cs typeface="Times New Roman" panose="02020603050405020304" charset="0"/>
                        </a:rPr>
                        <a:t>Ⅸ</a:t>
                      </a:r>
                      <a:r>
                        <a:rPr lang="en-GB" altLang="zh-CN" sz="1500" dirty="0">
                          <a:latin typeface="Times New Roman" panose="02020603050405020304" charset="0"/>
                          <a:cs typeface="Times New Roman" panose="02020603050405020304" charset="0"/>
                        </a:rPr>
                        <a:t>. </a:t>
                      </a:r>
                      <a:r>
                        <a:rPr lang="zh-CN" altLang="en-GB" sz="1500" b="1" dirty="0">
                          <a:solidFill>
                            <a:srgbClr val="000066"/>
                          </a:solidFill>
                          <a:latin typeface="Times New Roman" panose="02020603050405020304" charset="0"/>
                          <a:cs typeface="Times New Roman" panose="02020603050405020304" charset="0"/>
                        </a:rPr>
                        <a:t>需求</a:t>
                      </a:r>
                      <a:r>
                        <a:rPr lang="zh-CN" altLang="en-GB" sz="1500" b="1" dirty="0">
                          <a:solidFill>
                            <a:srgbClr val="000066"/>
                          </a:solidFill>
                          <a:latin typeface="宋体" panose="02010600030101010101" pitchFamily="2" charset="-122"/>
                          <a:cs typeface="Times New Roman" panose="02020603050405020304" charset="0"/>
                        </a:rPr>
                        <a:t>∕</a:t>
                      </a:r>
                      <a:r>
                        <a:rPr lang="zh-CN" altLang="en-GB" sz="1500" b="1" dirty="0">
                          <a:solidFill>
                            <a:srgbClr val="000066"/>
                          </a:solidFill>
                          <a:latin typeface="Times New Roman" panose="02020603050405020304" charset="0"/>
                          <a:cs typeface="Times New Roman" panose="02020603050405020304" charset="0"/>
                        </a:rPr>
                        <a:t>设计交叉索引</a:t>
                      </a:r>
                      <a:endParaRPr lang="zh-CN" altLang="en-GB" sz="3000" b="1" dirty="0">
                        <a:solidFill>
                          <a:srgbClr val="000066"/>
                        </a:solidFill>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03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zh-CN" altLang="en-US" sz="1500" dirty="0">
                          <a:latin typeface="宋体" panose="02010600030101010101" pitchFamily="2" charset="-122"/>
                          <a:cs typeface="Times New Roman" panose="02020603050405020304" charset="0"/>
                        </a:rPr>
                        <a:t>Ⅹ</a:t>
                      </a:r>
                      <a:r>
                        <a:rPr lang="zh-CN" altLang="en-US" sz="1500" dirty="0">
                          <a:latin typeface="Times New Roman" panose="02020603050405020304" charset="0"/>
                          <a:cs typeface="Times New Roman" panose="02020603050405020304" charset="0"/>
                        </a:rPr>
                        <a:t>. </a:t>
                      </a:r>
                      <a:r>
                        <a:rPr lang="zh-CN" altLang="en-US" sz="1500" b="1" dirty="0">
                          <a:solidFill>
                            <a:srgbClr val="000066"/>
                          </a:solidFill>
                          <a:latin typeface="Times New Roman" panose="02020603050405020304" charset="0"/>
                          <a:cs typeface="Times New Roman" panose="02020603050405020304" charset="0"/>
                        </a:rPr>
                        <a:t>测试部分</a:t>
                      </a:r>
                      <a:r>
                        <a:rPr lang="zh-CN" altLang="en-US" sz="1500" dirty="0">
                          <a:latin typeface="Times New Roman" panose="02020603050405020304" charset="0"/>
                          <a:cs typeface="Times New Roman" panose="02020603050405020304" charset="0"/>
                        </a:rPr>
                        <a:t>  </a:t>
                      </a:r>
                      <a:r>
                        <a:rPr lang="en-US" altLang="x-none" sz="1500" dirty="0">
                          <a:latin typeface="Times New Roman" panose="02020603050405020304" charset="0"/>
                          <a:cs typeface="Times New Roman" panose="02020603050405020304" charset="0"/>
                        </a:rPr>
                        <a:t>A. </a:t>
                      </a:r>
                      <a:r>
                        <a:rPr lang="zh-CN" altLang="en-US" sz="1500" dirty="0">
                          <a:latin typeface="Times New Roman" panose="02020603050405020304" charset="0"/>
                          <a:cs typeface="Times New Roman" panose="02020603050405020304" charset="0"/>
                        </a:rPr>
                        <a:t>测试方针   </a:t>
                      </a:r>
                      <a:r>
                        <a:rPr lang="en-US" altLang="x-none" sz="1500" dirty="0">
                          <a:latin typeface="Times New Roman" panose="02020603050405020304" charset="0"/>
                          <a:cs typeface="Times New Roman" panose="02020603050405020304" charset="0"/>
                        </a:rPr>
                        <a:t>B. </a:t>
                      </a:r>
                      <a:r>
                        <a:rPr lang="zh-CN" altLang="en-US" sz="1500" dirty="0">
                          <a:latin typeface="Times New Roman" panose="02020603050405020304" charset="0"/>
                          <a:cs typeface="Times New Roman" panose="02020603050405020304" charset="0"/>
                        </a:rPr>
                        <a:t>集成策略   </a:t>
                      </a:r>
                      <a:r>
                        <a:rPr lang="en-US" altLang="x-none" sz="1500" dirty="0">
                          <a:latin typeface="Times New Roman" panose="02020603050405020304" charset="0"/>
                          <a:cs typeface="Times New Roman" panose="02020603050405020304" charset="0"/>
                        </a:rPr>
                        <a:t>C. </a:t>
                      </a:r>
                      <a:r>
                        <a:rPr lang="zh-CN" altLang="en-US" sz="1500" dirty="0">
                          <a:latin typeface="Times New Roman" panose="02020603050405020304" charset="0"/>
                          <a:cs typeface="Times New Roman" panose="02020603050405020304" charset="0"/>
                        </a:rPr>
                        <a:t>特殊考虑 </a:t>
                      </a:r>
                      <a:endParaRPr lang="zh-CN" altLang="en-US" sz="3000" dirty="0">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7973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en-GB" altLang="zh-CN" sz="1500" dirty="0">
                          <a:latin typeface="宋体" panose="02010600030101010101" pitchFamily="2" charset="-122"/>
                          <a:cs typeface="Times New Roman" panose="02020603050405020304" charset="0"/>
                        </a:rPr>
                        <a:t>Ⅺ</a:t>
                      </a:r>
                      <a:r>
                        <a:rPr lang="en-GB" altLang="zh-CN" sz="1500" dirty="0">
                          <a:latin typeface="Times New Roman" panose="02020603050405020304" charset="0"/>
                          <a:cs typeface="Times New Roman" panose="02020603050405020304" charset="0"/>
                        </a:rPr>
                        <a:t>. </a:t>
                      </a:r>
                      <a:r>
                        <a:rPr lang="zh-CN" altLang="en-GB" sz="1500" b="1" dirty="0">
                          <a:solidFill>
                            <a:srgbClr val="000066"/>
                          </a:solidFill>
                          <a:latin typeface="Times New Roman" panose="02020603050405020304" charset="0"/>
                          <a:cs typeface="Times New Roman" panose="02020603050405020304" charset="0"/>
                        </a:rPr>
                        <a:t>特殊注解</a:t>
                      </a:r>
                      <a:endParaRPr lang="zh-CN" altLang="en-GB" sz="3000" b="1" dirty="0">
                        <a:solidFill>
                          <a:srgbClr val="000066"/>
                        </a:solidFill>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803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imes"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Times" charset="0"/>
                          <a:ea typeface="微软雅黑" panose="020B0503020204020204" charset="-122"/>
                          <a:cs typeface="+mn-cs"/>
                        </a:defRPr>
                      </a:lvl5pPr>
                    </a:lstStyle>
                    <a:p>
                      <a:pPr lvl="0" eaLnBrk="1" fontAlgn="ctr" hangingPunct="1">
                        <a:lnSpc>
                          <a:spcPct val="120000"/>
                        </a:lnSpc>
                        <a:buClr>
                          <a:srgbClr val="000000"/>
                        </a:buClr>
                        <a:buFont typeface="Wingdings" panose="05000000000000000000" pitchFamily="2" charset="2"/>
                        <a:buNone/>
                      </a:pPr>
                      <a:r>
                        <a:rPr lang="en-GB" altLang="zh-CN" sz="1500" dirty="0">
                          <a:latin typeface="宋体" panose="02010600030101010101" pitchFamily="2" charset="-122"/>
                          <a:cs typeface="Times New Roman" panose="02020603050405020304" charset="0"/>
                        </a:rPr>
                        <a:t>Ⅻ</a:t>
                      </a:r>
                      <a:r>
                        <a:rPr lang="en-GB" altLang="zh-CN" sz="1500" dirty="0">
                          <a:latin typeface="Times New Roman" panose="02020603050405020304" charset="0"/>
                          <a:cs typeface="Times New Roman" panose="02020603050405020304" charset="0"/>
                        </a:rPr>
                        <a:t>. </a:t>
                      </a:r>
                      <a:r>
                        <a:rPr lang="zh-CN" altLang="en-GB" sz="1500" b="1" dirty="0">
                          <a:solidFill>
                            <a:srgbClr val="000066"/>
                          </a:solidFill>
                          <a:latin typeface="Times New Roman" panose="02020603050405020304" charset="0"/>
                          <a:cs typeface="Times New Roman" panose="02020603050405020304" charset="0"/>
                        </a:rPr>
                        <a:t>附录</a:t>
                      </a:r>
                      <a:endParaRPr lang="zh-CN" altLang="en-GB" sz="3000" b="1" dirty="0">
                        <a:solidFill>
                          <a:srgbClr val="000066"/>
                        </a:solidFill>
                        <a:latin typeface="Arial" panose="020B0604020202020204" pitchFamily="34" charset="0"/>
                      </a:endParaRPr>
                    </a:p>
                  </a:txBody>
                  <a:tcPr marT="45727" marB="45727">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bl>
          </a:graphicData>
        </a:graphic>
      </p:graphicFrame>
    </p:spTree>
  </p:cSld>
  <p:clrMapOvr>
    <a:masterClrMapping/>
  </p:clrMapOvr>
  <p:transition>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内容占位符 180226"/>
          <p:cNvSpPr>
            <a:spLocks noGrp="1"/>
          </p:cNvSpPr>
          <p:nvPr>
            <p:ph idx="1"/>
          </p:nvPr>
        </p:nvSpPr>
        <p:spPr>
          <a:xfrm>
            <a:off x="626110" y="1528445"/>
            <a:ext cx="9570720" cy="3928110"/>
          </a:xfrm>
        </p:spPr>
        <p:txBody>
          <a:bodyPr wrap="square" lIns="91440" tIns="45720" rIns="91440" bIns="45720" anchor="t"/>
          <a:lstStyle/>
          <a:p>
            <a:pPr eaLnBrk="1" hangingPunct="1">
              <a:lnSpc>
                <a:spcPct val="140000"/>
              </a:lnSpc>
              <a:spcBef>
                <a:spcPct val="0"/>
              </a:spcBef>
              <a:buClr>
                <a:srgbClr val="0000FF"/>
              </a:buClr>
              <a:buFont typeface="Wingdings" panose="05000000000000000000" charset="0"/>
              <a:buChar char="Ø"/>
            </a:pPr>
            <a:r>
              <a:rPr lang="zh-CN" altLang="en-US" b="1" i="1" dirty="0">
                <a:latin typeface="Times New Roman" panose="02020603050405020304" charset="0"/>
                <a:sym typeface="+mn-ea"/>
              </a:rPr>
              <a:t>设计检验与有效性验证</a:t>
            </a:r>
            <a:endParaRPr lang="zh-CN" altLang="en-US" dirty="0">
              <a:solidFill>
                <a:srgbClr val="000066"/>
              </a:solidFill>
            </a:endParaRPr>
          </a:p>
          <a:p>
            <a:pPr eaLnBrk="1" hangingPunct="1">
              <a:lnSpc>
                <a:spcPct val="140000"/>
              </a:lnSpc>
              <a:spcBef>
                <a:spcPct val="0"/>
              </a:spcBef>
              <a:buClr>
                <a:srgbClr val="0000FF"/>
              </a:buClr>
            </a:pPr>
            <a:r>
              <a:rPr lang="zh-CN" altLang="en-US" sz="2600" dirty="0">
                <a:solidFill>
                  <a:srgbClr val="000066"/>
                </a:solidFill>
              </a:rPr>
              <a:t>设计检验的目的是要确定系统设计能够满足所有的用户需求。</a:t>
            </a:r>
            <a:endParaRPr lang="en-US" altLang="zh-CN" sz="2600" dirty="0">
              <a:solidFill>
                <a:srgbClr val="000066"/>
              </a:solidFill>
            </a:endParaRPr>
          </a:p>
          <a:p>
            <a:pPr eaLnBrk="1" hangingPunct="1">
              <a:lnSpc>
                <a:spcPct val="140000"/>
              </a:lnSpc>
              <a:spcBef>
                <a:spcPct val="0"/>
              </a:spcBef>
              <a:buClr>
                <a:srgbClr val="0000FF"/>
              </a:buClr>
            </a:pPr>
            <a:r>
              <a:rPr lang="zh-CN" altLang="en-US" sz="2600" dirty="0">
                <a:solidFill>
                  <a:srgbClr val="000066"/>
                </a:solidFill>
              </a:rPr>
              <a:t>需求有效性验证的目的是保证设计使用了合理的方法并具有良好的结构和可靠性。</a:t>
            </a:r>
            <a:endParaRPr lang="zh-CN" altLang="en-US" sz="2600" dirty="0">
              <a:solidFill>
                <a:srgbClr val="000066"/>
              </a:solidFill>
            </a:endParaRPr>
          </a:p>
          <a:p>
            <a:pPr eaLnBrk="1" hangingPunct="1">
              <a:lnSpc>
                <a:spcPct val="150000"/>
              </a:lnSpc>
              <a:spcBef>
                <a:spcPct val="0"/>
              </a:spcBef>
            </a:pPr>
            <a:r>
              <a:rPr lang="zh-CN" altLang="en-US" sz="2600" dirty="0">
                <a:solidFill>
                  <a:srgbClr val="000066"/>
                </a:solidFill>
              </a:rPr>
              <a:t>设计检验和有效性验证可以使用三种方法：</a:t>
            </a:r>
            <a:endParaRPr lang="zh-CN" altLang="en-US" sz="2600" dirty="0">
              <a:solidFill>
                <a:srgbClr val="000066"/>
              </a:solidFill>
            </a:endParaRPr>
          </a:p>
          <a:p>
            <a:pPr lvl="1" eaLnBrk="1" hangingPunct="1">
              <a:lnSpc>
                <a:spcPct val="120000"/>
              </a:lnSpc>
              <a:spcBef>
                <a:spcPct val="0"/>
              </a:spcBef>
            </a:pPr>
            <a:r>
              <a:rPr lang="zh-CN" altLang="en-US" dirty="0">
                <a:solidFill>
                  <a:srgbClr val="000066"/>
                </a:solidFill>
              </a:rPr>
              <a:t>基于数学的精确验证；</a:t>
            </a:r>
            <a:endParaRPr lang="zh-CN" altLang="en-US" dirty="0">
              <a:solidFill>
                <a:srgbClr val="000066"/>
              </a:solidFill>
            </a:endParaRPr>
          </a:p>
          <a:p>
            <a:pPr lvl="1" eaLnBrk="1" hangingPunct="1">
              <a:lnSpc>
                <a:spcPct val="120000"/>
              </a:lnSpc>
              <a:spcBef>
                <a:spcPct val="0"/>
              </a:spcBef>
            </a:pPr>
            <a:r>
              <a:rPr lang="zh-CN" altLang="en-US" dirty="0">
                <a:solidFill>
                  <a:srgbClr val="000066"/>
                </a:solidFill>
              </a:rPr>
              <a:t>设计比较；</a:t>
            </a:r>
            <a:endParaRPr lang="zh-CN" altLang="en-US" dirty="0">
              <a:solidFill>
                <a:srgbClr val="000066"/>
              </a:solidFill>
            </a:endParaRPr>
          </a:p>
          <a:p>
            <a:pPr lvl="1" eaLnBrk="1" hangingPunct="1">
              <a:lnSpc>
                <a:spcPct val="120000"/>
              </a:lnSpc>
              <a:spcBef>
                <a:spcPct val="0"/>
              </a:spcBef>
            </a:pPr>
            <a:r>
              <a:rPr lang="zh-CN" altLang="en-US" dirty="0">
                <a:solidFill>
                  <a:srgbClr val="000066"/>
                </a:solidFill>
              </a:rPr>
              <a:t>设计评审。</a:t>
            </a:r>
            <a:r>
              <a:rPr lang="zh-CN" altLang="en-US" sz="2200" dirty="0">
                <a:solidFill>
                  <a:srgbClr val="000066"/>
                </a:solidFill>
              </a:rPr>
              <a:t> </a:t>
            </a:r>
            <a:endParaRPr lang="zh-CN" altLang="en-US" sz="2200" dirty="0">
              <a:solidFill>
                <a:srgbClr val="000066"/>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pPr eaLnBrk="1" hangingPunct="1"/>
              <a:r>
                <a:rPr lang="en-US" altLang="zh-CN" sz="36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6 </a:t>
              </a:r>
              <a:r>
                <a:rPr lang="zh-CN" altLang="en-US" sz="36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设计文档与有效性验证</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blinds(horizontal)">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blinds(horizontal)">
                                      <p:cBhvr>
                                        <p:cTn id="12" dur="500"/>
                                        <p:tgtEl>
                                          <p:spTgt spid="180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blinds(horizontal)">
                                      <p:cBhvr>
                                        <p:cTn id="17" dur="500"/>
                                        <p:tgtEl>
                                          <p:spTgt spid="180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blinds(horizontal)">
                                      <p:cBhvr>
                                        <p:cTn id="22" dur="500"/>
                                        <p:tgtEl>
                                          <p:spTgt spid="18022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0227">
                                            <p:txEl>
                                              <p:pRg st="4" end="4"/>
                                            </p:txEl>
                                          </p:spTgt>
                                        </p:tgtEl>
                                        <p:attrNameLst>
                                          <p:attrName>style.visibility</p:attrName>
                                        </p:attrNameLst>
                                      </p:cBhvr>
                                      <p:to>
                                        <p:strVal val="visible"/>
                                      </p:to>
                                    </p:set>
                                    <p:animEffect transition="in" filter="blinds(horizontal)">
                                      <p:cBhvr>
                                        <p:cTn id="25" dur="500"/>
                                        <p:tgtEl>
                                          <p:spTgt spid="18022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blinds(horizontal)">
                                      <p:cBhvr>
                                        <p:cTn id="28" dur="500"/>
                                        <p:tgtEl>
                                          <p:spTgt spid="180227">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blinds(horizontal)">
                                      <p:cBhvr>
                                        <p:cTn id="31" dur="500"/>
                                        <p:tgtEl>
                                          <p:spTgt spid="180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81249"/>
          <p:cNvSpPr>
            <a:spLocks noGrp="1"/>
          </p:cNvSpPr>
          <p:nvPr>
            <p:ph type="title"/>
          </p:nvPr>
        </p:nvSpPr>
        <p:spPr>
          <a:xfrm>
            <a:off x="625475" y="1863090"/>
            <a:ext cx="1467485" cy="863600"/>
          </a:xfrm>
        </p:spPr>
        <p:txBody>
          <a:bodyPr wrap="square" lIns="91440" tIns="45720" rIns="91440" bIns="45720" anchor="ctr"/>
          <a:lstStyle/>
          <a:p>
            <a:pPr eaLnBrk="1" hangingPunct="1"/>
            <a:r>
              <a:rPr lang="zh-CN" altLang="en-US" sz="4000" b="1" i="1" dirty="0">
                <a:latin typeface="Times New Roman" panose="02020603050405020304" charset="0"/>
              </a:rPr>
              <a:t>设计评审内容</a:t>
            </a:r>
            <a:endParaRPr lang="zh-CN" altLang="en-US" sz="4000" b="1" i="1" dirty="0">
              <a:latin typeface="Times New Roman" panose="02020603050405020304" charset="0"/>
            </a:endParaRPr>
          </a:p>
        </p:txBody>
      </p:sp>
      <p:sp>
        <p:nvSpPr>
          <p:cNvPr id="152578" name="文本占位符 181250"/>
          <p:cNvSpPr>
            <a:spLocks noGrp="1"/>
          </p:cNvSpPr>
          <p:nvPr>
            <p:ph idx="1"/>
          </p:nvPr>
        </p:nvSpPr>
        <p:spPr>
          <a:xfrm>
            <a:off x="2381885" y="287655"/>
            <a:ext cx="8912860" cy="6021705"/>
          </a:xfrm>
        </p:spPr>
        <p:txBody>
          <a:bodyPr wrap="square" lIns="91440" tIns="45720" rIns="91440" bIns="45720" anchor="t"/>
          <a:lstStyle/>
          <a:p>
            <a:pPr lvl="1" eaLnBrk="1" hangingPunct="1">
              <a:lnSpc>
                <a:spcPct val="100000"/>
              </a:lnSpc>
            </a:pPr>
            <a:r>
              <a:rPr lang="zh-CN" altLang="en-US" sz="2200" b="1" dirty="0">
                <a:solidFill>
                  <a:srgbClr val="800080"/>
                </a:solidFill>
                <a:latin typeface="楷体_GB2312" pitchFamily="49" charset="-122"/>
                <a:ea typeface="楷体_GB2312" pitchFamily="49" charset="-122"/>
              </a:rPr>
              <a:t>可追溯性：</a:t>
            </a:r>
            <a:r>
              <a:rPr lang="zh-CN" altLang="en-US" sz="2200" dirty="0">
                <a:solidFill>
                  <a:srgbClr val="000066"/>
                </a:solidFill>
                <a:latin typeface="楷体_GB2312" pitchFamily="49" charset="-122"/>
                <a:ea typeface="楷体_GB2312" pitchFamily="49" charset="-122"/>
              </a:rPr>
              <a:t>确认该软件设计是否覆盖了所有已确定的软件需求，软件每一成分是否可追溯到某一项需求。 </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接口：</a:t>
            </a:r>
            <a:r>
              <a:rPr lang="zh-CN" altLang="en-US" sz="2200" dirty="0">
                <a:solidFill>
                  <a:srgbClr val="000066"/>
                </a:solidFill>
                <a:latin typeface="楷体_GB2312" pitchFamily="49" charset="-122"/>
                <a:ea typeface="楷体_GB2312" pitchFamily="49" charset="-122"/>
              </a:rPr>
              <a:t>确认该软件的内部接口与外部接口是否已经明确定义。模块是否满足高内聚和低耦合的要求。模块作用范围是否在其控制范围之内。</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风险：</a:t>
            </a:r>
            <a:r>
              <a:rPr lang="zh-CN" altLang="en-US" sz="2200" dirty="0">
                <a:solidFill>
                  <a:srgbClr val="000066"/>
                </a:solidFill>
                <a:latin typeface="楷体_GB2312" pitchFamily="49" charset="-122"/>
                <a:ea typeface="楷体_GB2312" pitchFamily="49" charset="-122"/>
              </a:rPr>
              <a:t>确认该软件设计在现有技术条件下和预算范围内是否能按时实现。</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实用性：</a:t>
            </a:r>
            <a:r>
              <a:rPr lang="zh-CN" altLang="en-US" sz="2200" dirty="0">
                <a:solidFill>
                  <a:srgbClr val="000066"/>
                </a:solidFill>
                <a:latin typeface="楷体_GB2312" pitchFamily="49" charset="-122"/>
                <a:ea typeface="楷体_GB2312" pitchFamily="49" charset="-122"/>
              </a:rPr>
              <a:t>即确认该软件设计对于需求的解决方案是否实用。</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技术清晰度：</a:t>
            </a:r>
            <a:r>
              <a:rPr lang="zh-CN" altLang="en-US" sz="2200" dirty="0">
                <a:solidFill>
                  <a:srgbClr val="000066"/>
                </a:solidFill>
                <a:latin typeface="楷体_GB2312" pitchFamily="49" charset="-122"/>
                <a:ea typeface="楷体_GB2312" pitchFamily="49" charset="-122"/>
              </a:rPr>
              <a:t>确认该软件设计是否以一种易于翻译成代码的形式表达。</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可维护性：</a:t>
            </a:r>
            <a:r>
              <a:rPr lang="zh-CN" altLang="en-US" sz="2200" dirty="0">
                <a:solidFill>
                  <a:srgbClr val="000066"/>
                </a:solidFill>
                <a:latin typeface="楷体_GB2312" pitchFamily="49" charset="-122"/>
                <a:ea typeface="楷体_GB2312" pitchFamily="49" charset="-122"/>
              </a:rPr>
              <a:t>确认该软件设计是否考虑了方便未来的维护。</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质量：</a:t>
            </a:r>
            <a:r>
              <a:rPr lang="zh-CN" altLang="en-US" sz="2200" dirty="0">
                <a:solidFill>
                  <a:srgbClr val="000066"/>
                </a:solidFill>
                <a:latin typeface="楷体_GB2312" pitchFamily="49" charset="-122"/>
                <a:ea typeface="楷体_GB2312" pitchFamily="49" charset="-122"/>
              </a:rPr>
              <a:t>即确认该软件设计是否表现出良好的质量特征。</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各种选择方案：</a:t>
            </a:r>
            <a:r>
              <a:rPr lang="zh-CN" altLang="en-US" sz="2200" dirty="0">
                <a:solidFill>
                  <a:srgbClr val="000066"/>
                </a:solidFill>
                <a:latin typeface="楷体_GB2312" pitchFamily="49" charset="-122"/>
                <a:ea typeface="楷体_GB2312" pitchFamily="49" charset="-122"/>
              </a:rPr>
              <a:t>是否考虑过其它方案，比较各种选择方案的标准是什么。</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限制：</a:t>
            </a:r>
            <a:r>
              <a:rPr lang="zh-CN" altLang="en-US" sz="2200" dirty="0">
                <a:solidFill>
                  <a:srgbClr val="000066"/>
                </a:solidFill>
                <a:latin typeface="楷体_GB2312" pitchFamily="49" charset="-122"/>
                <a:ea typeface="楷体_GB2312" pitchFamily="49" charset="-122"/>
              </a:rPr>
              <a:t>评估对该软件的限制是否现实，是否与需求一致。</a:t>
            </a:r>
            <a:endParaRPr lang="zh-CN" altLang="en-US" sz="2200" dirty="0">
              <a:solidFill>
                <a:srgbClr val="000066"/>
              </a:solidFill>
              <a:latin typeface="楷体_GB2312" pitchFamily="49" charset="-122"/>
              <a:ea typeface="楷体_GB2312" pitchFamily="49" charset="-122"/>
            </a:endParaRPr>
          </a:p>
          <a:p>
            <a:pPr lvl="1" eaLnBrk="1" hangingPunct="1">
              <a:lnSpc>
                <a:spcPct val="100000"/>
              </a:lnSpc>
            </a:pPr>
            <a:r>
              <a:rPr lang="zh-CN" altLang="en-US" sz="2200" b="1" dirty="0">
                <a:solidFill>
                  <a:srgbClr val="800080"/>
                </a:solidFill>
                <a:latin typeface="楷体_GB2312" pitchFamily="49" charset="-122"/>
                <a:ea typeface="楷体_GB2312" pitchFamily="49" charset="-122"/>
              </a:rPr>
              <a:t>其它具体问题：</a:t>
            </a:r>
            <a:r>
              <a:rPr lang="zh-CN" altLang="en-US" sz="2200" dirty="0">
                <a:solidFill>
                  <a:srgbClr val="000066"/>
                </a:solidFill>
                <a:latin typeface="楷体_GB2312" pitchFamily="49" charset="-122"/>
                <a:ea typeface="楷体_GB2312" pitchFamily="49" charset="-122"/>
              </a:rPr>
              <a:t>对于文档、可测试性、设计过程，</a:t>
            </a:r>
            <a:r>
              <a:rPr lang="en-GB" altLang="en-US" sz="2200" dirty="0">
                <a:solidFill>
                  <a:srgbClr val="000066"/>
                </a:solidFill>
                <a:latin typeface="楷体_GB2312" pitchFamily="49" charset="-122"/>
                <a:ea typeface="楷体_GB2312" pitchFamily="49" charset="-122"/>
              </a:rPr>
              <a:t>……</a:t>
            </a:r>
            <a:r>
              <a:rPr lang="zh-CN" altLang="en-US" sz="2200" dirty="0">
                <a:solidFill>
                  <a:srgbClr val="000066"/>
                </a:solidFill>
                <a:latin typeface="楷体_GB2312" pitchFamily="49" charset="-122"/>
                <a:ea typeface="楷体_GB2312" pitchFamily="49" charset="-122"/>
              </a:rPr>
              <a:t>。</a:t>
            </a:r>
            <a:endParaRPr lang="zh-CN" altLang="en-US" sz="2200" dirty="0">
              <a:solidFill>
                <a:srgbClr val="000066"/>
              </a:solidFill>
              <a:latin typeface="楷体_GB2312" pitchFamily="49" charset="-122"/>
              <a:ea typeface="楷体_GB2312" pitchFamily="49" charset="-122"/>
            </a:endParaRPr>
          </a:p>
        </p:txBody>
      </p:sp>
    </p:spTree>
  </p:cSld>
  <p:clrMapOvr>
    <a:masterClrMapping/>
  </p:clrMapOvr>
  <p:transition>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 cstate="screen"/>
          <a:srcRect/>
          <a:stretch>
            <a:fillRect/>
          </a:stretch>
        </p:blipFill>
        <p:spPr>
          <a:xfrm flipH="1">
            <a:off x="-15484" y="0"/>
            <a:ext cx="12207484" cy="6855102"/>
          </a:xfrm>
          <a:prstGeom prst="rect">
            <a:avLst/>
          </a:prstGeom>
        </p:spPr>
      </p:pic>
      <p:sp>
        <p:nvSpPr>
          <p:cNvPr id="28" name="TextBox 28"/>
          <p:cNvSpPr txBox="1"/>
          <p:nvPr/>
        </p:nvSpPr>
        <p:spPr>
          <a:xfrm>
            <a:off x="468630" y="2871470"/>
            <a:ext cx="5431155" cy="1568450"/>
          </a:xfrm>
          <a:prstGeom prst="rect">
            <a:avLst/>
          </a:prstGeom>
          <a:noFill/>
        </p:spPr>
        <p:txBody>
          <a:bodyPr wrap="square" rtlCol="0">
            <a:spAutoFit/>
          </a:bodyPr>
          <a:lstStyle/>
          <a:p>
            <a:r>
              <a:rPr lang="en-US" altLang="zh-CN" sz="4800" dirty="0">
                <a:solidFill>
                  <a:srgbClr val="3C767A"/>
                </a:solidFill>
                <a:latin typeface="微软雅黑" panose="020B0503020204020204" charset="-122"/>
                <a:ea typeface="微软雅黑" panose="020B0503020204020204" charset="-122"/>
              </a:rPr>
              <a:t>This class is over!</a:t>
            </a:r>
            <a:endParaRPr lang="en-US" altLang="zh-CN" sz="4800" dirty="0">
              <a:solidFill>
                <a:srgbClr val="3C767A"/>
              </a:solidFill>
              <a:latin typeface="微软雅黑" panose="020B0503020204020204" charset="-122"/>
              <a:ea typeface="微软雅黑" panose="020B0503020204020204" charset="-122"/>
            </a:endParaRPr>
          </a:p>
          <a:p>
            <a:r>
              <a:rPr lang="en-US" altLang="zh-CN" sz="4800" dirty="0">
                <a:solidFill>
                  <a:srgbClr val="3C767A"/>
                </a:solidFill>
                <a:latin typeface="微软雅黑" panose="020B0503020204020204" charset="-122"/>
                <a:ea typeface="微软雅黑" panose="020B0503020204020204" charset="-122"/>
              </a:rPr>
              <a:t>Thank you!</a:t>
            </a:r>
            <a:endParaRPr lang="zh-CN" altLang="en-US" sz="4800" dirty="0">
              <a:solidFill>
                <a:srgbClr val="3C767A"/>
              </a:solidFill>
              <a:latin typeface="微软雅黑" panose="020B0503020204020204" charset="-122"/>
              <a:ea typeface="微软雅黑" panose="020B0503020204020204" charset="-122"/>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797963"/>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1.2.2 </a:t>
            </a:r>
            <a:r>
              <a:rPr lang="zh-CN" altLang="en-US" sz="2400" b="1" dirty="0" smtClean="0">
                <a:solidFill>
                  <a:schemeClr val="accent3">
                    <a:lumMod val="75000"/>
                  </a:schemeClr>
                </a:solidFill>
                <a:latin typeface="+mn-ea"/>
              </a:rPr>
              <a:t>信息</a:t>
            </a:r>
            <a:r>
              <a:rPr lang="zh-CN" altLang="en-US" sz="2400" b="1" dirty="0">
                <a:solidFill>
                  <a:schemeClr val="accent3">
                    <a:lumMod val="75000"/>
                  </a:schemeClr>
                </a:solidFill>
                <a:latin typeface="+mn-ea"/>
              </a:rPr>
              <a:t>隐藏与独立性</a:t>
            </a:r>
            <a:endParaRPr lang="en-US" altLang="zh-CN" sz="2400" b="1" dirty="0">
              <a:solidFill>
                <a:schemeClr val="accent3">
                  <a:lumMod val="75000"/>
                </a:schemeClr>
              </a:solidFill>
              <a:latin typeface="+mn-ea"/>
            </a:endParaRPr>
          </a:p>
          <a:p>
            <a:pPr marL="342900" indent="-342900">
              <a:lnSpc>
                <a:spcPct val="110000"/>
              </a:lnSpc>
              <a:buFont typeface="Wingdings" panose="05000000000000000000" pitchFamily="2" charset="2"/>
              <a:buChar char="Ø"/>
            </a:pPr>
            <a:r>
              <a:rPr lang="zh-CN" altLang="en-US" sz="2400" b="1" i="1" dirty="0">
                <a:latin typeface="楷体_GB2312" pitchFamily="49" charset="-122"/>
                <a:ea typeface="楷体_GB2312" pitchFamily="49" charset="-122"/>
              </a:rPr>
              <a:t>内聚性（</a:t>
            </a:r>
            <a:r>
              <a:rPr lang="en-US" altLang="zh-CN" sz="2400" b="1" i="1" dirty="0">
                <a:latin typeface="楷体_GB2312" pitchFamily="49" charset="-122"/>
                <a:ea typeface="楷体_GB2312" pitchFamily="49" charset="-122"/>
              </a:rPr>
              <a:t>cohesion</a:t>
            </a:r>
            <a:r>
              <a:rPr lang="en-US" altLang="zh-CN" sz="2400" b="1" i="1" dirty="0" smtClean="0">
                <a:latin typeface="楷体_GB2312" pitchFamily="49" charset="-122"/>
                <a:ea typeface="楷体_GB2312" pitchFamily="49" charset="-122"/>
              </a:rPr>
              <a:t>）</a:t>
            </a:r>
            <a:endParaRPr lang="en-US" altLang="zh-CN" sz="2400" b="1" i="1" dirty="0" smtClean="0">
              <a:latin typeface="楷体_GB2312" pitchFamily="49" charset="-122"/>
              <a:ea typeface="楷体_GB2312" pitchFamily="49" charset="-122"/>
            </a:endParaRPr>
          </a:p>
          <a:p>
            <a:pPr marL="342900" indent="-342900">
              <a:lnSpc>
                <a:spcPct val="110000"/>
              </a:lnSpc>
              <a:buFont typeface="Arial" panose="020B0604020202020204" pitchFamily="34" charset="0"/>
              <a:buChar char="•"/>
            </a:pPr>
            <a:r>
              <a:rPr lang="zh-CN" altLang="en-US" sz="2200" dirty="0" smtClean="0">
                <a:solidFill>
                  <a:srgbClr val="000066"/>
                </a:solidFill>
                <a:latin typeface="+mn-ea"/>
              </a:rPr>
              <a:t>内</a:t>
            </a:r>
            <a:r>
              <a:rPr lang="zh-CN" altLang="en-US" sz="2200" dirty="0">
                <a:solidFill>
                  <a:srgbClr val="000066"/>
                </a:solidFill>
                <a:latin typeface="+mn-ea"/>
              </a:rPr>
              <a:t>聚是信息隐藏和局部化概念的自然扩展，它标志一个模块</a:t>
            </a:r>
            <a:r>
              <a:rPr lang="zh-CN" altLang="en-US" sz="2200" dirty="0">
                <a:solidFill>
                  <a:srgbClr val="CC0000"/>
                </a:solidFill>
                <a:latin typeface="+mn-ea"/>
              </a:rPr>
              <a:t>内部各成分彼此结合的紧密程度</a:t>
            </a:r>
            <a:r>
              <a:rPr lang="zh-CN" altLang="en-US" sz="2200" dirty="0">
                <a:solidFill>
                  <a:srgbClr val="000066"/>
                </a:solidFill>
                <a:latin typeface="+mn-ea"/>
              </a:rPr>
              <a:t>。 </a:t>
            </a:r>
            <a:endParaRPr lang="zh-CN" altLang="en-US" sz="2200" dirty="0">
              <a:solidFill>
                <a:srgbClr val="000066"/>
              </a:solidFill>
              <a:latin typeface="+mn-ea"/>
            </a:endParaRPr>
          </a:p>
          <a:p>
            <a:pPr marL="342900" indent="-342900">
              <a:buFont typeface="Arial" panose="020B0604020202020204" pitchFamily="34" charset="0"/>
              <a:buChar char="•"/>
            </a:pPr>
            <a:r>
              <a:rPr lang="zh-CN" altLang="en-US" sz="2200" dirty="0">
                <a:solidFill>
                  <a:srgbClr val="000066"/>
                </a:solidFill>
                <a:latin typeface="+mn-ea"/>
              </a:rPr>
              <a:t>内聚和耦合是相互关联的。在程序结构中各模块的内聚程度越高，模块间的耦合程度就越低。但这也不是绝对的。</a:t>
            </a:r>
            <a:endParaRPr lang="zh-CN" altLang="en-US" sz="2200" dirty="0">
              <a:solidFill>
                <a:srgbClr val="000066"/>
              </a:solidFill>
              <a:latin typeface="+mn-ea"/>
            </a:endParaRPr>
          </a:p>
          <a:p>
            <a:pPr marL="342900" indent="-342900">
              <a:buFont typeface="Arial" panose="020B0604020202020204" pitchFamily="34" charset="0"/>
              <a:buChar char="•"/>
            </a:pPr>
            <a:r>
              <a:rPr lang="zh-CN" altLang="en-US" sz="2200" dirty="0">
                <a:solidFill>
                  <a:srgbClr val="000066"/>
                </a:solidFill>
                <a:latin typeface="+mn-ea"/>
              </a:rPr>
              <a:t>软件概要设计的目标是</a:t>
            </a:r>
            <a:r>
              <a:rPr lang="zh-CN" altLang="en-US" sz="2200" dirty="0">
                <a:solidFill>
                  <a:srgbClr val="CC0000"/>
                </a:solidFill>
                <a:latin typeface="+mn-ea"/>
              </a:rPr>
              <a:t>力求增加模块的内聚，尽量减少模块间的耦合</a:t>
            </a:r>
            <a:r>
              <a:rPr lang="zh-CN" altLang="en-US" sz="2200" dirty="0">
                <a:solidFill>
                  <a:srgbClr val="000066"/>
                </a:solidFill>
                <a:latin typeface="+mn-ea"/>
              </a:rPr>
              <a:t>。但增加内聚比减少耦合更重要，应当把更多的注意力集中到提高模块的内聚程度上来。 </a:t>
            </a:r>
            <a:endParaRPr lang="zh-CN" altLang="en-US" sz="2200" dirty="0">
              <a:solidFill>
                <a:srgbClr val="000066"/>
              </a:solidFill>
              <a:latin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616648"/>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1.2.3 </a:t>
            </a:r>
            <a:r>
              <a:rPr lang="zh-CN" altLang="en-US" sz="2400" b="1" dirty="0" smtClean="0">
                <a:solidFill>
                  <a:schemeClr val="accent3">
                    <a:lumMod val="75000"/>
                  </a:schemeClr>
                </a:solidFill>
                <a:latin typeface="+mn-ea"/>
              </a:rPr>
              <a:t>抽象</a:t>
            </a:r>
            <a:endParaRPr lang="en-US" altLang="zh-CN" sz="2400" b="1" dirty="0" smtClean="0">
              <a:solidFill>
                <a:schemeClr val="accent3">
                  <a:lumMod val="75000"/>
                </a:schemeClr>
              </a:solidFill>
              <a:latin typeface="+mn-ea"/>
            </a:endParaRPr>
          </a:p>
          <a:p>
            <a:pPr marL="342900" indent="-342900">
              <a:lnSpc>
                <a:spcPct val="100000"/>
              </a:lnSpc>
              <a:buFont typeface="Wingdings" panose="05000000000000000000" pitchFamily="2" charset="2"/>
              <a:buChar char="Ø"/>
            </a:pPr>
            <a:r>
              <a:rPr lang="zh-CN" altLang="en-US" sz="2400" dirty="0">
                <a:solidFill>
                  <a:srgbClr val="000066"/>
                </a:solidFill>
                <a:latin typeface="+mn-ea"/>
              </a:rPr>
              <a:t>人类在认识复杂现象的过程中使用的最强有力的思维工具就是</a:t>
            </a:r>
            <a:r>
              <a:rPr lang="zh-CN" altLang="en-US" sz="2400" b="1" dirty="0">
                <a:solidFill>
                  <a:schemeClr val="hlink"/>
                </a:solidFill>
                <a:latin typeface="+mn-ea"/>
              </a:rPr>
              <a:t>抽象</a:t>
            </a:r>
            <a:r>
              <a:rPr lang="zh-CN" altLang="en-US" sz="2400" dirty="0">
                <a:solidFill>
                  <a:srgbClr val="000066"/>
                </a:solidFill>
                <a:latin typeface="+mn-ea"/>
              </a:rPr>
              <a:t>。人们在实践中认识到，在现实世界中一定事物、状态或过程之间总存在着某些相似的方面（共性）。</a:t>
            </a:r>
            <a:endParaRPr lang="zh-CN" altLang="en-US" sz="2400" dirty="0">
              <a:solidFill>
                <a:srgbClr val="000066"/>
              </a:solidFill>
              <a:latin typeface="+mn-ea"/>
            </a:endParaRPr>
          </a:p>
          <a:p>
            <a:pPr marL="342900" indent="-342900">
              <a:lnSpc>
                <a:spcPct val="100000"/>
              </a:lnSpc>
              <a:buFont typeface="Wingdings" panose="05000000000000000000" pitchFamily="2" charset="2"/>
              <a:buChar char="Ø"/>
            </a:pPr>
            <a:r>
              <a:rPr lang="zh-CN" altLang="en-US" sz="2400" dirty="0">
                <a:solidFill>
                  <a:srgbClr val="000066"/>
                </a:solidFill>
                <a:latin typeface="+mn-ea"/>
              </a:rPr>
              <a:t>把这些相似的地方集中和概括起来，暂时忽略它们之间的差异，这就是抽象。或者说，</a:t>
            </a:r>
            <a:r>
              <a:rPr lang="zh-CN" altLang="en-US" sz="2400" dirty="0">
                <a:solidFill>
                  <a:srgbClr val="CC0000"/>
                </a:solidFill>
                <a:latin typeface="+mn-ea"/>
              </a:rPr>
              <a:t>抽象就是抽出事物的本质特性而暂时不考虑它们的细节</a:t>
            </a:r>
            <a:r>
              <a:rPr lang="zh-CN" altLang="en-US" sz="2400" dirty="0">
                <a:solidFill>
                  <a:srgbClr val="000066"/>
                </a:solidFill>
                <a:latin typeface="+mn-ea"/>
              </a:rPr>
              <a:t>。</a:t>
            </a:r>
            <a:endParaRPr lang="zh-CN" altLang="en-US" sz="2400" dirty="0">
              <a:solidFill>
                <a:srgbClr val="000066"/>
              </a:solidFill>
              <a:latin typeface="+mn-ea"/>
            </a:endParaRPr>
          </a:p>
          <a:p>
            <a:pPr marL="342900" indent="-342900">
              <a:lnSpc>
                <a:spcPct val="100000"/>
              </a:lnSpc>
              <a:buFont typeface="Wingdings" panose="05000000000000000000" pitchFamily="2" charset="2"/>
              <a:buChar char="Ø"/>
            </a:pPr>
            <a:r>
              <a:rPr lang="zh-CN" altLang="en-US" sz="2400" dirty="0">
                <a:solidFill>
                  <a:srgbClr val="000066"/>
                </a:solidFill>
                <a:latin typeface="+mn-ea"/>
              </a:rPr>
              <a:t>一个复杂的动态系统首先可以用一些高级的抽象概念构造和理解，这些高级概念又可以用一些较低级的概念构造和理解，如此进行下去，直至最低层次的具体元素。  </a:t>
            </a:r>
            <a:endParaRPr lang="zh-CN" altLang="en-US" sz="2400" dirty="0">
              <a:solidFill>
                <a:srgbClr val="000066"/>
              </a:solidFill>
              <a:latin typeface="+mn-ea"/>
            </a:endParaRPr>
          </a:p>
          <a:p>
            <a:pPr marL="342900" indent="-342900">
              <a:lnSpc>
                <a:spcPct val="100000"/>
              </a:lnSpc>
              <a:buFont typeface="Wingdings" panose="05000000000000000000" pitchFamily="2" charset="2"/>
              <a:buChar char="Ø"/>
            </a:pPr>
            <a:r>
              <a:rPr lang="zh-CN" altLang="en-US" sz="2400" dirty="0">
                <a:solidFill>
                  <a:srgbClr val="000066"/>
                </a:solidFill>
                <a:latin typeface="+mn-ea"/>
              </a:rPr>
              <a:t>软件工程过程的每一步都是对较高一级抽象的</a:t>
            </a:r>
            <a:r>
              <a:rPr lang="zh-CN" altLang="en-US" sz="2400" dirty="0">
                <a:solidFill>
                  <a:srgbClr val="CC0000"/>
                </a:solidFill>
                <a:latin typeface="+mn-ea"/>
              </a:rPr>
              <a:t>解</a:t>
            </a:r>
            <a:r>
              <a:rPr lang="zh-CN" altLang="en-US" sz="2400" dirty="0">
                <a:solidFill>
                  <a:srgbClr val="000066"/>
                </a:solidFill>
                <a:latin typeface="+mn-ea"/>
              </a:rPr>
              <a:t>作一次较具体化的描述。 </a:t>
            </a:r>
            <a:endParaRPr lang="zh-CN" altLang="en-US" sz="2400" dirty="0">
              <a:solidFill>
                <a:srgbClr val="000066"/>
              </a:solidFill>
              <a:latin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3553"/>
          <p:cNvSpPr>
            <a:spLocks noGrp="1" noChangeArrowheads="1"/>
          </p:cNvSpPr>
          <p:nvPr>
            <p:ph type="title"/>
          </p:nvPr>
        </p:nvSpPr>
        <p:spPr>
          <a:xfrm>
            <a:off x="1997076" y="668339"/>
            <a:ext cx="8207375" cy="863600"/>
          </a:xfrm>
        </p:spPr>
        <p:txBody>
          <a:bodyPr/>
          <a:lstStyle/>
          <a:p>
            <a:r>
              <a:rPr lang="zh-CN" altLang="en-US" sz="3200" i="1" dirty="0">
                <a:solidFill>
                  <a:schemeClr val="accent1">
                    <a:lumMod val="50000"/>
                  </a:schemeClr>
                </a:solidFill>
                <a:latin typeface="+mj-ea"/>
              </a:rPr>
              <a:t>过程抽象与数据抽象</a:t>
            </a:r>
            <a:endParaRPr lang="zh-CN" altLang="en-US" sz="3200" dirty="0">
              <a:solidFill>
                <a:schemeClr val="accent1">
                  <a:lumMod val="50000"/>
                </a:schemeClr>
              </a:solidFill>
              <a:latin typeface="+mj-ea"/>
            </a:endParaRPr>
          </a:p>
        </p:txBody>
      </p:sp>
      <p:grpSp>
        <p:nvGrpSpPr>
          <p:cNvPr id="21506" name="组合 23554"/>
          <p:cNvGrpSpPr/>
          <p:nvPr/>
        </p:nvGrpSpPr>
        <p:grpSpPr bwMode="auto">
          <a:xfrm>
            <a:off x="2927351" y="2276476"/>
            <a:ext cx="6196013" cy="3605213"/>
            <a:chOff x="0" y="0"/>
            <a:chExt cx="3903" cy="2271"/>
          </a:xfrm>
        </p:grpSpPr>
        <p:sp>
          <p:nvSpPr>
            <p:cNvPr id="21507" name="直接连接符 23555"/>
            <p:cNvSpPr>
              <a:spLocks noChangeShapeType="1"/>
            </p:cNvSpPr>
            <p:nvPr/>
          </p:nvSpPr>
          <p:spPr bwMode="auto">
            <a:xfrm flipV="1">
              <a:off x="1168" y="1162"/>
              <a:ext cx="600" cy="5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8" name="矩形 23556"/>
            <p:cNvSpPr>
              <a:spLocks noChangeArrowheads="1"/>
            </p:cNvSpPr>
            <p:nvPr/>
          </p:nvSpPr>
          <p:spPr bwMode="auto">
            <a:xfrm>
              <a:off x="0" y="67"/>
              <a:ext cx="1088" cy="1962"/>
            </a:xfrm>
            <a:prstGeom prst="rect">
              <a:avLst/>
            </a:prstGeom>
            <a:solidFill>
              <a:srgbClr val="3E14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1509" name="矩形 23557"/>
            <p:cNvSpPr>
              <a:spLocks noChangeArrowheads="1"/>
            </p:cNvSpPr>
            <p:nvPr/>
          </p:nvSpPr>
          <p:spPr bwMode="auto">
            <a:xfrm>
              <a:off x="0" y="68"/>
              <a:ext cx="1088" cy="196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1510" name="矩形 23558"/>
            <p:cNvSpPr>
              <a:spLocks noChangeArrowheads="1"/>
            </p:cNvSpPr>
            <p:nvPr/>
          </p:nvSpPr>
          <p:spPr bwMode="auto">
            <a:xfrm>
              <a:off x="72" y="131"/>
              <a:ext cx="944"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1511" name="矩形 23559"/>
            <p:cNvSpPr>
              <a:spLocks noChangeArrowheads="1"/>
            </p:cNvSpPr>
            <p:nvPr/>
          </p:nvSpPr>
          <p:spPr bwMode="auto">
            <a:xfrm>
              <a:off x="72" y="132"/>
              <a:ext cx="944" cy="1897"/>
            </a:xfrm>
            <a:prstGeom prst="rect">
              <a:avLst/>
            </a:prstGeom>
            <a:solidFill>
              <a:schemeClr val="bg2"/>
            </a:solidFill>
            <a:ln w="25400">
              <a:solidFill>
                <a:srgbClr val="000000"/>
              </a:solidFill>
              <a:miter lim="800000"/>
            </a:ln>
          </p:spPr>
          <p:txBody>
            <a:bodyPr/>
            <a:lstStyle/>
            <a:p>
              <a:endParaRPr lang="zh-CN" altLang="en-US">
                <a:ea typeface="宋体" panose="02010600030101010101" pitchFamily="2" charset="-122"/>
              </a:endParaRPr>
            </a:p>
          </p:txBody>
        </p:sp>
        <p:sp>
          <p:nvSpPr>
            <p:cNvPr id="21512" name="未知"/>
            <p:cNvSpPr>
              <a:spLocks noChangeArrowheads="1"/>
            </p:cNvSpPr>
            <p:nvPr/>
          </p:nvSpPr>
          <p:spPr bwMode="auto">
            <a:xfrm>
              <a:off x="80" y="138"/>
              <a:ext cx="881" cy="1999"/>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Lst>
              <a:ahLst/>
              <a:cxnLst>
                <a:cxn ang="0">
                  <a:pos x="T0" y="T1"/>
                </a:cxn>
                <a:cxn ang="0">
                  <a:pos x="T2" y="T3"/>
                </a:cxn>
                <a:cxn ang="0">
                  <a:pos x="T4" y="T5"/>
                </a:cxn>
                <a:cxn ang="0">
                  <a:pos x="T6" y="T7"/>
                </a:cxn>
                <a:cxn ang="0">
                  <a:pos x="T8" y="T9"/>
                </a:cxn>
                <a:cxn ang="0">
                  <a:pos x="T10" y="T11"/>
                </a:cxn>
              </a:cxnLst>
              <a:rect l="0" t="0" r="r" b="b"/>
              <a:pathLst>
                <a:path w="881" h="1999">
                  <a:moveTo>
                    <a:pt x="0" y="0"/>
                  </a:moveTo>
                  <a:lnTo>
                    <a:pt x="0" y="0"/>
                  </a:lnTo>
                  <a:lnTo>
                    <a:pt x="880" y="92"/>
                  </a:lnTo>
                  <a:lnTo>
                    <a:pt x="880" y="1998"/>
                  </a:lnTo>
                  <a:lnTo>
                    <a:pt x="0" y="1906"/>
                  </a:lnTo>
                  <a:lnTo>
                    <a:pt x="0" y="0"/>
                  </a:lnTo>
                </a:path>
              </a:pathLst>
            </a:custGeom>
            <a:noFill/>
            <a:ln w="25400"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3" name="未知"/>
            <p:cNvSpPr>
              <a:spLocks noChangeArrowheads="1"/>
            </p:cNvSpPr>
            <p:nvPr/>
          </p:nvSpPr>
          <p:spPr bwMode="auto">
            <a:xfrm>
              <a:off x="72" y="131"/>
              <a:ext cx="881" cy="1999"/>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Lst>
              <a:ahLst/>
              <a:cxnLst>
                <a:cxn ang="0">
                  <a:pos x="T0" y="T1"/>
                </a:cxn>
                <a:cxn ang="0">
                  <a:pos x="T2" y="T3"/>
                </a:cxn>
                <a:cxn ang="0">
                  <a:pos x="T4" y="T5"/>
                </a:cxn>
                <a:cxn ang="0">
                  <a:pos x="T6" y="T7"/>
                </a:cxn>
                <a:cxn ang="0">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ln>
          </p:spPr>
          <p:txBody>
            <a:bodyPr/>
            <a:lstStyle/>
            <a:p>
              <a:endParaRPr lang="zh-CN" altLang="en-US"/>
            </a:p>
          </p:txBody>
        </p:sp>
        <p:sp>
          <p:nvSpPr>
            <p:cNvPr id="21514" name="椭圆 23562"/>
            <p:cNvSpPr>
              <a:spLocks noChangeArrowheads="1"/>
            </p:cNvSpPr>
            <p:nvPr/>
          </p:nvSpPr>
          <p:spPr bwMode="auto">
            <a:xfrm>
              <a:off x="776" y="1091"/>
              <a:ext cx="80" cy="71"/>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21515" name="椭圆 23563"/>
            <p:cNvSpPr>
              <a:spLocks noChangeArrowheads="1"/>
            </p:cNvSpPr>
            <p:nvPr/>
          </p:nvSpPr>
          <p:spPr bwMode="auto">
            <a:xfrm>
              <a:off x="776" y="1092"/>
              <a:ext cx="80" cy="69"/>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1516" name="矩形 23564"/>
            <p:cNvSpPr>
              <a:spLocks noChangeArrowheads="1"/>
            </p:cNvSpPr>
            <p:nvPr/>
          </p:nvSpPr>
          <p:spPr bwMode="auto">
            <a:xfrm>
              <a:off x="808" y="1155"/>
              <a:ext cx="8" cy="1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1517" name="矩形 23565"/>
            <p:cNvSpPr>
              <a:spLocks noChangeArrowheads="1"/>
            </p:cNvSpPr>
            <p:nvPr/>
          </p:nvSpPr>
          <p:spPr bwMode="auto">
            <a:xfrm>
              <a:off x="808" y="1156"/>
              <a:ext cx="8" cy="169"/>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1518" name="椭圆 23566"/>
            <p:cNvSpPr>
              <a:spLocks noChangeArrowheads="1"/>
            </p:cNvSpPr>
            <p:nvPr/>
          </p:nvSpPr>
          <p:spPr bwMode="auto">
            <a:xfrm>
              <a:off x="344" y="466"/>
              <a:ext cx="160" cy="347"/>
            </a:xfrm>
            <a:prstGeom prst="ellipse">
              <a:avLst/>
            </a:prstGeom>
            <a:solidFill>
              <a:srgbClr val="790015"/>
            </a:solidFill>
            <a:ln w="25400">
              <a:solidFill>
                <a:schemeClr val="tx1"/>
              </a:solidFill>
              <a:round/>
            </a:ln>
          </p:spPr>
          <p:txBody>
            <a:bodyPr/>
            <a:lstStyle/>
            <a:p>
              <a:endParaRPr lang="zh-CN" altLang="en-US">
                <a:ea typeface="宋体" panose="02010600030101010101" pitchFamily="2" charset="-122"/>
              </a:endParaRPr>
            </a:p>
          </p:txBody>
        </p:sp>
        <p:sp>
          <p:nvSpPr>
            <p:cNvPr id="21519" name="未知"/>
            <p:cNvSpPr>
              <a:spLocks noChangeArrowheads="1"/>
            </p:cNvSpPr>
            <p:nvPr/>
          </p:nvSpPr>
          <p:spPr bwMode="auto">
            <a:xfrm>
              <a:off x="264" y="771"/>
              <a:ext cx="289" cy="712"/>
            </a:xfrm>
            <a:custGeom>
              <a:avLst/>
              <a:gdLst>
                <a:gd name="T0" fmla="*/ 0 w 289"/>
                <a:gd name="T1" fmla="*/ 0 h 712"/>
                <a:gd name="T2" fmla="*/ 288 w 289"/>
                <a:gd name="T3" fmla="*/ 114 h 712"/>
                <a:gd name="T4" fmla="*/ 224 w 289"/>
                <a:gd name="T5" fmla="*/ 711 h 712"/>
                <a:gd name="T6" fmla="*/ 48 w 289"/>
                <a:gd name="T7" fmla="*/ 611 h 712"/>
                <a:gd name="T8" fmla="*/ 0 w 289"/>
                <a:gd name="T9" fmla="*/ 0 h 712"/>
              </a:gdLst>
              <a:ahLst/>
              <a:cxnLst>
                <a:cxn ang="0">
                  <a:pos x="T0" y="T1"/>
                </a:cxn>
                <a:cxn ang="0">
                  <a:pos x="T2" y="T3"/>
                </a:cxn>
                <a:cxn ang="0">
                  <a:pos x="T4" y="T5"/>
                </a:cxn>
                <a:cxn ang="0">
                  <a:pos x="T6" y="T7"/>
                </a:cxn>
                <a:cxn ang="0">
                  <a:pos x="T8" y="T9"/>
                </a:cxn>
              </a:cxnLst>
              <a:rect l="0" t="0" r="r" b="b"/>
              <a:pathLst>
                <a:path w="289" h="712">
                  <a:moveTo>
                    <a:pt x="0" y="0"/>
                  </a:moveTo>
                  <a:lnTo>
                    <a:pt x="288" y="114"/>
                  </a:lnTo>
                  <a:lnTo>
                    <a:pt x="224" y="711"/>
                  </a:lnTo>
                  <a:lnTo>
                    <a:pt x="48" y="611"/>
                  </a:lnTo>
                  <a:lnTo>
                    <a:pt x="0" y="0"/>
                  </a:lnTo>
                </a:path>
              </a:pathLst>
            </a:custGeom>
            <a:solidFill>
              <a:srgbClr val="790015"/>
            </a:solidFill>
            <a:ln w="25400" cap="rnd">
              <a:solidFill>
                <a:schemeClr val="tx1"/>
              </a:solidFill>
              <a:round/>
            </a:ln>
          </p:spPr>
          <p:txBody>
            <a:bodyPr/>
            <a:lstStyle/>
            <a:p>
              <a:endParaRPr lang="zh-CN" altLang="en-US"/>
            </a:p>
          </p:txBody>
        </p:sp>
        <p:sp>
          <p:nvSpPr>
            <p:cNvPr id="21520" name="直接连接符 23568"/>
            <p:cNvSpPr>
              <a:spLocks noChangeShapeType="1"/>
            </p:cNvSpPr>
            <p:nvPr/>
          </p:nvSpPr>
          <p:spPr bwMode="auto">
            <a:xfrm>
              <a:off x="552" y="900"/>
              <a:ext cx="72" cy="4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直接连接符 23569"/>
            <p:cNvSpPr>
              <a:spLocks noChangeShapeType="1"/>
            </p:cNvSpPr>
            <p:nvPr/>
          </p:nvSpPr>
          <p:spPr bwMode="auto">
            <a:xfrm flipV="1">
              <a:off x="640" y="1276"/>
              <a:ext cx="160" cy="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23570"/>
            <p:cNvSpPr>
              <a:spLocks noChangeShapeType="1"/>
            </p:cNvSpPr>
            <p:nvPr/>
          </p:nvSpPr>
          <p:spPr bwMode="auto">
            <a:xfrm flipH="1">
              <a:off x="144" y="786"/>
              <a:ext cx="112"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23571"/>
            <p:cNvSpPr>
              <a:spLocks noChangeShapeType="1"/>
            </p:cNvSpPr>
            <p:nvPr/>
          </p:nvSpPr>
          <p:spPr bwMode="auto">
            <a:xfrm>
              <a:off x="152" y="1106"/>
              <a:ext cx="144" cy="16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23572"/>
            <p:cNvSpPr>
              <a:spLocks noChangeShapeType="1"/>
            </p:cNvSpPr>
            <p:nvPr/>
          </p:nvSpPr>
          <p:spPr bwMode="auto">
            <a:xfrm>
              <a:off x="488" y="1490"/>
              <a:ext cx="112" cy="3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5" name="直接连接符 23573"/>
            <p:cNvSpPr>
              <a:spLocks noChangeShapeType="1"/>
            </p:cNvSpPr>
            <p:nvPr/>
          </p:nvSpPr>
          <p:spPr bwMode="auto">
            <a:xfrm flipH="1">
              <a:off x="464" y="1860"/>
              <a:ext cx="144" cy="40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23574"/>
            <p:cNvSpPr>
              <a:spLocks noChangeShapeType="1"/>
            </p:cNvSpPr>
            <p:nvPr/>
          </p:nvSpPr>
          <p:spPr bwMode="auto">
            <a:xfrm flipV="1">
              <a:off x="464" y="2243"/>
              <a:ext cx="40" cy="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7" name="直接连接符 23575"/>
            <p:cNvSpPr>
              <a:spLocks noChangeShapeType="1"/>
            </p:cNvSpPr>
            <p:nvPr/>
          </p:nvSpPr>
          <p:spPr bwMode="auto">
            <a:xfrm>
              <a:off x="312" y="1390"/>
              <a:ext cx="56" cy="38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8" name="直接连接符 23576"/>
            <p:cNvSpPr>
              <a:spLocks noChangeShapeType="1"/>
            </p:cNvSpPr>
            <p:nvPr/>
          </p:nvSpPr>
          <p:spPr bwMode="auto">
            <a:xfrm flipH="1">
              <a:off x="112" y="1789"/>
              <a:ext cx="264" cy="3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9" name="直接连接符 23577"/>
            <p:cNvSpPr>
              <a:spLocks noChangeShapeType="1"/>
            </p:cNvSpPr>
            <p:nvPr/>
          </p:nvSpPr>
          <p:spPr bwMode="auto">
            <a:xfrm flipV="1">
              <a:off x="120" y="2136"/>
              <a:ext cx="48" cy="1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圆角矩形 23578"/>
            <p:cNvSpPr>
              <a:spLocks noChangeArrowheads="1"/>
            </p:cNvSpPr>
            <p:nvPr/>
          </p:nvSpPr>
          <p:spPr bwMode="auto">
            <a:xfrm>
              <a:off x="1880" y="17"/>
              <a:ext cx="1744" cy="1550"/>
            </a:xfrm>
            <a:prstGeom prst="roundRect">
              <a:avLst>
                <a:gd name="adj" fmla="val 6616"/>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21531" name="圆角矩形 23579"/>
            <p:cNvSpPr>
              <a:spLocks noChangeArrowheads="1"/>
            </p:cNvSpPr>
            <p:nvPr/>
          </p:nvSpPr>
          <p:spPr bwMode="auto">
            <a:xfrm>
              <a:off x="1872" y="10"/>
              <a:ext cx="1760" cy="1564"/>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21532" name="直接连接符 23580"/>
            <p:cNvSpPr>
              <a:spLocks noChangeShapeType="1"/>
            </p:cNvSpPr>
            <p:nvPr/>
          </p:nvSpPr>
          <p:spPr bwMode="auto">
            <a:xfrm>
              <a:off x="1880" y="273"/>
              <a:ext cx="172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矩形 23581"/>
            <p:cNvSpPr/>
            <p:nvPr/>
          </p:nvSpPr>
          <p:spPr>
            <a:xfrm>
              <a:off x="1999" y="0"/>
              <a:ext cx="547" cy="289"/>
            </a:xfrm>
            <a:prstGeom prst="rect">
              <a:avLst/>
            </a:prstGeom>
            <a:noFill/>
            <a:ln w="9525">
              <a:noFill/>
            </a:ln>
          </p:spPr>
          <p:txBody>
            <a:bodyPr wrap="none" lIns="90487" tIns="44450" rIns="90487" bIns="44450">
              <a:spAutoFit/>
            </a:bodyPr>
            <a:lstStyle/>
            <a:p>
              <a:pPr eaLnBrk="0" hangingPunct="0"/>
              <a:r>
                <a:rPr lang="en-US" altLang="x-none" sz="2400" noProof="1">
                  <a:solidFill>
                    <a:srgbClr val="AD278D"/>
                  </a:solidFill>
                  <a:effectLst>
                    <a:outerShdw blurRad="38100" dist="38100" dir="2700000">
                      <a:srgbClr val="000000"/>
                    </a:outerShdw>
                  </a:effectLst>
                  <a:latin typeface="Helvetica" charset="0"/>
                  <a:ea typeface="宋体" panose="02010600030101010101" pitchFamily="2" charset="-122"/>
                  <a:sym typeface="+mn-ea"/>
                </a:rPr>
                <a:t>open</a:t>
              </a:r>
              <a:endParaRPr lang="en-US" altLang="x-none" sz="2400"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1534" name="直接连接符 23582"/>
            <p:cNvSpPr>
              <a:spLocks noChangeShapeType="1"/>
            </p:cNvSpPr>
            <p:nvPr/>
          </p:nvSpPr>
          <p:spPr bwMode="auto">
            <a:xfrm flipH="1">
              <a:off x="1832" y="1348"/>
              <a:ext cx="592" cy="5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5" name="矩形 23583"/>
            <p:cNvSpPr>
              <a:spLocks noChangeArrowheads="1"/>
            </p:cNvSpPr>
            <p:nvPr/>
          </p:nvSpPr>
          <p:spPr bwMode="auto">
            <a:xfrm>
              <a:off x="1239" y="1856"/>
              <a:ext cx="266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latin typeface="Helvetica" charset="0"/>
                  <a:ea typeface="宋体" panose="02010600030101010101" pitchFamily="2" charset="-122"/>
                </a:rPr>
                <a:t>implemented with a "knowledge" of the  </a:t>
              </a:r>
              <a:endParaRPr lang="en-US" altLang="zh-CN">
                <a:latin typeface="Helvetica" charset="0"/>
                <a:ea typeface="宋体" panose="02010600030101010101" pitchFamily="2" charset="-122"/>
              </a:endParaRPr>
            </a:p>
          </p:txBody>
        </p:sp>
        <p:sp>
          <p:nvSpPr>
            <p:cNvPr id="21536" name="矩形 23584"/>
            <p:cNvSpPr>
              <a:spLocks noChangeArrowheads="1"/>
            </p:cNvSpPr>
            <p:nvPr/>
          </p:nvSpPr>
          <p:spPr bwMode="auto">
            <a:xfrm>
              <a:off x="1247" y="2020"/>
              <a:ext cx="231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latin typeface="Helvetica" charset="0"/>
                  <a:ea typeface="宋体" panose="02010600030101010101" pitchFamily="2" charset="-122"/>
                </a:rPr>
                <a:t>object that is associated with enter</a:t>
              </a:r>
              <a:endParaRPr lang="en-US" altLang="zh-CN">
                <a:latin typeface="Helvetica" charset="0"/>
                <a:ea typeface="宋体" panose="02010600030101010101" pitchFamily="2" charset="-122"/>
              </a:endParaRPr>
            </a:p>
          </p:txBody>
        </p:sp>
        <p:sp>
          <p:nvSpPr>
            <p:cNvPr id="23586" name="矩形 23585"/>
            <p:cNvSpPr/>
            <p:nvPr/>
          </p:nvSpPr>
          <p:spPr>
            <a:xfrm>
              <a:off x="2191" y="512"/>
              <a:ext cx="1099" cy="229"/>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details of enter </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3587" name="矩形 23586"/>
            <p:cNvSpPr/>
            <p:nvPr/>
          </p:nvSpPr>
          <p:spPr>
            <a:xfrm>
              <a:off x="2191" y="640"/>
              <a:ext cx="706" cy="229"/>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algorithm</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21506"/>
                                        </p:tgtEl>
                                        <p:attrNameLst>
                                          <p:attrName>style.visibility</p:attrName>
                                        </p:attrNameLst>
                                      </p:cBhvr>
                                      <p:to>
                                        <p:strVal val="visible"/>
                                      </p:to>
                                    </p:set>
                                    <p:animEffect transition="in" filter="blinds(horizontal)">
                                      <p:cBhvr>
                                        <p:cTn id="7" dur="1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4578"/>
          <p:cNvSpPr>
            <a:spLocks noChangeArrowheads="1"/>
          </p:cNvSpPr>
          <p:nvPr/>
        </p:nvSpPr>
        <p:spPr bwMode="auto">
          <a:xfrm>
            <a:off x="5675313" y="2101851"/>
            <a:ext cx="3263900" cy="3135313"/>
          </a:xfrm>
          <a:prstGeom prst="roundRect">
            <a:avLst>
              <a:gd name="adj" fmla="val 5843"/>
            </a:avLst>
          </a:prstGeom>
          <a:solidFill>
            <a:srgbClr val="DADADA"/>
          </a:solidFill>
          <a:ln w="25400">
            <a:solidFill>
              <a:schemeClr val="tx1"/>
            </a:solidFill>
            <a:round/>
          </a:ln>
          <a:effectLst>
            <a:outerShdw dist="107763" dir="2700000" algn="ctr" rotWithShape="0">
              <a:schemeClr val="bg2"/>
            </a:outerShdw>
          </a:effectLst>
        </p:spPr>
        <p:txBody>
          <a:bodyPr/>
          <a:lstStyle/>
          <a:p>
            <a:endParaRPr lang="zh-CN" altLang="en-US">
              <a:ea typeface="宋体" panose="02010600030101010101" pitchFamily="2" charset="-122"/>
            </a:endParaRPr>
          </a:p>
        </p:txBody>
      </p:sp>
      <p:sp>
        <p:nvSpPr>
          <p:cNvPr id="22531" name="直接连接符 24579"/>
          <p:cNvSpPr>
            <a:spLocks noChangeShapeType="1"/>
          </p:cNvSpPr>
          <p:nvPr/>
        </p:nvSpPr>
        <p:spPr bwMode="auto">
          <a:xfrm>
            <a:off x="5675313" y="2506663"/>
            <a:ext cx="325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1" name="矩形 24580"/>
          <p:cNvSpPr/>
          <p:nvPr/>
        </p:nvSpPr>
        <p:spPr>
          <a:xfrm>
            <a:off x="5921375" y="2033588"/>
            <a:ext cx="799898" cy="459100"/>
          </a:xfrm>
          <a:prstGeom prst="rect">
            <a:avLst/>
          </a:prstGeom>
          <a:noFill/>
          <a:ln w="9525">
            <a:noFill/>
          </a:ln>
        </p:spPr>
        <p:txBody>
          <a:bodyPr wrap="none" lIns="90487" tIns="44450" rIns="90487" bIns="44450">
            <a:spAutoFit/>
          </a:bodyPr>
          <a:lstStyle/>
          <a:p>
            <a:pPr eaLnBrk="0" hangingPunct="0"/>
            <a:r>
              <a:rPr lang="en-US" altLang="x-none" sz="2400" noProof="1">
                <a:solidFill>
                  <a:srgbClr val="AD278D"/>
                </a:solidFill>
                <a:effectLst>
                  <a:outerShdw blurRad="38100" dist="38100" dir="2700000">
                    <a:srgbClr val="000000"/>
                  </a:outerShdw>
                </a:effectLst>
                <a:latin typeface="Helvetica" charset="0"/>
                <a:ea typeface="宋体" panose="02010600030101010101" pitchFamily="2" charset="-122"/>
                <a:sym typeface="+mn-ea"/>
              </a:rPr>
              <a:t>door</a:t>
            </a:r>
            <a:endParaRPr lang="en-US" altLang="x-none" sz="2400"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2533" name="直接连接符 24581"/>
          <p:cNvSpPr>
            <a:spLocks noChangeShapeType="1"/>
          </p:cNvSpPr>
          <p:nvPr/>
        </p:nvSpPr>
        <p:spPr bwMode="auto">
          <a:xfrm flipH="1">
            <a:off x="5141913" y="4105275"/>
            <a:ext cx="825500" cy="1308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4" name="矩形 24582"/>
          <p:cNvSpPr>
            <a:spLocks noChangeArrowheads="1"/>
          </p:cNvSpPr>
          <p:nvPr/>
        </p:nvSpPr>
        <p:spPr bwMode="auto">
          <a:xfrm>
            <a:off x="4994276" y="5399089"/>
            <a:ext cx="3446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latin typeface="Helvetica" charset="0"/>
                <a:ea typeface="宋体" panose="02010600030101010101" pitchFamily="2" charset="-122"/>
              </a:rPr>
              <a:t>implemented as a data structure</a:t>
            </a:r>
            <a:endParaRPr lang="en-US" altLang="zh-CN">
              <a:latin typeface="Helvetica" charset="0"/>
              <a:ea typeface="宋体" panose="02010600030101010101" pitchFamily="2" charset="-122"/>
            </a:endParaRPr>
          </a:p>
        </p:txBody>
      </p:sp>
      <p:sp>
        <p:nvSpPr>
          <p:cNvPr id="24584" name="矩形 24583"/>
          <p:cNvSpPr/>
          <p:nvPr/>
        </p:nvSpPr>
        <p:spPr>
          <a:xfrm>
            <a:off x="6273801" y="2711450"/>
            <a:ext cx="1527175" cy="611188"/>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manufacturer</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85" name="矩形 24584"/>
          <p:cNvSpPr/>
          <p:nvPr/>
        </p:nvSpPr>
        <p:spPr>
          <a:xfrm>
            <a:off x="6273801" y="2927350"/>
            <a:ext cx="1641475" cy="611188"/>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model number</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86" name="矩形 24585"/>
          <p:cNvSpPr/>
          <p:nvPr/>
        </p:nvSpPr>
        <p:spPr>
          <a:xfrm>
            <a:off x="6273801" y="3141664"/>
            <a:ext cx="612775" cy="611187"/>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type</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87" name="矩形 24586"/>
          <p:cNvSpPr/>
          <p:nvPr/>
        </p:nvSpPr>
        <p:spPr>
          <a:xfrm>
            <a:off x="6273801" y="3355975"/>
            <a:ext cx="1692275" cy="611188"/>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swing direction</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88" name="矩形 24587"/>
          <p:cNvSpPr/>
          <p:nvPr/>
        </p:nvSpPr>
        <p:spPr>
          <a:xfrm>
            <a:off x="6273801" y="3570289"/>
            <a:ext cx="854075" cy="611187"/>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inserts</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89" name="矩形 24588"/>
          <p:cNvSpPr/>
          <p:nvPr/>
        </p:nvSpPr>
        <p:spPr>
          <a:xfrm>
            <a:off x="6273801" y="3784600"/>
            <a:ext cx="714375" cy="611188"/>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lights</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90" name="矩形 24589"/>
          <p:cNvSpPr/>
          <p:nvPr/>
        </p:nvSpPr>
        <p:spPr>
          <a:xfrm>
            <a:off x="6273801" y="3998914"/>
            <a:ext cx="803275" cy="611187"/>
          </a:xfrm>
          <a:prstGeom prst="rect">
            <a:avLst/>
          </a:prstGeom>
          <a:noFill/>
          <a:ln w="9525">
            <a:noFill/>
          </a:ln>
        </p:spPr>
        <p:txBody>
          <a:bodyPr wrap="none" lIns="90487" tIns="44450" rIns="90487" bIns="44450">
            <a:spAutoFit/>
          </a:bodyPr>
          <a:lstStyle/>
          <a:p>
            <a:pPr eaLnBrk="0" hangingPunct="0"/>
            <a:r>
              <a:rPr lang="en-US" altLang="en-US" noProof="1">
                <a:solidFill>
                  <a:srgbClr val="AD278D"/>
                </a:solidFill>
                <a:effectLst>
                  <a:outerShdw blurRad="38100" dist="38100" dir="2700000">
                    <a:srgbClr val="000000"/>
                  </a:outerShdw>
                </a:effectLst>
                <a:latin typeface="Helvetica" charset="0"/>
                <a:ea typeface="宋体" panose="02010600030101010101" pitchFamily="2" charset="-122"/>
                <a:sym typeface="+mn-ea"/>
              </a:rPr>
              <a:t>   </a:t>
            </a:r>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type</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91" name="矩形 24590"/>
          <p:cNvSpPr/>
          <p:nvPr/>
        </p:nvSpPr>
        <p:spPr>
          <a:xfrm>
            <a:off x="6273801" y="4213225"/>
            <a:ext cx="1146175" cy="611188"/>
          </a:xfrm>
          <a:prstGeom prst="rect">
            <a:avLst/>
          </a:prstGeom>
          <a:noFill/>
          <a:ln w="9525">
            <a:noFill/>
          </a:ln>
        </p:spPr>
        <p:txBody>
          <a:bodyPr wrap="none" lIns="90487" tIns="44450" rIns="90487" bIns="44450">
            <a:spAutoFit/>
          </a:bodyPr>
          <a:lstStyle/>
          <a:p>
            <a:pPr eaLnBrk="0" hangingPunct="0"/>
            <a:r>
              <a:rPr lang="en-US" altLang="en-US" noProof="1">
                <a:solidFill>
                  <a:srgbClr val="AD278D"/>
                </a:solidFill>
                <a:effectLst>
                  <a:outerShdw blurRad="38100" dist="38100" dir="2700000">
                    <a:srgbClr val="000000"/>
                  </a:outerShdw>
                </a:effectLst>
                <a:latin typeface="Helvetica" charset="0"/>
                <a:ea typeface="宋体" panose="02010600030101010101" pitchFamily="2" charset="-122"/>
                <a:sym typeface="+mn-ea"/>
              </a:rPr>
              <a:t>   </a:t>
            </a:r>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number</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92" name="矩形 24591"/>
          <p:cNvSpPr/>
          <p:nvPr/>
        </p:nvSpPr>
        <p:spPr>
          <a:xfrm>
            <a:off x="6273801" y="4427539"/>
            <a:ext cx="841375" cy="611187"/>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weight</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a:p>
            <a:pPr eaLnBrk="0" hangingPunct="0">
              <a:lnSpc>
                <a:spcPct val="90000"/>
              </a:lnSpc>
            </a:pP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4593" name="矩形 24592"/>
          <p:cNvSpPr/>
          <p:nvPr/>
        </p:nvSpPr>
        <p:spPr>
          <a:xfrm>
            <a:off x="6273801" y="4641850"/>
            <a:ext cx="2227263" cy="363538"/>
          </a:xfrm>
          <a:prstGeom prst="rect">
            <a:avLst/>
          </a:prstGeom>
          <a:noFill/>
          <a:ln w="9525">
            <a:noFill/>
          </a:ln>
        </p:spPr>
        <p:txBody>
          <a:bodyPr wrap="none" lIns="90487" tIns="44450" rIns="90487" bIns="44450">
            <a:spAutoFit/>
          </a:bodyPr>
          <a:lstStyle/>
          <a:p>
            <a:pPr eaLnBrk="0" hangingPunct="0"/>
            <a:r>
              <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rPr>
              <a:t>opening mechanism</a:t>
            </a:r>
            <a:endParaRPr lang="en-US" altLang="x-none" noProof="1">
              <a:solidFill>
                <a:srgbClr val="AD278D"/>
              </a:solidFill>
              <a:effectLst>
                <a:outerShdw blurRad="38100" dist="38100" dir="2700000">
                  <a:srgbClr val="000000"/>
                </a:outerShdw>
              </a:effectLst>
              <a:latin typeface="Helvetica" charset="0"/>
              <a:ea typeface="宋体" panose="02010600030101010101" pitchFamily="2" charset="-122"/>
              <a:sym typeface="+mn-ea"/>
            </a:endParaRPr>
          </a:p>
        </p:txBody>
      </p:sp>
      <p:sp>
        <p:nvSpPr>
          <p:cNvPr id="22545" name="矩形 24593"/>
          <p:cNvSpPr>
            <a:spLocks noChangeArrowheads="1"/>
          </p:cNvSpPr>
          <p:nvPr/>
        </p:nvSpPr>
        <p:spPr bwMode="auto">
          <a:xfrm>
            <a:off x="2741613" y="2247901"/>
            <a:ext cx="1727200" cy="3114675"/>
          </a:xfrm>
          <a:prstGeom prst="rect">
            <a:avLst/>
          </a:prstGeom>
          <a:solidFill>
            <a:srgbClr val="3E14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2546" name="矩形 24594"/>
          <p:cNvSpPr>
            <a:spLocks noChangeArrowheads="1"/>
          </p:cNvSpPr>
          <p:nvPr/>
        </p:nvSpPr>
        <p:spPr bwMode="auto">
          <a:xfrm>
            <a:off x="2741613" y="2249489"/>
            <a:ext cx="1727200" cy="311308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2547" name="矩形 24595"/>
          <p:cNvSpPr>
            <a:spLocks noChangeArrowheads="1"/>
          </p:cNvSpPr>
          <p:nvPr/>
        </p:nvSpPr>
        <p:spPr bwMode="auto">
          <a:xfrm>
            <a:off x="2855913" y="2349501"/>
            <a:ext cx="149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2548" name="矩形 24596"/>
          <p:cNvSpPr>
            <a:spLocks noChangeArrowheads="1"/>
          </p:cNvSpPr>
          <p:nvPr/>
        </p:nvSpPr>
        <p:spPr bwMode="auto">
          <a:xfrm>
            <a:off x="2855913" y="2351089"/>
            <a:ext cx="1498600" cy="3011487"/>
          </a:xfrm>
          <a:prstGeom prst="rect">
            <a:avLst/>
          </a:prstGeom>
          <a:solidFill>
            <a:schemeClr val="bg2"/>
          </a:solidFill>
          <a:ln w="25400">
            <a:solidFill>
              <a:srgbClr val="000000"/>
            </a:solidFill>
            <a:miter lim="800000"/>
          </a:ln>
        </p:spPr>
        <p:txBody>
          <a:bodyPr/>
          <a:lstStyle/>
          <a:p>
            <a:endParaRPr lang="zh-CN" altLang="en-US">
              <a:ea typeface="宋体" panose="02010600030101010101" pitchFamily="2" charset="-122"/>
            </a:endParaRPr>
          </a:p>
        </p:txBody>
      </p:sp>
      <p:sp>
        <p:nvSpPr>
          <p:cNvPr id="22549" name="未知"/>
          <p:cNvSpPr>
            <a:spLocks noChangeArrowheads="1"/>
          </p:cNvSpPr>
          <p:nvPr/>
        </p:nvSpPr>
        <p:spPr bwMode="auto">
          <a:xfrm>
            <a:off x="2868614" y="2360613"/>
            <a:ext cx="1398587" cy="3173412"/>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Lst>
            <a:ahLst/>
            <a:cxnLst>
              <a:cxn ang="0">
                <a:pos x="T0" y="T1"/>
              </a:cxn>
              <a:cxn ang="0">
                <a:pos x="T2" y="T3"/>
              </a:cxn>
              <a:cxn ang="0">
                <a:pos x="T4" y="T5"/>
              </a:cxn>
              <a:cxn ang="0">
                <a:pos x="T6" y="T7"/>
              </a:cxn>
              <a:cxn ang="0">
                <a:pos x="T8" y="T9"/>
              </a:cxn>
              <a:cxn ang="0">
                <a:pos x="T10" y="T11"/>
              </a:cxn>
            </a:cxnLst>
            <a:rect l="0" t="0" r="r" b="b"/>
            <a:pathLst>
              <a:path w="881" h="1999">
                <a:moveTo>
                  <a:pt x="0" y="0"/>
                </a:moveTo>
                <a:lnTo>
                  <a:pt x="0" y="0"/>
                </a:lnTo>
                <a:lnTo>
                  <a:pt x="880" y="92"/>
                </a:lnTo>
                <a:lnTo>
                  <a:pt x="880" y="1998"/>
                </a:lnTo>
                <a:lnTo>
                  <a:pt x="0" y="1906"/>
                </a:lnTo>
                <a:lnTo>
                  <a:pt x="0" y="0"/>
                </a:lnTo>
              </a:path>
            </a:pathLst>
          </a:custGeom>
          <a:noFill/>
          <a:ln w="25400" cap="rnd">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未知"/>
          <p:cNvSpPr>
            <a:spLocks noChangeArrowheads="1"/>
          </p:cNvSpPr>
          <p:nvPr/>
        </p:nvSpPr>
        <p:spPr bwMode="auto">
          <a:xfrm>
            <a:off x="2855914" y="2349501"/>
            <a:ext cx="1398587" cy="3173413"/>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Lst>
            <a:ahLst/>
            <a:cxnLst>
              <a:cxn ang="0">
                <a:pos x="T0" y="T1"/>
              </a:cxn>
              <a:cxn ang="0">
                <a:pos x="T2" y="T3"/>
              </a:cxn>
              <a:cxn ang="0">
                <a:pos x="T4" y="T5"/>
              </a:cxn>
              <a:cxn ang="0">
                <a:pos x="T6" y="T7"/>
              </a:cxn>
              <a:cxn ang="0">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ln>
        </p:spPr>
        <p:txBody>
          <a:bodyPr/>
          <a:lstStyle/>
          <a:p>
            <a:endParaRPr lang="zh-CN" altLang="en-US"/>
          </a:p>
        </p:txBody>
      </p:sp>
      <p:sp>
        <p:nvSpPr>
          <p:cNvPr id="22551" name="椭圆 24599"/>
          <p:cNvSpPr>
            <a:spLocks noChangeArrowheads="1"/>
          </p:cNvSpPr>
          <p:nvPr/>
        </p:nvSpPr>
        <p:spPr bwMode="auto">
          <a:xfrm>
            <a:off x="3973513" y="3873501"/>
            <a:ext cx="127000" cy="11271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22552" name="椭圆 24600"/>
          <p:cNvSpPr>
            <a:spLocks noChangeArrowheads="1"/>
          </p:cNvSpPr>
          <p:nvPr/>
        </p:nvSpPr>
        <p:spPr bwMode="auto">
          <a:xfrm>
            <a:off x="3973513" y="3875089"/>
            <a:ext cx="127000" cy="109537"/>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2553" name="矩形 24601"/>
          <p:cNvSpPr>
            <a:spLocks noChangeArrowheads="1"/>
          </p:cNvSpPr>
          <p:nvPr/>
        </p:nvSpPr>
        <p:spPr bwMode="auto">
          <a:xfrm>
            <a:off x="4024313" y="3975101"/>
            <a:ext cx="12700" cy="269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22554" name="矩形 24602"/>
          <p:cNvSpPr>
            <a:spLocks noChangeArrowheads="1"/>
          </p:cNvSpPr>
          <p:nvPr/>
        </p:nvSpPr>
        <p:spPr bwMode="auto">
          <a:xfrm>
            <a:off x="4024313" y="3976689"/>
            <a:ext cx="12700" cy="268287"/>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2555" name="直接连接符 24603"/>
          <p:cNvSpPr>
            <a:spLocks noChangeShapeType="1"/>
          </p:cNvSpPr>
          <p:nvPr/>
        </p:nvSpPr>
        <p:spPr bwMode="auto">
          <a:xfrm>
            <a:off x="4608513" y="3771900"/>
            <a:ext cx="901700" cy="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标题 23553"/>
          <p:cNvSpPr>
            <a:spLocks noGrp="1" noChangeArrowheads="1"/>
          </p:cNvSpPr>
          <p:nvPr>
            <p:ph type="title"/>
          </p:nvPr>
        </p:nvSpPr>
        <p:spPr>
          <a:xfrm>
            <a:off x="1997076" y="668339"/>
            <a:ext cx="8207375" cy="863600"/>
          </a:xfrm>
        </p:spPr>
        <p:txBody>
          <a:bodyPr/>
          <a:lstStyle/>
          <a:p>
            <a:r>
              <a:rPr lang="zh-CN" altLang="en-US" sz="3200" i="1" dirty="0">
                <a:solidFill>
                  <a:schemeClr val="accent1">
                    <a:lumMod val="50000"/>
                  </a:schemeClr>
                </a:solidFill>
                <a:latin typeface="+mj-ea"/>
              </a:rPr>
              <a:t>过程抽象与数据抽象</a:t>
            </a:r>
            <a:endParaRPr lang="zh-CN" altLang="en-US" sz="3200" dirty="0">
              <a:solidFill>
                <a:schemeClr val="accent1">
                  <a:lumMod val="50000"/>
                </a:schemeClr>
              </a:solidFill>
              <a:latin typeface="+mj-ea"/>
            </a:endParaRPr>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662541"/>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a:t>
            </a:r>
            <a:r>
              <a:rPr lang="en-US" altLang="zh-CN" sz="2400" b="1" dirty="0" smtClean="0">
                <a:solidFill>
                  <a:schemeClr val="accent3">
                    <a:lumMod val="75000"/>
                  </a:schemeClr>
                </a:solidFill>
                <a:latin typeface="+mn-ea"/>
              </a:rPr>
              <a:t>4 </a:t>
            </a:r>
            <a:r>
              <a:rPr lang="zh-CN" altLang="en-US" sz="2400" b="1" dirty="0">
                <a:solidFill>
                  <a:schemeClr val="accent3">
                    <a:lumMod val="75000"/>
                  </a:schemeClr>
                </a:solidFill>
                <a:latin typeface="+mn-ea"/>
              </a:rPr>
              <a:t>逐步求精（细化）</a:t>
            </a:r>
            <a:endParaRPr lang="en-US" altLang="zh-CN" sz="2400" b="1" dirty="0">
              <a:solidFill>
                <a:schemeClr val="accent3">
                  <a:lumMod val="75000"/>
                </a:schemeClr>
              </a:solidFill>
              <a:latin typeface="+mn-ea"/>
            </a:endParaRPr>
          </a:p>
          <a:p>
            <a:pPr marL="342900" indent="-342900" algn="just">
              <a:buFont typeface="Wingdings" panose="05000000000000000000" pitchFamily="2" charset="2"/>
              <a:buChar char="Ø"/>
            </a:pPr>
            <a:r>
              <a:rPr lang="zh-CN" altLang="en-US" sz="2200" dirty="0">
                <a:solidFill>
                  <a:srgbClr val="000066"/>
                </a:solidFill>
                <a:latin typeface="+mn-ea"/>
              </a:rPr>
              <a:t>“逐步求精”是与“抽象”密切相关的一个概念，它由</a:t>
            </a:r>
            <a:r>
              <a:rPr lang="en-US" altLang="zh-CN" sz="2200" dirty="0" err="1">
                <a:solidFill>
                  <a:srgbClr val="000066"/>
                </a:solidFill>
                <a:latin typeface="+mn-ea"/>
              </a:rPr>
              <a:t>N.Wirth</a:t>
            </a:r>
            <a:r>
              <a:rPr lang="zh-CN" altLang="en-US" sz="2200" dirty="0">
                <a:solidFill>
                  <a:srgbClr val="000066"/>
                </a:solidFill>
                <a:latin typeface="+mn-ea"/>
              </a:rPr>
              <a:t>提出，可视为一种早期的</a:t>
            </a:r>
            <a:r>
              <a:rPr lang="zh-CN" altLang="en-US" sz="2200" b="1" dirty="0">
                <a:solidFill>
                  <a:srgbClr val="CC0000"/>
                </a:solidFill>
                <a:latin typeface="+mn-ea"/>
              </a:rPr>
              <a:t>自顶向下设计策略</a:t>
            </a:r>
            <a:r>
              <a:rPr lang="zh-CN" altLang="en-US" sz="2200" dirty="0">
                <a:solidFill>
                  <a:srgbClr val="000066"/>
                </a:solidFill>
                <a:latin typeface="+mn-ea"/>
              </a:rPr>
              <a:t>，其</a:t>
            </a:r>
            <a:r>
              <a:rPr lang="zh-CN" altLang="en-US" sz="2200" dirty="0">
                <a:solidFill>
                  <a:srgbClr val="CC0000"/>
                </a:solidFill>
                <a:latin typeface="+mn-ea"/>
              </a:rPr>
              <a:t>主要思想</a:t>
            </a:r>
            <a:r>
              <a:rPr lang="zh-CN" altLang="en-US" sz="2200" dirty="0">
                <a:solidFill>
                  <a:srgbClr val="000066"/>
                </a:solidFill>
                <a:latin typeface="+mn-ea"/>
              </a:rPr>
              <a:t>是：</a:t>
            </a:r>
            <a:r>
              <a:rPr lang="zh-CN" altLang="en-US" sz="2200" dirty="0">
                <a:solidFill>
                  <a:srgbClr val="800080"/>
                </a:solidFill>
                <a:latin typeface="+mn-ea"/>
              </a:rPr>
              <a:t>针对某个功能的宏观描述，用逐步求精的方法不断地分解，逐步确立过程细节，直至该功能用程序语言描述的算法实现为止</a:t>
            </a:r>
            <a:r>
              <a:rPr lang="zh-CN" altLang="en-US" sz="2200" dirty="0">
                <a:solidFill>
                  <a:srgbClr val="000066"/>
                </a:solidFill>
                <a:latin typeface="+mn-ea"/>
              </a:rPr>
              <a:t>。</a:t>
            </a:r>
            <a:endParaRPr lang="zh-CN" altLang="en-US" sz="2200" dirty="0">
              <a:solidFill>
                <a:srgbClr val="000066"/>
              </a:solidFill>
              <a:latin typeface="+mn-ea"/>
            </a:endParaRPr>
          </a:p>
          <a:p>
            <a:pPr marL="342900" indent="-342900" algn="just">
              <a:buFont typeface="Wingdings" panose="05000000000000000000" pitchFamily="2" charset="2"/>
              <a:buChar char="Ø"/>
            </a:pPr>
            <a:r>
              <a:rPr lang="zh-CN" altLang="en-US" sz="2200" dirty="0">
                <a:solidFill>
                  <a:srgbClr val="000066"/>
                </a:solidFill>
                <a:latin typeface="+mn-ea"/>
              </a:rPr>
              <a:t>     因为求精的每一步都是用更为详细的描述替代上一层次的抽象描述，所以在整个设计过程中产生的、具有不同详细程度的各种描述，组成了系统的层次结构。层次结构的上一层是下一层的</a:t>
            </a:r>
            <a:r>
              <a:rPr lang="zh-CN" altLang="en-US" sz="2200" dirty="0">
                <a:solidFill>
                  <a:srgbClr val="CC0000"/>
                </a:solidFill>
                <a:latin typeface="+mn-ea"/>
              </a:rPr>
              <a:t>抽象</a:t>
            </a:r>
            <a:r>
              <a:rPr lang="zh-CN" altLang="en-US" sz="2200" dirty="0">
                <a:solidFill>
                  <a:srgbClr val="000066"/>
                </a:solidFill>
                <a:latin typeface="+mn-ea"/>
              </a:rPr>
              <a:t>，下一层是上一层的</a:t>
            </a:r>
            <a:r>
              <a:rPr lang="zh-CN" altLang="en-US" sz="2200" dirty="0">
                <a:solidFill>
                  <a:srgbClr val="CC0000"/>
                </a:solidFill>
                <a:latin typeface="+mn-ea"/>
              </a:rPr>
              <a:t>求精</a:t>
            </a:r>
            <a:r>
              <a:rPr lang="zh-CN" altLang="en-US" sz="2200" dirty="0">
                <a:solidFill>
                  <a:srgbClr val="000066"/>
                </a:solidFill>
                <a:latin typeface="+mn-ea"/>
              </a:rPr>
              <a:t>。 </a:t>
            </a:r>
            <a:endParaRPr lang="zh-CN" altLang="en-US" sz="2200" dirty="0">
              <a:solidFill>
                <a:srgbClr val="000066"/>
              </a:solidFill>
              <a:latin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1292662"/>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smtClean="0">
                <a:solidFill>
                  <a:schemeClr val="accent3">
                    <a:lumMod val="75000"/>
                  </a:schemeClr>
                </a:solidFill>
                <a:latin typeface="+mn-ea"/>
              </a:rPr>
              <a:t>1.2.</a:t>
            </a:r>
            <a:r>
              <a:rPr lang="en-US" altLang="zh-CN" sz="2400" b="1" dirty="0" smtClean="0">
                <a:solidFill>
                  <a:schemeClr val="accent3">
                    <a:lumMod val="75000"/>
                  </a:schemeClr>
                </a:solidFill>
                <a:latin typeface="+mn-ea"/>
              </a:rPr>
              <a:t>4 </a:t>
            </a:r>
            <a:r>
              <a:rPr lang="zh-CN" altLang="en-US" sz="2400" b="1" dirty="0">
                <a:solidFill>
                  <a:schemeClr val="accent3">
                    <a:lumMod val="75000"/>
                  </a:schemeClr>
                </a:solidFill>
                <a:latin typeface="+mn-ea"/>
              </a:rPr>
              <a:t>逐步求精（细化</a:t>
            </a:r>
            <a:r>
              <a:rPr lang="zh-CN" altLang="en-US" sz="2400" b="1" dirty="0" smtClean="0">
                <a:solidFill>
                  <a:schemeClr val="accent3">
                    <a:lumMod val="75000"/>
                  </a:schemeClr>
                </a:solidFill>
                <a:latin typeface="+mn-ea"/>
              </a:rPr>
              <a:t>）</a:t>
            </a:r>
            <a:endParaRPr lang="en-US" altLang="zh-CN" sz="2400" b="1" dirty="0">
              <a:solidFill>
                <a:schemeClr val="accent3">
                  <a:lumMod val="75000"/>
                </a:schemeClr>
              </a:solidFill>
              <a:latin typeface="+mn-ea"/>
            </a:endParaRPr>
          </a:p>
        </p:txBody>
      </p:sp>
      <p:grpSp>
        <p:nvGrpSpPr>
          <p:cNvPr id="6" name="组合 26625"/>
          <p:cNvGrpSpPr/>
          <p:nvPr/>
        </p:nvGrpSpPr>
        <p:grpSpPr bwMode="auto">
          <a:xfrm>
            <a:off x="4562890" y="2565914"/>
            <a:ext cx="5994400" cy="3944937"/>
            <a:chOff x="0" y="0"/>
            <a:chExt cx="3776" cy="2485"/>
          </a:xfrm>
        </p:grpSpPr>
        <p:sp>
          <p:nvSpPr>
            <p:cNvPr id="8" name="圆角矩形 26626"/>
            <p:cNvSpPr>
              <a:spLocks noChangeArrowheads="1"/>
            </p:cNvSpPr>
            <p:nvPr/>
          </p:nvSpPr>
          <p:spPr bwMode="auto">
            <a:xfrm>
              <a:off x="16" y="46"/>
              <a:ext cx="1744" cy="1550"/>
            </a:xfrm>
            <a:prstGeom prst="roundRect">
              <a:avLst>
                <a:gd name="adj" fmla="val 6616"/>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9" name="圆角矩形 26627"/>
            <p:cNvSpPr>
              <a:spLocks noChangeArrowheads="1"/>
            </p:cNvSpPr>
            <p:nvPr/>
          </p:nvSpPr>
          <p:spPr bwMode="auto">
            <a:xfrm>
              <a:off x="0" y="32"/>
              <a:ext cx="1776" cy="1578"/>
            </a:xfrm>
            <a:prstGeom prst="roundRect">
              <a:avLst>
                <a:gd name="adj" fmla="val 7394"/>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ea typeface="宋体" panose="02010600030101010101" pitchFamily="2" charset="-122"/>
              </a:endParaRPr>
            </a:p>
          </p:txBody>
        </p:sp>
        <p:sp>
          <p:nvSpPr>
            <p:cNvPr id="11" name="直接连接符 26628"/>
            <p:cNvSpPr>
              <a:spLocks noChangeShapeType="1"/>
            </p:cNvSpPr>
            <p:nvPr/>
          </p:nvSpPr>
          <p:spPr bwMode="auto">
            <a:xfrm>
              <a:off x="16" y="302"/>
              <a:ext cx="1744" cy="0"/>
            </a:xfrm>
            <a:prstGeom prst="line">
              <a:avLst/>
            </a:prstGeom>
            <a:noFill/>
            <a:ln w="50800">
              <a:solidFill>
                <a:srgbClr val="AD278D"/>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矩形 26629"/>
            <p:cNvSpPr>
              <a:spLocks noChangeArrowheads="1"/>
            </p:cNvSpPr>
            <p:nvPr/>
          </p:nvSpPr>
          <p:spPr bwMode="auto">
            <a:xfrm>
              <a:off x="63" y="0"/>
              <a:ext cx="54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sz="2400">
                  <a:solidFill>
                    <a:srgbClr val="660066"/>
                  </a:solidFill>
                  <a:latin typeface="Helvetica" charset="0"/>
                  <a:ea typeface="宋体" panose="02010600030101010101" pitchFamily="2" charset="-122"/>
                </a:rPr>
                <a:t>open</a:t>
              </a:r>
              <a:endParaRPr lang="en-US" altLang="zh-CN" sz="2400">
                <a:solidFill>
                  <a:srgbClr val="660066"/>
                </a:solidFill>
                <a:latin typeface="Helvetica" charset="0"/>
                <a:ea typeface="宋体" panose="02010600030101010101" pitchFamily="2" charset="-122"/>
              </a:endParaRPr>
            </a:p>
          </p:txBody>
        </p:sp>
        <p:sp>
          <p:nvSpPr>
            <p:cNvPr id="13" name="矩形 26630"/>
            <p:cNvSpPr>
              <a:spLocks noChangeArrowheads="1"/>
            </p:cNvSpPr>
            <p:nvPr/>
          </p:nvSpPr>
          <p:spPr bwMode="auto">
            <a:xfrm>
              <a:off x="640" y="622"/>
              <a:ext cx="2128" cy="1209"/>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5" name="矩形 26631"/>
            <p:cNvSpPr>
              <a:spLocks noChangeArrowheads="1"/>
            </p:cNvSpPr>
            <p:nvPr/>
          </p:nvSpPr>
          <p:spPr bwMode="auto">
            <a:xfrm>
              <a:off x="719" y="641"/>
              <a:ext cx="9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walk to door;</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16" name="矩形 26632"/>
            <p:cNvSpPr>
              <a:spLocks noChangeArrowheads="1"/>
            </p:cNvSpPr>
            <p:nvPr/>
          </p:nvSpPr>
          <p:spPr bwMode="auto">
            <a:xfrm>
              <a:off x="719" y="769"/>
              <a:ext cx="107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reach for knob;</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17" name="矩形 26633"/>
            <p:cNvSpPr>
              <a:spLocks noChangeArrowheads="1"/>
            </p:cNvSpPr>
            <p:nvPr/>
          </p:nvSpPr>
          <p:spPr bwMode="auto">
            <a:xfrm>
              <a:off x="719" y="897"/>
              <a:ext cx="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endParaRPr lang="zh-CN" altLang="en-US">
                <a:solidFill>
                  <a:srgbClr val="660066"/>
                </a:solidFill>
                <a:latin typeface="Helvetica" charset="0"/>
                <a:ea typeface="宋体" panose="02010600030101010101" pitchFamily="2" charset="-122"/>
              </a:endParaRPr>
            </a:p>
            <a:p>
              <a:pPr eaLnBrk="0" hangingPunct="0">
                <a:lnSpc>
                  <a:spcPct val="90000"/>
                </a:lnSpc>
              </a:pPr>
              <a:endParaRPr lang="zh-CN" altLang="en-US">
                <a:solidFill>
                  <a:srgbClr val="660066"/>
                </a:solidFill>
                <a:latin typeface="Helvetica" charset="0"/>
                <a:ea typeface="宋体" panose="02010600030101010101" pitchFamily="2" charset="-122"/>
              </a:endParaRPr>
            </a:p>
          </p:txBody>
        </p:sp>
        <p:sp>
          <p:nvSpPr>
            <p:cNvPr id="18" name="矩形 26634"/>
            <p:cNvSpPr>
              <a:spLocks noChangeArrowheads="1"/>
            </p:cNvSpPr>
            <p:nvPr/>
          </p:nvSpPr>
          <p:spPr bwMode="auto">
            <a:xfrm>
              <a:off x="719" y="1025"/>
              <a:ext cx="80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dirty="0">
                  <a:solidFill>
                    <a:srgbClr val="660066"/>
                  </a:solidFill>
                  <a:latin typeface="Helvetica" charset="0"/>
                  <a:ea typeface="宋体" panose="02010600030101010101" pitchFamily="2" charset="-122"/>
                </a:rPr>
                <a:t>open door;</a:t>
              </a:r>
              <a:endParaRPr lang="en-US" altLang="zh-CN" dirty="0">
                <a:solidFill>
                  <a:srgbClr val="660066"/>
                </a:solidFill>
                <a:latin typeface="Helvetica" charset="0"/>
                <a:ea typeface="宋体" panose="02010600030101010101" pitchFamily="2" charset="-122"/>
              </a:endParaRPr>
            </a:p>
            <a:p>
              <a:pPr eaLnBrk="0" hangingPunct="0">
                <a:lnSpc>
                  <a:spcPct val="90000"/>
                </a:lnSpc>
              </a:pPr>
              <a:endParaRPr lang="en-US" altLang="zh-CN" dirty="0">
                <a:solidFill>
                  <a:srgbClr val="660066"/>
                </a:solidFill>
                <a:latin typeface="Helvetica" charset="0"/>
                <a:ea typeface="宋体" panose="02010600030101010101" pitchFamily="2" charset="-122"/>
              </a:endParaRPr>
            </a:p>
          </p:txBody>
        </p:sp>
        <p:sp>
          <p:nvSpPr>
            <p:cNvPr id="19" name="矩形 26635"/>
            <p:cNvSpPr>
              <a:spLocks noChangeArrowheads="1"/>
            </p:cNvSpPr>
            <p:nvPr/>
          </p:nvSpPr>
          <p:spPr bwMode="auto">
            <a:xfrm>
              <a:off x="719" y="1153"/>
              <a:ext cx="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endParaRPr lang="zh-CN" altLang="en-US">
                <a:solidFill>
                  <a:srgbClr val="660066"/>
                </a:solidFill>
                <a:latin typeface="Helvetica" charset="0"/>
                <a:ea typeface="宋体" panose="02010600030101010101" pitchFamily="2" charset="-122"/>
              </a:endParaRPr>
            </a:p>
            <a:p>
              <a:pPr eaLnBrk="0" hangingPunct="0">
                <a:lnSpc>
                  <a:spcPct val="90000"/>
                </a:lnSpc>
              </a:pPr>
              <a:endParaRPr lang="zh-CN" altLang="en-US">
                <a:solidFill>
                  <a:srgbClr val="660066"/>
                </a:solidFill>
                <a:latin typeface="Helvetica" charset="0"/>
                <a:ea typeface="宋体" panose="02010600030101010101" pitchFamily="2" charset="-122"/>
              </a:endParaRPr>
            </a:p>
          </p:txBody>
        </p:sp>
        <p:sp>
          <p:nvSpPr>
            <p:cNvPr id="20" name="矩形 26636"/>
            <p:cNvSpPr>
              <a:spLocks noChangeArrowheads="1"/>
            </p:cNvSpPr>
            <p:nvPr/>
          </p:nvSpPr>
          <p:spPr bwMode="auto">
            <a:xfrm>
              <a:off x="719" y="1281"/>
              <a:ext cx="97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walk through;</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1" name="矩形 26637"/>
            <p:cNvSpPr>
              <a:spLocks noChangeArrowheads="1"/>
            </p:cNvSpPr>
            <p:nvPr/>
          </p:nvSpPr>
          <p:spPr bwMode="auto">
            <a:xfrm>
              <a:off x="719" y="1409"/>
              <a:ext cx="8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close door.</a:t>
              </a:r>
              <a:endParaRPr lang="en-US" altLang="zh-CN">
                <a:solidFill>
                  <a:srgbClr val="660066"/>
                </a:solidFill>
                <a:latin typeface="Helvetica" charset="0"/>
                <a:ea typeface="宋体" panose="02010600030101010101" pitchFamily="2" charset="-122"/>
              </a:endParaRPr>
            </a:p>
          </p:txBody>
        </p:sp>
        <p:sp>
          <p:nvSpPr>
            <p:cNvPr id="22" name="矩形 26638"/>
            <p:cNvSpPr/>
            <p:nvPr/>
          </p:nvSpPr>
          <p:spPr>
            <a:xfrm>
              <a:off x="1776" y="985"/>
              <a:ext cx="2000" cy="1500"/>
            </a:xfrm>
            <a:prstGeom prst="rect">
              <a:avLst/>
            </a:prstGeom>
            <a:solidFill>
              <a:srgbClr val="DADADA"/>
            </a:solidFill>
            <a:ln w="9525">
              <a:noFill/>
            </a:ln>
            <a:effectLst>
              <a:outerShdw dist="107763" dir="2699999" algn="ctr" rotWithShape="0">
                <a:schemeClr val="bg2"/>
              </a:outerShdw>
            </a:effectLst>
          </p:spPr>
          <p:txBody>
            <a:bodyPr wrap="none" anchor="ctr"/>
            <a:lstStyle/>
            <a:p>
              <a:pPr algn="ctr">
                <a:defRPr/>
              </a:pPr>
              <a:endParaRPr lang="zh-CN" altLang="en-US" noProof="1">
                <a:solidFill>
                  <a:srgbClr val="660066"/>
                </a:solidFill>
                <a:effectLst>
                  <a:outerShdw blurRad="38100" dist="38100" dir="2700000">
                    <a:srgbClr val="000000"/>
                  </a:outerShdw>
                </a:effectLst>
                <a:latin typeface="Tahoma" panose="020B0604030504040204" pitchFamily="34" charset="0"/>
                <a:ea typeface="宋体" panose="02010600030101010101" pitchFamily="2" charset="-122"/>
              </a:endParaRPr>
            </a:p>
          </p:txBody>
        </p:sp>
        <p:sp>
          <p:nvSpPr>
            <p:cNvPr id="23" name="矩形 26639"/>
            <p:cNvSpPr>
              <a:spLocks noChangeArrowheads="1"/>
            </p:cNvSpPr>
            <p:nvPr/>
          </p:nvSpPr>
          <p:spPr bwMode="auto">
            <a:xfrm>
              <a:off x="1831" y="1039"/>
              <a:ext cx="158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repeat until door opens</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4" name="矩形 26640"/>
            <p:cNvSpPr>
              <a:spLocks noChangeArrowheads="1"/>
            </p:cNvSpPr>
            <p:nvPr/>
          </p:nvSpPr>
          <p:spPr bwMode="auto">
            <a:xfrm>
              <a:off x="1831" y="1167"/>
              <a:ext cx="141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turn knob clockwise;</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5" name="矩形 26641"/>
            <p:cNvSpPr>
              <a:spLocks noChangeArrowheads="1"/>
            </p:cNvSpPr>
            <p:nvPr/>
          </p:nvSpPr>
          <p:spPr bwMode="auto">
            <a:xfrm>
              <a:off x="1831" y="1295"/>
              <a:ext cx="168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if knob doesn't turn, then</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6" name="矩形 26642"/>
            <p:cNvSpPr>
              <a:spLocks noChangeArrowheads="1"/>
            </p:cNvSpPr>
            <p:nvPr/>
          </p:nvSpPr>
          <p:spPr bwMode="auto">
            <a:xfrm>
              <a:off x="1831" y="1423"/>
              <a:ext cx="109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zh-CN" altLang="en-US">
                  <a:solidFill>
                    <a:srgbClr val="660066"/>
                  </a:solidFill>
                  <a:latin typeface="Helvetica" charset="0"/>
                  <a:ea typeface="宋体" panose="02010600030101010101" pitchFamily="2" charset="-122"/>
                </a:rPr>
                <a:t>    </a:t>
              </a:r>
              <a:r>
                <a:rPr lang="en-US" altLang="zh-CN">
                  <a:solidFill>
                    <a:srgbClr val="660066"/>
                  </a:solidFill>
                  <a:latin typeface="Helvetica" charset="0"/>
                  <a:ea typeface="宋体" panose="02010600030101010101" pitchFamily="2" charset="-122"/>
                </a:rPr>
                <a:t>take key out;</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7" name="矩形 26643"/>
            <p:cNvSpPr>
              <a:spLocks noChangeArrowheads="1"/>
            </p:cNvSpPr>
            <p:nvPr/>
          </p:nvSpPr>
          <p:spPr bwMode="auto">
            <a:xfrm>
              <a:off x="1831" y="1551"/>
              <a:ext cx="129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zh-CN" altLang="en-US">
                  <a:solidFill>
                    <a:srgbClr val="660066"/>
                  </a:solidFill>
                  <a:latin typeface="Helvetica" charset="0"/>
                  <a:ea typeface="宋体" panose="02010600030101010101" pitchFamily="2" charset="-122"/>
                </a:rPr>
                <a:t>    </a:t>
              </a:r>
              <a:r>
                <a:rPr lang="en-US" altLang="zh-CN">
                  <a:solidFill>
                    <a:srgbClr val="660066"/>
                  </a:solidFill>
                  <a:latin typeface="Helvetica" charset="0"/>
                  <a:ea typeface="宋体" panose="02010600030101010101" pitchFamily="2" charset="-122"/>
                </a:rPr>
                <a:t>find correct key;</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8" name="矩形 26644"/>
            <p:cNvSpPr>
              <a:spLocks noChangeArrowheads="1"/>
            </p:cNvSpPr>
            <p:nvPr/>
          </p:nvSpPr>
          <p:spPr bwMode="auto">
            <a:xfrm>
              <a:off x="1831" y="1679"/>
              <a:ext cx="1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zh-CN" altLang="en-US">
                  <a:solidFill>
                    <a:srgbClr val="660066"/>
                  </a:solidFill>
                  <a:latin typeface="Helvetica" charset="0"/>
                  <a:ea typeface="宋体" panose="02010600030101010101" pitchFamily="2" charset="-122"/>
                </a:rPr>
                <a:t>    </a:t>
              </a:r>
              <a:r>
                <a:rPr lang="en-US" altLang="zh-CN">
                  <a:solidFill>
                    <a:srgbClr val="660066"/>
                  </a:solidFill>
                  <a:latin typeface="Helvetica" charset="0"/>
                  <a:ea typeface="宋体" panose="02010600030101010101" pitchFamily="2" charset="-122"/>
                </a:rPr>
                <a:t>insert in lock;</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29" name="矩形 26645"/>
            <p:cNvSpPr>
              <a:spLocks noChangeArrowheads="1"/>
            </p:cNvSpPr>
            <p:nvPr/>
          </p:nvSpPr>
          <p:spPr bwMode="auto">
            <a:xfrm>
              <a:off x="1831" y="1807"/>
              <a:ext cx="42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endif</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30" name="矩形 26646"/>
            <p:cNvSpPr>
              <a:spLocks noChangeArrowheads="1"/>
            </p:cNvSpPr>
            <p:nvPr/>
          </p:nvSpPr>
          <p:spPr bwMode="auto">
            <a:xfrm>
              <a:off x="1831" y="1961"/>
              <a:ext cx="1203"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lnSpc>
                  <a:spcPct val="80000"/>
                </a:lnSpc>
              </a:pPr>
              <a:r>
                <a:rPr lang="en-US" altLang="zh-CN">
                  <a:solidFill>
                    <a:srgbClr val="660066"/>
                  </a:solidFill>
                  <a:latin typeface="Helvetica" charset="0"/>
                  <a:ea typeface="宋体" panose="02010600030101010101" pitchFamily="2" charset="-122"/>
                </a:rPr>
                <a:t>pull/push door</a:t>
              </a:r>
              <a:endParaRPr lang="en-US" altLang="zh-CN">
                <a:solidFill>
                  <a:srgbClr val="660066"/>
                </a:solidFill>
                <a:latin typeface="Helvetica" charset="0"/>
                <a:ea typeface="宋体" panose="02010600030101010101" pitchFamily="2" charset="-122"/>
              </a:endParaRPr>
            </a:p>
            <a:p>
              <a:pPr eaLnBrk="0" hangingPunct="0">
                <a:lnSpc>
                  <a:spcPct val="80000"/>
                </a:lnSpc>
              </a:pPr>
              <a:r>
                <a:rPr lang="en-US" altLang="zh-CN">
                  <a:solidFill>
                    <a:srgbClr val="660066"/>
                  </a:solidFill>
                  <a:latin typeface="Helvetica" charset="0"/>
                  <a:ea typeface="宋体" panose="02010600030101010101" pitchFamily="2" charset="-122"/>
                </a:rPr>
                <a:t>move out of way;</a:t>
              </a:r>
              <a:endParaRPr lang="en-US" altLang="zh-CN">
                <a:solidFill>
                  <a:srgbClr val="660066"/>
                </a:solidFill>
                <a:latin typeface="Helvetica" charset="0"/>
                <a:ea typeface="宋体" panose="02010600030101010101" pitchFamily="2" charset="-122"/>
              </a:endParaRPr>
            </a:p>
            <a:p>
              <a:pPr eaLnBrk="0" hangingPunct="0">
                <a:lnSpc>
                  <a:spcPct val="90000"/>
                </a:lnSpc>
              </a:pPr>
              <a:endParaRPr lang="en-US" altLang="zh-CN">
                <a:solidFill>
                  <a:srgbClr val="660066"/>
                </a:solidFill>
                <a:latin typeface="Helvetica" charset="0"/>
                <a:ea typeface="宋体" panose="02010600030101010101" pitchFamily="2" charset="-122"/>
              </a:endParaRPr>
            </a:p>
          </p:txBody>
        </p:sp>
        <p:sp>
          <p:nvSpPr>
            <p:cNvPr id="31" name="矩形 26647"/>
            <p:cNvSpPr>
              <a:spLocks noChangeArrowheads="1"/>
            </p:cNvSpPr>
            <p:nvPr/>
          </p:nvSpPr>
          <p:spPr bwMode="auto">
            <a:xfrm>
              <a:off x="1823" y="2191"/>
              <a:ext cx="8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p>
              <a:pPr eaLnBrk="0" hangingPunct="0"/>
              <a:r>
                <a:rPr lang="en-US" altLang="zh-CN">
                  <a:solidFill>
                    <a:srgbClr val="660066"/>
                  </a:solidFill>
                  <a:latin typeface="Helvetica" charset="0"/>
                  <a:ea typeface="宋体" panose="02010600030101010101" pitchFamily="2" charset="-122"/>
                </a:rPr>
                <a:t>end repeat</a:t>
              </a:r>
              <a:endParaRPr lang="en-US" altLang="zh-CN">
                <a:solidFill>
                  <a:srgbClr val="660066"/>
                </a:solidFill>
                <a:latin typeface="Helvetica" charset="0"/>
                <a:ea typeface="宋体" panose="02010600030101010101" pitchFamily="2" charset="-122"/>
              </a:endParaRPr>
            </a:p>
          </p:txBody>
        </p:sp>
        <p:sp>
          <p:nvSpPr>
            <p:cNvPr id="32" name="直接连接符 26648"/>
            <p:cNvSpPr>
              <a:spLocks noChangeShapeType="1"/>
            </p:cNvSpPr>
            <p:nvPr/>
          </p:nvSpPr>
          <p:spPr bwMode="auto">
            <a:xfrm flipV="1">
              <a:off x="1584" y="1155"/>
              <a:ext cx="256" cy="7"/>
            </a:xfrm>
            <a:prstGeom prst="line">
              <a:avLst/>
            </a:prstGeom>
            <a:noFill/>
            <a:ln w="508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任意多边形 26649"/>
            <p:cNvSpPr>
              <a:spLocks noChangeArrowheads="1"/>
            </p:cNvSpPr>
            <p:nvPr/>
          </p:nvSpPr>
          <p:spPr bwMode="auto">
            <a:xfrm>
              <a:off x="321" y="557"/>
              <a:ext cx="512" cy="464"/>
            </a:xfrm>
            <a:custGeom>
              <a:avLst/>
              <a:gdLst>
                <a:gd name="T0" fmla="*/ 21600 w 21600"/>
                <a:gd name="T1" fmla="*/ 21600 h 21600"/>
                <a:gd name="T2" fmla="*/ 0 w 21600"/>
                <a:gd name="T3" fmla="*/ 0 h 21600"/>
                <a:gd name="T4" fmla="*/ 21600 w 21600"/>
                <a:gd name="T5" fmla="*/ 21600 h 21600"/>
                <a:gd name="T6" fmla="*/ 0 w 21600"/>
                <a:gd name="T7" fmla="*/ 0 h 21600"/>
                <a:gd name="T8" fmla="*/ 21600 w 21600"/>
                <a:gd name="T9" fmla="*/ 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fill="none">
                  <a:moveTo>
                    <a:pt x="21600" y="21600"/>
                  </a:moveTo>
                  <a:cubicBezTo>
                    <a:pt x="9671" y="21600"/>
                    <a:pt x="0" y="11929"/>
                    <a:pt x="0" y="0"/>
                  </a:cubicBezTo>
                </a:path>
                <a:path w="21600" h="21600" stroke="0">
                  <a:moveTo>
                    <a:pt x="21600" y="21600"/>
                  </a:moveTo>
                  <a:cubicBezTo>
                    <a:pt x="9671" y="21600"/>
                    <a:pt x="0" y="11929"/>
                    <a:pt x="0" y="0"/>
                  </a:cubicBezTo>
                  <a:lnTo>
                    <a:pt x="21600" y="0"/>
                  </a:lnTo>
                  <a:lnTo>
                    <a:pt x="21600" y="21600"/>
                  </a:lnTo>
                  <a:close/>
                </a:path>
              </a:pathLst>
            </a:custGeom>
            <a:noFill/>
            <a:ln w="50800" cap="rnd">
              <a:solidFill>
                <a:srgbClr val="AD278D"/>
              </a:solidFill>
              <a:round/>
              <a:head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6"/>
                                        </p:tgtEl>
                                        <p:attrNameLst>
                                          <p:attrName>style.visibility</p:attrName>
                                        </p:attrNameLst>
                                      </p:cBhvr>
                                      <p:to>
                                        <p:strVal val="visible"/>
                                      </p:to>
                                    </p:set>
                                    <p:animEffect transition="in" filter="blinds(horizont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screen"/>
          <a:srcRect r="-1"/>
          <a:stretch>
            <a:fillRect/>
          </a:stretch>
        </p:blipFill>
        <p:spPr>
          <a:xfrm flipV="1">
            <a:off x="0" y="2898"/>
            <a:ext cx="9896670" cy="6855102"/>
          </a:xfrm>
          <a:prstGeom prst="rect">
            <a:avLst/>
          </a:prstGeom>
        </p:spPr>
      </p:pic>
      <p:sp>
        <p:nvSpPr>
          <p:cNvPr id="2" name="文本框 1"/>
          <p:cNvSpPr txBox="1"/>
          <p:nvPr/>
        </p:nvSpPr>
        <p:spPr>
          <a:xfrm>
            <a:off x="2095200" y="482204"/>
            <a:ext cx="1706880" cy="829945"/>
          </a:xfrm>
          <a:prstGeom prst="rect">
            <a:avLst/>
          </a:prstGeom>
          <a:noFill/>
        </p:spPr>
        <p:txBody>
          <a:bodyPr wrap="none" rtlCol="0">
            <a:spAutoFit/>
            <a:scene3d>
              <a:camera prst="orthographicFront"/>
              <a:lightRig rig="threePt" dir="t"/>
            </a:scene3d>
          </a:bodyPr>
          <a:lstStyle/>
          <a:p>
            <a:pPr algn="l" eaLnBrk="1" hangingPunct="1"/>
            <a:r>
              <a:rPr lang="zh-CN" altLang="en-US" sz="4800" b="1" dirty="0">
                <a:solidFill>
                  <a:schemeClr val="accent1"/>
                </a:solidFill>
                <a:effectLst>
                  <a:outerShdw blurRad="38100" dist="25400" dir="5400000" algn="ctr" rotWithShape="0">
                    <a:srgbClr val="6E747A">
                      <a:alpha val="43000"/>
                    </a:srgbClr>
                  </a:outerShdw>
                </a:effectLst>
                <a:latin typeface="Times New Roman" panose="02020603050405020304" charset="0"/>
                <a:sym typeface="+mn-ea"/>
              </a:rPr>
              <a:t>目  标</a:t>
            </a:r>
            <a:endParaRPr lang="zh-CN" altLang="en-US" sz="4800" b="1" dirty="0">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经典综艺体简" panose="02010609000101010101" pitchFamily="49" charset="-122"/>
              <a:sym typeface="+mn-ea"/>
            </a:endParaRPr>
          </a:p>
        </p:txBody>
      </p:sp>
      <p:sp>
        <p:nvSpPr>
          <p:cNvPr id="10243" name="内容占位符 10242"/>
          <p:cNvSpPr>
            <a:spLocks noGrp="1"/>
          </p:cNvSpPr>
          <p:nvPr/>
        </p:nvSpPr>
        <p:spPr>
          <a:xfrm>
            <a:off x="3571558" y="1373188"/>
            <a:ext cx="8043862" cy="4114800"/>
          </a:xfrm>
          <a:prstGeom prst="rect">
            <a:avLst/>
          </a:prstGeom>
          <a:noFill/>
          <a:ln w="9525">
            <a:noFill/>
          </a:ln>
        </p:spPr>
        <p:txBody>
          <a:bodyPr wrap="square" lIns="91440" tIns="45720" rIns="91440" bIns="45720" anchor="t"/>
          <a:lstStyle>
            <a:lvl1pPr marL="342900" indent="-342900" algn="l" rtl="0" fontAlgn="base">
              <a:lnSpc>
                <a:spcPct val="120000"/>
              </a:lnSpc>
              <a:spcBef>
                <a:spcPct val="20000"/>
              </a:spcBef>
              <a:spcAft>
                <a:spcPct val="0"/>
              </a:spcAft>
              <a:buClr>
                <a:schemeClr val="accent1"/>
              </a:buClr>
              <a:buFont typeface="Wingdings" panose="05000000000000000000" pitchFamily="2" charset="2"/>
              <a:buChar char="n"/>
              <a:defRPr sz="2400" kern="1200">
                <a:solidFill>
                  <a:schemeClr val="tx1"/>
                </a:solidFill>
                <a:latin typeface="+mn-lt"/>
                <a:ea typeface="+mn-ea"/>
                <a:cs typeface="+mn-cs"/>
              </a:defRPr>
            </a:lvl1pPr>
            <a:lvl2pPr marL="742950" lvl="1" indent="-285750" algn="l" rtl="0" fontAlgn="base">
              <a:lnSpc>
                <a:spcPct val="120000"/>
              </a:lnSpc>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2pPr>
            <a:lvl3pPr marL="1143000" lvl="2" indent="-228600" algn="l" rtl="0" fontAlgn="base">
              <a:lnSpc>
                <a:spcPct val="120000"/>
              </a:lnSpc>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3pPr>
            <a:lvl4pPr marL="1600200" lvl="3" indent="-228600" algn="l" rtl="0" fontAlgn="base">
              <a:lnSpc>
                <a:spcPct val="120000"/>
              </a:lnSpc>
              <a:spcBef>
                <a:spcPct val="20000"/>
              </a:spcBef>
              <a:spcAft>
                <a:spcPct val="0"/>
              </a:spcAft>
              <a:buClr>
                <a:schemeClr val="hlink"/>
              </a:buClr>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lnSpc>
                <a:spcPct val="120000"/>
              </a:lnSpc>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9pPr>
          </a:lstStyle>
          <a:p>
            <a:pPr>
              <a:lnSpc>
                <a:spcPct val="130000"/>
              </a:lnSpc>
            </a:pPr>
            <a:r>
              <a:rPr lang="zh-CN" altLang="en-US" sz="2800" dirty="0" smtClean="0">
                <a:solidFill>
                  <a:schemeClr val="accent1"/>
                </a:solidFill>
              </a:rPr>
              <a:t> 掌握</a:t>
            </a:r>
            <a:r>
              <a:rPr lang="zh-CN" altLang="en-US" sz="2800" dirty="0">
                <a:solidFill>
                  <a:schemeClr val="accent1"/>
                </a:solidFill>
              </a:rPr>
              <a:t>设计工程的基本知识</a:t>
            </a:r>
            <a:r>
              <a:rPr lang="zh-CN" altLang="en-US" sz="2800" dirty="0" smtClean="0">
                <a:solidFill>
                  <a:schemeClr val="accent1"/>
                </a:solidFill>
              </a:rPr>
              <a:t>；</a:t>
            </a:r>
            <a:endParaRPr lang="en-US" altLang="zh-CN" sz="2800" dirty="0" smtClean="0">
              <a:solidFill>
                <a:schemeClr val="accent1"/>
              </a:solidFill>
            </a:endParaRPr>
          </a:p>
          <a:p>
            <a:pPr>
              <a:lnSpc>
                <a:spcPct val="130000"/>
              </a:lnSpc>
            </a:pPr>
            <a:r>
              <a:rPr lang="zh-CN" altLang="en-US" sz="2800" dirty="0" smtClean="0">
                <a:solidFill>
                  <a:schemeClr val="accent1"/>
                </a:solidFill>
              </a:rPr>
              <a:t> 了解</a:t>
            </a:r>
            <a:r>
              <a:rPr lang="zh-CN" altLang="en-US" sz="2800" dirty="0">
                <a:solidFill>
                  <a:schemeClr val="accent1"/>
                </a:solidFill>
              </a:rPr>
              <a:t>基本的体系结构设计方法和常用模式；</a:t>
            </a:r>
            <a:endParaRPr lang="zh-CN" altLang="en-US" sz="2800" dirty="0">
              <a:solidFill>
                <a:schemeClr val="accent1"/>
              </a:solidFill>
            </a:endParaRPr>
          </a:p>
          <a:p>
            <a:pPr>
              <a:lnSpc>
                <a:spcPct val="130000"/>
              </a:lnSpc>
            </a:pPr>
            <a:r>
              <a:rPr lang="zh-CN" altLang="en-US" sz="2800" dirty="0" smtClean="0">
                <a:solidFill>
                  <a:schemeClr val="accent1"/>
                </a:solidFill>
              </a:rPr>
              <a:t> 了解</a:t>
            </a:r>
            <a:r>
              <a:rPr lang="zh-CN" altLang="en-US" sz="2800" dirty="0">
                <a:solidFill>
                  <a:schemeClr val="accent1"/>
                </a:solidFill>
              </a:rPr>
              <a:t>构件级设计的基本原则与方法； </a:t>
            </a:r>
            <a:endParaRPr lang="zh-CN" altLang="en-US" sz="2800" dirty="0">
              <a:solidFill>
                <a:schemeClr val="accent1"/>
              </a:solidFill>
            </a:endParaRPr>
          </a:p>
          <a:p>
            <a:pPr>
              <a:lnSpc>
                <a:spcPct val="130000"/>
              </a:lnSpc>
            </a:pPr>
            <a:r>
              <a:rPr lang="zh-CN" altLang="en-US" sz="2800" dirty="0" smtClean="0">
                <a:solidFill>
                  <a:schemeClr val="accent1"/>
                </a:solidFill>
              </a:rPr>
              <a:t> 掌握</a:t>
            </a:r>
            <a:r>
              <a:rPr lang="zh-CN" altLang="en-US" sz="2800" dirty="0">
                <a:solidFill>
                  <a:schemeClr val="accent1"/>
                </a:solidFill>
              </a:rPr>
              <a:t>基于</a:t>
            </a:r>
            <a:r>
              <a:rPr lang="en-US" altLang="zh-CN" sz="2800" dirty="0">
                <a:solidFill>
                  <a:schemeClr val="accent1"/>
                </a:solidFill>
              </a:rPr>
              <a:t>UML</a:t>
            </a:r>
            <a:r>
              <a:rPr lang="zh-CN" altLang="en-US" sz="2800" dirty="0">
                <a:solidFill>
                  <a:schemeClr val="accent1"/>
                </a:solidFill>
              </a:rPr>
              <a:t>的软件设计建模技术；</a:t>
            </a:r>
            <a:endParaRPr lang="zh-CN" altLang="en-US" sz="2800" dirty="0">
              <a:solidFill>
                <a:schemeClr val="accent1"/>
              </a:solidFill>
            </a:endParaRPr>
          </a:p>
          <a:p>
            <a:pPr>
              <a:lnSpc>
                <a:spcPct val="130000"/>
              </a:lnSpc>
            </a:pPr>
            <a:r>
              <a:rPr lang="zh-CN" altLang="en-US" sz="2800" dirty="0" smtClean="0">
                <a:solidFill>
                  <a:schemeClr val="accent1"/>
                </a:solidFill>
              </a:rPr>
              <a:t> 掌握</a:t>
            </a:r>
            <a:r>
              <a:rPr lang="zh-CN" altLang="en-US" sz="2800" dirty="0">
                <a:solidFill>
                  <a:schemeClr val="accent1"/>
                </a:solidFill>
              </a:rPr>
              <a:t>用户界面设计的一些原则与基本设计活动。 </a:t>
            </a:r>
            <a:endParaRPr lang="zh-CN" altLang="en-US" sz="2800" dirty="0">
              <a:solidFill>
                <a:schemeClr val="accent1"/>
              </a:solidFill>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662554"/>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1.3 </a:t>
            </a:r>
            <a:r>
              <a:rPr lang="zh-CN" altLang="en-US" sz="2800" b="1" dirty="0" smtClean="0">
                <a:solidFill>
                  <a:srgbClr val="002060"/>
                </a:solidFill>
                <a:latin typeface="+mj-ea"/>
                <a:ea typeface="+mj-ea"/>
              </a:rPr>
              <a:t>设计过程活动</a:t>
            </a:r>
            <a:endParaRPr lang="en-US" altLang="zh-CN" sz="2800" b="1" dirty="0" smtClean="0">
              <a:solidFill>
                <a:srgbClr val="002060"/>
              </a:solidFill>
              <a:latin typeface="+mj-ea"/>
              <a:ea typeface="+mj-ea"/>
            </a:endParaRPr>
          </a:p>
        </p:txBody>
      </p:sp>
      <p:grpSp>
        <p:nvGrpSpPr>
          <p:cNvPr id="34" name="组合 33"/>
          <p:cNvGrpSpPr/>
          <p:nvPr/>
        </p:nvGrpSpPr>
        <p:grpSpPr bwMode="auto">
          <a:xfrm>
            <a:off x="3647672" y="1711325"/>
            <a:ext cx="7204075" cy="4562475"/>
            <a:chOff x="688317" y="1228174"/>
            <a:chExt cx="7204336" cy="4561970"/>
          </a:xfrm>
        </p:grpSpPr>
        <p:grpSp>
          <p:nvGrpSpPr>
            <p:cNvPr id="35" name="组合 34831"/>
            <p:cNvGrpSpPr/>
            <p:nvPr/>
          </p:nvGrpSpPr>
          <p:grpSpPr bwMode="auto">
            <a:xfrm>
              <a:off x="1772071" y="1479179"/>
              <a:ext cx="4968453" cy="855489"/>
              <a:chOff x="1772071" y="1349375"/>
              <a:chExt cx="4968453" cy="855489"/>
            </a:xfrm>
          </p:grpSpPr>
          <p:sp>
            <p:nvSpPr>
              <p:cNvPr id="57" name="矩形 56"/>
              <p:cNvSpPr/>
              <p:nvPr/>
            </p:nvSpPr>
            <p:spPr>
              <a:xfrm>
                <a:off x="1772618" y="1349167"/>
                <a:ext cx="4967468" cy="85556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58" name="矩形 57"/>
              <p:cNvSpPr/>
              <p:nvPr/>
            </p:nvSpPr>
            <p:spPr>
              <a:xfrm>
                <a:off x="1907561" y="1458693"/>
                <a:ext cx="1297034" cy="639691"/>
              </a:xfrm>
              <a:prstGeom prst="rect">
                <a:avLst/>
              </a:prstGeom>
              <a:solidFill>
                <a:srgbClr val="FEE2F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平台信息</a:t>
                </a:r>
                <a:endParaRPr lang="zh-CN" altLang="en-US" b="1" dirty="0">
                  <a:solidFill>
                    <a:schemeClr val="tx1"/>
                  </a:solidFill>
                  <a:sym typeface="+mn-ea"/>
                </a:endParaRPr>
              </a:p>
            </p:txBody>
          </p:sp>
          <p:sp>
            <p:nvSpPr>
              <p:cNvPr id="59" name="矩形 58"/>
              <p:cNvSpPr/>
              <p:nvPr/>
            </p:nvSpPr>
            <p:spPr>
              <a:xfrm>
                <a:off x="3599897" y="1452344"/>
                <a:ext cx="1295447" cy="639691"/>
              </a:xfrm>
              <a:prstGeom prst="rect">
                <a:avLst/>
              </a:prstGeom>
              <a:solidFill>
                <a:srgbClr val="FEE2F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需求描述</a:t>
                </a:r>
                <a:endParaRPr lang="zh-CN" altLang="en-US" b="1" dirty="0">
                  <a:solidFill>
                    <a:schemeClr val="tx1"/>
                  </a:solidFill>
                  <a:sym typeface="+mn-ea"/>
                </a:endParaRPr>
              </a:p>
            </p:txBody>
          </p:sp>
          <p:sp>
            <p:nvSpPr>
              <p:cNvPr id="60" name="矩形 59"/>
              <p:cNvSpPr/>
              <p:nvPr/>
            </p:nvSpPr>
            <p:spPr>
              <a:xfrm>
                <a:off x="5292234" y="1452344"/>
                <a:ext cx="1295447" cy="639691"/>
              </a:xfrm>
              <a:prstGeom prst="rect">
                <a:avLst/>
              </a:prstGeom>
              <a:solidFill>
                <a:srgbClr val="FEE2F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数据描述</a:t>
                </a:r>
                <a:endParaRPr lang="zh-CN" altLang="en-US" b="1" dirty="0">
                  <a:solidFill>
                    <a:schemeClr val="tx1"/>
                  </a:solidFill>
                  <a:sym typeface="+mn-ea"/>
                </a:endParaRPr>
              </a:p>
            </p:txBody>
          </p:sp>
        </p:grpSp>
        <p:grpSp>
          <p:nvGrpSpPr>
            <p:cNvPr id="36" name="组合 34833"/>
            <p:cNvGrpSpPr/>
            <p:nvPr/>
          </p:nvGrpSpPr>
          <p:grpSpPr bwMode="auto">
            <a:xfrm>
              <a:off x="688317" y="4867670"/>
              <a:ext cx="7135960" cy="922474"/>
              <a:chOff x="688317" y="5013174"/>
              <a:chExt cx="7135960" cy="922474"/>
            </a:xfrm>
          </p:grpSpPr>
          <p:sp>
            <p:nvSpPr>
              <p:cNvPr id="52" name="矩形 51"/>
              <p:cNvSpPr/>
              <p:nvPr/>
            </p:nvSpPr>
            <p:spPr>
              <a:xfrm>
                <a:off x="688317" y="5013413"/>
                <a:ext cx="7136071" cy="92223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53" name="矩形 52"/>
              <p:cNvSpPr/>
              <p:nvPr/>
            </p:nvSpPr>
            <p:spPr>
              <a:xfrm>
                <a:off x="1123308" y="5154684"/>
                <a:ext cx="1297034" cy="63969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系统体系结构</a:t>
                </a:r>
                <a:endParaRPr lang="zh-CN" altLang="en-US" b="1" dirty="0">
                  <a:solidFill>
                    <a:schemeClr val="tx1"/>
                  </a:solidFill>
                  <a:sym typeface="+mn-ea"/>
                </a:endParaRPr>
              </a:p>
            </p:txBody>
          </p:sp>
          <p:sp>
            <p:nvSpPr>
              <p:cNvPr id="54" name="矩形 53"/>
              <p:cNvSpPr/>
              <p:nvPr/>
            </p:nvSpPr>
            <p:spPr>
              <a:xfrm>
                <a:off x="2864858" y="5145160"/>
                <a:ext cx="1351012" cy="6381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数据库描述</a:t>
                </a:r>
                <a:endParaRPr lang="zh-CN" altLang="en-US" b="1" dirty="0">
                  <a:solidFill>
                    <a:schemeClr val="tx1"/>
                  </a:solidFill>
                  <a:sym typeface="+mn-ea"/>
                </a:endParaRPr>
              </a:p>
            </p:txBody>
          </p:sp>
          <p:sp>
            <p:nvSpPr>
              <p:cNvPr id="55" name="矩形 54"/>
              <p:cNvSpPr/>
              <p:nvPr/>
            </p:nvSpPr>
            <p:spPr>
              <a:xfrm>
                <a:off x="4696899" y="5154684"/>
                <a:ext cx="1295447" cy="63969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接口描述</a:t>
                </a:r>
                <a:endParaRPr lang="zh-CN" altLang="en-US" b="1" dirty="0">
                  <a:solidFill>
                    <a:schemeClr val="tx1"/>
                  </a:solidFill>
                  <a:sym typeface="+mn-ea"/>
                </a:endParaRPr>
              </a:p>
            </p:txBody>
          </p:sp>
          <p:sp>
            <p:nvSpPr>
              <p:cNvPr id="56" name="矩形 55"/>
              <p:cNvSpPr/>
              <p:nvPr/>
            </p:nvSpPr>
            <p:spPr>
              <a:xfrm>
                <a:off x="6473377" y="5161034"/>
                <a:ext cx="1297034" cy="639692"/>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组件描述</a:t>
                </a:r>
                <a:endParaRPr lang="zh-CN" altLang="en-US" b="1" dirty="0">
                  <a:solidFill>
                    <a:schemeClr val="tx1"/>
                  </a:solidFill>
                  <a:sym typeface="+mn-ea"/>
                </a:endParaRPr>
              </a:p>
            </p:txBody>
          </p:sp>
        </p:grpSp>
        <p:cxnSp>
          <p:nvCxnSpPr>
            <p:cNvPr id="37" name="直接箭头连接符 36"/>
            <p:cNvCxnSpPr>
              <a:stCxn id="43" idx="2"/>
            </p:cNvCxnSpPr>
            <p:nvPr/>
          </p:nvCxnSpPr>
          <p:spPr>
            <a:xfrm flipH="1">
              <a:off x="4255558" y="4509174"/>
              <a:ext cx="0" cy="3587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7" idx="2"/>
              <a:endCxn id="43" idx="0"/>
            </p:cNvCxnSpPr>
            <p:nvPr/>
          </p:nvCxnSpPr>
          <p:spPr>
            <a:xfrm>
              <a:off x="4255558" y="2334540"/>
              <a:ext cx="0" cy="4460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9" name="组合 34832"/>
            <p:cNvGrpSpPr/>
            <p:nvPr/>
          </p:nvGrpSpPr>
          <p:grpSpPr bwMode="auto">
            <a:xfrm>
              <a:off x="1772071" y="2780929"/>
              <a:ext cx="4968453" cy="1728192"/>
              <a:chOff x="1772071" y="2780929"/>
              <a:chExt cx="4968453" cy="1728192"/>
            </a:xfrm>
          </p:grpSpPr>
          <p:sp>
            <p:nvSpPr>
              <p:cNvPr id="43" name="矩形 42"/>
              <p:cNvSpPr/>
              <p:nvPr/>
            </p:nvSpPr>
            <p:spPr>
              <a:xfrm>
                <a:off x="1772618" y="2780577"/>
                <a:ext cx="4967468" cy="1728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
            <p:nvSpPr>
              <p:cNvPr id="44" name="流程图: 终止 43"/>
              <p:cNvSpPr/>
              <p:nvPr/>
            </p:nvSpPr>
            <p:spPr>
              <a:xfrm>
                <a:off x="1910736" y="2920262"/>
                <a:ext cx="1462140" cy="62223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体系结构设计</a:t>
                </a:r>
                <a:endParaRPr lang="zh-CN" altLang="en-US" b="1" dirty="0">
                  <a:solidFill>
                    <a:schemeClr val="tx1"/>
                  </a:solidFill>
                  <a:sym typeface="+mn-ea"/>
                </a:endParaRPr>
              </a:p>
            </p:txBody>
          </p:sp>
          <p:sp>
            <p:nvSpPr>
              <p:cNvPr id="45" name="流程图: 终止 44"/>
              <p:cNvSpPr/>
              <p:nvPr/>
            </p:nvSpPr>
            <p:spPr>
              <a:xfrm>
                <a:off x="3744364" y="2977405"/>
                <a:ext cx="1230358" cy="5079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接口设计</a:t>
                </a:r>
                <a:endParaRPr lang="zh-CN" altLang="en-US" b="1" dirty="0">
                  <a:solidFill>
                    <a:schemeClr val="tx1"/>
                  </a:solidFill>
                  <a:sym typeface="+mn-ea"/>
                </a:endParaRPr>
              </a:p>
            </p:txBody>
          </p:sp>
          <p:sp>
            <p:nvSpPr>
              <p:cNvPr id="46" name="流程图: 终止 45"/>
              <p:cNvSpPr/>
              <p:nvPr/>
            </p:nvSpPr>
            <p:spPr>
              <a:xfrm>
                <a:off x="5347798" y="2977405"/>
                <a:ext cx="1239883" cy="5079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组件设计</a:t>
                </a:r>
                <a:endParaRPr lang="zh-CN" altLang="en-US" b="1" dirty="0">
                  <a:solidFill>
                    <a:schemeClr val="tx1"/>
                  </a:solidFill>
                  <a:sym typeface="+mn-ea"/>
                </a:endParaRPr>
              </a:p>
            </p:txBody>
          </p:sp>
          <p:sp>
            <p:nvSpPr>
              <p:cNvPr id="47" name="流程图: 终止 46"/>
              <p:cNvSpPr/>
              <p:nvPr/>
            </p:nvSpPr>
            <p:spPr>
              <a:xfrm>
                <a:off x="3190307" y="3798053"/>
                <a:ext cx="2336885" cy="50794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sym typeface="+mn-ea"/>
                  </a:rPr>
                  <a:t>数据库设计</a:t>
                </a:r>
                <a:endParaRPr lang="zh-CN" altLang="en-US" b="1" dirty="0">
                  <a:solidFill>
                    <a:schemeClr val="tx1"/>
                  </a:solidFill>
                  <a:sym typeface="+mn-ea"/>
                </a:endParaRPr>
              </a:p>
            </p:txBody>
          </p:sp>
          <p:cxnSp>
            <p:nvCxnSpPr>
              <p:cNvPr id="48" name="直接箭头连接符 47"/>
              <p:cNvCxnSpPr>
                <a:stCxn id="46" idx="2"/>
                <a:endCxn id="43" idx="0"/>
              </p:cNvCxnSpPr>
              <p:nvPr/>
            </p:nvCxnSpPr>
            <p:spPr>
              <a:xfrm flipH="1">
                <a:off x="5222381" y="3485349"/>
                <a:ext cx="746152" cy="3079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4" idx="2"/>
                <a:endCxn id="43" idx="0"/>
              </p:cNvCxnSpPr>
              <p:nvPr/>
            </p:nvCxnSpPr>
            <p:spPr>
              <a:xfrm>
                <a:off x="2641012" y="3542493"/>
                <a:ext cx="868393" cy="2507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2"/>
                <a:endCxn id="46" idx="1"/>
              </p:cNvCxnSpPr>
              <p:nvPr/>
            </p:nvCxnSpPr>
            <p:spPr>
              <a:xfrm>
                <a:off x="4989010" y="3231377"/>
                <a:ext cx="35878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4" idx="2"/>
                <a:endCxn id="45" idx="1"/>
              </p:cNvCxnSpPr>
              <p:nvPr/>
            </p:nvCxnSpPr>
            <p:spPr>
              <a:xfrm flipV="1">
                <a:off x="3357000" y="3231377"/>
                <a:ext cx="387364" cy="63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6740086" y="1228174"/>
              <a:ext cx="1152567" cy="423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2"/>
                  </a:solidFill>
                  <a:sym typeface="+mn-ea"/>
                </a:rPr>
                <a:t>设计输入</a:t>
              </a:r>
              <a:endParaRPr lang="zh-CN" altLang="en-US" sz="1600" b="1" dirty="0">
                <a:solidFill>
                  <a:schemeClr val="accent2"/>
                </a:solidFill>
                <a:sym typeface="+mn-ea"/>
              </a:endParaRPr>
            </a:p>
          </p:txBody>
        </p:sp>
        <p:sp>
          <p:nvSpPr>
            <p:cNvPr id="41" name="矩形 40"/>
            <p:cNvSpPr/>
            <p:nvPr/>
          </p:nvSpPr>
          <p:spPr>
            <a:xfrm>
              <a:off x="6740086" y="2625019"/>
              <a:ext cx="1152567" cy="434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2"/>
                  </a:solidFill>
                  <a:sym typeface="+mn-ea"/>
                </a:rPr>
                <a:t>设计活动</a:t>
              </a:r>
              <a:endParaRPr lang="zh-CN" altLang="en-US" sz="1600" b="1" dirty="0">
                <a:solidFill>
                  <a:schemeClr val="accent2"/>
                </a:solidFill>
                <a:sym typeface="+mn-ea"/>
              </a:endParaRPr>
            </a:p>
          </p:txBody>
        </p:sp>
        <p:sp>
          <p:nvSpPr>
            <p:cNvPr id="42" name="矩形 41"/>
            <p:cNvSpPr/>
            <p:nvPr/>
          </p:nvSpPr>
          <p:spPr>
            <a:xfrm>
              <a:off x="6740086" y="4444093"/>
              <a:ext cx="1152567" cy="434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accent2"/>
                  </a:solidFill>
                  <a:sym typeface="+mn-ea"/>
                </a:rPr>
                <a:t>设计输出</a:t>
              </a:r>
              <a:endParaRPr lang="zh-CN" altLang="en-US" sz="1600" b="1" dirty="0">
                <a:solidFill>
                  <a:schemeClr val="accent2"/>
                </a:solidFill>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horizontal)">
                                      <p:cBhvr>
                                        <p:cTn id="1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39598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342900" indent="-342900">
              <a:lnSpc>
                <a:spcPct val="120000"/>
              </a:lnSpc>
              <a:buFont typeface="Wingdings" panose="05000000000000000000" pitchFamily="2" charset="2"/>
              <a:buChar char="Ø"/>
            </a:pPr>
            <a:r>
              <a:rPr lang="zh-CN" altLang="en-US" sz="2400" dirty="0">
                <a:solidFill>
                  <a:srgbClr val="C00000"/>
                </a:solidFill>
              </a:rPr>
              <a:t>体系结构</a:t>
            </a:r>
            <a:r>
              <a:rPr lang="zh-CN" altLang="en-US" sz="2400" dirty="0">
                <a:solidFill>
                  <a:srgbClr val="000066"/>
                </a:solidFill>
              </a:rPr>
              <a:t>（</a:t>
            </a:r>
            <a:r>
              <a:rPr lang="en-GB" altLang="en-US" sz="2400" dirty="0">
                <a:solidFill>
                  <a:srgbClr val="000066"/>
                </a:solidFill>
              </a:rPr>
              <a:t>architecture,</a:t>
            </a:r>
            <a:r>
              <a:rPr lang="zh-CN" altLang="en-US" sz="2400" dirty="0">
                <a:solidFill>
                  <a:srgbClr val="000066"/>
                </a:solidFill>
              </a:rPr>
              <a:t>又称</a:t>
            </a:r>
            <a:r>
              <a:rPr lang="zh-CN" altLang="en-US" sz="2400" dirty="0">
                <a:solidFill>
                  <a:srgbClr val="C00000"/>
                </a:solidFill>
              </a:rPr>
              <a:t>架构</a:t>
            </a:r>
            <a:r>
              <a:rPr lang="zh-CN" altLang="en-US" sz="2400" dirty="0">
                <a:solidFill>
                  <a:srgbClr val="000066"/>
                </a:solidFill>
              </a:rPr>
              <a:t>）设计的任务是依据需求分析的成果定义系统设计目标，识别出组成系统的子系统并建立子系统的控制和通信框架。</a:t>
            </a:r>
            <a:endParaRPr lang="zh-CN" altLang="en-US" sz="2400" i="1" dirty="0">
              <a:solidFill>
                <a:srgbClr val="000066"/>
              </a:solidFill>
            </a:endParaRPr>
          </a:p>
          <a:p>
            <a:pPr marL="342900" indent="-342900">
              <a:lnSpc>
                <a:spcPct val="120000"/>
              </a:lnSpc>
              <a:buFont typeface="Wingdings" panose="05000000000000000000" pitchFamily="2" charset="2"/>
              <a:buChar char="Ø"/>
            </a:pPr>
            <a:r>
              <a:rPr lang="zh-CN" altLang="en-US" sz="2400" dirty="0">
                <a:solidFill>
                  <a:srgbClr val="000066"/>
                </a:solidFill>
              </a:rPr>
              <a:t>体系结构设计的输出是软件体系结构的描述，包括了组成系统的设计元素（子系统或模块）的描述、设计元素之间的交互、设计元素的组合模式及在这些模式中的约束。</a:t>
            </a:r>
            <a:endParaRPr lang="zh-CN" altLang="en-US" sz="2400" dirty="0">
              <a:solidFill>
                <a:srgbClr val="000066"/>
              </a:solidFill>
            </a:endParaRPr>
          </a:p>
          <a:p>
            <a:pPr marL="342900" indent="-342900">
              <a:lnSpc>
                <a:spcPct val="120000"/>
              </a:lnSpc>
              <a:buFont typeface="Wingdings" panose="05000000000000000000" pitchFamily="2" charset="2"/>
              <a:buChar char="Ø"/>
            </a:pPr>
            <a:r>
              <a:rPr lang="zh-CN" altLang="en-US" sz="2400" dirty="0">
                <a:solidFill>
                  <a:srgbClr val="000066"/>
                </a:solidFill>
              </a:rPr>
              <a:t>体系结构设计是联系需求描述与其他设计活动的桥梁。</a:t>
            </a:r>
            <a:endParaRPr lang="zh-CN" altLang="en-US" sz="2400" dirty="0">
              <a:solidFill>
                <a:srgbClr val="000066"/>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141478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457200" indent="-457200">
              <a:buFont typeface="Wingdings" panose="05000000000000000000" pitchFamily="2" charset="2"/>
              <a:buChar char="Ø"/>
            </a:pPr>
            <a:r>
              <a:rPr lang="zh-CN" altLang="en-US" sz="2400" b="1" dirty="0" smtClean="0">
                <a:solidFill>
                  <a:schemeClr val="accent1">
                    <a:lumMod val="50000"/>
                  </a:schemeClr>
                </a:solidFill>
                <a:latin typeface="+mj-ea"/>
                <a:ea typeface="+mj-ea"/>
              </a:rPr>
              <a:t>体系结构设计的过程活动</a:t>
            </a:r>
            <a:endParaRPr lang="en-US" altLang="zh-CN" sz="2400" b="1" dirty="0" smtClean="0">
              <a:solidFill>
                <a:schemeClr val="accent1">
                  <a:lumMod val="50000"/>
                </a:schemeClr>
              </a:solidFill>
              <a:latin typeface="+mj-ea"/>
              <a:ea typeface="+mj-ea"/>
            </a:endParaRPr>
          </a:p>
          <a:p>
            <a:pPr marL="457200" indent="-457200">
              <a:buFont typeface="Arial" panose="020B0604020202020204" pitchFamily="34" charset="0"/>
              <a:buChar char="•"/>
            </a:pPr>
            <a:endParaRPr lang="zh-CN" altLang="en-GB" sz="2000" dirty="0">
              <a:solidFill>
                <a:srgbClr val="000066"/>
              </a:solidFill>
              <a:latin typeface="+mn-ea"/>
            </a:endParaRPr>
          </a:p>
        </p:txBody>
      </p:sp>
      <p:sp>
        <p:nvSpPr>
          <p:cNvPr id="2" name="圆角矩形 1"/>
          <p:cNvSpPr/>
          <p:nvPr/>
        </p:nvSpPr>
        <p:spPr>
          <a:xfrm>
            <a:off x="1894205" y="2954020"/>
            <a:ext cx="2146300" cy="4978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chemeClr val="accent4">
                    <a:lumMod val="50000"/>
                  </a:schemeClr>
                </a:solidFill>
              </a:rPr>
              <a:t>明确系统设计目标</a:t>
            </a:r>
            <a:endParaRPr lang="zh-CN" altLang="en-US" b="1">
              <a:solidFill>
                <a:schemeClr val="accent4">
                  <a:lumMod val="50000"/>
                </a:schemeClr>
              </a:solidFill>
            </a:endParaRPr>
          </a:p>
        </p:txBody>
      </p:sp>
      <p:grpSp>
        <p:nvGrpSpPr>
          <p:cNvPr id="21" name="组合 20"/>
          <p:cNvGrpSpPr/>
          <p:nvPr/>
        </p:nvGrpSpPr>
        <p:grpSpPr>
          <a:xfrm>
            <a:off x="2967355" y="3451860"/>
            <a:ext cx="2816860" cy="718185"/>
            <a:chOff x="4673" y="5436"/>
            <a:chExt cx="4436" cy="1131"/>
          </a:xfrm>
        </p:grpSpPr>
        <p:sp>
          <p:nvSpPr>
            <p:cNvPr id="3" name="圆角矩形 2"/>
            <p:cNvSpPr/>
            <p:nvPr/>
          </p:nvSpPr>
          <p:spPr>
            <a:xfrm>
              <a:off x="5729" y="5783"/>
              <a:ext cx="3380" cy="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chemeClr val="accent4">
                      <a:lumMod val="50000"/>
                    </a:schemeClr>
                  </a:solidFill>
                </a:rPr>
                <a:t>确定子系统或模块</a:t>
              </a:r>
              <a:endParaRPr lang="zh-CN" altLang="en-US" b="1">
                <a:solidFill>
                  <a:schemeClr val="accent4">
                    <a:lumMod val="50000"/>
                  </a:schemeClr>
                </a:solidFill>
              </a:endParaRPr>
            </a:p>
          </p:txBody>
        </p:sp>
        <p:cxnSp>
          <p:nvCxnSpPr>
            <p:cNvPr id="9" name="肘形连接符 8"/>
            <p:cNvCxnSpPr>
              <a:stCxn id="2" idx="2"/>
              <a:endCxn id="3" idx="1"/>
            </p:cNvCxnSpPr>
            <p:nvPr/>
          </p:nvCxnSpPr>
          <p:spPr>
            <a:xfrm rot="5400000" flipV="1">
              <a:off x="4832" y="5277"/>
              <a:ext cx="739" cy="1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4683760" y="4170045"/>
            <a:ext cx="2817495" cy="632460"/>
            <a:chOff x="7376" y="6567"/>
            <a:chExt cx="4437" cy="996"/>
          </a:xfrm>
        </p:grpSpPr>
        <p:sp>
          <p:nvSpPr>
            <p:cNvPr id="5" name="圆角矩形 4"/>
            <p:cNvSpPr/>
            <p:nvPr/>
          </p:nvSpPr>
          <p:spPr>
            <a:xfrm>
              <a:off x="8433" y="6779"/>
              <a:ext cx="3380" cy="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chemeClr val="accent4">
                      <a:lumMod val="50000"/>
                    </a:schemeClr>
                  </a:solidFill>
                </a:rPr>
                <a:t>选择系统部署方案</a:t>
              </a:r>
              <a:endParaRPr lang="zh-CN" altLang="en-US" b="1">
                <a:solidFill>
                  <a:schemeClr val="accent4">
                    <a:lumMod val="50000"/>
                  </a:schemeClr>
                </a:solidFill>
              </a:endParaRPr>
            </a:p>
          </p:txBody>
        </p:sp>
        <p:cxnSp>
          <p:nvCxnSpPr>
            <p:cNvPr id="11" name="肘形连接符 10"/>
            <p:cNvCxnSpPr/>
            <p:nvPr/>
          </p:nvCxnSpPr>
          <p:spPr>
            <a:xfrm rot="5400000" flipV="1">
              <a:off x="7535" y="6408"/>
              <a:ext cx="739" cy="1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426200" y="4802505"/>
            <a:ext cx="2817495" cy="675005"/>
            <a:chOff x="10120" y="7563"/>
            <a:chExt cx="4437" cy="1063"/>
          </a:xfrm>
        </p:grpSpPr>
        <p:sp>
          <p:nvSpPr>
            <p:cNvPr id="6" name="圆角矩形 5"/>
            <p:cNvSpPr/>
            <p:nvPr/>
          </p:nvSpPr>
          <p:spPr>
            <a:xfrm>
              <a:off x="11177" y="7842"/>
              <a:ext cx="3380" cy="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chemeClr val="accent4">
                      <a:lumMod val="50000"/>
                    </a:schemeClr>
                  </a:solidFill>
                </a:rPr>
                <a:t>定义设计策略</a:t>
              </a:r>
              <a:endParaRPr lang="zh-CN" altLang="en-US" b="1">
                <a:solidFill>
                  <a:schemeClr val="accent4">
                    <a:lumMod val="50000"/>
                  </a:schemeClr>
                </a:solidFill>
              </a:endParaRPr>
            </a:p>
          </p:txBody>
        </p:sp>
        <p:cxnSp>
          <p:nvCxnSpPr>
            <p:cNvPr id="12" name="肘形连接符 11"/>
            <p:cNvCxnSpPr/>
            <p:nvPr/>
          </p:nvCxnSpPr>
          <p:spPr>
            <a:xfrm rot="5400000" flipV="1">
              <a:off x="10279" y="7404"/>
              <a:ext cx="739" cy="1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183245" y="5477510"/>
            <a:ext cx="2817495" cy="737235"/>
            <a:chOff x="12887" y="8626"/>
            <a:chExt cx="4437" cy="1161"/>
          </a:xfrm>
        </p:grpSpPr>
        <p:sp>
          <p:nvSpPr>
            <p:cNvPr id="8" name="圆角矩形 7"/>
            <p:cNvSpPr/>
            <p:nvPr/>
          </p:nvSpPr>
          <p:spPr>
            <a:xfrm>
              <a:off x="13944" y="9003"/>
              <a:ext cx="3380" cy="7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a:solidFill>
                    <a:schemeClr val="accent4">
                      <a:lumMod val="50000"/>
                    </a:schemeClr>
                  </a:solidFill>
                </a:rPr>
                <a:t>评审设计方案</a:t>
              </a:r>
              <a:endParaRPr lang="zh-CN" altLang="en-US" b="1">
                <a:solidFill>
                  <a:schemeClr val="accent4">
                    <a:lumMod val="50000"/>
                  </a:schemeClr>
                </a:solidFill>
              </a:endParaRPr>
            </a:p>
          </p:txBody>
        </p:sp>
        <p:cxnSp>
          <p:nvCxnSpPr>
            <p:cNvPr id="13" name="肘形连接符 12"/>
            <p:cNvCxnSpPr/>
            <p:nvPr/>
          </p:nvCxnSpPr>
          <p:spPr>
            <a:xfrm rot="5400000" flipV="1">
              <a:off x="13046" y="8467"/>
              <a:ext cx="739" cy="1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矩形标注 15"/>
          <p:cNvSpPr/>
          <p:nvPr/>
        </p:nvSpPr>
        <p:spPr>
          <a:xfrm>
            <a:off x="6485255" y="2268220"/>
            <a:ext cx="4023360" cy="456565"/>
          </a:xfrm>
          <a:prstGeom prst="wedgeRectCallout">
            <a:avLst>
              <a:gd name="adj1" fmla="val -107938"/>
              <a:gd name="adj2" fmla="val 15166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latin typeface="华文楷体" panose="02010600040101010101" charset="-122"/>
                <a:ea typeface="华文楷体" panose="02010600040101010101" charset="-122"/>
              </a:rPr>
              <a:t>明确系统质量属性，定义设计目标</a:t>
            </a:r>
            <a:endParaRPr lang="zh-CN" altLang="en-US">
              <a:latin typeface="华文楷体" panose="02010600040101010101" charset="-122"/>
              <a:ea typeface="华文楷体" panose="02010600040101010101" charset="-122"/>
            </a:endParaRPr>
          </a:p>
        </p:txBody>
      </p:sp>
      <p:sp>
        <p:nvSpPr>
          <p:cNvPr id="17" name="矩形标注 16"/>
          <p:cNvSpPr/>
          <p:nvPr/>
        </p:nvSpPr>
        <p:spPr>
          <a:xfrm>
            <a:off x="6485255" y="3126105"/>
            <a:ext cx="4380865" cy="456565"/>
          </a:xfrm>
          <a:prstGeom prst="wedgeRectCallout">
            <a:avLst>
              <a:gd name="adj1" fmla="val -64784"/>
              <a:gd name="adj2" fmla="val 12454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华文楷体" panose="02010600040101010101" charset="-122"/>
                <a:ea typeface="华文楷体" panose="02010600040101010101" charset="-122"/>
              </a:rPr>
              <a:t>按照高内聚、低耦合的原则分解系统</a:t>
            </a:r>
            <a:endParaRPr lang="zh-CN" altLang="en-US">
              <a:latin typeface="华文楷体" panose="02010600040101010101" charset="-122"/>
              <a:ea typeface="华文楷体" panose="02010600040101010101" charset="-122"/>
            </a:endParaRPr>
          </a:p>
        </p:txBody>
      </p:sp>
      <p:sp>
        <p:nvSpPr>
          <p:cNvPr id="18" name="矩形标注 17"/>
          <p:cNvSpPr/>
          <p:nvPr/>
        </p:nvSpPr>
        <p:spPr>
          <a:xfrm>
            <a:off x="7771765" y="3848100"/>
            <a:ext cx="2936240" cy="456565"/>
          </a:xfrm>
          <a:prstGeom prst="wedgeRectCallout">
            <a:avLst>
              <a:gd name="adj1" fmla="val -57266"/>
              <a:gd name="adj2" fmla="val 85187"/>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华文楷体" panose="02010600040101010101" charset="-122"/>
                <a:ea typeface="华文楷体" panose="02010600040101010101" charset="-122"/>
              </a:rPr>
              <a:t>子系统部署到硬件的方案</a:t>
            </a:r>
            <a:endParaRPr lang="zh-CN" altLang="en-US">
              <a:latin typeface="华文楷体" panose="02010600040101010101" charset="-122"/>
              <a:ea typeface="华文楷体" panose="02010600040101010101" charset="-122"/>
            </a:endParaRPr>
          </a:p>
        </p:txBody>
      </p:sp>
      <p:sp>
        <p:nvSpPr>
          <p:cNvPr id="19" name="矩形标注 18"/>
          <p:cNvSpPr/>
          <p:nvPr/>
        </p:nvSpPr>
        <p:spPr>
          <a:xfrm>
            <a:off x="479425" y="5490210"/>
            <a:ext cx="5682615" cy="456565"/>
          </a:xfrm>
          <a:prstGeom prst="wedgeRectCallout">
            <a:avLst>
              <a:gd name="adj1" fmla="val 69476"/>
              <a:gd name="adj2" fmla="val -51668"/>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华文楷体" panose="02010600040101010101" charset="-122"/>
                <a:ea typeface="华文楷体" panose="02010600040101010101" charset="-122"/>
              </a:rPr>
              <a:t>定义数据存储、访问控制、全局控制等方面的设计策略</a:t>
            </a:r>
            <a:endParaRPr lang="zh-CN" altLang="en-US">
              <a:latin typeface="华文楷体" panose="02010600040101010101" charset="-122"/>
              <a:ea typeface="华文楷体" panose="02010600040101010101" charset="-122"/>
            </a:endParaRPr>
          </a:p>
        </p:txBody>
      </p:sp>
      <p:sp>
        <p:nvSpPr>
          <p:cNvPr id="20" name="矩形标注 19"/>
          <p:cNvSpPr/>
          <p:nvPr/>
        </p:nvSpPr>
        <p:spPr>
          <a:xfrm>
            <a:off x="9768205" y="4612005"/>
            <a:ext cx="1828165" cy="850265"/>
          </a:xfrm>
          <a:prstGeom prst="wedgeRectCallout">
            <a:avLst>
              <a:gd name="adj1" fmla="val -49548"/>
              <a:gd name="adj2" fmla="val 79424"/>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latin typeface="华文楷体" panose="02010600040101010101" charset="-122"/>
                <a:ea typeface="华文楷体" panose="02010600040101010101" charset="-122"/>
              </a:rPr>
              <a:t>通过评审改进设计质量</a:t>
            </a:r>
            <a:endParaRPr lang="zh-CN" altLang="en-US">
              <a:latin typeface="华文楷体" panose="02010600040101010101" charset="-122"/>
              <a:ea typeface="华文楷体" panose="020106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box(out)">
                                      <p:cBhvr>
                                        <p:cTn id="12" dur="1000"/>
                                        <p:tgtEl>
                                          <p:spTgt spid="2"/>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wipe(up)">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000" fill="hold">
                                          <p:stCondLst>
                                            <p:cond delay="0"/>
                                          </p:stCondLst>
                                        </p:cTn>
                                        <p:tgtEl>
                                          <p:spTgt spid="21"/>
                                        </p:tgtEl>
                                        <p:attrNameLst>
                                          <p:attrName>style.visibility</p:attrName>
                                        </p:attrNameLst>
                                      </p:cBhvr>
                                      <p:to>
                                        <p:strVal val="visible"/>
                                      </p:to>
                                    </p:set>
                                    <p:animEffect transition="in" filter="wipe(left)">
                                      <p:cBhvr>
                                        <p:cTn id="21" dur="1000"/>
                                        <p:tgtEl>
                                          <p:spTgt spid="21"/>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000" fill="hold">
                                          <p:stCondLst>
                                            <p:cond delay="0"/>
                                          </p:stCondLst>
                                        </p:cTn>
                                        <p:tgtEl>
                                          <p:spTgt spid="17"/>
                                        </p:tgtEl>
                                        <p:attrNameLst>
                                          <p:attrName>style.visibility</p:attrName>
                                        </p:attrNameLst>
                                      </p:cBhvr>
                                      <p:to>
                                        <p:strVal val="visible"/>
                                      </p:to>
                                    </p:set>
                                    <p:animEffect transition="in" filter="wipe(up)">
                                      <p:cBhvr>
                                        <p:cTn id="25" dur="1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000"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000" fill="hold">
                                          <p:stCondLst>
                                            <p:cond delay="0"/>
                                          </p:stCondLst>
                                        </p:cTn>
                                        <p:tgtEl>
                                          <p:spTgt spid="18"/>
                                        </p:tgtEl>
                                        <p:attrNameLst>
                                          <p:attrName>style.visibility</p:attrName>
                                        </p:attrNameLst>
                                      </p:cBhvr>
                                      <p:to>
                                        <p:strVal val="visible"/>
                                      </p:to>
                                    </p:set>
                                    <p:animEffect transition="in" filter="wipe(up)">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000" fill="hold">
                                          <p:stCondLst>
                                            <p:cond delay="0"/>
                                          </p:stCondLst>
                                        </p:cTn>
                                        <p:tgtEl>
                                          <p:spTgt spid="23"/>
                                        </p:tgtEl>
                                        <p:attrNameLst>
                                          <p:attrName>style.visibility</p:attrName>
                                        </p:attrNameLst>
                                      </p:cBhvr>
                                      <p:to>
                                        <p:strVal val="visible"/>
                                      </p:to>
                                    </p:set>
                                    <p:animEffect transition="in" filter="wipe(left)">
                                      <p:cBhvr>
                                        <p:cTn id="39" dur="1000"/>
                                        <p:tgtEl>
                                          <p:spTgt spid="23"/>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000" fill="hold">
                                          <p:stCondLst>
                                            <p:cond delay="0"/>
                                          </p:stCondLst>
                                        </p:cTn>
                                        <p:tgtEl>
                                          <p:spTgt spid="19"/>
                                        </p:tgtEl>
                                        <p:attrNameLst>
                                          <p:attrName>style.visibility</p:attrName>
                                        </p:attrNameLst>
                                      </p:cBhvr>
                                      <p:to>
                                        <p:strVal val="visible"/>
                                      </p:to>
                                    </p:set>
                                    <p:animEffect transition="in" filter="wipe(left)">
                                      <p:cBhvr>
                                        <p:cTn id="43" dur="10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000" fill="hold">
                                          <p:stCondLst>
                                            <p:cond delay="0"/>
                                          </p:stCondLst>
                                        </p:cTn>
                                        <p:tgtEl>
                                          <p:spTgt spid="24"/>
                                        </p:tgtEl>
                                        <p:attrNameLst>
                                          <p:attrName>style.visibility</p:attrName>
                                        </p:attrNameLst>
                                      </p:cBhvr>
                                      <p:to>
                                        <p:strVal val="visible"/>
                                      </p:to>
                                    </p:set>
                                    <p:animEffect transition="in" filter="wipe(left)">
                                      <p:cBhvr>
                                        <p:cTn id="48" dur="1000"/>
                                        <p:tgtEl>
                                          <p:spTgt spid="24"/>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000" fill="hold">
                                          <p:stCondLst>
                                            <p:cond delay="0"/>
                                          </p:stCondLst>
                                        </p:cTn>
                                        <p:tgtEl>
                                          <p:spTgt spid="20"/>
                                        </p:tgtEl>
                                        <p:attrNameLst>
                                          <p:attrName>style.visibility</p:attrName>
                                        </p:attrNameLst>
                                      </p:cBhvr>
                                      <p:to>
                                        <p:strVal val="visible"/>
                                      </p:to>
                                    </p:set>
                                    <p:animEffect transition="in" filter="wipe(up)">
                                      <p:cBhvr>
                                        <p:cTn id="5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6" grpId="0" animBg="1"/>
      <p:bldP spid="17" grpId="0" animBg="1"/>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07670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457200" indent="-457200">
              <a:buFont typeface="Wingdings" panose="05000000000000000000" pitchFamily="2" charset="2"/>
              <a:buChar char="Ø"/>
            </a:pPr>
            <a:r>
              <a:rPr lang="zh-CN" altLang="en-US" sz="2400" b="1" i="1" dirty="0">
                <a:latin typeface="Times New Roman" panose="02020603050405020304" charset="0"/>
                <a:sym typeface="+mn-ea"/>
              </a:rPr>
              <a:t>体系结构与系统质量属性的关系</a:t>
            </a:r>
            <a:endParaRPr lang="zh-CN" altLang="en-US" sz="2400" b="1" i="1" dirty="0">
              <a:latin typeface="Times New Roman" panose="02020603050405020304" charset="0"/>
              <a:sym typeface="+mn-ea"/>
            </a:endParaRPr>
          </a:p>
          <a:p>
            <a:pPr marL="342900" indent="-342900">
              <a:buFont typeface="Arial" panose="020B0604020202020204" pitchFamily="34" charset="0"/>
              <a:buChar char="•"/>
            </a:pPr>
            <a:r>
              <a:rPr lang="zh-CN" altLang="en-US" sz="2400" dirty="0" smtClean="0">
                <a:solidFill>
                  <a:schemeClr val="accent1">
                    <a:lumMod val="50000"/>
                  </a:schemeClr>
                </a:solidFill>
                <a:latin typeface="+mj-ea"/>
                <a:ea typeface="+mj-ea"/>
              </a:rPr>
              <a:t>体系结构的设计更多关注的是系统整体的质量特性，而不是局部的功能，如：</a:t>
            </a:r>
            <a:endParaRPr lang="en-US" altLang="zh-CN" sz="2400" dirty="0" smtClean="0">
              <a:solidFill>
                <a:schemeClr val="accent1">
                  <a:lumMod val="50000"/>
                </a:schemeClr>
              </a:solidFill>
              <a:latin typeface="+mj-ea"/>
              <a:ea typeface="+mj-ea"/>
            </a:endParaRPr>
          </a:p>
          <a:p>
            <a:pPr marL="601980" lvl="1" indent="-341630" eaLnBrk="1" hangingPunct="1">
              <a:lnSpc>
                <a:spcPct val="110000"/>
              </a:lnSpc>
              <a:buFont typeface="Arial" panose="020B0604020202020204" pitchFamily="34" charset="0"/>
              <a:buChar char="•"/>
            </a:pP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如果对系统</a:t>
            </a:r>
            <a:r>
              <a:rPr lang="zh-CN" altLang="en-US" sz="2200" b="1" dirty="0">
                <a:solidFill>
                  <a:srgbClr val="FF0000"/>
                </a:solidFill>
                <a:latin typeface="华文楷体" panose="02010600040101010101" charset="-122"/>
                <a:ea typeface="华文楷体" panose="02010600040101010101" charset="-122"/>
                <a:cs typeface="华文楷体" panose="02010600040101010101" charset="-122"/>
                <a:sym typeface="+mn-ea"/>
              </a:rPr>
              <a:t>效率</a:t>
            </a: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要求高，应在系统分解时增大构件的粒度，使操作集中在构件内部并减少构件间的联系；</a:t>
            </a:r>
            <a:endParaRPr lang="en-US" altLang="zh-CN" sz="2400" dirty="0">
              <a:solidFill>
                <a:srgbClr val="000066"/>
              </a:solidFill>
              <a:latin typeface="华文楷体" panose="02010600040101010101" charset="-122"/>
              <a:ea typeface="华文楷体" panose="02010600040101010101" charset="-122"/>
              <a:cs typeface="华文楷体" panose="02010600040101010101" charset="-122"/>
            </a:endParaRPr>
          </a:p>
          <a:p>
            <a:pPr marL="601980" lvl="1" indent="-341630" eaLnBrk="1" hangingPunct="1">
              <a:lnSpc>
                <a:spcPct val="110000"/>
              </a:lnSpc>
              <a:buFont typeface="Arial" panose="020B0604020202020204" pitchFamily="34" charset="0"/>
              <a:buChar char="•"/>
            </a:pP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如果对</a:t>
            </a:r>
            <a:r>
              <a:rPr lang="zh-CN" altLang="en-US" sz="2200" b="1" dirty="0">
                <a:solidFill>
                  <a:srgbClr val="FF0000"/>
                </a:solidFill>
                <a:latin typeface="华文楷体" panose="02010600040101010101" charset="-122"/>
                <a:ea typeface="华文楷体" panose="02010600040101010101" charset="-122"/>
                <a:cs typeface="华文楷体" panose="02010600040101010101" charset="-122"/>
                <a:sym typeface="+mn-ea"/>
              </a:rPr>
              <a:t>保密性</a:t>
            </a: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要求高，可以采用分层体系结构，把需要保密的关键数据放在最内层；</a:t>
            </a:r>
            <a:endPar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endParaRPr>
          </a:p>
          <a:p>
            <a:pPr marL="601980" indent="-341630" eaLnBrk="1" hangingPunct="1">
              <a:lnSpc>
                <a:spcPct val="110000"/>
              </a:lnSpc>
              <a:buFont typeface="Arial" panose="020B0604020202020204" pitchFamily="34" charset="0"/>
              <a:buChar char="•"/>
            </a:pP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如果对</a:t>
            </a:r>
            <a:r>
              <a:rPr lang="zh-CN" altLang="en-US" sz="2200" b="1" dirty="0">
                <a:solidFill>
                  <a:srgbClr val="FF0000"/>
                </a:solidFill>
                <a:latin typeface="华文楷体" panose="02010600040101010101" charset="-122"/>
                <a:ea typeface="华文楷体" panose="02010600040101010101" charset="-122"/>
                <a:cs typeface="华文楷体" panose="02010600040101010101" charset="-122"/>
                <a:sym typeface="+mn-ea"/>
              </a:rPr>
              <a:t>可用性</a:t>
            </a: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要求高，设计中应包含冗余构件和容错机制；</a:t>
            </a:r>
            <a:endPar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endParaRPr>
          </a:p>
          <a:p>
            <a:pPr marL="601980" lvl="1" indent="-341630" eaLnBrk="1" hangingPunct="1">
              <a:lnSpc>
                <a:spcPct val="110000"/>
              </a:lnSpc>
              <a:buFont typeface="Arial" panose="020B0604020202020204" pitchFamily="34" charset="0"/>
              <a:buChar char="•"/>
            </a:pP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如果对</a:t>
            </a:r>
            <a:r>
              <a:rPr lang="zh-CN" altLang="en-US" sz="2200" b="1" dirty="0">
                <a:solidFill>
                  <a:srgbClr val="FF0000"/>
                </a:solidFill>
                <a:latin typeface="华文楷体" panose="02010600040101010101" charset="-122"/>
                <a:ea typeface="华文楷体" panose="02010600040101010101" charset="-122"/>
                <a:cs typeface="华文楷体" panose="02010600040101010101" charset="-122"/>
                <a:sym typeface="+mn-ea"/>
              </a:rPr>
              <a:t>可维护性</a:t>
            </a:r>
            <a:r>
              <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sym typeface="+mn-ea"/>
              </a:rPr>
              <a:t>要求高，则应尽量设计小粒度的可替换构件。</a:t>
            </a:r>
            <a:endParaRPr lang="zh-CN" altLang="en-US" sz="2200" dirty="0">
              <a:solidFill>
                <a:schemeClr val="accent4">
                  <a:lumMod val="50000"/>
                </a:schemeClr>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500755"/>
          </a:xfrm>
          <a:prstGeom prst="rect">
            <a:avLst/>
          </a:prstGeom>
          <a:noFill/>
        </p:spPr>
        <p:txBody>
          <a:bodyPr wrap="square" rtlCol="0">
            <a:spAutoFit/>
          </a:bodyPr>
          <a:lstStyle/>
          <a:p>
            <a:pPr>
              <a:lnSpc>
                <a:spcPct val="12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347980" indent="-34798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体系结构设计决策</a:t>
            </a:r>
            <a:endParaRPr lang="zh-CN" altLang="en-US" sz="2400" b="1" i="1" dirty="0">
              <a:latin typeface="Times New Roman" panose="02020603050405020304" charset="0"/>
            </a:endParaRPr>
          </a:p>
          <a:p>
            <a:pPr marL="342900" indent="-342900" eaLnBrk="1" hangingPunct="1">
              <a:lnSpc>
                <a:spcPct val="120000"/>
              </a:lnSpc>
              <a:buFont typeface="Arial" panose="020B0604020202020204" pitchFamily="34" charset="0"/>
              <a:buChar char="•"/>
            </a:pPr>
            <a:r>
              <a:rPr lang="zh-CN" altLang="en-US" sz="2400" dirty="0">
                <a:solidFill>
                  <a:srgbClr val="000066"/>
                </a:solidFill>
                <a:sym typeface="+mn-ea"/>
              </a:rPr>
              <a:t>体系结构设计是一个创造性的过程，所以不同类型的系统的设计过程与设计活动是不尽相同的。</a:t>
            </a:r>
            <a:endParaRPr lang="zh-CN" altLang="en-US" sz="2400" dirty="0">
              <a:solidFill>
                <a:srgbClr val="000066"/>
              </a:solidFill>
            </a:endParaRPr>
          </a:p>
          <a:p>
            <a:pPr marL="342900" indent="-342900" eaLnBrk="1" hangingPunct="1">
              <a:lnSpc>
                <a:spcPct val="120000"/>
              </a:lnSpc>
              <a:buFont typeface="Arial" panose="020B0604020202020204" pitchFamily="34" charset="0"/>
              <a:buChar char="•"/>
            </a:pPr>
            <a:r>
              <a:rPr lang="zh-CN" altLang="en-US" sz="2400" dirty="0">
                <a:solidFill>
                  <a:srgbClr val="000066"/>
                </a:solidFill>
                <a:sym typeface="+mn-ea"/>
              </a:rPr>
              <a:t>然而，在体系结构设计过程中的一些问题的研究是适合所有系统设计的，因此从</a:t>
            </a:r>
            <a:r>
              <a:rPr lang="zh-CN" altLang="en-US" sz="2400" b="1" dirty="0">
                <a:solidFill>
                  <a:srgbClr val="FF0000"/>
                </a:solidFill>
                <a:sym typeface="+mn-ea"/>
              </a:rPr>
              <a:t>设计决策</a:t>
            </a:r>
            <a:r>
              <a:rPr lang="zh-CN" altLang="en-US" sz="2400" dirty="0">
                <a:solidFill>
                  <a:srgbClr val="000066"/>
                </a:solidFill>
                <a:sym typeface="+mn-ea"/>
              </a:rPr>
              <a:t>角度看待体系结构设计比从活动角度看待它更有意义。</a:t>
            </a:r>
            <a:endParaRPr lang="zh-CN" altLang="en-US" sz="2400" dirty="0">
              <a:solidFill>
                <a:srgbClr val="000066"/>
              </a:solidFill>
              <a:sym typeface="+mn-ea"/>
            </a:endParaRPr>
          </a:p>
          <a:p>
            <a:pPr marL="342900" indent="-342900" eaLnBrk="1" hangingPunct="1">
              <a:buFont typeface="Arial" panose="020B0604020202020204" pitchFamily="34" charset="0"/>
              <a:buChar char="•"/>
            </a:pPr>
            <a:endParaRPr lang="en-US" altLang="zh-CN" sz="2400" dirty="0">
              <a:solidFill>
                <a:srgbClr val="000066"/>
              </a:solidFill>
              <a:latin typeface="华文楷体" panose="02010600040101010101" charset="-122"/>
              <a:ea typeface="华文楷体" panose="02010600040101010101" charset="-122"/>
              <a:cs typeface="华文楷体" panose="02010600040101010101" charset="-122"/>
            </a:endParaRPr>
          </a:p>
          <a:p>
            <a:pPr marL="457200" indent="-457200">
              <a:buFont typeface="Arial" panose="020B0604020202020204" pitchFamily="34" charset="0"/>
              <a:buChar char="•"/>
            </a:pPr>
            <a:endParaRPr lang="zh-CN" altLang="en-GB" sz="2000" dirty="0">
              <a:solidFill>
                <a:srgbClr val="000066"/>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73900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457200" indent="-457200">
              <a:buFont typeface="Wingdings" panose="05000000000000000000" pitchFamily="2" charset="2"/>
              <a:buChar char="Ø"/>
            </a:pPr>
            <a:r>
              <a:rPr lang="zh-CN" altLang="en-US" sz="2400" b="1" i="1" dirty="0">
                <a:latin typeface="Times New Roman" panose="02020603050405020304" charset="0"/>
                <a:sym typeface="+mn-ea"/>
              </a:rPr>
              <a:t>系统架构师必须要考虑的设计决策</a:t>
            </a:r>
            <a:endParaRPr lang="en-US" altLang="zh-CN" sz="2400" b="1" dirty="0" smtClean="0">
              <a:solidFill>
                <a:schemeClr val="accent1">
                  <a:lumMod val="50000"/>
                </a:schemeClr>
              </a:solidFill>
              <a:latin typeface="+mj-ea"/>
              <a:ea typeface="+mj-ea"/>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是否存在一个一般性的应用体系结构可以作为设计模板？</a:t>
            </a:r>
            <a:endParaRPr lang="zh-CN" altLang="en-US"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系统将如何分配到多个核或处理器上</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可能会用到哪些体系结构风格</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将使用什么方法构建系统</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将采用什么策略把系统分解成组件</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en-US" altLang="zh-CN" sz="2400" dirty="0">
                <a:solidFill>
                  <a:srgbClr val="000066"/>
                </a:solidFill>
                <a:sym typeface="+mn-ea"/>
              </a:rPr>
              <a:t>应该采用什么样的控制策略？</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什么样的体系结构组织方式对于交付系统的非功能性需求是最合适的</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如何评估体系结构设计</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00000"/>
              </a:lnSpc>
              <a:buFont typeface="Arial" panose="020B0604020202020204" pitchFamily="34" charset="0"/>
              <a:buChar char="•"/>
            </a:pPr>
            <a:r>
              <a:rPr lang="zh-CN" altLang="en-US" sz="2400" dirty="0">
                <a:solidFill>
                  <a:srgbClr val="000066"/>
                </a:solidFill>
                <a:sym typeface="+mn-ea"/>
              </a:rPr>
              <a:t>如何将系统的体系结构文档化？</a:t>
            </a:r>
            <a:endParaRPr lang="zh-CN" altLang="en-US" sz="2400" dirty="0">
              <a:solidFill>
                <a:srgbClr val="000066"/>
              </a:solidFill>
            </a:endParaRPr>
          </a:p>
          <a:p>
            <a:pPr marL="457200" indent="-457200">
              <a:buFont typeface="Arial" panose="020B0604020202020204" pitchFamily="34" charset="0"/>
              <a:buChar char="•"/>
            </a:pPr>
            <a:endParaRPr lang="zh-CN" altLang="en-GB" sz="2000" dirty="0">
              <a:solidFill>
                <a:srgbClr val="000066"/>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84568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.1</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体系结构设计概念</a:t>
            </a:r>
            <a:endParaRPr lang="en-US" altLang="zh-CN" sz="2800" b="1" dirty="0" smtClean="0">
              <a:solidFill>
                <a:srgbClr val="002060"/>
              </a:solidFill>
              <a:latin typeface="+mj-ea"/>
              <a:ea typeface="+mj-ea"/>
            </a:endParaRPr>
          </a:p>
          <a:p>
            <a:pPr marL="342900" lvl="0" indent="-342900" eaLnBrk="1" hangingPunct="1">
              <a:lnSpc>
                <a:spcPct val="120000"/>
              </a:lnSpc>
              <a:buFont typeface="Wingdings" panose="05000000000000000000" charset="0"/>
              <a:buChar char="Ø"/>
            </a:pPr>
            <a:r>
              <a:rPr lang="zh-CN" sz="2400" b="1" i="1" dirty="0">
                <a:latin typeface="Times New Roman" panose="02020603050405020304" charset="0"/>
                <a:sym typeface="+mn-ea"/>
              </a:rPr>
              <a:t>体系结构有关的几个概念</a:t>
            </a:r>
            <a:endParaRPr lang="zh-CN" sz="2400" b="1" i="1" dirty="0">
              <a:latin typeface="Times New Roman" panose="02020603050405020304" charset="0"/>
              <a:sym typeface="+mn-ea"/>
            </a:endParaRPr>
          </a:p>
          <a:p>
            <a:pPr lvl="2" indent="-457200">
              <a:lnSpc>
                <a:spcPct val="130000"/>
              </a:lnSpc>
              <a:buFont typeface="Arial" panose="020B0604020202020204" pitchFamily="34" charset="0"/>
              <a:buChar char="•"/>
            </a:pPr>
            <a:r>
              <a:rPr lang="zh-CN" sz="2400" b="1" dirty="0">
                <a:solidFill>
                  <a:srgbClr val="000066"/>
                </a:solidFill>
                <a:latin typeface="华文楷体" panose="02010600040101010101" charset="-122"/>
                <a:ea typeface="华文楷体" panose="02010600040101010101" charset="-122"/>
                <a:sym typeface="+mn-ea"/>
              </a:rPr>
              <a:t>体系结构风格</a:t>
            </a:r>
            <a:r>
              <a:rPr lang="zh-CN" sz="2400" dirty="0">
                <a:solidFill>
                  <a:srgbClr val="000066"/>
                </a:solidFill>
                <a:latin typeface="华文楷体" panose="02010600040101010101" charset="-122"/>
                <a:ea typeface="华文楷体" panose="02010600040101010101" charset="-122"/>
                <a:sym typeface="+mn-ea"/>
              </a:rPr>
              <a:t>：用于描述某一特定应用领域中系统组织的惯用模式，反映</a:t>
            </a:r>
            <a:r>
              <a:rPr lang="zh-CN" sz="2400" dirty="0">
                <a:solidFill>
                  <a:srgbClr val="000066"/>
                </a:solidFill>
                <a:latin typeface="华文楷体" panose="02010600040101010101" charset="-122"/>
                <a:ea typeface="华文楷体" panose="02010600040101010101" charset="-122"/>
              </a:rPr>
              <a:t>了领域中众多系统所共有的结构和语义特性。</a:t>
            </a:r>
            <a:endParaRPr lang="zh-CN" sz="2400" dirty="0">
              <a:solidFill>
                <a:srgbClr val="000066"/>
              </a:solidFill>
              <a:latin typeface="华文楷体" panose="02010600040101010101" charset="-122"/>
              <a:ea typeface="华文楷体" panose="02010600040101010101" charset="-122"/>
            </a:endParaRPr>
          </a:p>
          <a:p>
            <a:pPr lvl="2" indent="-457200">
              <a:lnSpc>
                <a:spcPct val="130000"/>
              </a:lnSpc>
              <a:buFont typeface="Arial" panose="020B0604020202020204" pitchFamily="34" charset="0"/>
              <a:buChar char="•"/>
            </a:pPr>
            <a:r>
              <a:rPr lang="zh-CN" sz="2400" b="1" dirty="0">
                <a:solidFill>
                  <a:srgbClr val="000066"/>
                </a:solidFill>
                <a:latin typeface="华文楷体" panose="02010600040101010101" charset="-122"/>
                <a:ea typeface="华文楷体" panose="02010600040101010101" charset="-122"/>
              </a:rPr>
              <a:t>设计模式</a:t>
            </a:r>
            <a:r>
              <a:rPr lang="zh-CN" sz="2400" dirty="0">
                <a:solidFill>
                  <a:srgbClr val="000066"/>
                </a:solidFill>
                <a:latin typeface="华文楷体" panose="02010600040101010101" charset="-122"/>
                <a:ea typeface="华文楷体" panose="02010600040101010101" charset="-122"/>
              </a:rPr>
              <a:t>：描述了软件系统设计过程中常见问题的一些解决方案，通常是从大量的成功实践中总结出来的且被广泛公认的实践和知识。</a:t>
            </a:r>
            <a:endParaRPr lang="zh-CN" sz="2400" dirty="0">
              <a:solidFill>
                <a:srgbClr val="000066"/>
              </a:solidFill>
              <a:latin typeface="华文楷体" panose="02010600040101010101" charset="-122"/>
              <a:ea typeface="华文楷体" panose="02010600040101010101" charset="-122"/>
            </a:endParaRPr>
          </a:p>
          <a:p>
            <a:pPr lvl="2" indent="-457200">
              <a:lnSpc>
                <a:spcPct val="130000"/>
              </a:lnSpc>
              <a:buFont typeface="Arial" panose="020B0604020202020204" pitchFamily="34" charset="0"/>
              <a:buChar char="•"/>
            </a:pPr>
            <a:r>
              <a:rPr lang="zh-CN" sz="2400" b="1" dirty="0">
                <a:solidFill>
                  <a:srgbClr val="000066"/>
                </a:solidFill>
                <a:latin typeface="华文楷体" panose="02010600040101010101" charset="-122"/>
                <a:ea typeface="华文楷体" panose="02010600040101010101" charset="-122"/>
              </a:rPr>
              <a:t>软件框架</a:t>
            </a:r>
            <a:r>
              <a:rPr lang="zh-CN" sz="2400" dirty="0">
                <a:solidFill>
                  <a:srgbClr val="000066"/>
                </a:solidFill>
                <a:latin typeface="华文楷体" panose="02010600040101010101" charset="-122"/>
                <a:ea typeface="华文楷体" panose="02010600040101010101" charset="-122"/>
              </a:rPr>
              <a:t>：软件框架是由开发人员定制的应用系统的骨架，是整个或部分系统的可重用设计，由一组抽象构件和构件实例间的交互方式组成。</a:t>
            </a:r>
            <a:endParaRPr lang="zh-CN" sz="2400" dirty="0">
              <a:solidFill>
                <a:srgbClr val="000066"/>
              </a:solidFill>
              <a:latin typeface="华文楷体" panose="02010600040101010101" charset="-122"/>
              <a:ea typeface="华文楷体" panose="02010600040101010101" charset="-122"/>
            </a:endParaRPr>
          </a:p>
          <a:p>
            <a:pPr marL="457200" indent="-457200">
              <a:buFont typeface="Arial" panose="020B0604020202020204" pitchFamily="34" charset="0"/>
              <a:buChar char="•"/>
            </a:pPr>
            <a:endParaRPr lang="zh-CN" sz="2000" dirty="0">
              <a:solidFill>
                <a:srgbClr val="000066"/>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65137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marL="342900" lvl="0" indent="-342900" algn="l">
              <a:lnSpc>
                <a:spcPct val="130000"/>
              </a:lnSpc>
              <a:buClrTx/>
              <a:buSzTx/>
              <a:buFont typeface="Wingdings" panose="05000000000000000000" charset="0"/>
              <a:buChar char="Ø"/>
            </a:pPr>
            <a:r>
              <a:rPr lang="zh-CN" altLang="en-US" sz="2400" b="1" i="1" dirty="0">
                <a:latin typeface="Times New Roman" panose="02020603050405020304" charset="0"/>
                <a:sym typeface="+mn-ea"/>
              </a:rPr>
              <a:t>数据中心体系结构</a:t>
            </a:r>
            <a:endParaRPr lang="zh-CN" altLang="en-US" sz="2400" b="1" i="1" dirty="0">
              <a:latin typeface="Times New Roman" panose="02020603050405020304" charset="0"/>
              <a:sym typeface="+mn-ea"/>
            </a:endParaRPr>
          </a:p>
          <a:p>
            <a:pPr marL="800100" lvl="1" indent="-342900" eaLnBrk="1" hangingPunct="1">
              <a:buFont typeface="Arial" panose="020B0604020202020204" pitchFamily="34" charset="0"/>
              <a:buChar char="•"/>
            </a:pPr>
            <a:r>
              <a:rPr lang="zh-CN" altLang="en-US" sz="2400" dirty="0">
                <a:solidFill>
                  <a:srgbClr val="000066"/>
                </a:solidFill>
                <a:sym typeface="+mn-ea"/>
              </a:rPr>
              <a:t>构成系统的子系统之间交换信息通常可以采用以下两种方式：</a:t>
            </a:r>
            <a:endParaRPr lang="zh-CN" altLang="en-US" sz="2400" dirty="0">
              <a:solidFill>
                <a:srgbClr val="000066"/>
              </a:solidFill>
            </a:endParaRPr>
          </a:p>
          <a:p>
            <a:pPr marL="1257300" lvl="2" indent="-342900" eaLnBrk="1" hangingPunct="1">
              <a:buFont typeface="Arial" panose="020B0604020202020204" pitchFamily="34" charset="0"/>
              <a:buChar char="•"/>
            </a:pPr>
            <a:r>
              <a:rPr lang="zh-CN" altLang="en-US" sz="2400" dirty="0">
                <a:solidFill>
                  <a:srgbClr val="000066"/>
                </a:solidFill>
                <a:sym typeface="+mn-ea"/>
              </a:rPr>
              <a:t>所有共享数据放到一个</a:t>
            </a:r>
            <a:r>
              <a:rPr lang="zh-CN" altLang="en-US" sz="2400" b="1" dirty="0">
                <a:solidFill>
                  <a:srgbClr val="660033"/>
                </a:solidFill>
                <a:sym typeface="+mn-ea"/>
              </a:rPr>
              <a:t>中心数据库（容器）</a:t>
            </a:r>
            <a:r>
              <a:rPr lang="zh-CN" altLang="en-US" sz="2400" dirty="0">
                <a:solidFill>
                  <a:srgbClr val="000066"/>
                </a:solidFill>
                <a:sym typeface="+mn-ea"/>
              </a:rPr>
              <a:t>中，所有子系统都能从中存取数据；</a:t>
            </a:r>
            <a:endParaRPr lang="zh-CN" altLang="en-US" sz="2400" dirty="0">
              <a:solidFill>
                <a:srgbClr val="000066"/>
              </a:solidFill>
            </a:endParaRPr>
          </a:p>
          <a:p>
            <a:pPr marL="1257300" lvl="2" indent="-342900" eaLnBrk="1" hangingPunct="1">
              <a:buFont typeface="Arial" panose="020B0604020202020204" pitchFamily="34" charset="0"/>
              <a:buChar char="•"/>
            </a:pPr>
            <a:r>
              <a:rPr lang="zh-CN" altLang="en-US" sz="2400" dirty="0">
                <a:solidFill>
                  <a:srgbClr val="000066"/>
                </a:solidFill>
                <a:sym typeface="+mn-ea"/>
              </a:rPr>
              <a:t>每一个子系统维持自己的一个数据库，子系统之间的数据交互通过消息传递来实现。</a:t>
            </a:r>
            <a:endParaRPr lang="zh-CN" altLang="en-US" sz="2400" dirty="0">
              <a:solidFill>
                <a:srgbClr val="000066"/>
              </a:solidFill>
            </a:endParaRPr>
          </a:p>
          <a:p>
            <a:pPr marL="800100" lvl="1" indent="-342900" eaLnBrk="1" hangingPunct="1">
              <a:buFont typeface="Arial" panose="020B0604020202020204" pitchFamily="34" charset="0"/>
              <a:buChar char="•"/>
            </a:pPr>
            <a:r>
              <a:rPr lang="zh-CN" altLang="en-US" sz="2400" dirty="0">
                <a:solidFill>
                  <a:srgbClr val="000066"/>
                </a:solidFill>
                <a:sym typeface="+mn-ea"/>
              </a:rPr>
              <a:t>当系统中存在大量的数据共享时，</a:t>
            </a:r>
            <a:r>
              <a:rPr lang="zh-CN" altLang="en-US" sz="2400" b="1" dirty="0">
                <a:solidFill>
                  <a:srgbClr val="000066"/>
                </a:solidFill>
                <a:sym typeface="+mn-ea"/>
              </a:rPr>
              <a:t>数据中心（容器）模型</a:t>
            </a:r>
            <a:r>
              <a:rPr lang="zh-CN" altLang="en-US" sz="2400" dirty="0">
                <a:solidFill>
                  <a:srgbClr val="000066"/>
                </a:solidFill>
                <a:sym typeface="+mn-ea"/>
              </a:rPr>
              <a:t>是最为常用的体系结构风格。</a:t>
            </a:r>
            <a:endParaRPr lang="zh-CN" altLang="en-US" sz="2400" dirty="0">
              <a:solidFill>
                <a:srgbClr val="000066"/>
              </a:solidFill>
            </a:endParaRPr>
          </a:p>
          <a:p>
            <a:pPr marL="1828800" lvl="3" indent="-457200" algn="l">
              <a:lnSpc>
                <a:spcPct val="130000"/>
              </a:lnSpc>
              <a:buClrTx/>
              <a:buSzTx/>
              <a:buFont typeface="Arial" panose="020B0604020202020204" pitchFamily="34" charset="0"/>
              <a:buChar char="•"/>
            </a:pPr>
            <a:endParaRPr lang="zh-CN" altLang="en-US" sz="2400" dirty="0">
              <a:latin typeface="Times New Roman" panose="02020603050405020304" charset="0"/>
              <a:sym typeface="+mn-ea"/>
            </a:endParaRPr>
          </a:p>
          <a:p>
            <a:pPr marL="457200" indent="-457200">
              <a:buFont typeface="Arial" panose="020B0604020202020204" pitchFamily="34" charset="0"/>
              <a:buChar char="•"/>
            </a:pPr>
            <a:endParaRPr lang="zh-CN" altLang="en-US" sz="2400" dirty="0">
              <a:solidFill>
                <a:srgbClr val="000066"/>
              </a:solidFill>
              <a:latin typeface="Times New Roman" panose="02020603050405020304" charset="0"/>
              <a:ea typeface="华文楷体" panose="02010600040101010101" charset="-122"/>
              <a:cs typeface="华文楷体" panose="02010600040101010101" charset="-122"/>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141478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marL="0" lvl="1" indent="-457200">
              <a:buFont typeface="Wingdings" panose="05000000000000000000" charset="0"/>
              <a:buChar char="Ø"/>
            </a:pPr>
            <a:r>
              <a:rPr lang="zh-CN" altLang="en-US" sz="2400" b="1" i="1" dirty="0">
                <a:latin typeface="Times New Roman" panose="02020603050405020304" charset="0"/>
                <a:sym typeface="+mn-ea"/>
              </a:rPr>
              <a:t>数据中心体系结构</a:t>
            </a:r>
            <a:endParaRPr lang="zh-CN" altLang="en-US" sz="2400" b="1" i="1" dirty="0">
              <a:latin typeface="Times New Roman" panose="02020603050405020304" charset="0"/>
              <a:sym typeface="+mn-ea"/>
            </a:endParaRPr>
          </a:p>
          <a:p>
            <a:pPr marL="457200" indent="-457200">
              <a:buFont typeface="Arial" panose="020B0604020202020204" pitchFamily="34" charset="0"/>
              <a:buChar char="•"/>
            </a:pPr>
            <a:endParaRPr lang="zh-CN" sz="2000" dirty="0">
              <a:solidFill>
                <a:srgbClr val="000066"/>
              </a:solidFill>
              <a:latin typeface="华文楷体" panose="02010600040101010101" charset="-122"/>
              <a:ea typeface="华文楷体" panose="02010600040101010101" charset="-122"/>
              <a:cs typeface="华文楷体" panose="02010600040101010101" charset="-122"/>
            </a:endParaRPr>
          </a:p>
        </p:txBody>
      </p:sp>
      <p:graphicFrame>
        <p:nvGraphicFramePr>
          <p:cNvPr id="5" name="对象 4"/>
          <p:cNvGraphicFramePr/>
          <p:nvPr/>
        </p:nvGraphicFramePr>
        <p:xfrm>
          <a:off x="2388235" y="2889250"/>
          <a:ext cx="7168515" cy="3260090"/>
        </p:xfrm>
        <a:graphic>
          <a:graphicData uri="http://schemas.openxmlformats.org/presentationml/2006/ole">
            <mc:AlternateContent xmlns:mc="http://schemas.openxmlformats.org/markup-compatibility/2006">
              <mc:Choice xmlns:v="urn:schemas-microsoft-com:vml" Requires="v">
                <p:oleObj spid="_x0000_s5123" name="" r:id="rId2" imgW="7162800" imgH="3257550" progId="Paint.Picture">
                  <p:embed/>
                </p:oleObj>
              </mc:Choice>
              <mc:Fallback>
                <p:oleObj name="" r:id="rId2" imgW="7162800" imgH="3257550" progId="Paint.Picture">
                  <p:embed/>
                  <p:pic>
                    <p:nvPicPr>
                      <p:cNvPr id="0" name="图片 5"/>
                      <p:cNvPicPr/>
                      <p:nvPr/>
                    </p:nvPicPr>
                    <p:blipFill>
                      <a:blip r:embed="rId3"/>
                      <a:stretch>
                        <a:fillRect/>
                      </a:stretch>
                    </p:blipFill>
                    <p:spPr>
                      <a:xfrm>
                        <a:off x="2388235" y="2889250"/>
                        <a:ext cx="7168515" cy="3260090"/>
                      </a:xfrm>
                      <a:prstGeom prst="rect">
                        <a:avLst/>
                      </a:prstGeom>
                    </p:spPr>
                  </p:pic>
                </p:oleObj>
              </mc:Fallback>
            </mc:AlternateContent>
          </a:graphicData>
        </a:graphic>
      </p:graphicFrame>
    </p:spTree>
    <p:custDataLst>
      <p:tags r:id="rId4"/>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box(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21488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marL="0" lvl="1" indent="-457200">
              <a:buFont typeface="Wingdings" panose="05000000000000000000" charset="0"/>
              <a:buChar char="Ø"/>
            </a:pPr>
            <a:r>
              <a:rPr lang="zh-CN" altLang="en-US" sz="2400" b="1" i="1" dirty="0">
                <a:latin typeface="Times New Roman" panose="02020603050405020304" charset="0"/>
                <a:sym typeface="+mn-ea"/>
              </a:rPr>
              <a:t>数据中心体系结构</a:t>
            </a:r>
            <a:endParaRPr lang="zh-CN" altLang="en-US" sz="2400" b="1" i="1" dirty="0">
              <a:latin typeface="Times New Roman" panose="02020603050405020304" charset="0"/>
              <a:sym typeface="+mn-ea"/>
            </a:endParaRPr>
          </a:p>
          <a:p>
            <a:pPr marL="0" lvl="1" indent="-457200">
              <a:buFont typeface="Arial" panose="020B0604020202020204" pitchFamily="34" charset="0"/>
              <a:buChar char="•"/>
            </a:pPr>
            <a:r>
              <a:rPr lang="zh-CN" altLang="en-US" sz="2400" dirty="0">
                <a:latin typeface="Times New Roman" panose="02020603050405020304" charset="0"/>
                <a:sym typeface="+mn-ea"/>
              </a:rPr>
              <a:t>例：程序设计语</a:t>
            </a:r>
            <a:endParaRPr lang="zh-CN" altLang="en-US" sz="2400" dirty="0">
              <a:latin typeface="Times New Roman" panose="02020603050405020304" charset="0"/>
              <a:sym typeface="+mn-ea"/>
            </a:endParaRPr>
          </a:p>
          <a:p>
            <a:pPr marL="0" lvl="1" indent="0">
              <a:buFont typeface="Arial" panose="020B0604020202020204" pitchFamily="34" charset="0"/>
              <a:buNone/>
            </a:pPr>
            <a:r>
              <a:rPr lang="zh-CN" altLang="en-US" sz="2400" dirty="0">
                <a:latin typeface="Times New Roman" panose="02020603050405020304" charset="0"/>
                <a:sym typeface="+mn-ea"/>
              </a:rPr>
              <a:t>              言编译器</a:t>
            </a:r>
            <a:endParaRPr lang="zh-CN" altLang="en-US" sz="2400" dirty="0">
              <a:latin typeface="Times New Roman" panose="02020603050405020304" charset="0"/>
              <a:sym typeface="+mn-ea"/>
            </a:endParaRPr>
          </a:p>
          <a:p>
            <a:pPr marL="457200" indent="-457200">
              <a:buFont typeface="Arial" panose="020B0604020202020204" pitchFamily="34" charset="0"/>
              <a:buChar char="•"/>
            </a:pPr>
            <a:endParaRPr lang="zh-CN" altLang="en-US" sz="2400" dirty="0">
              <a:solidFill>
                <a:srgbClr val="000066"/>
              </a:solidFill>
              <a:latin typeface="Times New Roman" panose="02020603050405020304" charset="0"/>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2"/>
          <a:stretch>
            <a:fillRect/>
          </a:stretch>
        </p:blipFill>
        <p:spPr>
          <a:xfrm>
            <a:off x="4274820" y="2584450"/>
            <a:ext cx="7001510" cy="391477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barn(outVertical)">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screen"/>
          <a:srcRect r="-1"/>
          <a:stretch>
            <a:fillRect/>
          </a:stretch>
        </p:blipFill>
        <p:spPr>
          <a:xfrm flipV="1">
            <a:off x="0" y="2898"/>
            <a:ext cx="9896670" cy="6855102"/>
          </a:xfrm>
          <a:prstGeom prst="rect">
            <a:avLst/>
          </a:prstGeom>
        </p:spPr>
      </p:pic>
      <p:sp>
        <p:nvSpPr>
          <p:cNvPr id="2" name="文本框 1"/>
          <p:cNvSpPr txBox="1"/>
          <p:nvPr/>
        </p:nvSpPr>
        <p:spPr>
          <a:xfrm>
            <a:off x="2095200" y="482204"/>
            <a:ext cx="1706880" cy="829945"/>
          </a:xfrm>
          <a:prstGeom prst="rect">
            <a:avLst/>
          </a:prstGeom>
          <a:noFill/>
        </p:spPr>
        <p:txBody>
          <a:bodyPr wrap="none" rtlCol="0">
            <a:spAutoFit/>
            <a:scene3d>
              <a:camera prst="orthographicFront"/>
              <a:lightRig rig="threePt" dir="t"/>
            </a:scene3d>
          </a:bodyPr>
          <a:lstStyle/>
          <a:p>
            <a:pPr algn="l" eaLnBrk="1" hangingPunct="1"/>
            <a:r>
              <a:rPr lang="zh-CN" altLang="en-US" sz="4800" b="1" dirty="0">
                <a:solidFill>
                  <a:schemeClr val="accent1"/>
                </a:solidFill>
                <a:effectLst>
                  <a:outerShdw blurRad="38100" dist="25400" dir="5400000" algn="ctr" rotWithShape="0">
                    <a:srgbClr val="6E747A">
                      <a:alpha val="43000"/>
                    </a:srgbClr>
                  </a:outerShdw>
                </a:effectLst>
                <a:latin typeface="Times New Roman" panose="02020603050405020304" charset="0"/>
                <a:sym typeface="+mn-ea"/>
              </a:rPr>
              <a:t>内  容</a:t>
            </a:r>
            <a:endParaRPr lang="zh-CN" altLang="en-US" sz="4800" b="1" dirty="0">
              <a:solidFill>
                <a:schemeClr val="accent1"/>
              </a:solidFill>
              <a:effectLst>
                <a:outerShdw blurRad="38100" dist="25400" dir="5400000" algn="ctr" rotWithShape="0">
                  <a:srgbClr val="6E747A">
                    <a:alpha val="43000"/>
                  </a:srgbClr>
                </a:outerShdw>
              </a:effectLst>
              <a:latin typeface="Times New Roman" panose="02020603050405020304" charset="0"/>
              <a:ea typeface="+mj-ea"/>
              <a:cs typeface="经典综艺体简" panose="02010609000101010101" pitchFamily="49" charset="-122"/>
              <a:sym typeface="+mn-ea"/>
            </a:endParaRPr>
          </a:p>
        </p:txBody>
      </p:sp>
      <p:sp>
        <p:nvSpPr>
          <p:cNvPr id="10243" name="内容占位符 10242"/>
          <p:cNvSpPr>
            <a:spLocks noGrp="1"/>
          </p:cNvSpPr>
          <p:nvPr/>
        </p:nvSpPr>
        <p:spPr>
          <a:xfrm>
            <a:off x="3511233" y="1669098"/>
            <a:ext cx="8043862" cy="4114800"/>
          </a:xfrm>
          <a:prstGeom prst="rect">
            <a:avLst/>
          </a:prstGeom>
          <a:noFill/>
          <a:ln w="9525">
            <a:noFill/>
          </a:ln>
        </p:spPr>
        <p:txBody>
          <a:bodyPr wrap="square" lIns="91440" tIns="45720" rIns="91440" bIns="45720" anchor="t"/>
          <a:lstStyle>
            <a:lvl1pPr marL="342900" indent="-342900" algn="l" rtl="0" fontAlgn="base">
              <a:lnSpc>
                <a:spcPct val="120000"/>
              </a:lnSpc>
              <a:spcBef>
                <a:spcPct val="20000"/>
              </a:spcBef>
              <a:spcAft>
                <a:spcPct val="0"/>
              </a:spcAft>
              <a:buClr>
                <a:schemeClr val="accent1"/>
              </a:buClr>
              <a:buFont typeface="Wingdings" panose="05000000000000000000" pitchFamily="2" charset="2"/>
              <a:buChar char="n"/>
              <a:defRPr sz="2400" kern="1200">
                <a:solidFill>
                  <a:schemeClr val="tx1"/>
                </a:solidFill>
                <a:latin typeface="+mn-lt"/>
                <a:ea typeface="+mn-ea"/>
                <a:cs typeface="+mn-cs"/>
              </a:defRPr>
            </a:lvl1pPr>
            <a:lvl2pPr marL="742950" lvl="1" indent="-285750" algn="l" rtl="0" fontAlgn="base">
              <a:lnSpc>
                <a:spcPct val="120000"/>
              </a:lnSpc>
              <a:spcBef>
                <a:spcPct val="20000"/>
              </a:spcBef>
              <a:spcAft>
                <a:spcPct val="0"/>
              </a:spcAft>
              <a:buClr>
                <a:schemeClr val="accent1"/>
              </a:buClr>
              <a:buFont typeface="Wingdings" panose="05000000000000000000" pitchFamily="2" charset="2"/>
              <a:buChar char="n"/>
              <a:defRPr sz="2000" kern="1200">
                <a:solidFill>
                  <a:schemeClr val="tx1"/>
                </a:solidFill>
                <a:latin typeface="+mn-lt"/>
                <a:ea typeface="+mn-ea"/>
                <a:cs typeface="+mn-cs"/>
              </a:defRPr>
            </a:lvl2pPr>
            <a:lvl3pPr marL="1143000" lvl="2" indent="-228600" algn="l" rtl="0" fontAlgn="base">
              <a:lnSpc>
                <a:spcPct val="120000"/>
              </a:lnSpc>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3pPr>
            <a:lvl4pPr marL="1600200" lvl="3" indent="-228600" algn="l" rtl="0" fontAlgn="base">
              <a:lnSpc>
                <a:spcPct val="120000"/>
              </a:lnSpc>
              <a:spcBef>
                <a:spcPct val="20000"/>
              </a:spcBef>
              <a:spcAft>
                <a:spcPct val="0"/>
              </a:spcAft>
              <a:buClr>
                <a:schemeClr val="hlink"/>
              </a:buClr>
              <a:buFont typeface="Wingdings" panose="05000000000000000000" pitchFamily="2" charset="2"/>
              <a:buChar char="n"/>
              <a:defRPr sz="2000" kern="1200">
                <a:solidFill>
                  <a:schemeClr val="tx1"/>
                </a:solidFill>
                <a:latin typeface="+mn-lt"/>
                <a:ea typeface="+mn-ea"/>
                <a:cs typeface="+mn-cs"/>
              </a:defRPr>
            </a:lvl4pPr>
            <a:lvl5pPr marL="2057400" lvl="4" indent="-228600" algn="l" rtl="0" fontAlgn="base">
              <a:lnSpc>
                <a:spcPct val="120000"/>
              </a:lnSpc>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rgbClr val="000000"/>
              </a:buClr>
              <a:buFont typeface="Wingdings" panose="05000000000000000000" pitchFamily="2" charset="2"/>
              <a:buChar char="»"/>
              <a:defRPr sz="1800" b="0" i="0" u="none" kern="1200" baseline="0">
                <a:solidFill>
                  <a:schemeClr val="tx1"/>
                </a:solidFill>
                <a:latin typeface="+mn-lt"/>
                <a:ea typeface="+mn-ea"/>
                <a:cs typeface="+mn-cs"/>
              </a:defRPr>
            </a:lvl9pPr>
          </a:lstStyle>
          <a:p>
            <a:r>
              <a:rPr lang="zh-CN" altLang="en-US" sz="3000" dirty="0" smtClean="0">
                <a:solidFill>
                  <a:schemeClr val="accent1"/>
                </a:solidFill>
              </a:rPr>
              <a:t> 软件</a:t>
            </a:r>
            <a:r>
              <a:rPr lang="zh-CN" altLang="en-US" sz="3000" dirty="0">
                <a:solidFill>
                  <a:schemeClr val="accent1"/>
                </a:solidFill>
              </a:rPr>
              <a:t>设计基础</a:t>
            </a:r>
            <a:endParaRPr lang="zh-CN" altLang="en-US" sz="3000" dirty="0">
              <a:solidFill>
                <a:schemeClr val="accent1"/>
              </a:solidFill>
            </a:endParaRPr>
          </a:p>
          <a:p>
            <a:r>
              <a:rPr lang="zh-CN" altLang="en-US" sz="3000" dirty="0" smtClean="0">
                <a:solidFill>
                  <a:schemeClr val="accent1"/>
                </a:solidFill>
              </a:rPr>
              <a:t> 体系结构</a:t>
            </a:r>
            <a:r>
              <a:rPr lang="zh-CN" altLang="en-US" sz="3000" dirty="0">
                <a:solidFill>
                  <a:schemeClr val="accent1"/>
                </a:solidFill>
              </a:rPr>
              <a:t>设计</a:t>
            </a:r>
            <a:endParaRPr lang="zh-CN" altLang="en-US" sz="3000" dirty="0">
              <a:solidFill>
                <a:schemeClr val="accent1"/>
              </a:solidFill>
            </a:endParaRPr>
          </a:p>
          <a:p>
            <a:r>
              <a:rPr lang="zh-CN" altLang="en-US" sz="3000" dirty="0" smtClean="0">
                <a:solidFill>
                  <a:schemeClr val="accent1"/>
                </a:solidFill>
              </a:rPr>
              <a:t> 构件</a:t>
            </a:r>
            <a:r>
              <a:rPr lang="zh-CN" altLang="en-US" sz="3000" dirty="0">
                <a:solidFill>
                  <a:schemeClr val="accent1"/>
                </a:solidFill>
              </a:rPr>
              <a:t>设计</a:t>
            </a:r>
            <a:endParaRPr lang="en-US" altLang="zh-CN" sz="3000" dirty="0">
              <a:solidFill>
                <a:schemeClr val="accent1"/>
              </a:solidFill>
            </a:endParaRPr>
          </a:p>
          <a:p>
            <a:r>
              <a:rPr lang="zh-CN" altLang="en-US" sz="3000" dirty="0" smtClean="0">
                <a:solidFill>
                  <a:schemeClr val="accent1"/>
                </a:solidFill>
              </a:rPr>
              <a:t> 面向对象设计</a:t>
            </a:r>
            <a:r>
              <a:rPr lang="zh-CN" altLang="en-US" sz="3000" dirty="0">
                <a:solidFill>
                  <a:schemeClr val="accent1"/>
                </a:solidFill>
              </a:rPr>
              <a:t>方法</a:t>
            </a:r>
            <a:endParaRPr lang="zh-CN" altLang="en-US" sz="3000" dirty="0">
              <a:solidFill>
                <a:schemeClr val="accent1"/>
              </a:solidFill>
            </a:endParaRPr>
          </a:p>
          <a:p>
            <a:r>
              <a:rPr lang="zh-CN" altLang="en-US" sz="3000" dirty="0" smtClean="0">
                <a:solidFill>
                  <a:schemeClr val="accent1"/>
                </a:solidFill>
              </a:rPr>
              <a:t> 用户</a:t>
            </a:r>
            <a:r>
              <a:rPr lang="zh-CN" altLang="en-US" sz="3000" dirty="0">
                <a:solidFill>
                  <a:schemeClr val="accent1"/>
                </a:solidFill>
              </a:rPr>
              <a:t>界面设计</a:t>
            </a:r>
            <a:endParaRPr lang="zh-CN" altLang="en-US" sz="3000" dirty="0">
              <a:solidFill>
                <a:schemeClr val="accent1"/>
              </a:solidFill>
            </a:endParaRPr>
          </a:p>
          <a:p>
            <a:r>
              <a:rPr lang="zh-CN" altLang="en-US" sz="3000" dirty="0" smtClean="0">
                <a:solidFill>
                  <a:schemeClr val="accent1"/>
                </a:solidFill>
              </a:rPr>
              <a:t> 设计</a:t>
            </a:r>
            <a:r>
              <a:rPr lang="zh-CN" altLang="en-US" sz="3000" dirty="0">
                <a:solidFill>
                  <a:schemeClr val="accent1"/>
                </a:solidFill>
              </a:rPr>
              <a:t>文档与有效性验证</a:t>
            </a:r>
            <a:endParaRPr lang="zh-CN" altLang="en-US" sz="3000" dirty="0">
              <a:solidFill>
                <a:schemeClr val="accent1"/>
              </a:solidFill>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32168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40000"/>
              </a:lnSpc>
              <a:buFont typeface="Wingdings" panose="05000000000000000000" charset="0"/>
              <a:buChar char="Ø"/>
            </a:pPr>
            <a:r>
              <a:rPr lang="zh-CN" altLang="en-US" sz="2400" b="1" i="1" dirty="0">
                <a:latin typeface="Times New Roman" panose="02020603050405020304" charset="0"/>
                <a:sym typeface="+mn-ea"/>
              </a:rPr>
              <a:t>分层体系结构</a:t>
            </a:r>
            <a:endParaRPr lang="en-US" altLang="zh-CN" sz="2400" b="1" i="1" dirty="0">
              <a:latin typeface="Times New Roman" panose="02020603050405020304" charset="0"/>
              <a:sym typeface="+mn-ea"/>
            </a:endParaRPr>
          </a:p>
          <a:p>
            <a:pPr marL="800100" lvl="1" indent="-342900" eaLnBrk="1" hangingPunct="1">
              <a:lnSpc>
                <a:spcPct val="140000"/>
              </a:lnSpc>
              <a:buFont typeface="Arial" panose="020B0604020202020204" pitchFamily="34" charset="0"/>
              <a:buChar char="•"/>
            </a:pPr>
            <a:r>
              <a:rPr lang="zh-CN" altLang="en-US" sz="2400" dirty="0">
                <a:solidFill>
                  <a:srgbClr val="000066"/>
                </a:solidFill>
                <a:sym typeface="+mn-ea"/>
              </a:rPr>
              <a:t>这种模型把系统组织成一系列的层次（抽象机），每一层提供一组服务；</a:t>
            </a:r>
            <a:endParaRPr lang="zh-CN" altLang="en-US" sz="2400" dirty="0">
              <a:solidFill>
                <a:srgbClr val="000066"/>
              </a:solidFill>
            </a:endParaRPr>
          </a:p>
          <a:p>
            <a:pPr marL="800100" lvl="1" indent="-342900" eaLnBrk="1" hangingPunct="1">
              <a:lnSpc>
                <a:spcPct val="140000"/>
              </a:lnSpc>
              <a:buFont typeface="Arial" panose="020B0604020202020204" pitchFamily="34" charset="0"/>
              <a:buChar char="•"/>
            </a:pPr>
            <a:r>
              <a:rPr lang="zh-CN" altLang="en-US" sz="2400" dirty="0">
                <a:solidFill>
                  <a:srgbClr val="000066"/>
                </a:solidFill>
                <a:sym typeface="+mn-ea"/>
              </a:rPr>
              <a:t>这种模型支持增量式的开发，不同层次的服务可以单独交付；</a:t>
            </a:r>
            <a:endParaRPr lang="zh-CN" altLang="en-US" sz="2400" dirty="0">
              <a:solidFill>
                <a:srgbClr val="000066"/>
              </a:solidFill>
            </a:endParaRPr>
          </a:p>
          <a:p>
            <a:pPr marL="800100" lvl="1" indent="-342900" eaLnBrk="1" hangingPunct="1">
              <a:lnSpc>
                <a:spcPct val="140000"/>
              </a:lnSpc>
              <a:buFont typeface="Arial" panose="020B0604020202020204" pitchFamily="34" charset="0"/>
              <a:buChar char="•"/>
            </a:pPr>
            <a:r>
              <a:rPr lang="zh-CN" altLang="en-US" sz="2400" dirty="0">
                <a:solidFill>
                  <a:srgbClr val="000066"/>
                </a:solidFill>
                <a:sym typeface="+mn-ea"/>
              </a:rPr>
              <a:t>层与层之间以接口相联系，一个接口发生改变，只有毗邻的层会受到影响；</a:t>
            </a:r>
            <a:endParaRPr lang="zh-CN" altLang="en-US" sz="2400" dirty="0">
              <a:solidFill>
                <a:srgbClr val="000066"/>
              </a:solidFill>
              <a:latin typeface="华文楷体" panose="02010600040101010101" charset="-122"/>
              <a:ea typeface="华文楷体" panose="02010600040101010101" charset="-122"/>
              <a:cs typeface="华文楷体" panose="02010600040101010101" charset="-122"/>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4883150" cy="436308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40000"/>
              </a:lnSpc>
              <a:buFont typeface="Wingdings" panose="05000000000000000000" charset="0"/>
              <a:buChar char="Ø"/>
            </a:pPr>
            <a:r>
              <a:rPr lang="zh-CN" altLang="en-US" sz="2400" b="1" i="1" dirty="0">
                <a:latin typeface="Times New Roman" panose="02020603050405020304" charset="0"/>
                <a:sym typeface="+mn-ea"/>
              </a:rPr>
              <a:t>分层体系结构</a:t>
            </a:r>
            <a:endParaRPr lang="en-US" altLang="zh-CN" sz="2400" b="1" i="1" dirty="0">
              <a:latin typeface="Times New Roman" panose="02020603050405020304" charset="0"/>
              <a:sym typeface="+mn-ea"/>
            </a:endParaRPr>
          </a:p>
          <a:p>
            <a:pPr marL="342900" lvl="0" indent="-342900" eaLnBrk="1" hangingPunct="1">
              <a:lnSpc>
                <a:spcPct val="100000"/>
              </a:lnSpc>
              <a:buFont typeface="Arial" panose="020B0604020202020204" pitchFamily="34" charset="0"/>
              <a:buChar char="•"/>
            </a:pPr>
            <a:r>
              <a:rPr lang="zh-CN" altLang="en-US" sz="2200" dirty="0">
                <a:solidFill>
                  <a:srgbClr val="000066"/>
                </a:solidFill>
                <a:latin typeface="微软雅黑" panose="020B0503020204020204" charset="-122"/>
                <a:ea typeface="微软雅黑" panose="020B0503020204020204" charset="-122"/>
                <a:cs typeface="微软雅黑" panose="020B0503020204020204" charset="-122"/>
                <a:sym typeface="+mn-ea"/>
              </a:rPr>
              <a:t>例：安卓操作系统层次结构</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sym typeface="+mn-ea"/>
            </a:endParaRPr>
          </a:p>
          <a:p>
            <a:pPr marL="342900" lvl="0" indent="-342900" eaLnBrk="1" hangingPunct="1">
              <a:lnSpc>
                <a:spcPct val="100000"/>
              </a:lnSpc>
              <a:buFont typeface="Arial" panose="020B0604020202020204" pitchFamily="34" charset="0"/>
              <a:buChar char="•"/>
            </a:pPr>
            <a:r>
              <a:rPr lang="zh-CN" altLang="en-US" sz="2000" b="1" dirty="0">
                <a:solidFill>
                  <a:srgbClr val="000066"/>
                </a:solidFill>
                <a:latin typeface="华文楷体" panose="02010600040101010101" charset="-122"/>
                <a:ea typeface="华文楷体" panose="02010600040101010101" charset="-122"/>
                <a:cs typeface="华文楷体" panose="02010600040101010101" charset="-122"/>
                <a:sym typeface="+mn-ea"/>
              </a:rPr>
              <a:t>应用层：</a:t>
            </a:r>
            <a:r>
              <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rPr>
              <a:t>运行在虚拟机上的Java应用程序。</a:t>
            </a:r>
            <a:endPar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endParaRPr>
          </a:p>
          <a:p>
            <a:pPr marL="342900" lvl="0" indent="-342900" eaLnBrk="1" hangingPunct="1">
              <a:lnSpc>
                <a:spcPct val="100000"/>
              </a:lnSpc>
              <a:buFont typeface="Arial" panose="020B0604020202020204" pitchFamily="34" charset="0"/>
              <a:buChar char="•"/>
            </a:pPr>
            <a:r>
              <a:rPr lang="zh-CN" altLang="en-US" sz="2000" b="1" dirty="0">
                <a:solidFill>
                  <a:srgbClr val="000066"/>
                </a:solidFill>
                <a:latin typeface="华文楷体" panose="02010600040101010101" charset="-122"/>
                <a:ea typeface="华文楷体" panose="02010600040101010101" charset="-122"/>
                <a:cs typeface="华文楷体" panose="02010600040101010101" charset="-122"/>
                <a:sym typeface="+mn-ea"/>
              </a:rPr>
              <a:t>应用框架层：</a:t>
            </a:r>
            <a:r>
              <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rPr>
              <a:t>支持第三方开发者之间的交互，使其能够通过抽象方式访问所开发的应用程序需要的关键资源。</a:t>
            </a:r>
            <a:endPar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endParaRPr>
          </a:p>
          <a:p>
            <a:pPr marL="342900" lvl="0" indent="-342900" eaLnBrk="1" hangingPunct="1">
              <a:lnSpc>
                <a:spcPct val="100000"/>
              </a:lnSpc>
              <a:buFont typeface="Arial" panose="020B0604020202020204" pitchFamily="34" charset="0"/>
              <a:buChar char="•"/>
            </a:pPr>
            <a:r>
              <a:rPr lang="zh-CN" altLang="en-US" sz="2000" b="1" dirty="0">
                <a:solidFill>
                  <a:srgbClr val="000066"/>
                </a:solidFill>
                <a:latin typeface="华文楷体" panose="02010600040101010101" charset="-122"/>
                <a:ea typeface="华文楷体" panose="02010600040101010101" charset="-122"/>
                <a:cs typeface="华文楷体" panose="02010600040101010101" charset="-122"/>
                <a:sym typeface="+mn-ea"/>
              </a:rPr>
              <a:t>系统运行库层：</a:t>
            </a:r>
            <a:r>
              <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rPr>
              <a:t>为开发者和类似终端设备拥有者提供需要的核心功能。</a:t>
            </a:r>
            <a:endPar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endParaRPr>
          </a:p>
          <a:p>
            <a:pPr marL="342900" lvl="0" indent="-342900" eaLnBrk="1" hangingPunct="1">
              <a:lnSpc>
                <a:spcPct val="100000"/>
              </a:lnSpc>
              <a:buFont typeface="Arial" panose="020B0604020202020204" pitchFamily="34" charset="0"/>
              <a:buChar char="•"/>
            </a:pPr>
            <a:r>
              <a:rPr lang="zh-CN" altLang="en-US" sz="2000" b="1" dirty="0">
                <a:solidFill>
                  <a:srgbClr val="000066"/>
                </a:solidFill>
                <a:latin typeface="华文楷体" panose="02010600040101010101" charset="-122"/>
                <a:ea typeface="华文楷体" panose="02010600040101010101" charset="-122"/>
                <a:cs typeface="华文楷体" panose="02010600040101010101" charset="-122"/>
                <a:sym typeface="+mn-ea"/>
              </a:rPr>
              <a:t>Linux内核层：</a:t>
            </a:r>
            <a:r>
              <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rPr>
              <a:t>提供启动和管理硬件以及Android应用程序的最基本的软件。</a:t>
            </a:r>
            <a:endParaRPr lang="zh-CN" altLang="en-US" sz="2000" dirty="0">
              <a:solidFill>
                <a:srgbClr val="000066"/>
              </a:solidFill>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2"/>
          <a:stretch>
            <a:fillRect/>
          </a:stretch>
        </p:blipFill>
        <p:spPr>
          <a:xfrm>
            <a:off x="6030595" y="1250315"/>
            <a:ext cx="6042025" cy="53657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14">
                                            <p:txEl>
                                              <p:pRg st="0" end="0"/>
                                            </p:txEl>
                                          </p:spTgt>
                                        </p:tgtEl>
                                        <p:attrNameLst>
                                          <p:attrName>style.visibility</p:attrName>
                                        </p:attrNameLst>
                                      </p:cBhvr>
                                      <p:to>
                                        <p:strVal val="visible"/>
                                      </p:to>
                                    </p:set>
                                    <p:animEffect transition="in" filter="blinds(horizontal)">
                                      <p:cBhvr>
                                        <p:cTn id="7" dur="1000"/>
                                        <p:tgtEl>
                                          <p:spTgt spid="14">
                                            <p:txEl>
                                              <p:pRg st="0" end="0"/>
                                            </p:txEl>
                                          </p:spTgt>
                                        </p:tgtEl>
                                      </p:cBhvr>
                                    </p:animEffect>
                                  </p:childTnLst>
                                </p:cTn>
                              </p:par>
                              <p:par>
                                <p:cTn id="8" presetID="3" presetClass="entr" presetSubtype="10" fill="hold" nodeType="withEffect">
                                  <p:stCondLst>
                                    <p:cond delay="0"/>
                                  </p:stCondLst>
                                  <p:childTnLst>
                                    <p:set>
                                      <p:cBhvr>
                                        <p:cTn id="9" dur="1000" fill="hold">
                                          <p:stCondLst>
                                            <p:cond delay="0"/>
                                          </p:stCondLst>
                                        </p:cTn>
                                        <p:tgtEl>
                                          <p:spTgt spid="14">
                                            <p:txEl>
                                              <p:pRg st="1" end="1"/>
                                            </p:txEl>
                                          </p:spTgt>
                                        </p:tgtEl>
                                        <p:attrNameLst>
                                          <p:attrName>style.visibility</p:attrName>
                                        </p:attrNameLst>
                                      </p:cBhvr>
                                      <p:to>
                                        <p:strVal val="visible"/>
                                      </p:to>
                                    </p:set>
                                    <p:animEffect transition="in" filter="blinds(horizontal)">
                                      <p:cBhvr>
                                        <p:cTn id="10" dur="1000"/>
                                        <p:tgtEl>
                                          <p:spTgt spid="14">
                                            <p:txEl>
                                              <p:pRg st="1" end="1"/>
                                            </p:txEl>
                                          </p:spTgt>
                                        </p:tgtEl>
                                      </p:cBhvr>
                                    </p:animEffect>
                                  </p:childTnLst>
                                </p:cTn>
                              </p:par>
                              <p:par>
                                <p:cTn id="11" presetID="3" presetClass="entr" presetSubtype="10" fill="hold" nodeType="withEffect">
                                  <p:stCondLst>
                                    <p:cond delay="0"/>
                                  </p:stCondLst>
                                  <p:childTnLst>
                                    <p:set>
                                      <p:cBhvr>
                                        <p:cTn id="12" dur="1000" fill="hold">
                                          <p:stCondLst>
                                            <p:cond delay="0"/>
                                          </p:stCondLst>
                                        </p:cTn>
                                        <p:tgtEl>
                                          <p:spTgt spid="14">
                                            <p:txEl>
                                              <p:pRg st="2" end="2"/>
                                            </p:txEl>
                                          </p:spTgt>
                                        </p:tgtEl>
                                        <p:attrNameLst>
                                          <p:attrName>style.visibility</p:attrName>
                                        </p:attrNameLst>
                                      </p:cBhvr>
                                      <p:to>
                                        <p:strVal val="visible"/>
                                      </p:to>
                                    </p:set>
                                    <p:animEffect transition="in" filter="blinds(horizontal)">
                                      <p:cBhvr>
                                        <p:cTn id="13" dur="1000"/>
                                        <p:tgtEl>
                                          <p:spTgt spid="14">
                                            <p:txEl>
                                              <p:pRg st="2" end="2"/>
                                            </p:txEl>
                                          </p:spTgt>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000" fill="hold">
                                          <p:stCondLst>
                                            <p:cond delay="0"/>
                                          </p:stCondLst>
                                        </p:cTn>
                                        <p:tgtEl>
                                          <p:spTgt spid="14">
                                            <p:txEl>
                                              <p:pRg st="3" end="3"/>
                                            </p:txEl>
                                          </p:spTgt>
                                        </p:tgtEl>
                                        <p:attrNameLst>
                                          <p:attrName>style.visibility</p:attrName>
                                        </p:attrNameLst>
                                      </p:cBhvr>
                                      <p:to>
                                        <p:strVal val="visible"/>
                                      </p:to>
                                    </p:set>
                                    <p:animEffect transition="in" filter="blinds(horizontal)">
                                      <p:cBhvr>
                                        <p:cTn id="22" dur="10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000" fill="hold">
                                          <p:stCondLst>
                                            <p:cond delay="0"/>
                                          </p:stCondLst>
                                        </p:cTn>
                                        <p:tgtEl>
                                          <p:spTgt spid="14">
                                            <p:txEl>
                                              <p:pRg st="4" end="4"/>
                                            </p:txEl>
                                          </p:spTgt>
                                        </p:tgtEl>
                                        <p:attrNameLst>
                                          <p:attrName>style.visibility</p:attrName>
                                        </p:attrNameLst>
                                      </p:cBhvr>
                                      <p:to>
                                        <p:strVal val="visible"/>
                                      </p:to>
                                    </p:set>
                                    <p:animEffect transition="in" filter="blinds(horizontal)">
                                      <p:cBhvr>
                                        <p:cTn id="27" dur="10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000" fill="hold">
                                          <p:stCondLst>
                                            <p:cond delay="0"/>
                                          </p:stCondLst>
                                        </p:cTn>
                                        <p:tgtEl>
                                          <p:spTgt spid="14">
                                            <p:txEl>
                                              <p:pRg st="5" end="5"/>
                                            </p:txEl>
                                          </p:spTgt>
                                        </p:tgtEl>
                                        <p:attrNameLst>
                                          <p:attrName>style.visibility</p:attrName>
                                        </p:attrNameLst>
                                      </p:cBhvr>
                                      <p:to>
                                        <p:strVal val="visible"/>
                                      </p:to>
                                    </p:set>
                                    <p:animEffect transition="in" filter="blinds(horizontal)">
                                      <p:cBhvr>
                                        <p:cTn id="32" dur="10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000" fill="hold">
                                          <p:stCondLst>
                                            <p:cond delay="0"/>
                                          </p:stCondLst>
                                        </p:cTn>
                                        <p:tgtEl>
                                          <p:spTgt spid="14">
                                            <p:txEl>
                                              <p:pRg st="6" end="6"/>
                                            </p:txEl>
                                          </p:spTgt>
                                        </p:tgtEl>
                                        <p:attrNameLst>
                                          <p:attrName>style.visibility</p:attrName>
                                        </p:attrNameLst>
                                      </p:cBhvr>
                                      <p:to>
                                        <p:strVal val="visible"/>
                                      </p:to>
                                    </p:set>
                                    <p:animEffect transition="in" filter="blinds(horizontal)">
                                      <p:cBhvr>
                                        <p:cTn id="37" dur="10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19481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a:t>
            </a:r>
            <a:endParaRPr lang="zh-CN" altLang="en-US" sz="2400" b="1" i="1" dirty="0">
              <a:latin typeface="Times New Roman" panose="02020603050405020304" charset="0"/>
              <a:sym typeface="+mn-ea"/>
            </a:endParaRPr>
          </a:p>
          <a:p>
            <a:pPr marL="342900" indent="-342900" eaLnBrk="1" hangingPunct="1">
              <a:lnSpc>
                <a:spcPct val="130000"/>
              </a:lnSpc>
              <a:buFont typeface="Arial" panose="020B0604020202020204" pitchFamily="34" charset="0"/>
              <a:buChar char="•"/>
            </a:pPr>
            <a:r>
              <a:rPr lang="zh-CN" sz="2200" dirty="0">
                <a:solidFill>
                  <a:srgbClr val="000066"/>
                </a:solidFill>
                <a:latin typeface="微软雅黑" panose="020B0503020204020204" charset="-122"/>
                <a:ea typeface="微软雅黑" panose="020B0503020204020204" charset="-122"/>
                <a:cs typeface="微软雅黑" panose="020B0503020204020204" charset="-122"/>
              </a:rPr>
              <a:t>客户机</a:t>
            </a:r>
            <a:r>
              <a:rPr lang="en-US" altLang="zh-CN" sz="2200" dirty="0">
                <a:solidFill>
                  <a:srgbClr val="000066"/>
                </a:solidFill>
                <a:latin typeface="微软雅黑" panose="020B0503020204020204" charset="-122"/>
                <a:ea typeface="微软雅黑" panose="020B0503020204020204" charset="-122"/>
                <a:cs typeface="微软雅黑" panose="020B0503020204020204" charset="-122"/>
              </a:rPr>
              <a:t>/</a:t>
            </a:r>
            <a:r>
              <a:rPr lang="zh-CN" sz="2200" dirty="0">
                <a:solidFill>
                  <a:srgbClr val="000066"/>
                </a:solidFill>
                <a:latin typeface="微软雅黑" panose="020B0503020204020204" charset="-122"/>
                <a:ea typeface="微软雅黑" panose="020B0503020204020204" charset="-122"/>
                <a:cs typeface="微软雅黑" panose="020B0503020204020204" charset="-122"/>
              </a:rPr>
              <a:t>服务器体系结构（Client/Server）是一种分布式系统模型，</a:t>
            </a:r>
            <a:r>
              <a:rPr lang="zh-CN" altLang="en-US" sz="2200" dirty="0">
                <a:solidFill>
                  <a:srgbClr val="000066"/>
                </a:solidFill>
                <a:sym typeface="+mn-ea"/>
              </a:rPr>
              <a:t>数据和加工过程在多个处理器之间分配；</a:t>
            </a:r>
            <a:endParaRPr lang="zh-CN" altLang="en-US" sz="2200" dirty="0">
              <a:solidFill>
                <a:srgbClr val="000066"/>
              </a:solidFill>
            </a:endParaRPr>
          </a:p>
          <a:p>
            <a:pPr marL="342900" indent="-342900" eaLnBrk="1" hangingPunct="1">
              <a:lnSpc>
                <a:spcPct val="130000"/>
              </a:lnSpc>
              <a:buFont typeface="Arial" panose="020B0604020202020204" pitchFamily="34" charset="0"/>
              <a:buChar char="•"/>
            </a:pPr>
            <a:r>
              <a:rPr lang="zh-CN" altLang="en-US" sz="2200" dirty="0">
                <a:solidFill>
                  <a:srgbClr val="000066"/>
                </a:solidFill>
                <a:sym typeface="+mn-ea"/>
              </a:rPr>
              <a:t>这种模型的主要组成：</a:t>
            </a:r>
            <a:endParaRPr lang="zh-CN" altLang="en-US" sz="2200" dirty="0">
              <a:solidFill>
                <a:srgbClr val="000066"/>
              </a:solidFill>
            </a:endParaRPr>
          </a:p>
          <a:p>
            <a:pPr marL="800100" lvl="1" indent="-342900" eaLnBrk="1" hangingPunct="1">
              <a:lnSpc>
                <a:spcPct val="130000"/>
              </a:lnSpc>
              <a:buFont typeface="Arial" panose="020B0604020202020204" pitchFamily="34" charset="0"/>
              <a:buChar char="•"/>
            </a:pPr>
            <a:r>
              <a:rPr lang="zh-CN" altLang="en-US" sz="2200" i="1" dirty="0">
                <a:solidFill>
                  <a:srgbClr val="660033"/>
                </a:solidFill>
                <a:latin typeface="Times New Roman" panose="02020603050405020304" charset="0"/>
                <a:sym typeface="+mn-ea"/>
              </a:rPr>
              <a:t>一组为其它子系统提供服务的</a:t>
            </a:r>
            <a:r>
              <a:rPr lang="zh-CN" altLang="en-US" sz="2200" b="1" i="1" dirty="0">
                <a:solidFill>
                  <a:srgbClr val="CC0000"/>
                </a:solidFill>
                <a:latin typeface="Times New Roman" panose="02020603050405020304" charset="0"/>
                <a:sym typeface="+mn-ea"/>
              </a:rPr>
              <a:t>服务器</a:t>
            </a:r>
            <a:r>
              <a:rPr lang="zh-CN" altLang="en-US" sz="2200" i="1" dirty="0">
                <a:solidFill>
                  <a:srgbClr val="660033"/>
                </a:solidFill>
                <a:latin typeface="Times New Roman" panose="02020603050405020304" charset="0"/>
                <a:sym typeface="+mn-ea"/>
              </a:rPr>
              <a:t>子系统；</a:t>
            </a:r>
            <a:endParaRPr lang="zh-CN" altLang="en-US" sz="2200" b="1" i="1" dirty="0">
              <a:solidFill>
                <a:srgbClr val="660033"/>
              </a:solidFill>
              <a:latin typeface="Times New Roman" panose="02020603050405020304" charset="0"/>
            </a:endParaRPr>
          </a:p>
          <a:p>
            <a:pPr marL="800100" lvl="1" indent="-342900" eaLnBrk="1" hangingPunct="1">
              <a:lnSpc>
                <a:spcPct val="130000"/>
              </a:lnSpc>
              <a:buFont typeface="Arial" panose="020B0604020202020204" pitchFamily="34" charset="0"/>
              <a:buChar char="•"/>
            </a:pPr>
            <a:r>
              <a:rPr lang="zh-CN" altLang="en-US" sz="2200" i="1" dirty="0">
                <a:solidFill>
                  <a:srgbClr val="660033"/>
                </a:solidFill>
                <a:latin typeface="Times New Roman" panose="02020603050405020304" charset="0"/>
                <a:sym typeface="+mn-ea"/>
              </a:rPr>
              <a:t>一组向服务器请求服务并负责与客户交互的</a:t>
            </a:r>
            <a:r>
              <a:rPr lang="zh-CN" altLang="en-US" sz="2200" b="1" i="1" dirty="0">
                <a:solidFill>
                  <a:srgbClr val="CC0000"/>
                </a:solidFill>
                <a:latin typeface="Times New Roman" panose="02020603050405020304" charset="0"/>
                <a:sym typeface="+mn-ea"/>
              </a:rPr>
              <a:t>客户机</a:t>
            </a:r>
            <a:r>
              <a:rPr lang="zh-CN" altLang="en-US" sz="2200" i="1" dirty="0">
                <a:solidFill>
                  <a:srgbClr val="660033"/>
                </a:solidFill>
                <a:latin typeface="Times New Roman" panose="02020603050405020304" charset="0"/>
                <a:sym typeface="+mn-ea"/>
              </a:rPr>
              <a:t>子系统；</a:t>
            </a:r>
            <a:r>
              <a:rPr lang="zh-CN" altLang="en-US" sz="2200" b="1" i="1" dirty="0">
                <a:solidFill>
                  <a:srgbClr val="660033"/>
                </a:solidFill>
                <a:latin typeface="Times New Roman" panose="02020603050405020304" charset="0"/>
                <a:sym typeface="+mn-ea"/>
              </a:rPr>
              <a:t>；</a:t>
            </a:r>
            <a:endParaRPr lang="zh-CN" altLang="en-US" sz="2200" b="1" i="1" dirty="0">
              <a:solidFill>
                <a:srgbClr val="660033"/>
              </a:solidFill>
              <a:latin typeface="Times New Roman" panose="02020603050405020304" charset="0"/>
            </a:endParaRPr>
          </a:p>
          <a:p>
            <a:pPr marL="800100" lvl="1" indent="-342900" eaLnBrk="1" hangingPunct="1">
              <a:lnSpc>
                <a:spcPct val="130000"/>
              </a:lnSpc>
              <a:buFont typeface="Arial" panose="020B0604020202020204" pitchFamily="34" charset="0"/>
              <a:buChar char="•"/>
            </a:pPr>
            <a:r>
              <a:rPr lang="zh-CN" altLang="en-US" sz="2200" i="1" dirty="0">
                <a:solidFill>
                  <a:srgbClr val="660033"/>
                </a:solidFill>
                <a:latin typeface="Times New Roman" panose="02020603050405020304" charset="0"/>
                <a:sym typeface="+mn-ea"/>
              </a:rPr>
              <a:t>连接客户机与服务器的</a:t>
            </a:r>
            <a:r>
              <a:rPr lang="zh-CN" altLang="en-US" sz="2200" b="1" i="1" dirty="0">
                <a:solidFill>
                  <a:srgbClr val="CC0000"/>
                </a:solidFill>
                <a:latin typeface="Times New Roman" panose="02020603050405020304" charset="0"/>
                <a:sym typeface="+mn-ea"/>
              </a:rPr>
              <a:t>网络</a:t>
            </a:r>
            <a:r>
              <a:rPr lang="zh-CN" altLang="en-US" sz="2200" b="1" i="1" dirty="0">
                <a:solidFill>
                  <a:srgbClr val="660033"/>
                </a:solidFill>
                <a:latin typeface="Times New Roman" panose="02020603050405020304" charset="0"/>
                <a:sym typeface="+mn-ea"/>
              </a:rPr>
              <a:t>。</a:t>
            </a:r>
            <a:endParaRPr lang="zh-CN" altLang="en-US" sz="2200" b="1" i="1" dirty="0">
              <a:solidFill>
                <a:srgbClr val="660033"/>
              </a:solidFill>
              <a:latin typeface="Times New Roman" panose="02020603050405020304" charset="0"/>
            </a:endParaRPr>
          </a:p>
          <a:p>
            <a:pPr marL="457200" indent="-457200">
              <a:buFont typeface="Arial" panose="020B0604020202020204" pitchFamily="34" charset="0"/>
              <a:buChar char="•"/>
            </a:pP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1245" y="1711325"/>
            <a:ext cx="4964430" cy="189420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a:t>
            </a:r>
            <a:endParaRPr lang="zh-CN" altLang="en-US" sz="2400" b="1" i="1" dirty="0">
              <a:latin typeface="Times New Roman" panose="02020603050405020304" charset="0"/>
              <a:sym typeface="+mn-ea"/>
            </a:endParaRPr>
          </a:p>
          <a:p>
            <a:pPr marL="457200" indent="-457200">
              <a:buFont typeface="Arial" panose="020B0604020202020204" pitchFamily="34" charset="0"/>
              <a:buChar char="•"/>
            </a:pPr>
            <a:r>
              <a:rPr lang="zh-CN" sz="2200" dirty="0">
                <a:solidFill>
                  <a:srgbClr val="000066"/>
                </a:solidFill>
                <a:latin typeface="微软雅黑" panose="020B0503020204020204" charset="-122"/>
                <a:ea typeface="微软雅黑" panose="020B0503020204020204" charset="-122"/>
                <a:cs typeface="微软雅黑" panose="020B0503020204020204" charset="-122"/>
              </a:rPr>
              <a:t>例：多媒体资源服务系统的</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zh-CN" sz="2200" dirty="0">
                <a:solidFill>
                  <a:srgbClr val="000066"/>
                </a:solidFill>
                <a:latin typeface="微软雅黑" panose="020B0503020204020204" charset="-122"/>
                <a:ea typeface="微软雅黑" panose="020B0503020204020204" charset="-122"/>
                <a:cs typeface="微软雅黑" panose="020B0503020204020204" charset="-122"/>
              </a:rPr>
              <a:t>            体系结构</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43010" name="图片 45058"/>
          <p:cNvPicPr>
            <a:picLocks noChangeAspect="1"/>
          </p:cNvPicPr>
          <p:nvPr/>
        </p:nvPicPr>
        <p:blipFill>
          <a:blip r:embed="rId2"/>
          <a:stretch>
            <a:fillRect/>
          </a:stretch>
        </p:blipFill>
        <p:spPr>
          <a:xfrm>
            <a:off x="5056505" y="2790825"/>
            <a:ext cx="6981825" cy="354330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000" fill="hold">
                                          <p:stCondLst>
                                            <p:cond delay="0"/>
                                          </p:stCondLst>
                                        </p:cTn>
                                        <p:tgtEl>
                                          <p:spTgt spid="43010"/>
                                        </p:tgtEl>
                                        <p:attrNameLst>
                                          <p:attrName>style.visibility</p:attrName>
                                        </p:attrNameLst>
                                      </p:cBhvr>
                                      <p:to>
                                        <p:strVal val="visible"/>
                                      </p:to>
                                    </p:set>
                                    <p:animEffect transition="in" filter="box(in)">
                                      <p:cBhvr>
                                        <p:cTn id="11"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1245" y="1711325"/>
            <a:ext cx="5809615" cy="2450465"/>
          </a:xfrm>
          <a:prstGeom prst="rect">
            <a:avLst/>
          </a:prstGeom>
          <a:noFill/>
        </p:spPr>
        <p:txBody>
          <a:bodyPr wrap="square" rtlCol="0">
            <a:spAutoFit/>
          </a:bodyPr>
          <a:lstStyle/>
          <a:p>
            <a:pPr>
              <a:lnSpc>
                <a:spcPct val="13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客户/服务器体系结构的常见形式</a:t>
            </a:r>
            <a:endParaRPr lang="zh-CN" altLang="en-US" sz="2400" b="1" i="1" dirty="0">
              <a:latin typeface="Times New Roman" panose="02020603050405020304" charset="0"/>
              <a:sym typeface="+mn-ea"/>
            </a:endParaRPr>
          </a:p>
          <a:p>
            <a:pPr marL="342900" lvl="0" indent="-342900" eaLnBrk="1" hangingPunct="1">
              <a:lnSpc>
                <a:spcPct val="130000"/>
              </a:lnSpc>
              <a:buFont typeface="Arial" panose="020B0604020202020204" pitchFamily="34" charset="0"/>
              <a:buChar char="♦"/>
            </a:pP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客户／服务器</a:t>
            </a:r>
            <a:r>
              <a:rPr lang="en-US" altLang="zh-CN"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层结构</a:t>
            </a:r>
            <a:endPar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latin typeface="宋体" panose="02010600030101010101" pitchFamily="2" charset="-122"/>
                <a:sym typeface="+mn-ea"/>
              </a:rPr>
              <a:t>胖客户端</a:t>
            </a:r>
            <a:r>
              <a:rPr lang="en-US" altLang="zh-CN" sz="2200" dirty="0">
                <a:solidFill>
                  <a:srgbClr val="000066"/>
                </a:solidFill>
                <a:latin typeface="宋体" panose="02010600030101010101" pitchFamily="2" charset="-122"/>
                <a:sym typeface="+mn-ea"/>
              </a:rPr>
              <a:t>(</a:t>
            </a:r>
            <a:r>
              <a:rPr lang="zh-CN" altLang="en-US" sz="2200" dirty="0">
                <a:solidFill>
                  <a:srgbClr val="000066"/>
                </a:solidFill>
                <a:latin typeface="宋体" panose="02010600030101010101" pitchFamily="2" charset="-122"/>
                <a:sym typeface="+mn-ea"/>
              </a:rPr>
              <a:t>业务逻辑与交互在客户端</a:t>
            </a:r>
            <a:r>
              <a:rPr lang="en-US" altLang="zh-CN" sz="2200" dirty="0">
                <a:solidFill>
                  <a:srgbClr val="000066"/>
                </a:solidFill>
                <a:latin typeface="宋体" panose="02010600030101010101" pitchFamily="2" charset="-122"/>
                <a:sym typeface="+mn-ea"/>
              </a:rPr>
              <a:t>)</a:t>
            </a:r>
            <a:r>
              <a:rPr lang="zh-CN" altLang="en-US" sz="2200" dirty="0">
                <a:solidFill>
                  <a:srgbClr val="000066"/>
                </a:solidFill>
                <a:latin typeface="宋体" panose="02010600030101010101" pitchFamily="2" charset="-122"/>
                <a:sym typeface="+mn-ea"/>
              </a:rPr>
              <a:t>；</a:t>
            </a:r>
            <a:endParaRPr lang="en-US" altLang="zh-CN" sz="2200" dirty="0">
              <a:solidFill>
                <a:srgbClr val="000066"/>
              </a:solidFill>
              <a:latin typeface="宋体" panose="02010600030101010101" pitchFamily="2" charset="-122"/>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latin typeface="宋体" panose="02010600030101010101" pitchFamily="2" charset="-122"/>
                <a:sym typeface="+mn-ea"/>
              </a:rPr>
              <a:t>数据服务器只负责管理数据。</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79875" name="图片 106499"/>
          <p:cNvPicPr>
            <a:picLocks noChangeAspect="1"/>
          </p:cNvPicPr>
          <p:nvPr/>
        </p:nvPicPr>
        <p:blipFill>
          <a:blip r:embed="rId2"/>
          <a:stretch>
            <a:fillRect/>
          </a:stretch>
        </p:blipFill>
        <p:spPr>
          <a:xfrm>
            <a:off x="6137275" y="2781935"/>
            <a:ext cx="5895975" cy="379857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000" fill="hold">
                                          <p:stCondLst>
                                            <p:cond delay="0"/>
                                          </p:stCondLst>
                                        </p:cTn>
                                        <p:tgtEl>
                                          <p:spTgt spid="79875"/>
                                        </p:tgtEl>
                                        <p:attrNameLst>
                                          <p:attrName>style.visibility</p:attrName>
                                        </p:attrNameLst>
                                      </p:cBhvr>
                                      <p:to>
                                        <p:strVal val="visible"/>
                                      </p:to>
                                    </p:set>
                                    <p:animEffect transition="in" filter="wipe(left)">
                                      <p:cBhvr>
                                        <p:cTn id="11" dur="10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1245" y="1711325"/>
            <a:ext cx="5809615" cy="297688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客户/服务器体系结构的常见形式</a:t>
            </a:r>
            <a:endParaRPr lang="zh-CN" altLang="en-US" sz="2400" b="1" i="1" dirty="0">
              <a:latin typeface="Times New Roman" panose="02020603050405020304" charset="0"/>
              <a:sym typeface="+mn-ea"/>
            </a:endParaRPr>
          </a:p>
          <a:p>
            <a:pPr marL="342900" lvl="0" indent="-342900" eaLnBrk="1" hangingPunct="1">
              <a:lnSpc>
                <a:spcPct val="130000"/>
              </a:lnSpc>
              <a:buFont typeface="Arial" panose="020B0604020202020204" pitchFamily="34" charset="0"/>
              <a:buChar char="♦"/>
            </a:pP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客户／服务器</a:t>
            </a:r>
            <a:r>
              <a:rPr lang="en-US" altLang="zh-CN"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N</a:t>
            </a: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层结构</a:t>
            </a:r>
            <a:endPar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latin typeface="宋体" panose="02010600030101010101" pitchFamily="2" charset="-122"/>
                <a:sym typeface="+mn-ea"/>
              </a:rPr>
              <a:t>瘦客户端</a:t>
            </a:r>
            <a:r>
              <a:rPr lang="en-US" altLang="zh-CN" sz="2200" dirty="0">
                <a:solidFill>
                  <a:srgbClr val="000066"/>
                </a:solidFill>
                <a:latin typeface="宋体" panose="02010600030101010101" pitchFamily="2" charset="-122"/>
                <a:sym typeface="+mn-ea"/>
              </a:rPr>
              <a:t>(</a:t>
            </a:r>
            <a:r>
              <a:rPr lang="zh-CN" altLang="en-US" sz="2200" dirty="0">
                <a:solidFill>
                  <a:srgbClr val="000066"/>
                </a:solidFill>
                <a:latin typeface="宋体" panose="02010600030101010101" pitchFamily="2" charset="-122"/>
                <a:sym typeface="+mn-ea"/>
              </a:rPr>
              <a:t>客户端只负责交互</a:t>
            </a:r>
            <a:r>
              <a:rPr lang="en-US" altLang="zh-CN" sz="2200" dirty="0">
                <a:solidFill>
                  <a:srgbClr val="000066"/>
                </a:solidFill>
                <a:latin typeface="宋体" panose="02010600030101010101" pitchFamily="2" charset="-122"/>
                <a:sym typeface="+mn-ea"/>
              </a:rPr>
              <a:t>)</a:t>
            </a:r>
            <a:r>
              <a:rPr lang="zh-CN" altLang="en-US" sz="2200" dirty="0">
                <a:solidFill>
                  <a:srgbClr val="000066"/>
                </a:solidFill>
                <a:latin typeface="宋体" panose="02010600030101010101" pitchFamily="2" charset="-122"/>
                <a:sym typeface="+mn-ea"/>
              </a:rPr>
              <a:t>；</a:t>
            </a:r>
            <a:endParaRPr lang="en-US" altLang="zh-CN" sz="2200" dirty="0">
              <a:solidFill>
                <a:srgbClr val="000066"/>
              </a:solidFill>
              <a:latin typeface="宋体" panose="02010600030101010101" pitchFamily="2" charset="-122"/>
              <a:sym typeface="+mn-ea"/>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latin typeface="宋体" panose="02010600030101010101" pitchFamily="2" charset="-122"/>
                <a:sym typeface="+mn-ea"/>
              </a:rPr>
              <a:t>业务逻辑在应用服务器；</a:t>
            </a:r>
            <a:endParaRPr lang="en-US" altLang="zh-CN" sz="2200" dirty="0">
              <a:solidFill>
                <a:srgbClr val="000066"/>
              </a:solidFill>
              <a:latin typeface="宋体" panose="02010600030101010101" pitchFamily="2" charset="-122"/>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sym typeface="+mn-ea"/>
              </a:rPr>
              <a:t>数据服务器负责管理数据。</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80899" name="图片 107523"/>
          <p:cNvPicPr>
            <a:picLocks noChangeAspect="1"/>
          </p:cNvPicPr>
          <p:nvPr/>
        </p:nvPicPr>
        <p:blipFill>
          <a:blip r:embed="rId2"/>
          <a:stretch>
            <a:fillRect/>
          </a:stretch>
        </p:blipFill>
        <p:spPr>
          <a:xfrm>
            <a:off x="5754370" y="3004185"/>
            <a:ext cx="6237605" cy="3612515"/>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000" fill="hold">
                                          <p:stCondLst>
                                            <p:cond delay="0"/>
                                          </p:stCondLst>
                                        </p:cTn>
                                        <p:tgtEl>
                                          <p:spTgt spid="80899"/>
                                        </p:tgtEl>
                                        <p:attrNameLst>
                                          <p:attrName>style.visibility</p:attrName>
                                        </p:attrNameLst>
                                      </p:cBhvr>
                                      <p:to>
                                        <p:strVal val="visible"/>
                                      </p:to>
                                    </p:set>
                                    <p:animEffect transition="in" filter="blinds(horizontal)">
                                      <p:cBhvr>
                                        <p:cTn id="11" dur="10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1245" y="1711325"/>
            <a:ext cx="5809615" cy="2840990"/>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客户/服务器体系结构的常见形式</a:t>
            </a:r>
            <a:endParaRPr lang="zh-CN" altLang="en-US" sz="2400" b="1" i="1" dirty="0">
              <a:latin typeface="Times New Roman" panose="02020603050405020304" charset="0"/>
              <a:sym typeface="+mn-ea"/>
            </a:endParaRPr>
          </a:p>
          <a:p>
            <a:pPr marL="342900" lvl="0" indent="-342900" eaLnBrk="1" hangingPunct="1">
              <a:lnSpc>
                <a:spcPct val="130000"/>
              </a:lnSpc>
              <a:buFont typeface="Arial" panose="020B0604020202020204" pitchFamily="34" charset="0"/>
              <a:buChar char="♦"/>
            </a:pP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Web-Centric(N-层)结构</a:t>
            </a:r>
            <a:endPar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endParaRPr>
          </a:p>
          <a:p>
            <a:pPr marL="342900" indent="-342900" eaLnBrk="1" hangingPunct="1">
              <a:lnSpc>
                <a:spcPct val="110000"/>
              </a:lnSpc>
              <a:buFont typeface="Arial" panose="020B0604020202020204" pitchFamily="34" charset="0"/>
              <a:buChar char="•"/>
            </a:pPr>
            <a:r>
              <a:rPr lang="en-US" altLang="zh-CN" sz="2200" dirty="0">
                <a:solidFill>
                  <a:srgbClr val="000066"/>
                </a:solidFill>
                <a:latin typeface="宋体" panose="02010600030101010101" pitchFamily="2" charset="-122"/>
                <a:sym typeface="+mn-ea"/>
              </a:rPr>
              <a:t>Web</a:t>
            </a:r>
            <a:r>
              <a:rPr lang="zh-CN" altLang="en-US" sz="2200" dirty="0">
                <a:solidFill>
                  <a:srgbClr val="000066"/>
                </a:solidFill>
                <a:latin typeface="宋体" panose="02010600030101010101" pitchFamily="2" charset="-122"/>
                <a:sym typeface="+mn-ea"/>
              </a:rPr>
              <a:t>浏览器成为瘦客户端；</a:t>
            </a:r>
            <a:endParaRPr lang="zh-CN" altLang="en-US" sz="2200" dirty="0">
              <a:solidFill>
                <a:srgbClr val="000066"/>
              </a:solidFill>
              <a:latin typeface="宋体" panose="02010600030101010101" pitchFamily="2" charset="-122"/>
            </a:endParaRPr>
          </a:p>
          <a:p>
            <a:pPr marL="342900" indent="-342900" eaLnBrk="1" hangingPunct="1">
              <a:lnSpc>
                <a:spcPct val="110000"/>
              </a:lnSpc>
              <a:buFont typeface="Arial" panose="020B0604020202020204" pitchFamily="34" charset="0"/>
              <a:buChar char="•"/>
            </a:pPr>
            <a:r>
              <a:rPr lang="en-US" altLang="zh-CN" sz="2200" dirty="0">
                <a:solidFill>
                  <a:srgbClr val="000066"/>
                </a:solidFill>
                <a:latin typeface="宋体" panose="02010600030101010101" pitchFamily="2" charset="-122"/>
                <a:sym typeface="+mn-ea"/>
              </a:rPr>
              <a:t>Web</a:t>
            </a:r>
            <a:r>
              <a:rPr lang="zh-CN" altLang="en-US" sz="2200" dirty="0">
                <a:solidFill>
                  <a:srgbClr val="000066"/>
                </a:solidFill>
                <a:latin typeface="宋体" panose="02010600030101010101" pitchFamily="2" charset="-122"/>
                <a:sym typeface="+mn-ea"/>
              </a:rPr>
              <a:t>服务器提供表示和业务逻辑；</a:t>
            </a:r>
            <a:endParaRPr lang="en-US" altLang="zh-CN" sz="2200" dirty="0">
              <a:solidFill>
                <a:srgbClr val="000066"/>
              </a:solidFill>
              <a:latin typeface="宋体" panose="02010600030101010101" pitchFamily="2" charset="-122"/>
            </a:endParaRPr>
          </a:p>
          <a:p>
            <a:pPr marL="342900" lvl="0" indent="-342900" eaLnBrk="1" hangingPunct="1">
              <a:lnSpc>
                <a:spcPct val="130000"/>
              </a:lnSpc>
              <a:buFont typeface="Arial" panose="020B0604020202020204" pitchFamily="34" charset="0"/>
              <a:buChar char="•"/>
            </a:pPr>
            <a:r>
              <a:rPr lang="zh-CN" altLang="en-US" sz="2200" dirty="0">
                <a:solidFill>
                  <a:srgbClr val="000066"/>
                </a:solidFill>
                <a:sym typeface="+mn-ea"/>
              </a:rPr>
              <a:t>数据服务器负责管理数据。</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81923" name="图片 108547"/>
          <p:cNvPicPr>
            <a:picLocks noChangeAspect="1"/>
          </p:cNvPicPr>
          <p:nvPr/>
        </p:nvPicPr>
        <p:blipFill>
          <a:blip r:embed="rId2"/>
          <a:stretch>
            <a:fillRect/>
          </a:stretch>
        </p:blipFill>
        <p:spPr>
          <a:xfrm>
            <a:off x="5496243" y="3064828"/>
            <a:ext cx="6480175" cy="360045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000" fill="hold">
                                          <p:stCondLst>
                                            <p:cond delay="0"/>
                                          </p:stCondLst>
                                        </p:cTn>
                                        <p:tgtEl>
                                          <p:spTgt spid="81923"/>
                                        </p:tgtEl>
                                        <p:attrNameLst>
                                          <p:attrName>style.visibility</p:attrName>
                                        </p:attrNameLst>
                                      </p:cBhvr>
                                      <p:to>
                                        <p:strVal val="visible"/>
                                      </p:to>
                                    </p:set>
                                    <p:animEffect transition="in" filter="blinds(horizontal)">
                                      <p:cBhvr>
                                        <p:cTn id="11" dur="10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71245" y="1711325"/>
            <a:ext cx="5809615" cy="334962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Wingdings" panose="05000000000000000000" charset="0"/>
              <a:buChar char="Ø"/>
            </a:pPr>
            <a:r>
              <a:rPr lang="zh-CN" altLang="en-US" sz="2400" b="1" i="1" dirty="0">
                <a:latin typeface="Times New Roman" panose="02020603050405020304" charset="0"/>
                <a:sym typeface="+mn-ea"/>
              </a:rPr>
              <a:t>客户/服务器体系结构的常见形式</a:t>
            </a:r>
            <a:endParaRPr lang="zh-CN" altLang="en-US" sz="2400" b="1" i="1" dirty="0">
              <a:latin typeface="Times New Roman" panose="02020603050405020304" charset="0"/>
              <a:sym typeface="+mn-ea"/>
            </a:endParaRPr>
          </a:p>
          <a:p>
            <a:pPr marL="342900" lvl="0" indent="-342900" eaLnBrk="1" hangingPunct="1">
              <a:lnSpc>
                <a:spcPct val="130000"/>
              </a:lnSpc>
              <a:buFont typeface="Arial" panose="020B0604020202020204" pitchFamily="34" charset="0"/>
              <a:buChar char="♦"/>
            </a:pPr>
            <a:r>
              <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rPr>
              <a:t>企业级N-层结构</a:t>
            </a:r>
            <a:endParaRPr lang="zh-CN" altLang="en-US" sz="2200" b="1" dirty="0">
              <a:solidFill>
                <a:schemeClr val="accent6">
                  <a:lumMod val="50000"/>
                </a:schemeClr>
              </a:solidFill>
              <a:latin typeface="微软雅黑" panose="020B0503020204020204" charset="-122"/>
              <a:ea typeface="微软雅黑" panose="020B0503020204020204" charset="-122"/>
              <a:cs typeface="微软雅黑" panose="020B0503020204020204" charset="-122"/>
              <a:sym typeface="+mn-ea"/>
            </a:endParaRPr>
          </a:p>
          <a:p>
            <a:pPr marL="342900" indent="-342900" eaLnBrk="1" hangingPunct="1">
              <a:buFont typeface="Arial" panose="020B0604020202020204" pitchFamily="34" charset="0"/>
              <a:buChar char="•"/>
            </a:pPr>
            <a:r>
              <a:rPr lang="zh-CN" altLang="en-US" sz="2200" dirty="0">
                <a:solidFill>
                  <a:srgbClr val="000066"/>
                </a:solidFill>
                <a:latin typeface="宋体" panose="02010600030101010101" pitchFamily="2" charset="-122"/>
                <a:sym typeface="+mn-ea"/>
              </a:rPr>
              <a:t>两个瘦客户端</a:t>
            </a:r>
            <a:endParaRPr lang="zh-CN" altLang="en-US" sz="2200" dirty="0">
              <a:solidFill>
                <a:srgbClr val="000066"/>
              </a:solidFill>
              <a:latin typeface="宋体" panose="02010600030101010101" pitchFamily="2" charset="-122"/>
            </a:endParaRPr>
          </a:p>
          <a:p>
            <a:pPr marL="800100" lvl="1" indent="-342900" eaLnBrk="1" hangingPunct="1">
              <a:buClr>
                <a:schemeClr val="folHlink"/>
              </a:buClr>
              <a:buFont typeface="Arial" panose="020B0604020202020204" pitchFamily="34" charset="0"/>
              <a:buChar char="•"/>
            </a:pPr>
            <a:r>
              <a:rPr lang="en-US" altLang="zh-CN" sz="2200" dirty="0">
                <a:solidFill>
                  <a:srgbClr val="000066"/>
                </a:solidFill>
                <a:latin typeface="宋体" panose="02010600030101010101" pitchFamily="2" charset="-122"/>
                <a:sym typeface="+mn-ea"/>
              </a:rPr>
              <a:t>Web</a:t>
            </a:r>
            <a:r>
              <a:rPr lang="zh-CN" altLang="en-US" sz="2200" dirty="0">
                <a:solidFill>
                  <a:srgbClr val="000066"/>
                </a:solidFill>
                <a:latin typeface="宋体" panose="02010600030101010101" pitchFamily="2" charset="-122"/>
                <a:sym typeface="+mn-ea"/>
              </a:rPr>
              <a:t>浏览器</a:t>
            </a:r>
            <a:r>
              <a:rPr lang="zh-CN" sz="2200" dirty="0">
                <a:solidFill>
                  <a:srgbClr val="000066"/>
                </a:solidFill>
                <a:latin typeface="宋体" panose="02010600030101010101" pitchFamily="2" charset="-122"/>
                <a:sym typeface="+mn-ea"/>
              </a:rPr>
              <a:t>（外网应用）</a:t>
            </a:r>
            <a:endParaRPr lang="zh-CN" sz="2200" dirty="0">
              <a:solidFill>
                <a:srgbClr val="000066"/>
              </a:solidFill>
              <a:latin typeface="宋体" panose="02010600030101010101" pitchFamily="2" charset="-122"/>
              <a:sym typeface="+mn-ea"/>
            </a:endParaRPr>
          </a:p>
          <a:p>
            <a:pPr marL="800100" lvl="1" indent="-342900" eaLnBrk="1" hangingPunct="1">
              <a:buClr>
                <a:schemeClr val="folHlink"/>
              </a:buClr>
              <a:buFont typeface="Arial" panose="020B0604020202020204" pitchFamily="34" charset="0"/>
              <a:buChar char="•"/>
            </a:pPr>
            <a:r>
              <a:rPr lang="en-US" altLang="zh-CN" sz="2200" dirty="0">
                <a:solidFill>
                  <a:srgbClr val="000066"/>
                </a:solidFill>
                <a:latin typeface="宋体" panose="02010600030101010101" pitchFamily="2" charset="-122"/>
                <a:sym typeface="+mn-ea"/>
              </a:rPr>
              <a:t>GUI</a:t>
            </a:r>
            <a:r>
              <a:rPr lang="zh-CN" altLang="en-US" sz="2200" dirty="0">
                <a:solidFill>
                  <a:srgbClr val="000066"/>
                </a:solidFill>
                <a:latin typeface="宋体" panose="02010600030101010101" pitchFamily="2" charset="-122"/>
                <a:sym typeface="+mn-ea"/>
              </a:rPr>
              <a:t>瘦客户端</a:t>
            </a:r>
            <a:r>
              <a:rPr lang="zh-CN" sz="2200" dirty="0">
                <a:solidFill>
                  <a:srgbClr val="000066"/>
                </a:solidFill>
                <a:latin typeface="宋体" panose="02010600030101010101" pitchFamily="2" charset="-122"/>
                <a:sym typeface="+mn-ea"/>
              </a:rPr>
              <a:t>（内网应用）</a:t>
            </a:r>
            <a:endParaRPr lang="zh-CN" sz="2200" dirty="0">
              <a:solidFill>
                <a:srgbClr val="000066"/>
              </a:solidFill>
              <a:latin typeface="宋体" panose="02010600030101010101" pitchFamily="2" charset="-122"/>
              <a:sym typeface="+mn-ea"/>
            </a:endParaRPr>
          </a:p>
          <a:p>
            <a:pPr marL="342900" lvl="0" indent="-342900" eaLnBrk="1" hangingPunct="1">
              <a:buClr>
                <a:srgbClr val="002060"/>
              </a:buClr>
              <a:buFont typeface="Arial" panose="020B0604020202020204" pitchFamily="34" charset="0"/>
              <a:buChar char="•"/>
            </a:pPr>
            <a:r>
              <a:rPr lang="en-US" altLang="zh-CN" sz="2200" dirty="0">
                <a:solidFill>
                  <a:srgbClr val="000066"/>
                </a:solidFill>
                <a:latin typeface="宋体" panose="02010600030101010101" pitchFamily="2" charset="-122"/>
                <a:sym typeface="+mn-ea"/>
              </a:rPr>
              <a:t>Web</a:t>
            </a:r>
            <a:r>
              <a:rPr lang="zh-CN" altLang="en-US" sz="2200" dirty="0">
                <a:solidFill>
                  <a:srgbClr val="000066"/>
                </a:solidFill>
                <a:latin typeface="宋体" panose="02010600030101010101" pitchFamily="2" charset="-122"/>
                <a:sym typeface="+mn-ea"/>
              </a:rPr>
              <a:t>应用服务器提供表示逻辑</a:t>
            </a:r>
            <a:endParaRPr lang="zh-CN" altLang="en-US" sz="2200" dirty="0">
              <a:solidFill>
                <a:srgbClr val="000066"/>
              </a:solidFill>
              <a:latin typeface="宋体" panose="02010600030101010101" pitchFamily="2" charset="-122"/>
            </a:endParaRPr>
          </a:p>
          <a:p>
            <a:pPr marL="342900" indent="-342900" eaLnBrk="1" hangingPunct="1">
              <a:buFont typeface="Arial" panose="020B0604020202020204" pitchFamily="34" charset="0"/>
              <a:buChar char="•"/>
            </a:pPr>
            <a:r>
              <a:rPr lang="zh-CN" altLang="en-US" sz="2200" dirty="0">
                <a:solidFill>
                  <a:srgbClr val="000066"/>
                </a:solidFill>
                <a:latin typeface="宋体" panose="02010600030101010101" pitchFamily="2" charset="-122"/>
                <a:sym typeface="+mn-ea"/>
              </a:rPr>
              <a:t>应用服务器提供业务逻辑</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5" name="内容占位符 110594"/>
          <p:cNvPicPr>
            <a:picLocks noGrp="1" noChangeAspect="1"/>
          </p:cNvPicPr>
          <p:nvPr/>
        </p:nvPicPr>
        <p:blipFill>
          <a:blip r:embed="rId2"/>
          <a:stretch>
            <a:fillRect/>
          </a:stretch>
        </p:blipFill>
        <p:spPr>
          <a:xfrm>
            <a:off x="6106795" y="2513330"/>
            <a:ext cx="5941695" cy="4120515"/>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box(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85635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Arial" panose="020B0604020202020204" pitchFamily="34" charset="0"/>
              <a:buChar char="•"/>
            </a:pPr>
            <a:r>
              <a:rPr lang="en-US" altLang="zh-CN" sz="2400" b="1" i="1" dirty="0">
                <a:latin typeface="微软雅黑" panose="020B0503020204020204" charset="-122"/>
                <a:ea typeface="微软雅黑" panose="020B0503020204020204" charset="-122"/>
                <a:cs typeface="微软雅黑" panose="020B0503020204020204" charset="-122"/>
                <a:sym typeface="+mn-ea"/>
              </a:rPr>
              <a:t>MVC</a:t>
            </a:r>
            <a:r>
              <a:rPr lang="zh-CN" altLang="en-US" sz="2400" b="1" i="1" dirty="0">
                <a:latin typeface="微软雅黑" panose="020B0503020204020204" charset="-122"/>
                <a:ea typeface="微软雅黑" panose="020B0503020204020204" charset="-122"/>
                <a:cs typeface="微软雅黑" panose="020B0503020204020204" charset="-122"/>
                <a:sym typeface="+mn-ea"/>
              </a:rPr>
              <a:t>体系结构</a:t>
            </a:r>
            <a:endParaRPr lang="en-US" altLang="zh-CN" sz="2400" b="1" i="1" dirty="0">
              <a:latin typeface="微软雅黑" panose="020B0503020204020204" charset="-122"/>
              <a:ea typeface="微软雅黑" panose="020B0503020204020204" charset="-122"/>
              <a:cs typeface="微软雅黑" panose="020B0503020204020204" charset="-122"/>
              <a:sym typeface="+mn-ea"/>
            </a:endParaRPr>
          </a:p>
          <a:p>
            <a:pPr marL="457200" lvl="0" indent="-457200">
              <a:lnSpc>
                <a:spcPct val="130000"/>
              </a:lnSpc>
              <a:buFont typeface="Arial" panose="020B0604020202020204" pitchFamily="34" charset="0"/>
              <a:buChar char="•"/>
            </a:pPr>
            <a:r>
              <a:rPr lang="en-US" altLang="zh-CN" sz="2200" dirty="0">
                <a:solidFill>
                  <a:srgbClr val="000066"/>
                </a:solidFill>
                <a:latin typeface="微软雅黑" panose="020B0503020204020204" charset="-122"/>
                <a:ea typeface="微软雅黑" panose="020B0503020204020204" charset="-122"/>
                <a:cs typeface="微软雅黑" panose="020B0503020204020204" charset="-122"/>
              </a:rPr>
              <a:t>MVC</a:t>
            </a:r>
            <a:r>
              <a:rPr lang="zh-CN" altLang="en-US" sz="2200" dirty="0">
                <a:solidFill>
                  <a:srgbClr val="000066"/>
                </a:solidFill>
                <a:latin typeface="微软雅黑" panose="020B0503020204020204" charset="-122"/>
                <a:ea typeface="微软雅黑" panose="020B0503020204020204" charset="-122"/>
                <a:cs typeface="微软雅黑" panose="020B0503020204020204" charset="-122"/>
              </a:rPr>
              <a:t>是对传统的</a:t>
            </a:r>
            <a:r>
              <a:rPr lang="en-US" altLang="zh-CN" sz="2200" dirty="0">
                <a:solidFill>
                  <a:srgbClr val="000066"/>
                </a:solidFill>
                <a:latin typeface="微软雅黑" panose="020B0503020204020204" charset="-122"/>
                <a:ea typeface="微软雅黑" panose="020B0503020204020204" charset="-122"/>
                <a:cs typeface="微软雅黑" panose="020B0503020204020204" charset="-122"/>
              </a:rPr>
              <a:t>B/S</a:t>
            </a:r>
            <a:r>
              <a:rPr lang="zh-CN" altLang="en-US" sz="2200" dirty="0">
                <a:solidFill>
                  <a:srgbClr val="000066"/>
                </a:solidFill>
                <a:latin typeface="微软雅黑" panose="020B0503020204020204" charset="-122"/>
                <a:ea typeface="微软雅黑" panose="020B0503020204020204" charset="-122"/>
                <a:cs typeface="微软雅黑" panose="020B0503020204020204" charset="-122"/>
              </a:rPr>
              <a:t>体系结构的一种改进模型，这种结构将应用程序的数据模型、业务逻辑和用户界面分别放在独立构件中，这样对用户界面的修改不会对数据模型/业务逻辑造成太大影响。</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a:p>
            <a:pPr marL="457200" lvl="0" indent="-457200">
              <a:lnSpc>
                <a:spcPct val="130000"/>
              </a:lnSpc>
              <a:buFont typeface="Arial" panose="020B0604020202020204" pitchFamily="34" charset="0"/>
              <a:buChar char="•"/>
            </a:pPr>
            <a:r>
              <a:rPr lang="zh-CN" altLang="en-US" sz="2200" dirty="0">
                <a:solidFill>
                  <a:srgbClr val="000066"/>
                </a:solidFill>
                <a:latin typeface="微软雅黑" panose="020B0503020204020204" charset="-122"/>
                <a:ea typeface="微软雅黑" panose="020B0503020204020204" charset="-122"/>
                <a:cs typeface="微软雅黑" panose="020B0503020204020204" charset="-122"/>
              </a:rPr>
              <a:t>这种模型是许多基于</a:t>
            </a:r>
            <a:r>
              <a:rPr lang="en-US" altLang="zh-CN" sz="2200" dirty="0">
                <a:solidFill>
                  <a:srgbClr val="000066"/>
                </a:solidFill>
                <a:latin typeface="微软雅黑" panose="020B0503020204020204" charset="-122"/>
                <a:ea typeface="微软雅黑" panose="020B0503020204020204" charset="-122"/>
                <a:cs typeface="微软雅黑" panose="020B0503020204020204" charset="-122"/>
              </a:rPr>
              <a:t>Web</a:t>
            </a:r>
            <a:r>
              <a:rPr lang="zh-CN" altLang="en-US" sz="2200" dirty="0">
                <a:solidFill>
                  <a:srgbClr val="000066"/>
                </a:solidFill>
                <a:latin typeface="微软雅黑" panose="020B0503020204020204" charset="-122"/>
                <a:ea typeface="微软雅黑" panose="020B0503020204020204" charset="-122"/>
                <a:cs typeface="微软雅黑" panose="020B0503020204020204" charset="-122"/>
              </a:rPr>
              <a:t>的系统的交互管理的基础模式。</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a:p>
            <a:pPr marL="457200" lvl="0" indent="-457200">
              <a:lnSpc>
                <a:spcPct val="130000"/>
              </a:lnSpc>
              <a:buFont typeface="Arial" panose="020B0604020202020204" pitchFamily="34" charset="0"/>
              <a:buChar char="•"/>
            </a:pPr>
            <a:r>
              <a:rPr lang="en-US" altLang="zh-CN" sz="2200" dirty="0">
                <a:solidFill>
                  <a:srgbClr val="000066"/>
                </a:solidFill>
                <a:latin typeface="微软雅黑" panose="020B0503020204020204" charset="-122"/>
                <a:ea typeface="微软雅黑" panose="020B0503020204020204" charset="-122"/>
                <a:cs typeface="微软雅黑" panose="020B0503020204020204" charset="-122"/>
              </a:rPr>
              <a:t>MVC</a:t>
            </a:r>
            <a:r>
              <a:rPr lang="zh-CN" altLang="en-US" sz="2200" dirty="0">
                <a:solidFill>
                  <a:srgbClr val="000066"/>
                </a:solidFill>
                <a:latin typeface="微软雅黑" panose="020B0503020204020204" charset="-122"/>
                <a:ea typeface="微软雅黑" panose="020B0503020204020204" charset="-122"/>
                <a:cs typeface="微软雅黑" panose="020B0503020204020204" charset="-122"/>
              </a:rPr>
              <a:t>适用于数据需要有多种显示和交互方式的情况下，也可在未来数据的交互与表示需求不明朗的情况下使用。</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802620" cy="1656715"/>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.2</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几种常见的体系结构风格</a:t>
            </a:r>
            <a:endParaRPr lang="en-US" altLang="zh-CN" sz="2800" b="1" dirty="0" smtClean="0">
              <a:solidFill>
                <a:srgbClr val="002060"/>
              </a:solidFill>
              <a:latin typeface="+mj-ea"/>
              <a:ea typeface="+mj-ea"/>
            </a:endParaRPr>
          </a:p>
          <a:p>
            <a:pPr lvl="0" indent="-457200">
              <a:lnSpc>
                <a:spcPct val="130000"/>
              </a:lnSpc>
              <a:buFont typeface="Arial" panose="020B0604020202020204" pitchFamily="34" charset="0"/>
              <a:buChar char="•"/>
            </a:pPr>
            <a:r>
              <a:rPr lang="en-US" altLang="zh-CN" sz="2400" b="1" i="1" dirty="0">
                <a:latin typeface="微软雅黑" panose="020B0503020204020204" charset="-122"/>
                <a:ea typeface="微软雅黑" panose="020B0503020204020204" charset="-122"/>
                <a:cs typeface="微软雅黑" panose="020B0503020204020204" charset="-122"/>
                <a:sym typeface="+mn-ea"/>
              </a:rPr>
              <a:t>MVC</a:t>
            </a:r>
            <a:r>
              <a:rPr lang="zh-CN" altLang="en-US" sz="2400" b="1" i="1" dirty="0">
                <a:latin typeface="微软雅黑" panose="020B0503020204020204" charset="-122"/>
                <a:ea typeface="微软雅黑" panose="020B0503020204020204" charset="-122"/>
                <a:cs typeface="微软雅黑" panose="020B0503020204020204" charset="-122"/>
                <a:sym typeface="+mn-ea"/>
              </a:rPr>
              <a:t>体系结构</a:t>
            </a:r>
            <a:endParaRPr lang="en-US" altLang="zh-CN" sz="2400" b="1" i="1" dirty="0">
              <a:latin typeface="微软雅黑" panose="020B0503020204020204" charset="-122"/>
              <a:ea typeface="微软雅黑" panose="020B0503020204020204" charset="-122"/>
              <a:cs typeface="微软雅黑" panose="020B0503020204020204" charset="-122"/>
              <a:sym typeface="+mn-ea"/>
            </a:endParaRPr>
          </a:p>
          <a:p>
            <a:pPr marL="457200" lvl="0" indent="-457200">
              <a:lnSpc>
                <a:spcPct val="130000"/>
              </a:lnSpc>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2"/>
          <a:stretch>
            <a:fillRect/>
          </a:stretch>
        </p:blipFill>
        <p:spPr>
          <a:xfrm>
            <a:off x="1395095" y="3165475"/>
            <a:ext cx="10373360" cy="328104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954655"/>
          </a:xfrm>
          <a:prstGeom prst="rect">
            <a:avLst/>
          </a:prstGeom>
          <a:noFill/>
        </p:spPr>
        <p:txBody>
          <a:bodyPr wrap="square" rtlCol="0">
            <a:spAutoFit/>
          </a:bodyPr>
          <a:lstStyle/>
          <a:p>
            <a:pPr>
              <a:lnSpc>
                <a:spcPct val="150000"/>
              </a:lnSpc>
              <a:buFont typeface="Wingdings" panose="05000000000000000000" pitchFamily="2" charset="2"/>
              <a:buNone/>
            </a:pPr>
            <a:r>
              <a:rPr lang="en-US" altLang="zh-CN" sz="2800" b="1" dirty="0">
                <a:solidFill>
                  <a:srgbClr val="002060"/>
                </a:solidFill>
                <a:latin typeface="+mj-ea"/>
                <a:ea typeface="+mj-ea"/>
              </a:rPr>
              <a:t>1.1 </a:t>
            </a:r>
            <a:r>
              <a:rPr lang="zh-CN" altLang="en-US" sz="2800" b="1" dirty="0">
                <a:solidFill>
                  <a:srgbClr val="002060"/>
                </a:solidFill>
                <a:latin typeface="+mj-ea"/>
                <a:ea typeface="+mj-ea"/>
              </a:rPr>
              <a:t>软件工程中的设计</a:t>
            </a:r>
            <a:endParaRPr lang="en-US" altLang="zh-CN" sz="2800" b="1" dirty="0">
              <a:solidFill>
                <a:srgbClr val="002060"/>
              </a:solidFill>
              <a:latin typeface="+mj-ea"/>
              <a:ea typeface="+mj-ea"/>
            </a:endParaRPr>
          </a:p>
          <a:p>
            <a:pPr>
              <a:lnSpc>
                <a:spcPct val="150000"/>
              </a:lnSpc>
              <a:spcBef>
                <a:spcPct val="0"/>
              </a:spcBef>
              <a:buFont typeface="Wingdings" panose="05000000000000000000" pitchFamily="2" charset="2"/>
              <a:buChar char="§"/>
            </a:pPr>
            <a:r>
              <a:rPr lang="zh-CN" altLang="en-US" sz="2400" dirty="0" smtClean="0">
                <a:solidFill>
                  <a:srgbClr val="000066"/>
                </a:solidFill>
              </a:rPr>
              <a:t>  设计</a:t>
            </a:r>
            <a:r>
              <a:rPr lang="zh-CN" altLang="en-US" sz="2400" dirty="0">
                <a:solidFill>
                  <a:srgbClr val="000066"/>
                </a:solidFill>
              </a:rPr>
              <a:t>是一个把问题转换成解决方案的创造性过程；</a:t>
            </a:r>
            <a:endParaRPr lang="zh-CN" altLang="en-US" sz="2400" dirty="0">
              <a:solidFill>
                <a:srgbClr val="000066"/>
              </a:solidFill>
            </a:endParaRPr>
          </a:p>
          <a:p>
            <a:pPr>
              <a:lnSpc>
                <a:spcPct val="150000"/>
              </a:lnSpc>
              <a:spcBef>
                <a:spcPct val="0"/>
              </a:spcBef>
              <a:buFont typeface="Wingdings" panose="05000000000000000000" pitchFamily="2" charset="2"/>
              <a:buChar char="§"/>
            </a:pPr>
            <a:r>
              <a:rPr lang="zh-CN" altLang="en-US" sz="2400" dirty="0" smtClean="0">
                <a:solidFill>
                  <a:srgbClr val="000066"/>
                </a:solidFill>
              </a:rPr>
              <a:t>  设计</a:t>
            </a:r>
            <a:r>
              <a:rPr lang="zh-CN" altLang="en-US" sz="2400" dirty="0">
                <a:solidFill>
                  <a:srgbClr val="000066"/>
                </a:solidFill>
              </a:rPr>
              <a:t>解决的是</a:t>
            </a:r>
            <a:r>
              <a:rPr lang="zh-CN" altLang="en-US" sz="2400" dirty="0">
                <a:solidFill>
                  <a:srgbClr val="000066"/>
                </a:solidFill>
                <a:latin typeface="Tahoma" panose="020B0604030504040204" pitchFamily="34" charset="0"/>
              </a:rPr>
              <a:t>“</a:t>
            </a:r>
            <a:r>
              <a:rPr lang="zh-CN" altLang="en-US" sz="2400" dirty="0">
                <a:solidFill>
                  <a:srgbClr val="000066"/>
                </a:solidFill>
              </a:rPr>
              <a:t>如何实现系统</a:t>
            </a:r>
            <a:r>
              <a:rPr lang="zh-CN" altLang="en-US" sz="2400" dirty="0">
                <a:solidFill>
                  <a:srgbClr val="000066"/>
                </a:solidFill>
                <a:latin typeface="Tahoma" panose="020B0604030504040204" pitchFamily="34" charset="0"/>
              </a:rPr>
              <a:t>”</a:t>
            </a:r>
            <a:r>
              <a:rPr lang="zh-CN" altLang="en-US" sz="2400" dirty="0">
                <a:solidFill>
                  <a:srgbClr val="000066"/>
                </a:solidFill>
              </a:rPr>
              <a:t>的问题；</a:t>
            </a:r>
            <a:endParaRPr lang="zh-CN" altLang="en-US" sz="2400" dirty="0">
              <a:solidFill>
                <a:srgbClr val="000066"/>
              </a:solidFill>
            </a:endParaRPr>
          </a:p>
          <a:p>
            <a:pPr>
              <a:lnSpc>
                <a:spcPct val="150000"/>
              </a:lnSpc>
              <a:spcBef>
                <a:spcPct val="0"/>
              </a:spcBef>
              <a:buFont typeface="Wingdings" panose="05000000000000000000" pitchFamily="2" charset="2"/>
              <a:buChar char="§"/>
            </a:pPr>
            <a:r>
              <a:rPr lang="zh-CN" altLang="en-US" sz="2400" dirty="0" smtClean="0">
                <a:solidFill>
                  <a:srgbClr val="000066"/>
                </a:solidFill>
              </a:rPr>
              <a:t>  从</a:t>
            </a:r>
            <a:r>
              <a:rPr lang="zh-CN" altLang="en-US" sz="2400" dirty="0">
                <a:solidFill>
                  <a:srgbClr val="000066"/>
                </a:solidFill>
              </a:rPr>
              <a:t>工程管理的角度，软件设计可以分成概要设计（总体设计、系统设计）与细节设计（详细设计）</a:t>
            </a:r>
            <a:endParaRPr lang="zh-CN" altLang="en-US" sz="2400" dirty="0">
              <a:solidFill>
                <a:srgbClr val="000066"/>
              </a:solidFill>
            </a:endParaRPr>
          </a:p>
        </p:txBody>
      </p:sp>
      <p:pic>
        <p:nvPicPr>
          <p:cNvPr id="6" name="图片 9220"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1400" y="5242872"/>
            <a:ext cx="1401762"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31533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.3</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体系结构视图</a:t>
            </a:r>
            <a:endParaRPr lang="en-US" altLang="zh-CN" sz="2800" b="1" dirty="0" smtClean="0">
              <a:solidFill>
                <a:srgbClr val="002060"/>
              </a:solidFill>
              <a:latin typeface="+mj-ea"/>
              <a:ea typeface="+mj-ea"/>
            </a:endParaRPr>
          </a:p>
          <a:p>
            <a:pPr marL="342900" indent="-342900" eaLnBrk="1" hangingPunct="1">
              <a:lnSpc>
                <a:spcPct val="140000"/>
              </a:lnSpc>
              <a:buFont typeface="Wingdings" panose="05000000000000000000" charset="0"/>
              <a:buChar char="Ø"/>
            </a:pPr>
            <a:r>
              <a:rPr lang="zh-CN" altLang="en-US" sz="2400" dirty="0">
                <a:sym typeface="+mn-ea"/>
              </a:rPr>
              <a:t>软件体系结构是对系统构成与部分间联系的多角度描述，每一种模型只能描述系统的一个侧面（视角）；</a:t>
            </a:r>
            <a:endParaRPr lang="zh-CN" altLang="en-US" sz="2400" dirty="0"/>
          </a:p>
          <a:p>
            <a:pPr marL="342900" indent="-342900" eaLnBrk="1" hangingPunct="1">
              <a:lnSpc>
                <a:spcPct val="140000"/>
              </a:lnSpc>
              <a:buFont typeface="Wingdings" panose="05000000000000000000" charset="0"/>
              <a:buChar char="Ø"/>
            </a:pPr>
            <a:r>
              <a:rPr lang="en-US" altLang="zh-CN" sz="2400" dirty="0">
                <a:sym typeface="+mn-ea"/>
              </a:rPr>
              <a:t>“</a:t>
            </a:r>
            <a:r>
              <a:rPr lang="zh-CN" altLang="en-US" sz="2400" dirty="0">
                <a:sym typeface="+mn-ea"/>
              </a:rPr>
              <a:t>一个</a:t>
            </a:r>
            <a:r>
              <a:rPr lang="zh-CN" altLang="en-US" sz="2400" dirty="0">
                <a:solidFill>
                  <a:srgbClr val="C00000"/>
                </a:solidFill>
                <a:sym typeface="+mn-ea"/>
              </a:rPr>
              <a:t>体系结构视图</a:t>
            </a:r>
            <a:r>
              <a:rPr lang="zh-CN" altLang="en-US" sz="2400" dirty="0">
                <a:sym typeface="+mn-ea"/>
              </a:rPr>
              <a:t>是对于从某一视角或某一点上看到的系统所做的简化描述，描述中涵盖了系统的某一特定方面，而省略了与此方面无关的实体。</a:t>
            </a:r>
            <a:r>
              <a:rPr lang="en-US" altLang="zh-CN" sz="2400" dirty="0">
                <a:sym typeface="+mn-ea"/>
              </a:rPr>
              <a:t>”</a:t>
            </a:r>
            <a:endParaRPr lang="en-US" altLang="zh-CN" sz="2400" dirty="0"/>
          </a:p>
          <a:p>
            <a:pPr marL="342900" indent="-342900" algn="r" eaLnBrk="1" hangingPunct="1">
              <a:lnSpc>
                <a:spcPct val="150000"/>
              </a:lnSpc>
              <a:buNone/>
            </a:pPr>
            <a:r>
              <a:rPr lang="zh-CN" altLang="en-US" sz="2400" dirty="0">
                <a:sym typeface="+mn-ea"/>
              </a:rPr>
              <a:t>                                                 </a:t>
            </a:r>
            <a:r>
              <a:rPr lang="en-US" altLang="zh-CN" sz="2400" dirty="0">
                <a:sym typeface="+mn-ea"/>
              </a:rPr>
              <a:t>---Philippe Kruchten</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97281"/>
          <p:cNvSpPr>
            <a:spLocks noGrp="1"/>
          </p:cNvSpPr>
          <p:nvPr>
            <p:ph type="title"/>
          </p:nvPr>
        </p:nvSpPr>
        <p:spPr>
          <a:xfrm>
            <a:off x="1991995" y="313690"/>
            <a:ext cx="8207375" cy="719138"/>
          </a:xfrm>
        </p:spPr>
        <p:txBody>
          <a:bodyPr wrap="square" lIns="91440" tIns="45720" rIns="91440" bIns="45720" anchor="ctr"/>
          <a:lstStyle/>
          <a:p>
            <a:pPr eaLnBrk="1" hangingPunct="1"/>
            <a:r>
              <a:rPr lang="zh-CN" altLang="en-US" sz="3600" dirty="0">
                <a:ea typeface="隶书" panose="02010509060101010101" pitchFamily="49" charset="-122"/>
              </a:rPr>
              <a:t>小场景：办公室里的争论</a:t>
            </a:r>
            <a:endParaRPr lang="zh-CN" altLang="en-US" sz="3600" dirty="0">
              <a:ea typeface="隶书" panose="02010509060101010101" pitchFamily="49" charset="-122"/>
            </a:endParaRPr>
          </a:p>
        </p:txBody>
      </p:sp>
      <p:sp>
        <p:nvSpPr>
          <p:cNvPr id="97283" name="内容占位符 97282"/>
          <p:cNvSpPr>
            <a:spLocks noGrp="1"/>
          </p:cNvSpPr>
          <p:nvPr>
            <p:ph idx="1"/>
          </p:nvPr>
        </p:nvSpPr>
        <p:spPr>
          <a:xfrm>
            <a:off x="1179830" y="1303655"/>
            <a:ext cx="10598150" cy="5327650"/>
          </a:xfrm>
        </p:spPr>
        <p:txBody>
          <a:bodyPr wrap="square" lIns="91440" tIns="45720" rIns="91440" bIns="45720" anchor="t"/>
          <a:lstStyle/>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办公室里，关于什么是软件架构，争论正酣：</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程序员说，软件架构就是要决定需要编写哪些类、使用那些现成的框架。</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程序经理笑了，他说软件架构就是模块的划分和接口的定义。</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系统分析员笑了，他说软件架构就是为业务领域对象的关系建模。</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配置管理员笑了，他说软件架构就是开发出来以及编译后的软件到底是个啥结构。</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数据库工程师笑了，他说软件架构规定了持久化数据的结构。</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部署工程师笑了，他说软件架构规定了软件部署到硬件的策略。</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用户笑了，他说软件架构规定了一个个功能子系统如何划分。</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8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大家想了想说，这些架构视图好像我们都需要啊！</a:t>
            </a:r>
            <a:endParaRPr lang="zh-CN" altLang="en-US" sz="2200" dirty="0">
              <a:solidFill>
                <a:srgbClr val="333333"/>
              </a:solidFill>
              <a:latin typeface="华文楷体" panose="02010600040101010101" charset="-122"/>
              <a:ea typeface="华文楷体" panose="02010600040101010101" charset="-122"/>
              <a:cs typeface="华文楷体" panose="02010600040101010101" charset="-122"/>
            </a:endParaRPr>
          </a:p>
          <a:p>
            <a:pPr eaLnBrk="1" hangingPunct="1">
              <a:lnSpc>
                <a:spcPct val="150000"/>
              </a:lnSpc>
            </a:pPr>
            <a:r>
              <a:rPr lang="zh-CN" altLang="en-US" sz="2200" dirty="0">
                <a:solidFill>
                  <a:srgbClr val="333333"/>
                </a:solidFill>
                <a:latin typeface="华文楷体" panose="02010600040101010101" charset="-122"/>
                <a:ea typeface="华文楷体" panose="02010600040101010101" charset="-122"/>
                <a:cs typeface="华文楷体" panose="02010600040101010101" charset="-122"/>
              </a:rPr>
              <a:t>    软件架构师哭了</a:t>
            </a:r>
            <a:r>
              <a:rPr lang="en-US" altLang="zh-CN" sz="2200" dirty="0">
                <a:solidFill>
                  <a:srgbClr val="333333"/>
                </a:solidFill>
                <a:latin typeface="华文楷体" panose="02010600040101010101" charset="-122"/>
                <a:ea typeface="华文楷体" panose="02010600040101010101" charset="-122"/>
                <a:cs typeface="华文楷体" panose="02010600040101010101" charset="-122"/>
              </a:rPr>
              <a:t>…</a:t>
            </a:r>
            <a:endParaRPr lang="en-US" altLang="zh-CN" sz="2200" dirty="0">
              <a:solidFill>
                <a:srgbClr val="333333"/>
              </a:solidFill>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9227185" y="4523105"/>
            <a:ext cx="2964815" cy="22237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12" dur="500"/>
                                        <p:tgtEl>
                                          <p:spTgt spid="97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17" dur="500"/>
                                        <p:tgtEl>
                                          <p:spTgt spid="97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transition="in" filter="blinds(horizontal)">
                                      <p:cBhvr>
                                        <p:cTn id="22" dur="500"/>
                                        <p:tgtEl>
                                          <p:spTgt spid="97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27" dur="500"/>
                                        <p:tgtEl>
                                          <p:spTgt spid="97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32" dur="500"/>
                                        <p:tgtEl>
                                          <p:spTgt spid="972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7283">
                                            <p:txEl>
                                              <p:pRg st="6" end="6"/>
                                            </p:txEl>
                                          </p:spTgt>
                                        </p:tgtEl>
                                        <p:attrNameLst>
                                          <p:attrName>style.visibility</p:attrName>
                                        </p:attrNameLst>
                                      </p:cBhvr>
                                      <p:to>
                                        <p:strVal val="visible"/>
                                      </p:to>
                                    </p:set>
                                    <p:animEffect transition="in" filter="blinds(horizontal)">
                                      <p:cBhvr>
                                        <p:cTn id="37" dur="500"/>
                                        <p:tgtEl>
                                          <p:spTgt spid="972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7283">
                                            <p:txEl>
                                              <p:pRg st="7" end="7"/>
                                            </p:txEl>
                                          </p:spTgt>
                                        </p:tgtEl>
                                        <p:attrNameLst>
                                          <p:attrName>style.visibility</p:attrName>
                                        </p:attrNameLst>
                                      </p:cBhvr>
                                      <p:to>
                                        <p:strVal val="visible"/>
                                      </p:to>
                                    </p:set>
                                    <p:animEffect transition="in" filter="blinds(horizontal)">
                                      <p:cBhvr>
                                        <p:cTn id="42" dur="500"/>
                                        <p:tgtEl>
                                          <p:spTgt spid="972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7283">
                                            <p:txEl>
                                              <p:pRg st="8" end="8"/>
                                            </p:txEl>
                                          </p:spTgt>
                                        </p:tgtEl>
                                        <p:attrNameLst>
                                          <p:attrName>style.visibility</p:attrName>
                                        </p:attrNameLst>
                                      </p:cBhvr>
                                      <p:to>
                                        <p:strVal val="visible"/>
                                      </p:to>
                                    </p:set>
                                    <p:animEffect transition="in" filter="blinds(horizontal)">
                                      <p:cBhvr>
                                        <p:cTn id="47" dur="500"/>
                                        <p:tgtEl>
                                          <p:spTgt spid="972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7283">
                                            <p:txEl>
                                              <p:pRg st="9" end="9"/>
                                            </p:txEl>
                                          </p:spTgt>
                                        </p:tgtEl>
                                        <p:attrNameLst>
                                          <p:attrName>style.visibility</p:attrName>
                                        </p:attrNameLst>
                                      </p:cBhvr>
                                      <p:to>
                                        <p:strVal val="visible"/>
                                      </p:to>
                                    </p:set>
                                    <p:animEffect transition="in" filter="blinds(horizontal)">
                                      <p:cBhvr>
                                        <p:cTn id="52" dur="500"/>
                                        <p:tgtEl>
                                          <p:spTgt spid="97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99329"/>
          <p:cNvSpPr>
            <a:spLocks noGrp="1"/>
          </p:cNvSpPr>
          <p:nvPr>
            <p:ph type="title"/>
          </p:nvPr>
        </p:nvSpPr>
        <p:spPr>
          <a:xfrm>
            <a:off x="1717675" y="274955"/>
            <a:ext cx="9575800" cy="863600"/>
          </a:xfrm>
        </p:spPr>
        <p:txBody>
          <a:bodyPr wrap="square" lIns="91440" tIns="45720" rIns="91440" bIns="45720" anchor="ctr"/>
          <a:lstStyle/>
          <a:p>
            <a:pPr eaLnBrk="1" hangingPunct="1"/>
            <a:r>
              <a:rPr lang="zh-CN" altLang="en-US" sz="3200" dirty="0">
                <a:latin typeface="微软雅黑" panose="020B0503020204020204" charset="-122"/>
                <a:ea typeface="微软雅黑" panose="020B0503020204020204" charset="-122"/>
                <a:cs typeface="微软雅黑" panose="020B0503020204020204" charset="-122"/>
              </a:rPr>
              <a:t>体系结构设计的</a:t>
            </a:r>
            <a:r>
              <a:rPr lang="en-US" altLang="zh-CN" sz="3200" dirty="0">
                <a:latin typeface="微软雅黑" panose="020B0503020204020204" charset="-122"/>
                <a:ea typeface="微软雅黑" panose="020B0503020204020204" charset="-122"/>
                <a:cs typeface="微软雅黑" panose="020B0503020204020204" charset="-122"/>
              </a:rPr>
              <a:t>4+1</a:t>
            </a:r>
            <a:r>
              <a:rPr lang="zh-CN" altLang="en-US" sz="3200" dirty="0">
                <a:latin typeface="微软雅黑" panose="020B0503020204020204" charset="-122"/>
                <a:ea typeface="微软雅黑" panose="020B0503020204020204" charset="-122"/>
                <a:cs typeface="微软雅黑" panose="020B0503020204020204" charset="-122"/>
              </a:rPr>
              <a:t>视图</a:t>
            </a:r>
            <a:endParaRPr lang="zh-CN" altLang="en-US" sz="3200" dirty="0">
              <a:latin typeface="微软雅黑" panose="020B0503020204020204" charset="-122"/>
              <a:ea typeface="微软雅黑" panose="020B0503020204020204" charset="-122"/>
              <a:cs typeface="微软雅黑" panose="020B0503020204020204" charset="-122"/>
            </a:endParaRPr>
          </a:p>
        </p:txBody>
      </p:sp>
      <p:grpSp>
        <p:nvGrpSpPr>
          <p:cNvPr id="17" name="组合 16"/>
          <p:cNvGrpSpPr/>
          <p:nvPr/>
        </p:nvGrpSpPr>
        <p:grpSpPr>
          <a:xfrm>
            <a:off x="3493769" y="2354579"/>
            <a:ext cx="4597400" cy="1925955"/>
            <a:chOff x="2664" y="3359"/>
            <a:chExt cx="7240" cy="3033"/>
          </a:xfrm>
          <a:solidFill>
            <a:srgbClr val="CCFFFF"/>
          </a:solidFill>
        </p:grpSpPr>
        <p:sp>
          <p:nvSpPr>
            <p:cNvPr id="2" name="圆角矩形 1"/>
            <p:cNvSpPr/>
            <p:nvPr/>
          </p:nvSpPr>
          <p:spPr>
            <a:xfrm>
              <a:off x="2665" y="3359"/>
              <a:ext cx="2486" cy="1059"/>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trike="noStrike" noProof="1"/>
                <a:t>逻辑视图</a:t>
              </a:r>
              <a:endParaRPr lang="zh-CN" altLang="en-US" strike="noStrike" noProof="1"/>
            </a:p>
          </p:txBody>
        </p:sp>
        <p:sp>
          <p:nvSpPr>
            <p:cNvPr id="9" name="圆角矩形 8"/>
            <p:cNvSpPr/>
            <p:nvPr/>
          </p:nvSpPr>
          <p:spPr>
            <a:xfrm>
              <a:off x="7439" y="5334"/>
              <a:ext cx="2465" cy="1059"/>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trike="noStrike" noProof="1"/>
                <a:t>物理视图</a:t>
              </a:r>
              <a:endParaRPr lang="zh-CN" altLang="en-US" strike="noStrike" noProof="1"/>
            </a:p>
          </p:txBody>
        </p:sp>
        <p:sp>
          <p:nvSpPr>
            <p:cNvPr id="10" name="圆角矩形 9"/>
            <p:cNvSpPr/>
            <p:nvPr/>
          </p:nvSpPr>
          <p:spPr>
            <a:xfrm>
              <a:off x="2664" y="5334"/>
              <a:ext cx="2487" cy="1059"/>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trike="noStrike" noProof="1"/>
                <a:t>进程视图</a:t>
              </a:r>
              <a:endParaRPr lang="zh-CN" altLang="en-US" strike="noStrike" noProof="1"/>
            </a:p>
          </p:txBody>
        </p:sp>
        <p:sp>
          <p:nvSpPr>
            <p:cNvPr id="11" name="圆角矩形 10"/>
            <p:cNvSpPr/>
            <p:nvPr/>
          </p:nvSpPr>
          <p:spPr>
            <a:xfrm>
              <a:off x="7440" y="3359"/>
              <a:ext cx="2465" cy="1059"/>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trike="noStrike" noProof="1"/>
                <a:t>开发视图</a:t>
              </a:r>
              <a:endParaRPr lang="zh-CN" altLang="en-US" strike="noStrike" noProof="1"/>
            </a:p>
          </p:txBody>
        </p:sp>
        <p:sp>
          <p:nvSpPr>
            <p:cNvPr id="12" name="椭圆 11"/>
            <p:cNvSpPr/>
            <p:nvPr/>
          </p:nvSpPr>
          <p:spPr>
            <a:xfrm>
              <a:off x="4668" y="4077"/>
              <a:ext cx="3269" cy="1608"/>
            </a:xfrm>
            <a:prstGeom prst="ellipse">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trike="noStrike" noProof="1"/>
                <a:t>场景视图</a:t>
              </a:r>
              <a:endParaRPr lang="zh-CN" altLang="en-US" strike="noStrike" noProof="1"/>
            </a:p>
          </p:txBody>
        </p:sp>
        <p:sp>
          <p:nvSpPr>
            <p:cNvPr id="13" name="直接箭头连接符 12"/>
            <p:cNvSpPr/>
            <p:nvPr/>
          </p:nvSpPr>
          <p:spPr>
            <a:xfrm>
              <a:off x="5151" y="3889"/>
              <a:ext cx="2289" cy="0"/>
            </a:xfrm>
            <a:prstGeom prst="straightConnector1">
              <a:avLst/>
            </a:prstGeom>
            <a:grpFill/>
            <a:ln>
              <a:tailEnd type="arrow" w="med" len="med"/>
            </a:ln>
          </p:spPr>
          <p:style>
            <a:lnRef idx="1">
              <a:schemeClr val="dk1"/>
            </a:lnRef>
            <a:fillRef idx="0">
              <a:schemeClr val="dk1"/>
            </a:fillRef>
            <a:effectRef idx="0">
              <a:schemeClr val="dk1"/>
            </a:effectRef>
            <a:fontRef idx="minor">
              <a:schemeClr val="tx1"/>
            </a:fontRef>
          </p:style>
        </p:sp>
        <p:sp>
          <p:nvSpPr>
            <p:cNvPr id="14" name="直接箭头连接符 13"/>
            <p:cNvSpPr/>
            <p:nvPr/>
          </p:nvSpPr>
          <p:spPr>
            <a:xfrm>
              <a:off x="3908" y="4418"/>
              <a:ext cx="0" cy="916"/>
            </a:xfrm>
            <a:prstGeom prst="straightConnector1">
              <a:avLst/>
            </a:prstGeom>
            <a:grpFill/>
            <a:ln>
              <a:tailEnd type="arrow" w="med" len="med"/>
            </a:ln>
          </p:spPr>
          <p:style>
            <a:lnRef idx="1">
              <a:schemeClr val="dk1"/>
            </a:lnRef>
            <a:fillRef idx="0">
              <a:schemeClr val="dk1"/>
            </a:fillRef>
            <a:effectRef idx="0">
              <a:schemeClr val="dk1"/>
            </a:effectRef>
            <a:fontRef idx="minor">
              <a:schemeClr val="tx1"/>
            </a:fontRef>
          </p:style>
        </p:sp>
        <p:sp>
          <p:nvSpPr>
            <p:cNvPr id="15" name="直接箭头连接符 14"/>
            <p:cNvSpPr/>
            <p:nvPr/>
          </p:nvSpPr>
          <p:spPr>
            <a:xfrm>
              <a:off x="5151" y="5864"/>
              <a:ext cx="2288" cy="0"/>
            </a:xfrm>
            <a:prstGeom prst="straightConnector1">
              <a:avLst/>
            </a:prstGeom>
            <a:grpFill/>
            <a:ln>
              <a:tailEnd type="arrow" w="med" len="med"/>
            </a:ln>
          </p:spPr>
          <p:style>
            <a:lnRef idx="1">
              <a:schemeClr val="dk1"/>
            </a:lnRef>
            <a:fillRef idx="0">
              <a:schemeClr val="dk1"/>
            </a:fillRef>
            <a:effectRef idx="0">
              <a:schemeClr val="dk1"/>
            </a:effectRef>
            <a:fontRef idx="minor">
              <a:schemeClr val="tx1"/>
            </a:fontRef>
          </p:style>
        </p:sp>
        <p:sp>
          <p:nvSpPr>
            <p:cNvPr id="16" name="直接箭头连接符 15"/>
            <p:cNvSpPr/>
            <p:nvPr/>
          </p:nvSpPr>
          <p:spPr>
            <a:xfrm flipH="1">
              <a:off x="8672" y="4418"/>
              <a:ext cx="1" cy="916"/>
            </a:xfrm>
            <a:prstGeom prst="straightConnector1">
              <a:avLst/>
            </a:prstGeom>
            <a:grpFill/>
            <a:ln>
              <a:tailEnd type="arrow" w="med" len="med"/>
            </a:ln>
          </p:spPr>
          <p:style>
            <a:lnRef idx="1">
              <a:schemeClr val="dk1"/>
            </a:lnRef>
            <a:fillRef idx="0">
              <a:schemeClr val="dk1"/>
            </a:fillRef>
            <a:effectRef idx="0">
              <a:schemeClr val="dk1"/>
            </a:effectRef>
            <a:fontRef idx="minor">
              <a:schemeClr val="tx1"/>
            </a:fontRef>
          </p:style>
        </p:sp>
      </p:grpSp>
      <p:sp>
        <p:nvSpPr>
          <p:cNvPr id="18" name="圆角矩形标注 17"/>
          <p:cNvSpPr/>
          <p:nvPr/>
        </p:nvSpPr>
        <p:spPr>
          <a:xfrm>
            <a:off x="1993900" y="5175250"/>
            <a:ext cx="2414588" cy="985838"/>
          </a:xfrm>
          <a:prstGeom prst="wedgeRoundRectCallout">
            <a:avLst>
              <a:gd name="adj1" fmla="val 30351"/>
              <a:gd name="adj2" fmla="val -14090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zh-CN" altLang="en-US" strike="noStrike" noProof="1"/>
              <a:t>描述系统运行时进程间的交互，主要关注系统的非功能需求</a:t>
            </a:r>
            <a:endParaRPr lang="zh-CN" altLang="en-US" strike="noStrike" noProof="1"/>
          </a:p>
        </p:txBody>
      </p:sp>
      <p:sp>
        <p:nvSpPr>
          <p:cNvPr id="19" name="圆角矩形标注 18"/>
          <p:cNvSpPr/>
          <p:nvPr/>
        </p:nvSpPr>
        <p:spPr>
          <a:xfrm>
            <a:off x="7308850" y="1138238"/>
            <a:ext cx="2706688" cy="817563"/>
          </a:xfrm>
          <a:prstGeom prst="wedgeRoundRectCallout">
            <a:avLst>
              <a:gd name="adj1" fmla="val -40596"/>
              <a:gd name="adj2" fmla="val 10263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zh-CN" altLang="en-US" strike="noStrike" noProof="1"/>
              <a:t>描述系统是如何为了开发而被分解成组件的</a:t>
            </a:r>
            <a:endParaRPr lang="zh-CN" altLang="en-US" strike="noStrike" noProof="1"/>
          </a:p>
        </p:txBody>
      </p:sp>
      <p:sp>
        <p:nvSpPr>
          <p:cNvPr id="20" name="圆角矩形标注 19"/>
          <p:cNvSpPr/>
          <p:nvPr/>
        </p:nvSpPr>
        <p:spPr>
          <a:xfrm>
            <a:off x="1993900" y="1390650"/>
            <a:ext cx="2967038" cy="720725"/>
          </a:xfrm>
          <a:prstGeom prst="wedgeRoundRectCallout">
            <a:avLst>
              <a:gd name="adj1" fmla="val -1337"/>
              <a:gd name="adj2" fmla="val 12198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zh-CN" altLang="en-US" strike="noStrike" noProof="1"/>
              <a:t>描述为了实现用户（功能）需求设计的对象类</a:t>
            </a:r>
            <a:endParaRPr lang="zh-CN" altLang="en-US" strike="noStrike" noProof="1"/>
          </a:p>
        </p:txBody>
      </p:sp>
      <p:sp>
        <p:nvSpPr>
          <p:cNvPr id="21" name="圆角矩形标注 20"/>
          <p:cNvSpPr/>
          <p:nvPr/>
        </p:nvSpPr>
        <p:spPr>
          <a:xfrm>
            <a:off x="7827963" y="4664075"/>
            <a:ext cx="2373313" cy="677863"/>
          </a:xfrm>
          <a:prstGeom prst="wedgeRoundRectCallout">
            <a:avLst>
              <a:gd name="adj1" fmla="val -39951"/>
              <a:gd name="adj2" fmla="val -11286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zh-CN" altLang="en-US" strike="noStrike" noProof="1"/>
              <a:t>描述系统硬件的分布及软件组件的部署</a:t>
            </a:r>
            <a:endParaRPr lang="zh-CN" altLang="en-US" strike="noStrike" noProof="1"/>
          </a:p>
        </p:txBody>
      </p:sp>
      <p:sp>
        <p:nvSpPr>
          <p:cNvPr id="22" name="圆角矩形标注 21"/>
          <p:cNvSpPr/>
          <p:nvPr/>
        </p:nvSpPr>
        <p:spPr>
          <a:xfrm>
            <a:off x="4962525" y="4791075"/>
            <a:ext cx="2620963" cy="1233488"/>
          </a:xfrm>
          <a:prstGeom prst="wedgeRoundRectCallout">
            <a:avLst>
              <a:gd name="adj1" fmla="val -20637"/>
              <a:gd name="adj2" fmla="val -125656"/>
              <a:gd name="adj3" fmla="val 16667"/>
            </a:avLst>
          </a:prstGeom>
          <a:solidFill>
            <a:srgbClr val="F4F7BC"/>
          </a:solidFill>
        </p:spPr>
        <p:style>
          <a:lnRef idx="1">
            <a:schemeClr val="accent5"/>
          </a:lnRef>
          <a:fillRef idx="2">
            <a:schemeClr val="accent5"/>
          </a:fillRef>
          <a:effectRef idx="1">
            <a:schemeClr val="accent5"/>
          </a:effectRef>
          <a:fontRef idx="minor">
            <a:schemeClr val="dk1"/>
          </a:fontRef>
        </p:style>
        <p:txBody>
          <a:bodyPr rtlCol="0" anchor="ctr"/>
          <a:lstStyle/>
          <a:p>
            <a:pPr algn="l" fontAlgn="base"/>
            <a:r>
              <a:rPr lang="zh-CN" altLang="en-US" strike="noStrike" noProof="1">
                <a:solidFill>
                  <a:srgbClr val="0070C0"/>
                </a:solidFill>
              </a:rPr>
              <a:t>最重要的需求的抽象，能够驱动架构元素的发现及设计成果的验证。</a:t>
            </a:r>
            <a:endParaRPr lang="zh-CN" altLang="en-US" strike="noStrike" noProof="1">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bldLvl="0" animBg="1"/>
      <p:bldP spid="21" grpId="0" bldLvl="0" animBg="1"/>
      <p:bldP spid="2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00353"/>
          <p:cNvSpPr>
            <a:spLocks noGrp="1"/>
          </p:cNvSpPr>
          <p:nvPr>
            <p:ph type="title"/>
          </p:nvPr>
        </p:nvSpPr>
        <p:spPr>
          <a:xfrm>
            <a:off x="1870710" y="405130"/>
            <a:ext cx="9698990" cy="863600"/>
          </a:xfrm>
        </p:spPr>
        <p:txBody>
          <a:bodyPr wrap="square" lIns="91440" tIns="45720" rIns="91440" bIns="45720" anchor="ctr"/>
          <a:lstStyle/>
          <a:p>
            <a:pPr eaLnBrk="1" hangingPunct="1"/>
            <a:r>
              <a:rPr lang="zh-CN" altLang="en-US" sz="3200" dirty="0"/>
              <a:t>例：设备调试系统案例</a:t>
            </a:r>
            <a:endParaRPr lang="zh-CN" altLang="en-US" sz="3200" dirty="0"/>
          </a:p>
        </p:txBody>
      </p:sp>
      <p:sp>
        <p:nvSpPr>
          <p:cNvPr id="50179" name="矩形 100355"/>
          <p:cNvSpPr/>
          <p:nvPr/>
        </p:nvSpPr>
        <p:spPr>
          <a:xfrm>
            <a:off x="1992948" y="1422083"/>
            <a:ext cx="1371600" cy="609600"/>
          </a:xfrm>
          <a:prstGeom prst="rect">
            <a:avLst/>
          </a:prstGeom>
          <a:noFill/>
          <a:ln w="9525">
            <a:noFill/>
          </a:ln>
        </p:spPr>
        <p:txBody>
          <a:bodyPr wrap="none" anchor="ctr"/>
          <a:lstStyle/>
          <a:p>
            <a:pPr algn="ctr"/>
            <a:r>
              <a:rPr lang="zh-CN" altLang="en-US" sz="2800" dirty="0">
                <a:latin typeface="微软雅黑" panose="020B0503020204020204" charset="-122"/>
                <a:ea typeface="微软雅黑" panose="020B0503020204020204" charset="-122"/>
              </a:rPr>
              <a:t>用例图</a:t>
            </a:r>
            <a:r>
              <a:rPr lang="zh-CN" altLang="en-US" sz="2400" dirty="0">
                <a:latin typeface="Tahoma" panose="020B0604030504040204" pitchFamily="34" charset="0"/>
                <a:ea typeface="宋体" panose="02010600030101010101" pitchFamily="2" charset="-122"/>
              </a:rPr>
              <a:t>：</a:t>
            </a:r>
            <a:endParaRPr lang="zh-CN" altLang="en-US" sz="2400" dirty="0">
              <a:latin typeface="Tahoma" panose="020B0604030504040204" pitchFamily="34" charset="0"/>
              <a:ea typeface="宋体" panose="02010600030101010101" pitchFamily="2" charset="-122"/>
            </a:endParaRPr>
          </a:p>
        </p:txBody>
      </p:sp>
      <p:pic>
        <p:nvPicPr>
          <p:cNvPr id="2" name="图片 100354"/>
          <p:cNvPicPr>
            <a:picLocks noChangeAspect="1"/>
          </p:cNvPicPr>
          <p:nvPr/>
        </p:nvPicPr>
        <p:blipFill>
          <a:blip r:embed="rId1"/>
          <a:stretch>
            <a:fillRect/>
          </a:stretch>
        </p:blipFill>
        <p:spPr>
          <a:xfrm>
            <a:off x="3364865" y="1908810"/>
            <a:ext cx="7289165" cy="4685665"/>
          </a:xfrm>
          <a:prstGeom prst="rect">
            <a:avLst/>
          </a:prstGeom>
          <a:solidFill>
            <a:srgbClr val="FFFFFF"/>
          </a:solidFill>
          <a:ln w="9525">
            <a:noFill/>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01378"/>
          <p:cNvSpPr>
            <a:spLocks noGrp="1"/>
          </p:cNvSpPr>
          <p:nvPr>
            <p:ph idx="1"/>
          </p:nvPr>
        </p:nvSpPr>
        <p:spPr>
          <a:xfrm>
            <a:off x="6456363" y="1917700"/>
            <a:ext cx="3200400" cy="4075113"/>
          </a:xfrm>
        </p:spPr>
        <p:txBody>
          <a:bodyPr wrap="square" lIns="91440" tIns="45720" rIns="91440" bIns="45720" anchor="t"/>
          <a:lstStyle/>
          <a:p>
            <a:pPr eaLnBrk="1" hangingPunct="1"/>
            <a:r>
              <a:rPr lang="zh-CN" altLang="en-US" sz="2000" dirty="0"/>
              <a:t>应用层负责设备状态的显示，并提供模拟控制台供用户发送调试命令；</a:t>
            </a:r>
            <a:endParaRPr lang="zh-CN" altLang="en-US" sz="2000" dirty="0"/>
          </a:p>
          <a:p>
            <a:pPr eaLnBrk="1" hangingPunct="1"/>
            <a:endParaRPr lang="zh-CN" altLang="en-US" sz="2000" dirty="0"/>
          </a:p>
          <a:p>
            <a:pPr eaLnBrk="1" hangingPunct="1"/>
            <a:r>
              <a:rPr lang="zh-CN" altLang="en-US" sz="2000" dirty="0"/>
              <a:t>通讯层负责在</a:t>
            </a:r>
            <a:r>
              <a:rPr lang="en-US" altLang="zh-CN" sz="2000" dirty="0"/>
              <a:t>RS323</a:t>
            </a:r>
            <a:r>
              <a:rPr lang="zh-CN" altLang="en-US" sz="2000" dirty="0"/>
              <a:t>协议之上实现一套专用的应用协议；</a:t>
            </a:r>
            <a:endParaRPr lang="zh-CN" altLang="en-US" sz="2000" dirty="0"/>
          </a:p>
          <a:p>
            <a:pPr eaLnBrk="1" hangingPunct="1"/>
            <a:endParaRPr lang="zh-CN" altLang="en-US" sz="2000" dirty="0"/>
          </a:p>
          <a:p>
            <a:pPr eaLnBrk="1" hangingPunct="1"/>
            <a:r>
              <a:rPr lang="zh-CN" altLang="en-US" sz="2000" dirty="0"/>
              <a:t>设备控制层负责对调试设备的具体控制。</a:t>
            </a:r>
            <a:endParaRPr lang="zh-CN" altLang="en-US" sz="2000" dirty="0"/>
          </a:p>
        </p:txBody>
      </p:sp>
      <p:pic>
        <p:nvPicPr>
          <p:cNvPr id="51203" name="图片 101379"/>
          <p:cNvPicPr>
            <a:picLocks noChangeAspect="1"/>
          </p:cNvPicPr>
          <p:nvPr/>
        </p:nvPicPr>
        <p:blipFill>
          <a:blip r:embed="rId1"/>
          <a:stretch>
            <a:fillRect/>
          </a:stretch>
        </p:blipFill>
        <p:spPr>
          <a:xfrm>
            <a:off x="3886835" y="1447800"/>
            <a:ext cx="2047875" cy="4480560"/>
          </a:xfrm>
          <a:prstGeom prst="rect">
            <a:avLst/>
          </a:prstGeom>
          <a:noFill/>
          <a:ln w="9525">
            <a:noFill/>
          </a:ln>
        </p:spPr>
      </p:pic>
      <p:sp>
        <p:nvSpPr>
          <p:cNvPr id="50177" name="标题 100353"/>
          <p:cNvSpPr>
            <a:spLocks noGrp="1"/>
          </p:cNvSpPr>
          <p:nvPr>
            <p:ph type="title"/>
          </p:nvPr>
        </p:nvSpPr>
        <p:spPr>
          <a:xfrm>
            <a:off x="1870710" y="405130"/>
            <a:ext cx="9698990" cy="863600"/>
          </a:xfrm>
        </p:spPr>
        <p:txBody>
          <a:bodyPr wrap="square" lIns="91440" tIns="45720" rIns="91440" bIns="45720" anchor="ctr"/>
          <a:lstStyle/>
          <a:p>
            <a:pPr eaLnBrk="1" hangingPunct="1"/>
            <a:r>
              <a:rPr lang="zh-CN" altLang="en-US" sz="3200" dirty="0"/>
              <a:t>例：设备调试系统案例</a:t>
            </a:r>
            <a:endParaRPr lang="zh-CN" altLang="en-US" sz="3200" dirty="0"/>
          </a:p>
        </p:txBody>
      </p:sp>
      <p:sp>
        <p:nvSpPr>
          <p:cNvPr id="50179" name="矩形 100355"/>
          <p:cNvSpPr/>
          <p:nvPr/>
        </p:nvSpPr>
        <p:spPr>
          <a:xfrm>
            <a:off x="1992948" y="1422083"/>
            <a:ext cx="1371600" cy="609600"/>
          </a:xfrm>
          <a:prstGeom prst="rect">
            <a:avLst/>
          </a:prstGeom>
          <a:noFill/>
          <a:ln w="9525">
            <a:noFill/>
          </a:ln>
        </p:spPr>
        <p:txBody>
          <a:bodyPr wrap="none" anchor="ctr"/>
          <a:lstStyle/>
          <a:p>
            <a:pPr algn="ctr"/>
            <a:r>
              <a:rPr lang="zh-CN" altLang="en-US" sz="2800" dirty="0">
                <a:latin typeface="微软雅黑" panose="020B0503020204020204" charset="-122"/>
                <a:ea typeface="微软雅黑" panose="020B0503020204020204" charset="-122"/>
              </a:rPr>
              <a:t>逻辑架构</a:t>
            </a:r>
            <a:endParaRPr lang="zh-CN" altLang="en-US"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102402"/>
          <p:cNvPicPr>
            <a:picLocks noChangeAspect="1"/>
          </p:cNvPicPr>
          <p:nvPr/>
        </p:nvPicPr>
        <p:blipFill>
          <a:blip r:embed="rId1"/>
          <a:stretch>
            <a:fillRect/>
          </a:stretch>
        </p:blipFill>
        <p:spPr>
          <a:xfrm>
            <a:off x="2626043" y="1997710"/>
            <a:ext cx="8435975" cy="3883025"/>
          </a:xfrm>
          <a:prstGeom prst="rect">
            <a:avLst/>
          </a:prstGeom>
          <a:noFill/>
          <a:ln w="9525">
            <a:noFill/>
          </a:ln>
        </p:spPr>
      </p:pic>
      <p:pic>
        <p:nvPicPr>
          <p:cNvPr id="52227" name="图片 102403"/>
          <p:cNvPicPr>
            <a:picLocks noChangeAspect="1"/>
          </p:cNvPicPr>
          <p:nvPr/>
        </p:nvPicPr>
        <p:blipFill>
          <a:blip r:embed="rId2"/>
          <a:stretch>
            <a:fillRect/>
          </a:stretch>
        </p:blipFill>
        <p:spPr>
          <a:xfrm>
            <a:off x="3510915" y="4038600"/>
            <a:ext cx="1047750" cy="742950"/>
          </a:xfrm>
          <a:prstGeom prst="rect">
            <a:avLst/>
          </a:prstGeom>
          <a:noFill/>
          <a:ln w="9525">
            <a:noFill/>
          </a:ln>
        </p:spPr>
      </p:pic>
      <p:pic>
        <p:nvPicPr>
          <p:cNvPr id="52228" name="图片 102404"/>
          <p:cNvPicPr>
            <a:picLocks noChangeAspect="1"/>
          </p:cNvPicPr>
          <p:nvPr/>
        </p:nvPicPr>
        <p:blipFill>
          <a:blip r:embed="rId3"/>
          <a:stretch>
            <a:fillRect/>
          </a:stretch>
        </p:blipFill>
        <p:spPr>
          <a:xfrm>
            <a:off x="6374130" y="3876675"/>
            <a:ext cx="1276350" cy="904875"/>
          </a:xfrm>
          <a:prstGeom prst="rect">
            <a:avLst/>
          </a:prstGeom>
          <a:noFill/>
          <a:ln w="9525">
            <a:noFill/>
          </a:ln>
        </p:spPr>
      </p:pic>
      <p:sp>
        <p:nvSpPr>
          <p:cNvPr id="50177" name="标题 100353"/>
          <p:cNvSpPr>
            <a:spLocks noGrp="1"/>
          </p:cNvSpPr>
          <p:nvPr>
            <p:ph type="title"/>
          </p:nvPr>
        </p:nvSpPr>
        <p:spPr>
          <a:xfrm>
            <a:off x="1870710" y="405130"/>
            <a:ext cx="9698990" cy="863600"/>
          </a:xfrm>
        </p:spPr>
        <p:txBody>
          <a:bodyPr wrap="square" lIns="91440" tIns="45720" rIns="91440" bIns="45720" anchor="ctr"/>
          <a:lstStyle/>
          <a:p>
            <a:pPr eaLnBrk="1" hangingPunct="1"/>
            <a:r>
              <a:rPr lang="zh-CN" altLang="en-US" sz="3200" dirty="0"/>
              <a:t>例：设备调试系统案例</a:t>
            </a:r>
            <a:endParaRPr lang="zh-CN" altLang="en-US" sz="3200" dirty="0"/>
          </a:p>
        </p:txBody>
      </p:sp>
      <p:sp>
        <p:nvSpPr>
          <p:cNvPr id="50179" name="矩形 100355"/>
          <p:cNvSpPr/>
          <p:nvPr/>
        </p:nvSpPr>
        <p:spPr>
          <a:xfrm>
            <a:off x="1992948" y="1422083"/>
            <a:ext cx="1371600" cy="609600"/>
          </a:xfrm>
          <a:prstGeom prst="rect">
            <a:avLst/>
          </a:prstGeom>
          <a:noFill/>
          <a:ln w="9525">
            <a:noFill/>
          </a:ln>
        </p:spPr>
        <p:txBody>
          <a:bodyPr wrap="none" anchor="ctr"/>
          <a:lstStyle/>
          <a:p>
            <a:pPr algn="ctr"/>
            <a:r>
              <a:rPr lang="zh-CN" altLang="en-US" sz="2800" dirty="0">
                <a:latin typeface="微软雅黑" panose="020B0503020204020204" charset="-122"/>
                <a:ea typeface="微软雅黑" panose="020B0503020204020204" charset="-122"/>
              </a:rPr>
              <a:t>物理架构</a:t>
            </a:r>
            <a:endParaRPr lang="zh-CN" altLang="en-US"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103426"/>
          <p:cNvPicPr>
            <a:picLocks noChangeAspect="1"/>
          </p:cNvPicPr>
          <p:nvPr/>
        </p:nvPicPr>
        <p:blipFill>
          <a:blip r:embed="rId1"/>
          <a:stretch>
            <a:fillRect/>
          </a:stretch>
        </p:blipFill>
        <p:spPr>
          <a:xfrm>
            <a:off x="2122170" y="2327275"/>
            <a:ext cx="8938260" cy="3361055"/>
          </a:xfrm>
          <a:prstGeom prst="rect">
            <a:avLst/>
          </a:prstGeom>
          <a:noFill/>
          <a:ln w="9525">
            <a:noFill/>
          </a:ln>
        </p:spPr>
      </p:pic>
      <p:sp>
        <p:nvSpPr>
          <p:cNvPr id="50177" name="标题 100353"/>
          <p:cNvSpPr>
            <a:spLocks noGrp="1"/>
          </p:cNvSpPr>
          <p:nvPr>
            <p:ph type="title"/>
          </p:nvPr>
        </p:nvSpPr>
        <p:spPr>
          <a:xfrm>
            <a:off x="1870710" y="405130"/>
            <a:ext cx="9698990" cy="863600"/>
          </a:xfrm>
        </p:spPr>
        <p:txBody>
          <a:bodyPr wrap="square" lIns="91440" tIns="45720" rIns="91440" bIns="45720" anchor="ctr"/>
          <a:lstStyle/>
          <a:p>
            <a:pPr eaLnBrk="1" hangingPunct="1"/>
            <a:r>
              <a:rPr lang="zh-CN" altLang="en-US" sz="3200" dirty="0"/>
              <a:t>例：设备调试系统案例</a:t>
            </a:r>
            <a:endParaRPr lang="zh-CN" altLang="en-US" sz="3200" dirty="0"/>
          </a:p>
        </p:txBody>
      </p:sp>
      <p:sp>
        <p:nvSpPr>
          <p:cNvPr id="50179" name="矩形 100355"/>
          <p:cNvSpPr/>
          <p:nvPr/>
        </p:nvSpPr>
        <p:spPr>
          <a:xfrm>
            <a:off x="1992948" y="1422083"/>
            <a:ext cx="1371600" cy="609600"/>
          </a:xfrm>
          <a:prstGeom prst="rect">
            <a:avLst/>
          </a:prstGeom>
          <a:noFill/>
          <a:ln w="9525">
            <a:noFill/>
          </a:ln>
        </p:spPr>
        <p:txBody>
          <a:bodyPr wrap="none" anchor="ctr"/>
          <a:lstStyle/>
          <a:p>
            <a:pPr algn="l"/>
            <a:r>
              <a:rPr lang="zh-CN" altLang="en-US" sz="2800" dirty="0">
                <a:latin typeface="微软雅黑" panose="020B0503020204020204" charset="-122"/>
                <a:ea typeface="微软雅黑" panose="020B0503020204020204" charset="-122"/>
              </a:rPr>
              <a:t>逻辑架构到物理架构的映射</a:t>
            </a:r>
            <a:endParaRPr lang="zh-CN" altLang="en-US" sz="28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500507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30000"/>
              </a:lnSpc>
              <a:buFont typeface="Wingdings" panose="05000000000000000000" charset="0"/>
              <a:buChar char="Ø"/>
            </a:pPr>
            <a:r>
              <a:rPr lang="zh-CN" altLang="en-US" sz="2400" dirty="0">
                <a:solidFill>
                  <a:srgbClr val="000066"/>
                </a:solidFill>
                <a:sym typeface="+mn-ea"/>
              </a:rPr>
              <a:t>控制模型考虑子系统之间的控制策略，这是系统分解是不考虑的问题。</a:t>
            </a:r>
            <a:endParaRPr lang="zh-CN" altLang="en-US" sz="2400" dirty="0">
              <a:solidFill>
                <a:srgbClr val="000066"/>
              </a:solidFill>
            </a:endParaRPr>
          </a:p>
          <a:p>
            <a:pPr marL="342900" indent="-342900" eaLnBrk="1" hangingPunct="1">
              <a:lnSpc>
                <a:spcPct val="130000"/>
              </a:lnSpc>
              <a:buFont typeface="Wingdings" panose="05000000000000000000" charset="0"/>
              <a:buChar char="Ø"/>
            </a:pPr>
            <a:r>
              <a:rPr lang="zh-CN" altLang="en-US" sz="2400" dirty="0">
                <a:solidFill>
                  <a:srgbClr val="000066"/>
                </a:solidFill>
                <a:sym typeface="+mn-ea"/>
              </a:rPr>
              <a:t>对控制流建模有两种一般性的方法：</a:t>
            </a:r>
            <a:endParaRPr lang="zh-CN" altLang="en-US" sz="2400" dirty="0">
              <a:solidFill>
                <a:srgbClr val="000066"/>
              </a:solidFill>
            </a:endParaRPr>
          </a:p>
          <a:p>
            <a:pPr marL="800100" lvl="1" indent="-342900" eaLnBrk="1" hangingPunct="1">
              <a:lnSpc>
                <a:spcPct val="130000"/>
              </a:lnSpc>
            </a:pPr>
            <a:r>
              <a:rPr lang="zh-CN" altLang="en-US" sz="2400" b="1" dirty="0">
                <a:solidFill>
                  <a:srgbClr val="800080"/>
                </a:solidFill>
                <a:ea typeface="黑体" panose="02010609060101010101" charset="-122"/>
                <a:sym typeface="+mn-ea"/>
              </a:rPr>
              <a:t>集中式控制</a:t>
            </a:r>
            <a:endParaRPr lang="zh-CN" altLang="en-US" sz="2400" b="1" dirty="0">
              <a:solidFill>
                <a:srgbClr val="800080"/>
              </a:solidFill>
              <a:ea typeface="黑体" panose="02010609060101010101" charset="-122"/>
            </a:endParaRPr>
          </a:p>
          <a:p>
            <a:pPr lvl="2" eaLnBrk="1" hangingPunct="1">
              <a:lnSpc>
                <a:spcPct val="130000"/>
              </a:lnSpc>
            </a:pPr>
            <a:r>
              <a:rPr lang="en-GB" altLang="en-US" sz="2400" dirty="0">
                <a:solidFill>
                  <a:srgbClr val="000066"/>
                </a:solidFill>
                <a:sym typeface="+mn-ea"/>
              </a:rPr>
              <a:t>One sub-system has overall responsibility for control and starts and stops other sub-systems.</a:t>
            </a:r>
            <a:endParaRPr lang="en-GB" altLang="en-US" sz="2400" dirty="0">
              <a:solidFill>
                <a:srgbClr val="000066"/>
              </a:solidFill>
            </a:endParaRPr>
          </a:p>
          <a:p>
            <a:pPr lvl="1" eaLnBrk="1" hangingPunct="1">
              <a:lnSpc>
                <a:spcPct val="130000"/>
              </a:lnSpc>
            </a:pPr>
            <a:r>
              <a:rPr lang="zh-CN" altLang="en-US" sz="2400" b="1" dirty="0">
                <a:solidFill>
                  <a:srgbClr val="800080"/>
                </a:solidFill>
                <a:ea typeface="黑体" panose="02010609060101010101" charset="-122"/>
                <a:sym typeface="+mn-ea"/>
              </a:rPr>
              <a:t>基于事件的控制</a:t>
            </a:r>
            <a:endParaRPr lang="zh-CN" altLang="en-US" sz="2400" b="1" dirty="0">
              <a:solidFill>
                <a:srgbClr val="800080"/>
              </a:solidFill>
              <a:ea typeface="黑体" panose="02010609060101010101" charset="-122"/>
            </a:endParaRPr>
          </a:p>
          <a:p>
            <a:pPr lvl="2" eaLnBrk="1" hangingPunct="1">
              <a:lnSpc>
                <a:spcPct val="130000"/>
              </a:lnSpc>
            </a:pPr>
            <a:r>
              <a:rPr lang="en-GB" altLang="en-US" sz="2400" dirty="0">
                <a:solidFill>
                  <a:srgbClr val="000066"/>
                </a:solidFill>
                <a:sym typeface="+mn-ea"/>
              </a:rPr>
              <a:t>Each sub-system can respond to externally generated events from other sub-systems or the system’s environment.</a:t>
            </a:r>
            <a:endParaRPr lang="en-GB" altLang="en-US" sz="2400" dirty="0">
              <a:solidFill>
                <a:srgbClr val="000066"/>
              </a:solidFill>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82651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集中控制</a:t>
            </a:r>
            <a:endParaRPr lang="zh-CN" altLang="en-US" sz="2400" b="1" i="1" dirty="0">
              <a:latin typeface="Times New Roman" panose="02020603050405020304" charset="0"/>
            </a:endParaRPr>
          </a:p>
          <a:p>
            <a:pPr marL="342900" indent="-342900" eaLnBrk="1" hangingPunct="1">
              <a:lnSpc>
                <a:spcPct val="120000"/>
              </a:lnSpc>
              <a:buFont typeface="Arial" panose="020B0604020202020204" pitchFamily="34" charset="0"/>
              <a:buChar char="•"/>
            </a:pPr>
            <a:r>
              <a:rPr lang="zh-CN" altLang="en-US" sz="2400" dirty="0">
                <a:solidFill>
                  <a:srgbClr val="000066"/>
                </a:solidFill>
                <a:sym typeface="+mn-ea"/>
              </a:rPr>
              <a:t>这种控制方式中有一个子系统被指定为系统控制器来负责管理其他子系统的执行。</a:t>
            </a:r>
            <a:endParaRPr lang="zh-CN" altLang="en-US" sz="2400" dirty="0">
              <a:solidFill>
                <a:srgbClr val="000066"/>
              </a:solidFill>
            </a:endParaRPr>
          </a:p>
          <a:p>
            <a:pPr marL="342900" indent="-342900" eaLnBrk="1" hangingPunct="1">
              <a:lnSpc>
                <a:spcPct val="120000"/>
              </a:lnSpc>
              <a:buFont typeface="Arial" panose="020B0604020202020204" pitchFamily="34" charset="0"/>
              <a:buChar char="•"/>
            </a:pPr>
            <a:r>
              <a:rPr lang="zh-CN" altLang="en-US" sz="2400" dirty="0">
                <a:solidFill>
                  <a:srgbClr val="000066"/>
                </a:solidFill>
                <a:sym typeface="+mn-ea"/>
              </a:rPr>
              <a:t>这种控制模型按子系统顺序执行还是并行执行分为两类：</a:t>
            </a:r>
            <a:endParaRPr lang="zh-CN" altLang="en-US" sz="24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400" b="1" dirty="0">
                <a:solidFill>
                  <a:srgbClr val="800080"/>
                </a:solidFill>
                <a:latin typeface="黑体" panose="02010609060101010101" charset="-122"/>
                <a:ea typeface="黑体" panose="02010609060101010101" charset="-122"/>
                <a:sym typeface="+mn-ea"/>
              </a:rPr>
              <a:t>调用</a:t>
            </a:r>
            <a:r>
              <a:rPr lang="en-GB" altLang="en-US" sz="2400" b="1" dirty="0">
                <a:solidFill>
                  <a:srgbClr val="800080"/>
                </a:solidFill>
                <a:latin typeface="黑体" panose="02010609060101010101" charset="-122"/>
                <a:ea typeface="黑体" panose="02010609060101010101" charset="-122"/>
                <a:sym typeface="+mn-ea"/>
              </a:rPr>
              <a:t>-</a:t>
            </a:r>
            <a:r>
              <a:rPr lang="zh-CN" altLang="en-US" sz="2400" b="1" dirty="0">
                <a:solidFill>
                  <a:srgbClr val="800080"/>
                </a:solidFill>
                <a:latin typeface="黑体" panose="02010609060101010101" charset="-122"/>
                <a:ea typeface="黑体" panose="02010609060101010101" charset="-122"/>
                <a:sym typeface="+mn-ea"/>
              </a:rPr>
              <a:t>返回模型</a:t>
            </a:r>
            <a:endParaRPr lang="zh-CN" altLang="en-US" sz="2400" b="1" dirty="0">
              <a:solidFill>
                <a:srgbClr val="800080"/>
              </a:solidFill>
              <a:latin typeface="黑体" panose="02010609060101010101" charset="-122"/>
              <a:ea typeface="黑体" panose="02010609060101010101" charset="-122"/>
            </a:endParaRPr>
          </a:p>
          <a:p>
            <a:pPr marL="800100" lvl="1" indent="-342900" eaLnBrk="1" hangingPunct="1">
              <a:lnSpc>
                <a:spcPct val="120000"/>
              </a:lnSpc>
              <a:buFont typeface="Arial" panose="020B0604020202020204" pitchFamily="34" charset="0"/>
              <a:buChar char="•"/>
            </a:pPr>
            <a:r>
              <a:rPr lang="zh-CN" altLang="en-US" sz="2400" b="1" dirty="0">
                <a:solidFill>
                  <a:srgbClr val="800080"/>
                </a:solidFill>
                <a:ea typeface="黑体" panose="02010609060101010101" charset="-122"/>
                <a:sym typeface="+mn-ea"/>
              </a:rPr>
              <a:t>管理者模型</a:t>
            </a:r>
            <a:endParaRPr lang="zh-CN" altLang="en-US" sz="2400" b="1" dirty="0">
              <a:solidFill>
                <a:srgbClr val="800080"/>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05359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集中控制</a:t>
            </a:r>
            <a:endParaRPr lang="zh-CN" altLang="en-US" sz="2400" b="1" i="1" dirty="0">
              <a:latin typeface="Times New Roman" panose="02020603050405020304" charset="0"/>
              <a:sym typeface="+mn-ea"/>
            </a:endParaRPr>
          </a:p>
          <a:p>
            <a:pPr marL="342900" indent="-342900" eaLnBrk="1" hangingPunct="1">
              <a:lnSpc>
                <a:spcPct val="120000"/>
              </a:lnSpc>
              <a:buFont typeface="Arial" panose="020B0604020202020204" pitchFamily="34" charset="0"/>
              <a:buChar char="•"/>
            </a:pPr>
            <a:r>
              <a:rPr lang="zh-CN" altLang="en-US" sz="2400" b="1" i="1" dirty="0">
                <a:latin typeface="Times New Roman" panose="02020603050405020304" charset="0"/>
                <a:sym typeface="+mn-ea"/>
              </a:rPr>
              <a:t>调用</a:t>
            </a:r>
            <a:r>
              <a:rPr lang="en-GB" altLang="en-US" sz="2400" b="1" i="1" dirty="0">
                <a:latin typeface="Times New Roman" panose="02020603050405020304" charset="0"/>
                <a:sym typeface="+mn-ea"/>
              </a:rPr>
              <a:t>-</a:t>
            </a:r>
            <a:r>
              <a:rPr lang="zh-CN" altLang="en-US" sz="2400" b="1" i="1" dirty="0">
                <a:latin typeface="Times New Roman" panose="02020603050405020304" charset="0"/>
                <a:sym typeface="+mn-ea"/>
              </a:rPr>
              <a:t>返回模型</a:t>
            </a:r>
            <a:endParaRPr lang="zh-CN" altLang="en-US" sz="2400" b="1" i="1" dirty="0">
              <a:latin typeface="Times New Roman" panose="02020603050405020304" charset="0"/>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56322" name="图片 74754"/>
          <p:cNvPicPr>
            <a:picLocks noChangeAspect="1"/>
          </p:cNvPicPr>
          <p:nvPr/>
        </p:nvPicPr>
        <p:blipFill>
          <a:blip r:embed="rId2"/>
          <a:stretch>
            <a:fillRect/>
          </a:stretch>
        </p:blipFill>
        <p:spPr>
          <a:xfrm>
            <a:off x="2286635" y="2331720"/>
            <a:ext cx="8079105" cy="3455035"/>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000" fill="hold">
                                          <p:stCondLst>
                                            <p:cond delay="0"/>
                                          </p:stCondLst>
                                        </p:cTn>
                                        <p:tgtEl>
                                          <p:spTgt spid="56322"/>
                                        </p:tgtEl>
                                        <p:attrNameLst>
                                          <p:attrName>style.visibility</p:attrName>
                                        </p:attrNameLst>
                                      </p:cBhvr>
                                      <p:to>
                                        <p:strVal val="visible"/>
                                      </p:to>
                                    </p:set>
                                    <p:animEffect transition="in" filter="wipe(up)">
                                      <p:cBhvr>
                                        <p:cTn id="12"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0241"/>
          <p:cNvSpPr>
            <a:spLocks noGrp="1" noChangeArrowheads="1"/>
          </p:cNvSpPr>
          <p:nvPr>
            <p:ph type="title"/>
          </p:nvPr>
        </p:nvSpPr>
        <p:spPr>
          <a:xfrm>
            <a:off x="1965279" y="477838"/>
            <a:ext cx="9604422" cy="863600"/>
          </a:xfrm>
        </p:spPr>
        <p:txBody>
          <a:bodyPr/>
          <a:lstStyle/>
          <a:p>
            <a:r>
              <a:rPr lang="zh-CN" altLang="en-US" sz="3200" b="1" i="1" dirty="0">
                <a:latin typeface="Times New Roman" panose="02020603050405020304" charset="0"/>
              </a:rPr>
              <a:t>设计的重要性</a:t>
            </a:r>
            <a:endParaRPr lang="zh-CN" altLang="en-US" sz="3200" b="1" i="1" dirty="0">
              <a:latin typeface="Times New Roman" panose="02020603050405020304" charset="0"/>
            </a:endParaRPr>
          </a:p>
        </p:txBody>
      </p:sp>
      <p:sp>
        <p:nvSpPr>
          <p:cNvPr id="10242" name="内容占位符 10242"/>
          <p:cNvSpPr>
            <a:spLocks noGrp="1" noChangeArrowheads="1"/>
          </p:cNvSpPr>
          <p:nvPr>
            <p:ph idx="1"/>
          </p:nvPr>
        </p:nvSpPr>
        <p:spPr>
          <a:xfrm>
            <a:off x="1965279" y="1341438"/>
            <a:ext cx="9604422" cy="4303712"/>
          </a:xfrm>
        </p:spPr>
        <p:txBody>
          <a:bodyPr/>
          <a:lstStyle/>
          <a:p>
            <a:pPr>
              <a:lnSpc>
                <a:spcPct val="100000"/>
              </a:lnSpc>
            </a:pPr>
            <a:r>
              <a:rPr lang="zh-CN" altLang="en-US" sz="2200" dirty="0">
                <a:solidFill>
                  <a:srgbClr val="800080"/>
                </a:solidFill>
                <a:latin typeface="+mn-ea"/>
              </a:rPr>
              <a:t>设计提供了软件的表示，使得软件的质量评价成为可能。</a:t>
            </a:r>
            <a:endParaRPr lang="zh-CN" altLang="en-US" sz="2200" dirty="0">
              <a:solidFill>
                <a:srgbClr val="800080"/>
              </a:solidFill>
              <a:latin typeface="+mn-ea"/>
            </a:endParaRPr>
          </a:p>
          <a:p>
            <a:pPr>
              <a:lnSpc>
                <a:spcPct val="100000"/>
              </a:lnSpc>
            </a:pPr>
            <a:r>
              <a:rPr lang="zh-CN" altLang="en-US" sz="2200" dirty="0">
                <a:solidFill>
                  <a:srgbClr val="800080"/>
                </a:solidFill>
                <a:latin typeface="+mn-ea"/>
              </a:rPr>
              <a:t>软件设计是将用户要求准确地转化成为最终软件产品的唯一途径。</a:t>
            </a:r>
            <a:endParaRPr lang="zh-CN" altLang="en-US" sz="2200" dirty="0">
              <a:solidFill>
                <a:srgbClr val="800080"/>
              </a:solidFill>
              <a:latin typeface="+mn-ea"/>
            </a:endParaRPr>
          </a:p>
          <a:p>
            <a:pPr>
              <a:lnSpc>
                <a:spcPct val="100000"/>
              </a:lnSpc>
            </a:pPr>
            <a:r>
              <a:rPr lang="zh-CN" altLang="en-US" sz="2200" dirty="0">
                <a:solidFill>
                  <a:srgbClr val="800080"/>
                </a:solidFill>
                <a:latin typeface="+mn-ea"/>
              </a:rPr>
              <a:t>软件设计在软件过程中处于技术核心，它是建模活动的最后一个软件工程活动，是后续开发步骤及软件维护工作的基础。 </a:t>
            </a:r>
            <a:endParaRPr lang="zh-CN" altLang="en-US" sz="2200" dirty="0">
              <a:solidFill>
                <a:srgbClr val="800080"/>
              </a:solidFill>
              <a:latin typeface="+mn-ea"/>
            </a:endParaRPr>
          </a:p>
          <a:p>
            <a:pPr>
              <a:lnSpc>
                <a:spcPct val="100000"/>
              </a:lnSpc>
              <a:buFont typeface="Wingdings" panose="05000000000000000000" pitchFamily="2" charset="2"/>
              <a:buNone/>
            </a:pPr>
            <a:r>
              <a:rPr lang="zh-CN" altLang="en-US" sz="2200" dirty="0">
                <a:solidFill>
                  <a:srgbClr val="000066"/>
                </a:solidFill>
                <a:latin typeface="+mn-ea"/>
              </a:rPr>
              <a:t>如果没有设计，建立的将是一个不稳定的系统 ：</a:t>
            </a:r>
            <a:endParaRPr lang="zh-CN" altLang="en-US" sz="2200" dirty="0">
              <a:solidFill>
                <a:srgbClr val="000066"/>
              </a:solidFill>
              <a:latin typeface="+mn-ea"/>
            </a:endParaRPr>
          </a:p>
          <a:p>
            <a:pPr>
              <a:lnSpc>
                <a:spcPct val="80000"/>
              </a:lnSpc>
            </a:pPr>
            <a:endParaRPr lang="zh-CN" altLang="en-US" sz="2200" b="1" i="1" dirty="0">
              <a:solidFill>
                <a:srgbClr val="000066"/>
              </a:solidFill>
              <a:latin typeface="楷体_GB2312" pitchFamily="49" charset="-122"/>
              <a:ea typeface="楷体_GB2312" pitchFamily="49" charset="-122"/>
            </a:endParaRPr>
          </a:p>
        </p:txBody>
      </p:sp>
      <p:pic>
        <p:nvPicPr>
          <p:cNvPr id="10243" name="图片 102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814" y="3789364"/>
            <a:ext cx="6288087" cy="2490787"/>
          </a:xfrm>
          <a:prstGeom prst="rect">
            <a:avLst/>
          </a:prstGeom>
          <a:noFill/>
          <a:ln w="9525">
            <a:solidFill>
              <a:srgbClr val="FFFFCD"/>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05359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集中控制</a:t>
            </a:r>
            <a:endParaRPr lang="zh-CN" altLang="en-US" sz="2400" b="1" i="1" dirty="0">
              <a:latin typeface="Times New Roman" panose="02020603050405020304" charset="0"/>
            </a:endParaRPr>
          </a:p>
          <a:p>
            <a:pPr marL="342900" indent="-342900" eaLnBrk="1" hangingPunct="1">
              <a:lnSpc>
                <a:spcPct val="120000"/>
              </a:lnSpc>
              <a:buFont typeface="Arial" panose="020B0604020202020204" pitchFamily="34" charset="0"/>
              <a:buChar char="•"/>
            </a:pPr>
            <a:r>
              <a:rPr lang="zh-CN" sz="2400" b="1" i="1" dirty="0">
                <a:latin typeface="Times New Roman" panose="02020603050405020304" charset="0"/>
                <a:sym typeface="+mn-ea"/>
              </a:rPr>
              <a:t>管理者</a:t>
            </a:r>
            <a:r>
              <a:rPr lang="zh-CN" altLang="en-US" sz="2400" b="1" i="1" dirty="0">
                <a:latin typeface="Times New Roman" panose="02020603050405020304" charset="0"/>
                <a:sym typeface="+mn-ea"/>
              </a:rPr>
              <a:t>模型</a:t>
            </a:r>
            <a:endParaRPr lang="zh-CN" altLang="en-US" sz="2400" b="1" i="1" dirty="0">
              <a:latin typeface="Times New Roman" panose="02020603050405020304" charset="0"/>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57346" name="图片 75778"/>
          <p:cNvPicPr>
            <a:picLocks noChangeAspect="1"/>
          </p:cNvPicPr>
          <p:nvPr/>
        </p:nvPicPr>
        <p:blipFill>
          <a:blip r:embed="rId2"/>
          <a:stretch>
            <a:fillRect/>
          </a:stretch>
        </p:blipFill>
        <p:spPr>
          <a:xfrm>
            <a:off x="3777615" y="2008505"/>
            <a:ext cx="6245860" cy="411226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000" fill="hold">
                                          <p:stCondLst>
                                            <p:cond delay="0"/>
                                          </p:stCondLst>
                                        </p:cTn>
                                        <p:tgtEl>
                                          <p:spTgt spid="57346"/>
                                        </p:tgtEl>
                                        <p:attrNameLst>
                                          <p:attrName>style.visibility</p:attrName>
                                        </p:attrNameLst>
                                      </p:cBhvr>
                                      <p:to>
                                        <p:strVal val="visible"/>
                                      </p:to>
                                    </p:set>
                                    <p:animEffect transition="in" filter="box(out)">
                                      <p:cBhvr>
                                        <p:cTn id="12" dur="10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56565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事件驱动系统</a:t>
            </a:r>
            <a:endParaRPr lang="zh-CN" altLang="en-US" sz="2400" b="1" i="1" dirty="0">
              <a:latin typeface="Times New Roman" panose="02020603050405020304" charset="0"/>
            </a:endParaRPr>
          </a:p>
          <a:p>
            <a:pPr marL="342900" indent="-342900" eaLnBrk="1" hangingPunct="1">
              <a:buFont typeface="Arial" panose="020B0604020202020204" pitchFamily="34" charset="0"/>
              <a:buChar char="•"/>
            </a:pPr>
            <a:r>
              <a:rPr lang="zh-CN" altLang="en-US" sz="2400" dirty="0">
                <a:solidFill>
                  <a:srgbClr val="000066"/>
                </a:solidFill>
                <a:sym typeface="+mn-ea"/>
              </a:rPr>
              <a:t>事件驱动的控制模型通过外部产生的事件来驱动系统。</a:t>
            </a:r>
            <a:endParaRPr lang="zh-CN" altLang="en-US" sz="2400" dirty="0">
              <a:solidFill>
                <a:srgbClr val="000066"/>
              </a:solidFill>
            </a:endParaRPr>
          </a:p>
          <a:p>
            <a:pPr marL="342900" indent="-342900" eaLnBrk="1" hangingPunct="1">
              <a:buFont typeface="Arial" panose="020B0604020202020204" pitchFamily="34" charset="0"/>
              <a:buChar char="•"/>
            </a:pPr>
            <a:r>
              <a:rPr lang="zh-CN" altLang="en-US" sz="2400" dirty="0">
                <a:solidFill>
                  <a:srgbClr val="000066"/>
                </a:solidFill>
                <a:sym typeface="+mn-ea"/>
              </a:rPr>
              <a:t>有两种主要的事件驱动模型：</a:t>
            </a:r>
            <a:endParaRPr lang="zh-CN" altLang="en-US" sz="2400" dirty="0">
              <a:solidFill>
                <a:srgbClr val="000066"/>
              </a:solidFill>
            </a:endParaRPr>
          </a:p>
          <a:p>
            <a:pPr marL="800100" lvl="1" indent="-342900" eaLnBrk="1" hangingPunct="1">
              <a:buFont typeface="Arial" panose="020B0604020202020204" pitchFamily="34" charset="0"/>
              <a:buChar char="•"/>
            </a:pPr>
            <a:r>
              <a:rPr lang="zh-CN" altLang="en-US" sz="2400" b="1" dirty="0">
                <a:solidFill>
                  <a:srgbClr val="660066"/>
                </a:solidFill>
                <a:ea typeface="黑体" panose="02010609060101010101" charset="-122"/>
                <a:sym typeface="+mn-ea"/>
              </a:rPr>
              <a:t>广播模型</a:t>
            </a:r>
            <a:endParaRPr lang="en-GB" altLang="en-US" sz="2400" b="1" dirty="0">
              <a:solidFill>
                <a:srgbClr val="000066"/>
              </a:solidFill>
              <a:ea typeface="黑体" panose="02010609060101010101" charset="-122"/>
            </a:endParaRPr>
          </a:p>
          <a:p>
            <a:pPr lvl="2" eaLnBrk="1" hangingPunct="1"/>
            <a:r>
              <a:rPr lang="en-GB" altLang="en-US" sz="2400" dirty="0">
                <a:solidFill>
                  <a:srgbClr val="000066"/>
                </a:solidFill>
                <a:sym typeface="+mn-ea"/>
              </a:rPr>
              <a:t> An event is broadcast to all sub-systems. Any sub-system which can  handle the event may do so;</a:t>
            </a:r>
            <a:endParaRPr lang="en-GB" altLang="en-US" sz="2400" dirty="0">
              <a:solidFill>
                <a:srgbClr val="000066"/>
              </a:solidFill>
            </a:endParaRPr>
          </a:p>
          <a:p>
            <a:pPr marL="800100" lvl="1" indent="-342900" eaLnBrk="1" hangingPunct="1">
              <a:buFont typeface="Arial" panose="020B0604020202020204" pitchFamily="34" charset="0"/>
              <a:buChar char="•"/>
            </a:pPr>
            <a:r>
              <a:rPr lang="zh-CN" altLang="en-US" sz="2400" b="1" dirty="0">
                <a:solidFill>
                  <a:srgbClr val="660066"/>
                </a:solidFill>
                <a:ea typeface="黑体" panose="02010609060101010101" charset="-122"/>
                <a:sym typeface="+mn-ea"/>
              </a:rPr>
              <a:t>中断驱动模型</a:t>
            </a:r>
            <a:endParaRPr lang="zh-CN" altLang="en-US" sz="2400" b="1" dirty="0">
              <a:solidFill>
                <a:srgbClr val="000066"/>
              </a:solidFill>
              <a:ea typeface="黑体" panose="02010609060101010101" charset="-122"/>
            </a:endParaRPr>
          </a:p>
          <a:p>
            <a:pPr lvl="2" eaLnBrk="1" hangingPunct="1"/>
            <a:r>
              <a:rPr lang="en-GB" altLang="en-US" sz="2400" dirty="0">
                <a:solidFill>
                  <a:srgbClr val="000066"/>
                </a:solidFill>
                <a:sym typeface="+mn-ea"/>
              </a:rPr>
              <a:t> Used in real-time systems where interrupts are detected by an interrupt handler and passed to some other component for processing.</a:t>
            </a:r>
            <a:endParaRPr lang="en-GB" altLang="en-US" sz="2400" dirty="0">
              <a:solidFill>
                <a:srgbClr val="000066"/>
              </a:solidFill>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93522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事件驱动系统</a:t>
            </a:r>
            <a:endParaRPr lang="zh-CN" altLang="en-US" sz="2400" b="1" i="1" dirty="0">
              <a:latin typeface="Times New Roman" panose="02020603050405020304" charset="0"/>
            </a:endParaRPr>
          </a:p>
          <a:p>
            <a:pPr marL="342900" lvl="0" indent="-342900" eaLnBrk="1" hangingPunct="1">
              <a:buFont typeface="Arial" panose="020B0604020202020204" pitchFamily="34" charset="0"/>
              <a:buChar char="•"/>
            </a:pPr>
            <a:r>
              <a:rPr lang="zh-CN" altLang="en-US" sz="2400" b="1" dirty="0">
                <a:solidFill>
                  <a:srgbClr val="660066"/>
                </a:solidFill>
                <a:ea typeface="黑体" panose="02010609060101010101" charset="-122"/>
                <a:sym typeface="+mn-ea"/>
              </a:rPr>
              <a:t>广播模型</a:t>
            </a:r>
            <a:endParaRPr lang="zh-CN" altLang="en-US" sz="2400" b="1" dirty="0">
              <a:solidFill>
                <a:srgbClr val="660066"/>
              </a:solidFill>
              <a:ea typeface="黑体" panose="02010609060101010101" charset="-122"/>
              <a:sym typeface="+mn-ea"/>
            </a:endParaRPr>
          </a:p>
          <a:p>
            <a:pPr marL="800100" lvl="1" indent="-342900" eaLnBrk="1" hangingPunct="1">
              <a:buFont typeface="Arial" panose="020B0604020202020204" pitchFamily="34" charset="0"/>
              <a:buChar char="•"/>
            </a:pPr>
            <a:r>
              <a:rPr lang="zh-CN" altLang="en-US" sz="2400" dirty="0">
                <a:solidFill>
                  <a:srgbClr val="000066"/>
                </a:solidFill>
                <a:sym typeface="+mn-ea"/>
              </a:rPr>
              <a:t>广播模型对于基于网络的分布式系统很有效。</a:t>
            </a:r>
            <a:endParaRPr lang="zh-CN" altLang="en-US" sz="2400" dirty="0">
              <a:solidFill>
                <a:srgbClr val="000066"/>
              </a:solidFill>
            </a:endParaRPr>
          </a:p>
          <a:p>
            <a:pPr marL="800100" lvl="1" indent="-342900" eaLnBrk="1" hangingPunct="1">
              <a:buFont typeface="Arial" panose="020B0604020202020204" pitchFamily="34" charset="0"/>
              <a:buChar char="•"/>
            </a:pPr>
            <a:r>
              <a:rPr lang="zh-CN" altLang="en-US" sz="2400" dirty="0">
                <a:solidFill>
                  <a:srgbClr val="000066"/>
                </a:solidFill>
                <a:sym typeface="+mn-ea"/>
              </a:rPr>
              <a:t>这种模型中，子系统注册其感兴趣的特别事件，当这些事件发生时，控制就被转移到能处理这些事件的子系统。</a:t>
            </a:r>
            <a:endParaRPr lang="zh-CN" altLang="en-US" sz="2400" dirty="0">
              <a:solidFill>
                <a:srgbClr val="000066"/>
              </a:solidFill>
            </a:endParaRPr>
          </a:p>
          <a:p>
            <a:pPr marL="800100" lvl="1" indent="-342900" eaLnBrk="1" hangingPunct="1">
              <a:buFont typeface="Arial" panose="020B0604020202020204" pitchFamily="34" charset="0"/>
              <a:buChar char="•"/>
            </a:pPr>
            <a:r>
              <a:rPr lang="zh-CN" altLang="en-US" sz="2400" dirty="0">
                <a:solidFill>
                  <a:srgbClr val="000066"/>
                </a:solidFill>
                <a:sym typeface="+mn-ea"/>
              </a:rPr>
              <a:t>这种模型的控制策略不在事件和消息处理器的内部。由子系统决定需要哪些事件，消息处理器只负责将事件发给它们。</a:t>
            </a:r>
            <a:endParaRPr lang="zh-CN" altLang="en-US" sz="2400" dirty="0">
              <a:solidFill>
                <a:srgbClr val="000066"/>
              </a:solidFill>
            </a:endParaRPr>
          </a:p>
          <a:p>
            <a:pPr marL="800100" lvl="1" indent="-342900" eaLnBrk="1" hangingPunct="1">
              <a:buFont typeface="Arial" panose="020B0604020202020204" pitchFamily="34" charset="0"/>
              <a:buChar char="•"/>
            </a:pPr>
            <a:r>
              <a:rPr lang="zh-CN" altLang="en-US" sz="2400" dirty="0">
                <a:solidFill>
                  <a:srgbClr val="000066"/>
                </a:solidFill>
                <a:sym typeface="+mn-ea"/>
              </a:rPr>
              <a:t>这种模型易于新系统的集成，缺点是子系统不能知道是否和什么时侯事件将会被处理。</a:t>
            </a:r>
            <a:endParaRPr lang="zh-CN" altLang="en-US" sz="2400" dirty="0">
              <a:solidFill>
                <a:srgbClr val="000066"/>
              </a:solidFill>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34950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事件驱动系统</a:t>
            </a:r>
            <a:endParaRPr lang="zh-CN" altLang="en-US" sz="2400" b="1" i="1" dirty="0">
              <a:latin typeface="Times New Roman" panose="02020603050405020304" charset="0"/>
            </a:endParaRPr>
          </a:p>
          <a:p>
            <a:pPr marL="342900" lvl="0" indent="-342900" eaLnBrk="1" hangingPunct="1">
              <a:buFont typeface="Arial" panose="020B0604020202020204" pitchFamily="34" charset="0"/>
              <a:buChar char="•"/>
            </a:pPr>
            <a:r>
              <a:rPr lang="zh-CN" altLang="en-US" sz="2400" b="1" dirty="0">
                <a:solidFill>
                  <a:srgbClr val="660066"/>
                </a:solidFill>
                <a:ea typeface="黑体" panose="02010609060101010101" charset="-122"/>
                <a:sym typeface="+mn-ea"/>
              </a:rPr>
              <a:t>广播模型</a:t>
            </a:r>
            <a:endParaRPr lang="zh-CN" altLang="en-US" sz="2400" b="1" dirty="0">
              <a:solidFill>
                <a:srgbClr val="660066"/>
              </a:solidFill>
              <a:ea typeface="黑体" panose="02010609060101010101" charset="-122"/>
              <a:sym typeface="+mn-ea"/>
            </a:endParaRPr>
          </a:p>
          <a:p>
            <a:pPr marL="342900" lvl="0" indent="-342900" eaLnBrk="1" hangingPunct="1">
              <a:buFont typeface="Arial" panose="020B0604020202020204" pitchFamily="34" charset="0"/>
              <a:buChar char="•"/>
            </a:pPr>
            <a:r>
              <a:rPr lang="zh-CN" altLang="en-US" sz="2400" dirty="0">
                <a:solidFill>
                  <a:srgbClr val="000066"/>
                </a:solidFill>
                <a:sym typeface="+mn-ea"/>
              </a:rPr>
              <a:t>选择性广播</a:t>
            </a: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60418" name="图片 78850"/>
          <p:cNvPicPr>
            <a:picLocks noChangeAspect="1"/>
          </p:cNvPicPr>
          <p:nvPr/>
        </p:nvPicPr>
        <p:blipFill>
          <a:blip r:embed="rId2"/>
          <a:stretch>
            <a:fillRect/>
          </a:stretch>
        </p:blipFill>
        <p:spPr>
          <a:xfrm>
            <a:off x="3314700" y="3158490"/>
            <a:ext cx="8378190" cy="239395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60418"/>
                                        </p:tgtEl>
                                        <p:attrNameLst>
                                          <p:attrName>style.visibility</p:attrName>
                                        </p:attrNameLst>
                                      </p:cBhvr>
                                      <p:to>
                                        <p:strVal val="visible"/>
                                      </p:to>
                                    </p:set>
                                    <p:animEffect transition="in" filter="blinds(horizontal)">
                                      <p:cBhvr>
                                        <p:cTn id="12" dur="10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63867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事件驱动系统</a:t>
            </a:r>
            <a:endParaRPr lang="zh-CN" altLang="en-US" sz="2400" b="1" i="1" dirty="0">
              <a:latin typeface="Times New Roman" panose="02020603050405020304" charset="0"/>
            </a:endParaRPr>
          </a:p>
          <a:p>
            <a:pPr marL="342900" lvl="0" indent="-342900" eaLnBrk="1" hangingPunct="1">
              <a:lnSpc>
                <a:spcPct val="120000"/>
              </a:lnSpc>
              <a:buFont typeface="Arial" panose="020B0604020202020204" pitchFamily="34" charset="0"/>
              <a:buChar char="•"/>
            </a:pPr>
            <a:r>
              <a:rPr lang="zh-CN" altLang="en-US" sz="2400" b="1" dirty="0">
                <a:solidFill>
                  <a:srgbClr val="660066"/>
                </a:solidFill>
                <a:ea typeface="黑体" panose="02010609060101010101" charset="-122"/>
                <a:sym typeface="+mn-ea"/>
              </a:rPr>
              <a:t>中断驱动模型</a:t>
            </a:r>
            <a:endParaRPr lang="zh-CN" altLang="en-US" sz="2400" b="1" dirty="0">
              <a:solidFill>
                <a:srgbClr val="660066"/>
              </a:solidFill>
              <a:ea typeface="黑体" panose="02010609060101010101" charset="-122"/>
              <a:sym typeface="+mn-ea"/>
            </a:endParaRPr>
          </a:p>
          <a:p>
            <a:pPr marL="800100" lvl="1" indent="-342900" eaLnBrk="1" hangingPunct="1">
              <a:lnSpc>
                <a:spcPct val="120000"/>
              </a:lnSpc>
              <a:buFont typeface="Arial" panose="020B0604020202020204" pitchFamily="34" charset="0"/>
              <a:buChar char="•"/>
            </a:pPr>
            <a:r>
              <a:rPr lang="zh-CN" altLang="en-US" sz="2400" dirty="0">
                <a:solidFill>
                  <a:srgbClr val="000066"/>
                </a:solidFill>
                <a:sym typeface="+mn-ea"/>
              </a:rPr>
              <a:t>这种模型在需要对外部事件做出迅速处理的实时系统中非常有用。</a:t>
            </a:r>
            <a:endParaRPr lang="zh-CN" altLang="en-US" sz="24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400" dirty="0">
                <a:solidFill>
                  <a:srgbClr val="000066"/>
                </a:solidFill>
                <a:sym typeface="+mn-ea"/>
              </a:rPr>
              <a:t>每种中断类型对应一种要处理的事件，分别与一个内存地址相连，该内存地址存放的是与中断类型相对应的事件处理器的地址。</a:t>
            </a:r>
            <a:endParaRPr lang="zh-CN" altLang="en-US" sz="24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400" dirty="0">
                <a:solidFill>
                  <a:srgbClr val="000066"/>
                </a:solidFill>
                <a:sym typeface="+mn-ea"/>
              </a:rPr>
              <a:t>这种控制的优点是能够对事件做出非常迅速的反应，缺点在于它的编程较为复杂且不易验证有效性。</a:t>
            </a:r>
            <a:endParaRPr lang="zh-CN" altLang="en-US" sz="2400" dirty="0">
              <a:solidFill>
                <a:srgbClr val="000066"/>
              </a:solidFill>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2 </a:t>
              </a:r>
              <a:r>
                <a:rPr lang="zh-CN" altLang="en-US" sz="3600" dirty="0" smtClean="0">
                  <a:solidFill>
                    <a:schemeClr val="accent1">
                      <a:lumMod val="50000"/>
                    </a:schemeClr>
                  </a:solidFill>
                  <a:latin typeface="微软雅黑" panose="020B0503020204020204" charset="-122"/>
                </a:rPr>
                <a:t>体系结构设计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423160"/>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rPr>
              <a:t>2</a:t>
            </a:r>
            <a:r>
              <a:rPr lang="en-US" altLang="zh-CN" sz="2800" b="1" dirty="0" smtClean="0">
                <a:solidFill>
                  <a:srgbClr val="002060"/>
                </a:solidFill>
                <a:latin typeface="+mj-ea"/>
                <a:ea typeface="+mj-ea"/>
              </a:rPr>
              <a:t>.4</a:t>
            </a:r>
            <a:r>
              <a:rPr lang="en-GB" altLang="en-US" sz="2800" b="1" dirty="0" smtClean="0">
                <a:solidFill>
                  <a:srgbClr val="002060"/>
                </a:solidFill>
                <a:latin typeface="+mj-ea"/>
                <a:ea typeface="+mj-ea"/>
              </a:rPr>
              <a:t> </a:t>
            </a:r>
            <a:r>
              <a:rPr lang="zh-CN" altLang="en-US" sz="2800" b="1" dirty="0" smtClean="0">
                <a:solidFill>
                  <a:srgbClr val="002060"/>
                </a:solidFill>
                <a:latin typeface="+mj-ea"/>
                <a:ea typeface="+mj-ea"/>
              </a:rPr>
              <a:t>控制模型</a:t>
            </a:r>
            <a:endParaRPr lang="en-US" altLang="zh-CN" sz="2800" b="1" dirty="0" smtClean="0">
              <a:solidFill>
                <a:srgbClr val="002060"/>
              </a:solidFill>
              <a:latin typeface="+mj-ea"/>
              <a:ea typeface="+mj-ea"/>
            </a:endParaRPr>
          </a:p>
          <a:p>
            <a:pPr marL="342900" indent="-342900" eaLnBrk="1" hangingPunct="1">
              <a:lnSpc>
                <a:spcPct val="120000"/>
              </a:lnSpc>
              <a:buFont typeface="Wingdings" panose="05000000000000000000" charset="0"/>
              <a:buChar char="Ø"/>
            </a:pPr>
            <a:r>
              <a:rPr lang="zh-CN" altLang="en-US" sz="2400" b="1" i="1" dirty="0">
                <a:latin typeface="Times New Roman" panose="02020603050405020304" charset="0"/>
                <a:sym typeface="+mn-ea"/>
              </a:rPr>
              <a:t>事件驱动系统</a:t>
            </a:r>
            <a:endParaRPr lang="zh-CN" altLang="en-US" sz="2400" b="1" i="1" dirty="0">
              <a:latin typeface="Times New Roman" panose="02020603050405020304" charset="0"/>
            </a:endParaRPr>
          </a:p>
          <a:p>
            <a:pPr marL="342900" lvl="0" indent="-342900" eaLnBrk="1" hangingPunct="1">
              <a:lnSpc>
                <a:spcPct val="120000"/>
              </a:lnSpc>
              <a:buFont typeface="Arial" panose="020B0604020202020204" pitchFamily="34" charset="0"/>
              <a:buChar char="•"/>
            </a:pPr>
            <a:r>
              <a:rPr lang="zh-CN" altLang="en-US" sz="2400" b="1" dirty="0">
                <a:solidFill>
                  <a:srgbClr val="660066"/>
                </a:solidFill>
                <a:ea typeface="黑体" panose="02010609060101010101" charset="-122"/>
                <a:sym typeface="+mn-ea"/>
              </a:rPr>
              <a:t>中断驱动模型</a:t>
            </a:r>
            <a:endParaRPr lang="zh-CN" altLang="en-US" sz="2400" b="1" dirty="0">
              <a:solidFill>
                <a:srgbClr val="660066"/>
              </a:solidFill>
              <a:ea typeface="黑体" panose="02010609060101010101" charset="-122"/>
              <a:sym typeface="+mn-ea"/>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62466" name="图片 80898"/>
          <p:cNvPicPr>
            <a:picLocks noChangeAspect="1"/>
          </p:cNvPicPr>
          <p:nvPr/>
        </p:nvPicPr>
        <p:blipFill>
          <a:blip r:embed="rId2"/>
          <a:stretch>
            <a:fillRect/>
          </a:stretch>
        </p:blipFill>
        <p:spPr>
          <a:xfrm>
            <a:off x="3731578" y="1711008"/>
            <a:ext cx="6094412" cy="424815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62466"/>
                                        </p:tgtEl>
                                        <p:attrNameLst>
                                          <p:attrName>style.visibility</p:attrName>
                                        </p:attrNameLst>
                                      </p:cBhvr>
                                      <p:to>
                                        <p:strVal val="visible"/>
                                      </p:to>
                                    </p:set>
                                    <p:animEffect transition="in" filter="blinds(horizontal)">
                                      <p:cBhvr>
                                        <p:cTn id="12" dur="10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en-US" altLang="zh-CN" sz="3600" dirty="0" smtClean="0">
                <a:solidFill>
                  <a:schemeClr val="accent1">
                    <a:lumMod val="50000"/>
                  </a:schemeClr>
                </a:solidFill>
                <a:latin typeface="微软雅黑" panose="020B0503020204020204" charset="-122"/>
                <a:ea typeface="微软雅黑" panose="020B0503020204020204" charset="-122"/>
              </a:endParaRPr>
            </a:p>
          </p:txBody>
        </p:sp>
      </p:grpSp>
      <p:sp>
        <p:nvSpPr>
          <p:cNvPr id="14" name="TextBox 13"/>
          <p:cNvSpPr txBox="1"/>
          <p:nvPr/>
        </p:nvSpPr>
        <p:spPr>
          <a:xfrm>
            <a:off x="1055370" y="1711325"/>
            <a:ext cx="10541000" cy="3733165"/>
          </a:xfrm>
          <a:prstGeom prst="rect">
            <a:avLst/>
          </a:prstGeom>
          <a:noFill/>
        </p:spPr>
        <p:txBody>
          <a:bodyPr wrap="square" rtlCol="0">
            <a:spAutoFit/>
          </a:bodyPr>
          <a:lstStyle/>
          <a:p>
            <a:pPr marL="457200" indent="-457200" eaLnBrk="1" hangingPunct="1">
              <a:lnSpc>
                <a:spcPct val="130000"/>
              </a:lnSpc>
              <a:buFont typeface="Wingdings" panose="05000000000000000000" charset="0"/>
              <a:buChar char="Ø"/>
            </a:pPr>
            <a:r>
              <a:rPr lang="zh-CN" altLang="en-US" sz="2800" dirty="0">
                <a:solidFill>
                  <a:srgbClr val="000066"/>
                </a:solidFill>
                <a:sym typeface="+mn-ea"/>
              </a:rPr>
              <a:t>构件级设计是要在接近代码的抽象级上表示内部数据结构和每个构件的处理细节。</a:t>
            </a:r>
            <a:endParaRPr lang="zh-CN" altLang="en-US" sz="2800" dirty="0">
              <a:solidFill>
                <a:srgbClr val="000066"/>
              </a:solidFill>
            </a:endParaRPr>
          </a:p>
          <a:p>
            <a:pPr marL="457200" indent="-457200" eaLnBrk="1" hangingPunct="1">
              <a:lnSpc>
                <a:spcPct val="130000"/>
              </a:lnSpc>
              <a:buFont typeface="Wingdings" panose="05000000000000000000" charset="0"/>
              <a:buChar char="Ø"/>
            </a:pPr>
            <a:r>
              <a:rPr lang="zh-CN" altLang="en-US" sz="2800" dirty="0">
                <a:solidFill>
                  <a:srgbClr val="000066"/>
                </a:solidFill>
                <a:sym typeface="+mn-ea"/>
              </a:rPr>
              <a:t>构件级设计定义了数据结构、算法、接口特征和分配给每一个软件构件的通信机制。</a:t>
            </a:r>
            <a:endParaRPr lang="zh-CN" altLang="en-US" sz="2800" dirty="0">
              <a:solidFill>
                <a:srgbClr val="000066"/>
              </a:solidFill>
            </a:endParaRPr>
          </a:p>
          <a:p>
            <a:pPr marL="457200" indent="-457200" eaLnBrk="1" hangingPunct="1">
              <a:lnSpc>
                <a:spcPct val="130000"/>
              </a:lnSpc>
              <a:buFont typeface="Wingdings" panose="05000000000000000000" charset="0"/>
              <a:buChar char="Ø"/>
            </a:pPr>
            <a:r>
              <a:rPr lang="zh-CN" altLang="en-US" sz="2800" dirty="0">
                <a:solidFill>
                  <a:srgbClr val="000066"/>
                </a:solidFill>
                <a:sym typeface="+mn-ea"/>
              </a:rPr>
              <a:t>构件级设计是把高层设计模型转化为可运行程序的桥梁。</a:t>
            </a:r>
            <a:endParaRPr lang="zh-CN" altLang="en-US" sz="2800" dirty="0">
              <a:solidFill>
                <a:srgbClr val="000066"/>
              </a:solidFill>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63867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3.1 什么是构件？</a:t>
            </a:r>
            <a:endParaRPr lang="en-GB" altLang="en-US" sz="2800" b="1" dirty="0" smtClean="0">
              <a:solidFill>
                <a:srgbClr val="002060"/>
              </a:solidFill>
              <a:latin typeface="+mj-ea"/>
              <a:ea typeface="+mj-ea"/>
              <a:sym typeface="+mn-ea"/>
            </a:endParaRPr>
          </a:p>
          <a:p>
            <a:pPr marL="342900" indent="-342900" eaLnBrk="1" hangingPunct="1">
              <a:lnSpc>
                <a:spcPct val="120000"/>
              </a:lnSpc>
              <a:buFont typeface="Arial" panose="020B0604020202020204" pitchFamily="34" charset="0"/>
              <a:buChar char="•"/>
            </a:pPr>
            <a:r>
              <a:rPr lang="en-US" altLang="zh-CN" sz="2400" i="1" dirty="0">
                <a:solidFill>
                  <a:srgbClr val="000066"/>
                </a:solidFill>
                <a:sym typeface="+mn-ea"/>
              </a:rPr>
              <a:t>Unified Modeling Language Specification</a:t>
            </a:r>
            <a:r>
              <a:rPr lang="en-US" altLang="zh-CN" sz="2400" dirty="0">
                <a:solidFill>
                  <a:srgbClr val="000066"/>
                </a:solidFill>
                <a:sym typeface="+mn-ea"/>
              </a:rPr>
              <a:t> [OMG01] </a:t>
            </a:r>
            <a:r>
              <a:rPr lang="zh-CN" altLang="en-US" sz="2400" dirty="0">
                <a:solidFill>
                  <a:srgbClr val="000066"/>
                </a:solidFill>
                <a:sym typeface="+mn-ea"/>
              </a:rPr>
              <a:t>把构件定义为： </a:t>
            </a:r>
            <a:endParaRPr lang="zh-CN" altLang="en-US" sz="2400" dirty="0">
              <a:solidFill>
                <a:srgbClr val="000066"/>
              </a:solidFill>
            </a:endParaRPr>
          </a:p>
          <a:p>
            <a:pPr marL="800100" lvl="1" indent="-342900" eaLnBrk="1" hangingPunct="1">
              <a:lnSpc>
                <a:spcPct val="120000"/>
              </a:lnSpc>
              <a:buFont typeface="Arial" panose="020B0604020202020204" pitchFamily="34" charset="0"/>
              <a:buChar char="•"/>
            </a:pPr>
            <a:r>
              <a:rPr lang="en-US" altLang="zh-CN" sz="2400" dirty="0">
                <a:solidFill>
                  <a:srgbClr val="000066"/>
                </a:solidFill>
                <a:latin typeface="Palatino" charset="0"/>
                <a:sym typeface="+mn-ea"/>
              </a:rPr>
              <a:t>“…</a:t>
            </a:r>
            <a:r>
              <a:rPr lang="en-US" altLang="zh-CN" sz="2400" dirty="0">
                <a:solidFill>
                  <a:srgbClr val="000066"/>
                </a:solidFill>
                <a:sym typeface="+mn-ea"/>
              </a:rPr>
              <a:t> </a:t>
            </a:r>
            <a:r>
              <a:rPr lang="zh-CN" altLang="en-US" sz="2400" dirty="0">
                <a:solidFill>
                  <a:srgbClr val="000066"/>
                </a:solidFill>
                <a:sym typeface="+mn-ea"/>
              </a:rPr>
              <a:t>系统中某一定型化的、可配置的和可替换的部件，该部件封装了实现并暴露一系列的接口</a:t>
            </a:r>
            <a:r>
              <a:rPr lang="zh-CN" altLang="en-US" sz="2400" dirty="0">
                <a:solidFill>
                  <a:srgbClr val="000066"/>
                </a:solidFill>
                <a:latin typeface="Palatino" charset="0"/>
                <a:sym typeface="+mn-ea"/>
              </a:rPr>
              <a:t>”</a:t>
            </a:r>
            <a:r>
              <a:rPr lang="zh-CN" altLang="en-US" sz="2400" dirty="0">
                <a:solidFill>
                  <a:srgbClr val="000066"/>
                </a:solidFill>
                <a:sym typeface="+mn-ea"/>
              </a:rPr>
              <a:t>。</a:t>
            </a:r>
            <a:endParaRPr lang="en-US" altLang="zh-CN" sz="2400" dirty="0">
              <a:solidFill>
                <a:srgbClr val="000066"/>
              </a:solidFill>
            </a:endParaRPr>
          </a:p>
          <a:p>
            <a:pPr marL="342900" indent="-342900" eaLnBrk="1" hangingPunct="1">
              <a:lnSpc>
                <a:spcPct val="120000"/>
              </a:lnSpc>
              <a:buFont typeface="Arial" panose="020B0604020202020204" pitchFamily="34" charset="0"/>
              <a:buChar char="•"/>
            </a:pPr>
            <a:r>
              <a:rPr lang="en-US" altLang="zh-CN" sz="2400" dirty="0">
                <a:solidFill>
                  <a:srgbClr val="000066"/>
                </a:solidFill>
                <a:sym typeface="+mn-ea"/>
              </a:rPr>
              <a:t>OO </a:t>
            </a:r>
            <a:r>
              <a:rPr lang="zh-CN" altLang="en-US" sz="2400" dirty="0">
                <a:solidFill>
                  <a:srgbClr val="000066"/>
                </a:solidFill>
                <a:sym typeface="+mn-ea"/>
              </a:rPr>
              <a:t>观点</a:t>
            </a:r>
            <a:r>
              <a:rPr lang="en-US" altLang="zh-CN" sz="2400" dirty="0">
                <a:solidFill>
                  <a:srgbClr val="000066"/>
                </a:solidFill>
                <a:sym typeface="+mn-ea"/>
              </a:rPr>
              <a:t>:  </a:t>
            </a:r>
            <a:r>
              <a:rPr lang="zh-CN" altLang="en-US" sz="2400" dirty="0">
                <a:solidFill>
                  <a:srgbClr val="000066"/>
                </a:solidFill>
                <a:sym typeface="+mn-ea"/>
              </a:rPr>
              <a:t>一个构件包含一组协作类。</a:t>
            </a:r>
            <a:endParaRPr lang="zh-CN" altLang="en-US" sz="2400" dirty="0">
              <a:solidFill>
                <a:srgbClr val="000066"/>
              </a:solidFill>
            </a:endParaRPr>
          </a:p>
          <a:p>
            <a:pPr marL="342900" indent="-342900" eaLnBrk="1" hangingPunct="1">
              <a:lnSpc>
                <a:spcPct val="120000"/>
              </a:lnSpc>
              <a:buFont typeface="Arial" panose="020B0604020202020204" pitchFamily="34" charset="0"/>
              <a:buChar char="•"/>
            </a:pPr>
            <a:r>
              <a:rPr lang="zh-CN" altLang="en-US" sz="2400" dirty="0">
                <a:solidFill>
                  <a:srgbClr val="000066"/>
                </a:solidFill>
                <a:sym typeface="+mn-ea"/>
              </a:rPr>
              <a:t>传统观点</a:t>
            </a:r>
            <a:r>
              <a:rPr lang="en-US" altLang="zh-CN" sz="2400" dirty="0">
                <a:solidFill>
                  <a:srgbClr val="000066"/>
                </a:solidFill>
                <a:sym typeface="+mn-ea"/>
              </a:rPr>
              <a:t>:  </a:t>
            </a:r>
            <a:r>
              <a:rPr lang="zh-CN" altLang="en-US" sz="2400" dirty="0">
                <a:solidFill>
                  <a:srgbClr val="000066"/>
                </a:solidFill>
                <a:sym typeface="+mn-ea"/>
              </a:rPr>
              <a:t>一个构件就是程序的一个功能要素，程序由处理逻辑以及实现处理逻辑所需的内部数据结构以及能够保证构建被调用和实现数据传递的接口构成。传统的构件通常称为</a:t>
            </a:r>
            <a:r>
              <a:rPr lang="zh-CN" altLang="en-US" sz="2400" b="1" i="1" dirty="0">
                <a:solidFill>
                  <a:srgbClr val="660066"/>
                </a:solidFill>
                <a:sym typeface="+mn-ea"/>
              </a:rPr>
              <a:t>模块</a:t>
            </a:r>
            <a:r>
              <a:rPr lang="zh-CN" altLang="en-US" sz="2400" dirty="0">
                <a:solidFill>
                  <a:srgbClr val="000066"/>
                </a:solidFill>
                <a:sym typeface="+mn-ea"/>
              </a:rPr>
              <a:t>。</a:t>
            </a:r>
            <a:endParaRPr lang="zh-CN" altLang="en-US" sz="2400" dirty="0">
              <a:solidFill>
                <a:srgbClr val="000066"/>
              </a:solidFill>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83969"/>
          <p:cNvSpPr>
            <a:spLocks noGrp="1"/>
          </p:cNvSpPr>
          <p:nvPr>
            <p:ph type="title"/>
          </p:nvPr>
        </p:nvSpPr>
        <p:spPr>
          <a:xfrm>
            <a:off x="2120900" y="287338"/>
            <a:ext cx="4932363" cy="671512"/>
          </a:xfrm>
        </p:spPr>
        <p:txBody>
          <a:bodyPr wrap="square" lIns="91440" tIns="45720" rIns="91440" bIns="45720" anchor="ctr"/>
          <a:lstStyle/>
          <a:p>
            <a:pPr eaLnBrk="1" hangingPunct="1"/>
            <a:r>
              <a:rPr lang="zh-CN" altLang="en-US" sz="3600" dirty="0"/>
              <a:t>面向对象构件</a:t>
            </a:r>
            <a:endParaRPr lang="zh-CN" altLang="en-US" sz="3600" dirty="0"/>
          </a:p>
        </p:txBody>
      </p:sp>
      <p:pic>
        <p:nvPicPr>
          <p:cNvPr id="65538" name="图片 83970"/>
          <p:cNvPicPr>
            <a:picLocks noChangeAspect="1"/>
          </p:cNvPicPr>
          <p:nvPr/>
        </p:nvPicPr>
        <p:blipFill>
          <a:blip r:embed="rId1"/>
          <a:stretch>
            <a:fillRect/>
          </a:stretch>
        </p:blipFill>
        <p:spPr>
          <a:xfrm>
            <a:off x="3000375" y="1123950"/>
            <a:ext cx="4824413" cy="5299075"/>
          </a:xfrm>
          <a:prstGeom prst="rect">
            <a:avLst/>
          </a:prstGeom>
          <a:noFill/>
          <a:ln w="9525">
            <a:noFill/>
          </a:ln>
        </p:spPr>
      </p:pic>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84993"/>
          <p:cNvSpPr>
            <a:spLocks noGrp="1"/>
          </p:cNvSpPr>
          <p:nvPr>
            <p:ph type="title"/>
          </p:nvPr>
        </p:nvSpPr>
        <p:spPr>
          <a:xfrm>
            <a:off x="2184400" y="355600"/>
            <a:ext cx="7893050" cy="671513"/>
          </a:xfrm>
        </p:spPr>
        <p:txBody>
          <a:bodyPr wrap="square" lIns="91440" tIns="45720" rIns="91440" bIns="45720" anchor="ctr"/>
          <a:lstStyle/>
          <a:p>
            <a:pPr eaLnBrk="1" hangingPunct="1"/>
            <a:r>
              <a:rPr lang="zh-CN" altLang="en-US" sz="3600" dirty="0"/>
              <a:t>传统构件</a:t>
            </a:r>
            <a:endParaRPr lang="zh-CN" altLang="en-US" sz="3600" dirty="0"/>
          </a:p>
        </p:txBody>
      </p:sp>
      <p:pic>
        <p:nvPicPr>
          <p:cNvPr id="66562" name="图片 84994"/>
          <p:cNvPicPr>
            <a:picLocks noChangeAspect="1"/>
          </p:cNvPicPr>
          <p:nvPr>
            <p:custDataLst>
              <p:tags r:id="rId1"/>
            </p:custDataLst>
          </p:nvPr>
        </p:nvPicPr>
        <p:blipFill>
          <a:blip r:embed="rId2"/>
          <a:stretch>
            <a:fillRect/>
          </a:stretch>
        </p:blipFill>
        <p:spPr>
          <a:xfrm>
            <a:off x="3000375" y="908050"/>
            <a:ext cx="5256213" cy="5180013"/>
          </a:xfrm>
          <a:prstGeom prst="rect">
            <a:avLst/>
          </a:prstGeom>
          <a:noFill/>
          <a:ln w="9525">
            <a:noFill/>
          </a:ln>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11266"/>
          <p:cNvSpPr>
            <a:spLocks noChangeArrowheads="1"/>
          </p:cNvSpPr>
          <p:nvPr/>
        </p:nvSpPr>
        <p:spPr bwMode="auto">
          <a:xfrm>
            <a:off x="1965279" y="1552109"/>
            <a:ext cx="7256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Clr>
                <a:schemeClr val="accent2"/>
              </a:buClr>
              <a:buFont typeface="Wingdings" panose="05000000000000000000" pitchFamily="2" charset="2"/>
              <a:buNone/>
            </a:pPr>
            <a:r>
              <a:rPr lang="en-US" altLang="zh-CN" sz="2800" b="1" dirty="0">
                <a:solidFill>
                  <a:schemeClr val="hlink"/>
                </a:solidFill>
                <a:latin typeface="Monotype Corsiva" panose="03010101010201010101" pitchFamily="66" charset="0"/>
                <a:ea typeface="华文行楷" panose="02010800040101010101" pitchFamily="2" charset="-122"/>
              </a:rPr>
              <a:t>Programs no design just like buildings no blueprint</a:t>
            </a:r>
            <a:endParaRPr lang="en-US" altLang="zh-CN" sz="2800" b="1" dirty="0">
              <a:solidFill>
                <a:schemeClr val="hlink"/>
              </a:solidFill>
              <a:latin typeface="Monotype Corsiva" panose="03010101010201010101" pitchFamily="66" charset="0"/>
              <a:ea typeface="华文行楷" panose="02010800040101010101" pitchFamily="2" charset="-122"/>
            </a:endParaRPr>
          </a:p>
        </p:txBody>
      </p:sp>
      <p:graphicFrame>
        <p:nvGraphicFramePr>
          <p:cNvPr id="11268" name="对象 11267"/>
          <p:cNvGraphicFramePr>
            <a:graphicFrameLocks noChangeAspect="1"/>
          </p:cNvGraphicFramePr>
          <p:nvPr/>
        </p:nvGraphicFramePr>
        <p:xfrm>
          <a:off x="2438400" y="2895601"/>
          <a:ext cx="3048000" cy="2906713"/>
        </p:xfrm>
        <a:graphic>
          <a:graphicData uri="http://schemas.openxmlformats.org/presentationml/2006/ole">
            <mc:AlternateContent xmlns:mc="http://schemas.openxmlformats.org/markup-compatibility/2006">
              <mc:Choice xmlns:v="urn:schemas-microsoft-com:vml" Requires="v">
                <p:oleObj spid="_x0000_s4117" name="" r:id="rId1" imgW="2476500" imgH="2362200" progId="Paint.Picture">
                  <p:embed/>
                </p:oleObj>
              </mc:Choice>
              <mc:Fallback>
                <p:oleObj name="" r:id="rId1" imgW="2476500" imgH="2362200" progId="Paint.Picture">
                  <p:embed/>
                  <p:pic>
                    <p:nvPicPr>
                      <p:cNvPr id="0" name="图片 4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1"/>
                        <a:ext cx="3048000" cy="2906713"/>
                      </a:xfrm>
                      <a:prstGeom prst="rect">
                        <a:avLst/>
                      </a:prstGeom>
                      <a:noFill/>
                      <a:ln w="9525">
                        <a:solidFill>
                          <a:srgbClr val="FFFFCD"/>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69" name="组合 11268"/>
          <p:cNvGrpSpPr/>
          <p:nvPr/>
        </p:nvGrpSpPr>
        <p:grpSpPr bwMode="auto">
          <a:xfrm>
            <a:off x="6705600" y="2590800"/>
            <a:ext cx="3106738" cy="3182938"/>
            <a:chOff x="0" y="0"/>
            <a:chExt cx="1957" cy="2005"/>
          </a:xfrm>
        </p:grpSpPr>
        <p:pic>
          <p:nvPicPr>
            <p:cNvPr id="2" name="图片 11269" descr="PE0146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4"/>
              <a:ext cx="1111"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云形标注 11270"/>
            <p:cNvSpPr>
              <a:spLocks noChangeArrowheads="1"/>
            </p:cNvSpPr>
            <p:nvPr/>
          </p:nvSpPr>
          <p:spPr bwMode="auto">
            <a:xfrm>
              <a:off x="853" y="0"/>
              <a:ext cx="1104" cy="624"/>
            </a:xfrm>
            <a:prstGeom prst="cloudCallout">
              <a:avLst>
                <a:gd name="adj1" fmla="val -52264"/>
                <a:gd name="adj2" fmla="val 58495"/>
              </a:avLst>
            </a:prstGeom>
            <a:solidFill>
              <a:schemeClr val="accent1"/>
            </a:solidFill>
            <a:ln w="9525">
              <a:solidFill>
                <a:schemeClr val="tx1"/>
              </a:solidFill>
              <a:round/>
            </a:ln>
          </p:spPr>
          <p:txBody>
            <a:bodyPr/>
            <a:lstStyle/>
            <a:p>
              <a:pPr algn="ctr"/>
              <a:r>
                <a:rPr lang="zh-CN" altLang="en-US">
                  <a:latin typeface="Verdana" panose="020B0604030504040204" pitchFamily="34" charset="0"/>
                  <a:ea typeface="华文行楷" panose="02010800040101010101" pitchFamily="2" charset="-122"/>
                </a:rPr>
                <a:t>咋还要图呢？</a:t>
              </a:r>
              <a:endParaRPr lang="zh-CN" altLang="en-US">
                <a:latin typeface="Verdana" panose="020B0604030504040204" pitchFamily="34" charset="0"/>
                <a:ea typeface="华文行楷" panose="02010800040101010101" pitchFamily="2" charset="-122"/>
              </a:endParaRPr>
            </a:p>
          </p:txBody>
        </p:sp>
      </p:grpSp>
      <p:sp>
        <p:nvSpPr>
          <p:cNvPr id="9" name="标题 10241"/>
          <p:cNvSpPr>
            <a:spLocks noGrp="1" noChangeArrowheads="1"/>
          </p:cNvSpPr>
          <p:nvPr>
            <p:ph type="title"/>
          </p:nvPr>
        </p:nvSpPr>
        <p:spPr>
          <a:xfrm>
            <a:off x="1965279" y="477838"/>
            <a:ext cx="9604422" cy="863600"/>
          </a:xfrm>
        </p:spPr>
        <p:txBody>
          <a:bodyPr/>
          <a:lstStyle/>
          <a:p>
            <a:r>
              <a:rPr lang="zh-CN" altLang="en-US" sz="3200" b="1" i="1" dirty="0">
                <a:latin typeface="Times New Roman" panose="02020603050405020304" charset="0"/>
              </a:rPr>
              <a:t>设计的重要性</a:t>
            </a:r>
            <a:endParaRPr lang="zh-CN" altLang="en-US" sz="3200" b="1" i="1" dirty="0">
              <a:latin typeface="Times New Roman" panose="0202060305040502030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linds(horizontal)">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blinds(horizontal)">
                                      <p:cBhvr>
                                        <p:cTn id="1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49008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indent="-342900" eaLnBrk="1" hangingPunct="1">
              <a:lnSpc>
                <a:spcPct val="120000"/>
              </a:lnSpc>
              <a:buFont typeface="Wingdings" panose="05000000000000000000" charset="0"/>
              <a:buChar char="Ø"/>
            </a:pPr>
            <a:r>
              <a:rPr lang="zh-CN" altLang="en-US" sz="2400" dirty="0">
                <a:solidFill>
                  <a:srgbClr val="000066"/>
                </a:solidFill>
                <a:sym typeface="+mn-ea"/>
              </a:rPr>
              <a:t>设计传统构件的工作主要集中在对模块算法（程序逻辑）的设计上。</a:t>
            </a:r>
            <a:endParaRPr lang="zh-CN" altLang="en-US" sz="2400" dirty="0">
              <a:solidFill>
                <a:srgbClr val="000066"/>
              </a:solidFill>
            </a:endParaRPr>
          </a:p>
          <a:p>
            <a:pPr marL="342900" indent="-342900" eaLnBrk="1" hangingPunct="1">
              <a:lnSpc>
                <a:spcPct val="120000"/>
              </a:lnSpc>
              <a:buFont typeface="Wingdings" panose="05000000000000000000" charset="0"/>
              <a:buChar char="Ø"/>
            </a:pPr>
            <a:r>
              <a:rPr lang="zh-CN" altLang="en-US" sz="2400" dirty="0">
                <a:solidFill>
                  <a:srgbClr val="000066"/>
                </a:solidFill>
                <a:sym typeface="+mn-ea"/>
              </a:rPr>
              <a:t>算法设计是最接近编码的设计活动。</a:t>
            </a:r>
            <a:endParaRPr lang="zh-CN" altLang="en-US" sz="2400" dirty="0">
              <a:solidFill>
                <a:srgbClr val="000066"/>
              </a:solidFill>
            </a:endParaRPr>
          </a:p>
          <a:p>
            <a:pPr marL="342900" indent="-342900" eaLnBrk="1" hangingPunct="1">
              <a:lnSpc>
                <a:spcPct val="120000"/>
              </a:lnSpc>
              <a:buFont typeface="Wingdings" panose="05000000000000000000" charset="0"/>
              <a:buChar char="Ø"/>
            </a:pPr>
            <a:r>
              <a:rPr lang="zh-CN" altLang="en-US" sz="2400" dirty="0">
                <a:solidFill>
                  <a:srgbClr val="000066"/>
                </a:solidFill>
                <a:sym typeface="+mn-ea"/>
              </a:rPr>
              <a:t>算法设计的步骤</a:t>
            </a:r>
            <a:r>
              <a:rPr lang="en-US" altLang="zh-CN" sz="2400" dirty="0">
                <a:solidFill>
                  <a:srgbClr val="000066"/>
                </a:solidFill>
                <a:sym typeface="+mn-ea"/>
              </a:rPr>
              <a:t>:</a:t>
            </a:r>
            <a:endParaRPr lang="en-US" altLang="zh-CN" sz="24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200" dirty="0">
                <a:solidFill>
                  <a:srgbClr val="000066"/>
                </a:solidFill>
                <a:sym typeface="+mn-ea"/>
              </a:rPr>
              <a:t>复查组件的设计描述；</a:t>
            </a:r>
            <a:endParaRPr lang="zh-CN" altLang="en-US" sz="22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200" dirty="0">
                <a:solidFill>
                  <a:srgbClr val="000066"/>
                </a:solidFill>
                <a:sym typeface="+mn-ea"/>
              </a:rPr>
              <a:t>使用</a:t>
            </a:r>
            <a:r>
              <a:rPr lang="zh-CN" altLang="en-US" sz="2200" b="1" dirty="0">
                <a:solidFill>
                  <a:srgbClr val="660066"/>
                </a:solidFill>
                <a:sym typeface="+mn-ea"/>
              </a:rPr>
              <a:t>逐步求精法</a:t>
            </a:r>
            <a:r>
              <a:rPr lang="zh-CN" altLang="en-US" sz="2200" dirty="0">
                <a:solidFill>
                  <a:srgbClr val="000066"/>
                </a:solidFill>
                <a:sym typeface="+mn-ea"/>
              </a:rPr>
              <a:t>来开发算法；</a:t>
            </a:r>
            <a:endParaRPr lang="zh-CN" altLang="en-US" sz="22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200" dirty="0">
                <a:solidFill>
                  <a:srgbClr val="000066"/>
                </a:solidFill>
                <a:sym typeface="+mn-ea"/>
              </a:rPr>
              <a:t>使用</a:t>
            </a:r>
            <a:r>
              <a:rPr lang="zh-CN" altLang="en-US" sz="2200" b="1" dirty="0">
                <a:solidFill>
                  <a:srgbClr val="660066"/>
                </a:solidFill>
                <a:sym typeface="+mn-ea"/>
              </a:rPr>
              <a:t>结构化程序设计方法</a:t>
            </a:r>
            <a:r>
              <a:rPr lang="zh-CN" altLang="en-US" sz="2200" dirty="0">
                <a:solidFill>
                  <a:srgbClr val="000066"/>
                </a:solidFill>
                <a:sym typeface="+mn-ea"/>
              </a:rPr>
              <a:t>来实现算法逻辑；</a:t>
            </a:r>
            <a:endParaRPr lang="zh-CN" altLang="en-US" sz="2200" dirty="0">
              <a:solidFill>
                <a:srgbClr val="000066"/>
              </a:solidFill>
            </a:endParaRPr>
          </a:p>
          <a:p>
            <a:pPr marL="800100" lvl="1" indent="-342900" eaLnBrk="1" hangingPunct="1">
              <a:lnSpc>
                <a:spcPct val="120000"/>
              </a:lnSpc>
              <a:buFont typeface="Arial" panose="020B0604020202020204" pitchFamily="34" charset="0"/>
              <a:buChar char="•"/>
            </a:pPr>
            <a:r>
              <a:rPr lang="zh-CN" altLang="en-US" sz="2200" dirty="0">
                <a:solidFill>
                  <a:srgbClr val="000066"/>
                </a:solidFill>
                <a:sym typeface="+mn-ea"/>
              </a:rPr>
              <a:t>使用</a:t>
            </a:r>
            <a:r>
              <a:rPr lang="zh-CN" altLang="en-US" sz="2200" b="1" dirty="0">
                <a:solidFill>
                  <a:srgbClr val="660066"/>
                </a:solidFill>
                <a:sym typeface="+mn-ea"/>
              </a:rPr>
              <a:t>形式化方法</a:t>
            </a:r>
            <a:r>
              <a:rPr lang="zh-CN" altLang="en-US" sz="2200" dirty="0">
                <a:solidFill>
                  <a:srgbClr val="000066"/>
                </a:solidFill>
                <a:sym typeface="+mn-ea"/>
              </a:rPr>
              <a:t>来验证算法逻辑。</a:t>
            </a:r>
            <a:endParaRPr lang="en-US" altLang="zh-CN" sz="2200" dirty="0">
              <a:solidFill>
                <a:srgbClr val="000066"/>
              </a:solidFill>
            </a:endParaRPr>
          </a:p>
          <a:p>
            <a:pPr marL="342900" lvl="0" indent="-342900" eaLnBrk="1" hangingPunct="1">
              <a:buFont typeface="Arial" panose="020B0604020202020204" pitchFamily="34" charset="0"/>
              <a:buChar char="•"/>
            </a:pPr>
            <a:endParaRPr lang="en-GB" altLang="en-US" sz="2400" b="1" dirty="0">
              <a:solidFill>
                <a:srgbClr val="000066"/>
              </a:solidFill>
              <a:ea typeface="黑体" panose="02010609060101010101" charset="-122"/>
            </a:endParaRPr>
          </a:p>
          <a:p>
            <a:pPr marL="342900" indent="-342900" eaLnBrk="1" hangingPunct="1">
              <a:lnSpc>
                <a:spcPct val="140000"/>
              </a:lnSpc>
              <a:buFont typeface="Wingdings" panose="05000000000000000000" charset="0"/>
              <a:buChar char="Ø"/>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121094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indent="-342900" eaLnBrk="1" hangingPunct="1">
              <a:lnSpc>
                <a:spcPct val="140000"/>
              </a:lnSpc>
              <a:buFont typeface="Arial" panose="020B0604020202020204" pitchFamily="34" charset="0"/>
              <a:buChar char="•"/>
            </a:pPr>
            <a:r>
              <a:rPr lang="zh-CN" sz="2400" dirty="0">
                <a:solidFill>
                  <a:srgbClr val="000066"/>
                </a:solidFill>
                <a:sym typeface="+mn-ea"/>
              </a:rPr>
              <a:t>逐步求精</a:t>
            </a:r>
            <a:endParaRPr lang="zh-CN" sz="2200" dirty="0">
              <a:solidFill>
                <a:srgbClr val="000066"/>
              </a:solidFill>
              <a:latin typeface="微软雅黑" panose="020B0503020204020204" charset="-122"/>
              <a:ea typeface="微软雅黑" panose="020B0503020204020204" charset="-122"/>
              <a:cs typeface="微软雅黑" panose="020B0503020204020204" charset="-122"/>
            </a:endParaRPr>
          </a:p>
        </p:txBody>
      </p:sp>
      <p:grpSp>
        <p:nvGrpSpPr>
          <p:cNvPr id="68610" name="组合 87042"/>
          <p:cNvGrpSpPr/>
          <p:nvPr/>
        </p:nvGrpSpPr>
        <p:grpSpPr>
          <a:xfrm>
            <a:off x="4484053" y="1668463"/>
            <a:ext cx="5994400" cy="4454525"/>
            <a:chOff x="0" y="0"/>
            <a:chExt cx="3776" cy="2806"/>
          </a:xfrm>
        </p:grpSpPr>
        <p:grpSp>
          <p:nvGrpSpPr>
            <p:cNvPr id="68611" name="组合 87043"/>
            <p:cNvGrpSpPr/>
            <p:nvPr/>
          </p:nvGrpSpPr>
          <p:grpSpPr>
            <a:xfrm>
              <a:off x="0" y="46"/>
              <a:ext cx="3776" cy="2760"/>
              <a:chOff x="0" y="0"/>
              <a:chExt cx="3776" cy="2760"/>
            </a:xfrm>
          </p:grpSpPr>
          <p:sp>
            <p:nvSpPr>
              <p:cNvPr id="68612" name="圆角矩形 87044"/>
              <p:cNvSpPr/>
              <p:nvPr/>
            </p:nvSpPr>
            <p:spPr>
              <a:xfrm>
                <a:off x="16" y="16"/>
                <a:ext cx="1744" cy="1744"/>
              </a:xfrm>
              <a:prstGeom prst="roundRect">
                <a:avLst>
                  <a:gd name="adj" fmla="val 6616"/>
                </a:avLst>
              </a:prstGeom>
              <a:solidFill>
                <a:srgbClr val="FFFFFF"/>
              </a:solidFill>
              <a:ln w="9525">
                <a:noFill/>
              </a:ln>
            </p:spPr>
            <p:txBody>
              <a:bodyPr anchor="t"/>
              <a:lstStyle/>
              <a:p>
                <a:endParaRPr lang="zh-CN" altLang="en-US" dirty="0">
                  <a:latin typeface="Times" charset="0"/>
                  <a:ea typeface="宋体" panose="02010600030101010101" pitchFamily="2" charset="-122"/>
                </a:endParaRPr>
              </a:p>
            </p:txBody>
          </p:sp>
          <p:sp>
            <p:nvSpPr>
              <p:cNvPr id="68613" name="圆角矩形 87045"/>
              <p:cNvSpPr/>
              <p:nvPr/>
            </p:nvSpPr>
            <p:spPr>
              <a:xfrm>
                <a:off x="0" y="0"/>
                <a:ext cx="1776" cy="1776"/>
              </a:xfrm>
              <a:prstGeom prst="roundRect">
                <a:avLst>
                  <a:gd name="adj" fmla="val 7394"/>
                </a:avLst>
              </a:prstGeom>
              <a:solidFill>
                <a:schemeClr val="accent1"/>
              </a:solidFill>
              <a:ln w="9525">
                <a:noFill/>
              </a:ln>
              <a:effectLst>
                <a:outerShdw dist="107763" dir="2699999" algn="ctr" rotWithShape="0">
                  <a:schemeClr val="bg2"/>
                </a:outerShdw>
              </a:effectLst>
            </p:spPr>
            <p:txBody>
              <a:bodyPr anchor="t"/>
              <a:lstStyle/>
              <a:p>
                <a:endParaRPr lang="zh-CN" altLang="en-US" dirty="0">
                  <a:latin typeface="Times" charset="0"/>
                  <a:ea typeface="宋体" panose="02010600030101010101" pitchFamily="2" charset="-122"/>
                </a:endParaRPr>
              </a:p>
            </p:txBody>
          </p:sp>
          <p:sp>
            <p:nvSpPr>
              <p:cNvPr id="68614" name="直接连接符 87046"/>
              <p:cNvSpPr/>
              <p:nvPr/>
            </p:nvSpPr>
            <p:spPr>
              <a:xfrm>
                <a:off x="16" y="304"/>
                <a:ext cx="1744" cy="0"/>
              </a:xfrm>
              <a:prstGeom prst="line">
                <a:avLst/>
              </a:prstGeom>
              <a:ln w="50800" cap="flat" cmpd="sng">
                <a:solidFill>
                  <a:schemeClr val="tx1"/>
                </a:solidFill>
                <a:prstDash val="solid"/>
                <a:round/>
                <a:headEnd type="none" w="med" len="med"/>
                <a:tailEnd type="none" w="med" len="med"/>
              </a:ln>
            </p:spPr>
          </p:sp>
          <p:sp>
            <p:nvSpPr>
              <p:cNvPr id="68615" name="矩形 87047"/>
              <p:cNvSpPr/>
              <p:nvPr/>
            </p:nvSpPr>
            <p:spPr>
              <a:xfrm>
                <a:off x="640" y="664"/>
                <a:ext cx="2128" cy="1360"/>
              </a:xfrm>
              <a:prstGeom prst="rect">
                <a:avLst/>
              </a:prstGeom>
              <a:solidFill>
                <a:srgbClr val="3399FF"/>
              </a:solidFill>
              <a:ln w="9525">
                <a:noFill/>
              </a:ln>
              <a:effectLst>
                <a:outerShdw dist="107763" dir="2699999" algn="ctr" rotWithShape="0">
                  <a:schemeClr val="bg2"/>
                </a:outerShdw>
              </a:effectLst>
            </p:spPr>
            <p:txBody>
              <a:bodyPr anchor="t"/>
              <a:lstStyle/>
              <a:p>
                <a:endParaRPr lang="zh-CN" altLang="en-US" dirty="0">
                  <a:latin typeface="Times" charset="0"/>
                  <a:ea typeface="宋体" panose="02010600030101010101" pitchFamily="2" charset="-122"/>
                </a:endParaRPr>
              </a:p>
            </p:txBody>
          </p:sp>
          <p:sp>
            <p:nvSpPr>
              <p:cNvPr id="2" name="矩形 87048"/>
              <p:cNvSpPr/>
              <p:nvPr/>
            </p:nvSpPr>
            <p:spPr>
              <a:xfrm>
                <a:off x="727" y="695"/>
                <a:ext cx="1010"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walk to door;</a:t>
                </a: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sp>
            <p:nvSpPr>
              <p:cNvPr id="87050" name="矩形 87049"/>
              <p:cNvSpPr/>
              <p:nvPr/>
            </p:nvSpPr>
            <p:spPr>
              <a:xfrm>
                <a:off x="727" y="839"/>
                <a:ext cx="1162"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reach for knob;</a:t>
                </a: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sp>
            <p:nvSpPr>
              <p:cNvPr id="87051" name="矩形 87050"/>
              <p:cNvSpPr/>
              <p:nvPr/>
            </p:nvSpPr>
            <p:spPr>
              <a:xfrm>
                <a:off x="727" y="983"/>
                <a:ext cx="194" cy="405"/>
              </a:xfrm>
              <a:prstGeom prst="rect">
                <a:avLst/>
              </a:prstGeom>
              <a:noFill/>
              <a:ln w="9525">
                <a:noFill/>
              </a:ln>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charset="0"/>
                  <a:ea typeface="宋体" panose="02010600030101010101" pitchFamily="2" charset="-122"/>
                  <a:cs typeface="+mn-cs"/>
                  <a:sym typeface="+mn-ea"/>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charset="0"/>
                  <a:ea typeface="宋体" panose="02010600030101010101" pitchFamily="2" charset="-122"/>
                  <a:cs typeface="+mn-cs"/>
                  <a:sym typeface="+mn-ea"/>
                </a:endParaRPr>
              </a:p>
            </p:txBody>
          </p:sp>
          <p:sp>
            <p:nvSpPr>
              <p:cNvPr id="87052" name="矩形 87051"/>
              <p:cNvSpPr/>
              <p:nvPr/>
            </p:nvSpPr>
            <p:spPr>
              <a:xfrm>
                <a:off x="727" y="1127"/>
                <a:ext cx="866"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open door;</a:t>
                </a: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sp>
            <p:nvSpPr>
              <p:cNvPr id="87053" name="矩形 87052"/>
              <p:cNvSpPr/>
              <p:nvPr/>
            </p:nvSpPr>
            <p:spPr>
              <a:xfrm>
                <a:off x="727" y="1271"/>
                <a:ext cx="194" cy="405"/>
              </a:xfrm>
              <a:prstGeom prst="rect">
                <a:avLst/>
              </a:prstGeom>
              <a:noFill/>
              <a:ln w="9525">
                <a:noFill/>
              </a:ln>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charset="0"/>
                  <a:ea typeface="宋体" panose="02010600030101010101" pitchFamily="2" charset="-122"/>
                  <a:cs typeface="+mn-cs"/>
                  <a:sym typeface="+mn-ea"/>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outerShdw blurRad="38100" dist="38100" dir="2700000">
                      <a:srgbClr val="FFFFFF"/>
                    </a:outerShdw>
                  </a:effectLst>
                  <a:uLnTx/>
                  <a:uFillTx/>
                  <a:latin typeface="Helvetica" charset="0"/>
                  <a:ea typeface="宋体" panose="02010600030101010101" pitchFamily="2" charset="-122"/>
                  <a:cs typeface="+mn-cs"/>
                  <a:sym typeface="+mn-ea"/>
                </a:endParaRPr>
              </a:p>
            </p:txBody>
          </p:sp>
          <p:sp>
            <p:nvSpPr>
              <p:cNvPr id="87054" name="矩形 87053"/>
              <p:cNvSpPr/>
              <p:nvPr/>
            </p:nvSpPr>
            <p:spPr>
              <a:xfrm>
                <a:off x="727" y="1415"/>
                <a:ext cx="1058"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walk through;</a:t>
                </a: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sp>
            <p:nvSpPr>
              <p:cNvPr id="87055" name="矩形 87054"/>
              <p:cNvSpPr/>
              <p:nvPr/>
            </p:nvSpPr>
            <p:spPr>
              <a:xfrm>
                <a:off x="727" y="1559"/>
                <a:ext cx="874" cy="230"/>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close door.</a:t>
                </a:r>
                <a:endParaRPr kumimoji="0" lang="en-US" altLang="x-none"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sp>
            <p:nvSpPr>
              <p:cNvPr id="68623" name="矩形 87055"/>
              <p:cNvSpPr/>
              <p:nvPr/>
            </p:nvSpPr>
            <p:spPr>
              <a:xfrm>
                <a:off x="1776" y="1073"/>
                <a:ext cx="2000" cy="1687"/>
              </a:xfrm>
              <a:prstGeom prst="rect">
                <a:avLst/>
              </a:prstGeom>
              <a:solidFill>
                <a:srgbClr val="FFCCCC"/>
              </a:solidFill>
              <a:ln w="9525">
                <a:noFill/>
              </a:ln>
              <a:effectLst>
                <a:outerShdw dist="107763" dir="2699999" algn="ctr" rotWithShape="0">
                  <a:schemeClr val="bg2"/>
                </a:outerShdw>
              </a:effectLst>
            </p:spPr>
            <p:txBody>
              <a:bodyPr anchor="t"/>
              <a:lstStyle/>
              <a:p>
                <a:endParaRPr lang="zh-CN" altLang="en-US" dirty="0">
                  <a:latin typeface="Times" charset="0"/>
                  <a:ea typeface="宋体" panose="02010600030101010101" pitchFamily="2" charset="-122"/>
                </a:endParaRPr>
              </a:p>
            </p:txBody>
          </p:sp>
          <p:sp>
            <p:nvSpPr>
              <p:cNvPr id="3" name="矩形 87056"/>
              <p:cNvSpPr/>
              <p:nvPr/>
            </p:nvSpPr>
            <p:spPr>
              <a:xfrm>
                <a:off x="1839" y="1142"/>
                <a:ext cx="1714"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repeat until door opens</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58" name="矩形 87057"/>
              <p:cNvSpPr/>
              <p:nvPr/>
            </p:nvSpPr>
            <p:spPr>
              <a:xfrm>
                <a:off x="1839" y="1286"/>
                <a:ext cx="1546"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turn knob clockwise;</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59" name="矩形 87058"/>
              <p:cNvSpPr/>
              <p:nvPr/>
            </p:nvSpPr>
            <p:spPr>
              <a:xfrm>
                <a:off x="1839" y="1430"/>
                <a:ext cx="1836"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if knob doesn't turn, then</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0" name="矩形 87059"/>
              <p:cNvSpPr/>
              <p:nvPr/>
            </p:nvSpPr>
            <p:spPr>
              <a:xfrm>
                <a:off x="1839" y="1574"/>
                <a:ext cx="1154"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en-US"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    </a:t>
                </a: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take key out;</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1" name="矩形 87060"/>
              <p:cNvSpPr/>
              <p:nvPr/>
            </p:nvSpPr>
            <p:spPr>
              <a:xfrm>
                <a:off x="1839" y="1718"/>
                <a:ext cx="1394"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en-US"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    </a:t>
                </a: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find correct key;</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2" name="矩形 87061"/>
              <p:cNvSpPr/>
              <p:nvPr/>
            </p:nvSpPr>
            <p:spPr>
              <a:xfrm>
                <a:off x="1839" y="1862"/>
                <a:ext cx="1210"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en-US"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    </a:t>
                </a: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insert in lock;</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3" name="矩形 87062"/>
              <p:cNvSpPr/>
              <p:nvPr/>
            </p:nvSpPr>
            <p:spPr>
              <a:xfrm>
                <a:off x="1839" y="2006"/>
                <a:ext cx="458" cy="405"/>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endif</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4" name="矩形 87063"/>
              <p:cNvSpPr/>
              <p:nvPr/>
            </p:nvSpPr>
            <p:spPr>
              <a:xfrm>
                <a:off x="1839" y="2180"/>
                <a:ext cx="1290" cy="509"/>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8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pull/push door</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8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move out of way;</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a:p>
                <a:pPr marL="0" marR="0" indent="0" algn="l" defTabSz="914400" rtl="0" eaLnBrk="0" fontAlgn="base" latinLnBrk="0" hangingPunct="0">
                  <a:lnSpc>
                    <a:spcPct val="100000"/>
                  </a:lnSpc>
                  <a:spcBef>
                    <a:spcPct val="0"/>
                  </a:spcBef>
                  <a:spcAft>
                    <a:spcPct val="0"/>
                  </a:spcAft>
                  <a:buFont typeface="Arial" panose="020B0604020202020204" pitchFamily="34" charset="0"/>
                  <a:buNone/>
                </a:pP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87065" name="矩形 87064"/>
              <p:cNvSpPr/>
              <p:nvPr/>
            </p:nvSpPr>
            <p:spPr>
              <a:xfrm>
                <a:off x="1831" y="2438"/>
                <a:ext cx="842" cy="230"/>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rPr>
                  <a:t>end repeat</a:t>
                </a:r>
                <a:endParaRPr kumimoji="0" lang="en-US" altLang="x-none" b="1" i="0" u="none" strike="noStrike" kern="1200" cap="none" spc="0" normalizeH="0" baseline="0" noProof="1">
                  <a:solidFill>
                    <a:srgbClr val="AD278D"/>
                  </a:solidFill>
                  <a:effectLst>
                    <a:outerShdw blurRad="38100" dist="38100" dir="2700000">
                      <a:srgbClr val="000000"/>
                    </a:outerShdw>
                  </a:effectLst>
                  <a:latin typeface="Helvetica" charset="0"/>
                  <a:ea typeface="宋体" panose="02010600030101010101" pitchFamily="2" charset="-122"/>
                  <a:cs typeface="+mn-cs"/>
                  <a:sym typeface="+mn-ea"/>
                </a:endParaRPr>
              </a:p>
            </p:txBody>
          </p:sp>
          <p:sp>
            <p:nvSpPr>
              <p:cNvPr id="68633" name="未知"/>
              <p:cNvSpPr/>
              <p:nvPr/>
            </p:nvSpPr>
            <p:spPr>
              <a:xfrm>
                <a:off x="248" y="512"/>
                <a:ext cx="2521" cy="1513"/>
              </a:xfrm>
              <a:custGeom>
                <a:avLst/>
                <a:gdLst/>
                <a:ahLst/>
                <a:cxnLst>
                  <a:cxn ang="0">
                    <a:pos x="400" y="1512"/>
                  </a:cxn>
                  <a:cxn ang="0">
                    <a:pos x="0" y="0"/>
                  </a:cxn>
                  <a:cxn ang="0">
                    <a:pos x="2520" y="128"/>
                  </a:cxn>
                  <a:cxn ang="0">
                    <a:pos x="416" y="128"/>
                  </a:cxn>
                  <a:cxn ang="0">
                    <a:pos x="416" y="1512"/>
                  </a:cxn>
                  <a:cxn ang="0">
                    <a:pos x="400" y="1512"/>
                  </a:cxn>
                </a:cxnLst>
                <a:rect l="0" t="0" r="0" b="0"/>
                <a:pathLst>
                  <a:path w="2521" h="1345">
                    <a:moveTo>
                      <a:pt x="400" y="1344"/>
                    </a:moveTo>
                    <a:lnTo>
                      <a:pt x="0" y="0"/>
                    </a:lnTo>
                    <a:lnTo>
                      <a:pt x="2520" y="114"/>
                    </a:lnTo>
                    <a:lnTo>
                      <a:pt x="416" y="114"/>
                    </a:lnTo>
                    <a:lnTo>
                      <a:pt x="416" y="1344"/>
                    </a:lnTo>
                    <a:lnTo>
                      <a:pt x="400" y="1344"/>
                    </a:lnTo>
                  </a:path>
                </a:pathLst>
              </a:custGeom>
              <a:solidFill>
                <a:schemeClr val="bg1"/>
              </a:solidFill>
              <a:ln w="50800" cap="rnd" cmpd="sng">
                <a:solidFill>
                  <a:schemeClr val="tx1"/>
                </a:solidFill>
                <a:prstDash val="solid"/>
                <a:round/>
                <a:headEnd type="none" w="med" len="med"/>
                <a:tailEnd type="none" w="med" len="med"/>
              </a:ln>
            </p:spPr>
            <p:txBody>
              <a:bodyPr/>
              <a:lstStyle/>
              <a:p>
                <a:endParaRPr lang="zh-CN" altLang="en-US"/>
              </a:p>
            </p:txBody>
          </p:sp>
          <p:sp>
            <p:nvSpPr>
              <p:cNvPr id="68634" name="直接连接符 87066"/>
              <p:cNvSpPr/>
              <p:nvPr/>
            </p:nvSpPr>
            <p:spPr>
              <a:xfrm flipV="1">
                <a:off x="1584" y="1264"/>
                <a:ext cx="256" cy="8"/>
              </a:xfrm>
              <a:prstGeom prst="line">
                <a:avLst/>
              </a:prstGeom>
              <a:ln w="50800" cap="flat" cmpd="sng">
                <a:solidFill>
                  <a:schemeClr val="tx2"/>
                </a:solidFill>
                <a:prstDash val="solid"/>
                <a:round/>
                <a:headEnd type="none" w="med" len="med"/>
                <a:tailEnd type="triangle" w="med" len="med"/>
              </a:ln>
            </p:spPr>
          </p:sp>
        </p:grpSp>
        <p:sp>
          <p:nvSpPr>
            <p:cNvPr id="6" name="矩形 87067"/>
            <p:cNvSpPr/>
            <p:nvPr/>
          </p:nvSpPr>
          <p:spPr>
            <a:xfrm>
              <a:off x="136" y="0"/>
              <a:ext cx="572" cy="288"/>
            </a:xfrm>
            <a:prstGeom prst="rect">
              <a:avLst/>
            </a:prstGeom>
            <a:noFill/>
            <a:ln w="9525">
              <a:noFill/>
            </a:ln>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en-US" altLang="x-none" sz="2400"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rPr>
                <a:t>open</a:t>
              </a:r>
              <a:endParaRPr kumimoji="0" lang="en-US" altLang="x-none" sz="2400" b="1" i="0" u="none" strike="noStrike" kern="1200" cap="none" spc="0" normalizeH="0" baseline="0" noProof="1">
                <a:solidFill>
                  <a:schemeClr val="tx1"/>
                </a:solidFill>
                <a:effectLst>
                  <a:outerShdw blurRad="38100" dist="38100" dir="2700000">
                    <a:srgbClr val="FFFFFF"/>
                  </a:outerShdw>
                </a:effectLst>
                <a:latin typeface="Helvetica" charset="0"/>
                <a:ea typeface="宋体" panose="02010600030101010101" pitchFamily="2" charset="-122"/>
                <a:cs typeface="+mn-cs"/>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05066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3.1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indent="-342900" eaLnBrk="1" hangingPunct="1">
              <a:lnSpc>
                <a:spcPct val="140000"/>
              </a:lnSpc>
              <a:buFont typeface="Arial" panose="020B0604020202020204" pitchFamily="34" charset="0"/>
              <a:buChar char="•"/>
            </a:pPr>
            <a:r>
              <a:rPr lang="zh-CN" altLang="en-US" sz="2400" dirty="0">
                <a:sym typeface="+mn-ea"/>
              </a:rPr>
              <a:t>结构化程序设计方法的特点</a:t>
            </a:r>
            <a:endParaRPr lang="zh-CN" altLang="en-US" sz="2400" dirty="0">
              <a:sym typeface="+mn-ea"/>
            </a:endParaRPr>
          </a:p>
          <a:p>
            <a:pPr marL="800100" marR="0" lvl="1"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200">
                <a:ln>
                  <a:noFill/>
                </a:ln>
                <a:solidFill>
                  <a:srgbClr val="000066"/>
                </a:solidFill>
                <a:effectLst/>
                <a:uLnTx/>
                <a:uFillTx/>
                <a:sym typeface="+mn-ea"/>
              </a:rPr>
              <a:t>使用限定好的一组逻辑构造：</a:t>
            </a:r>
            <a:endParaRPr kumimoji="0" lang="zh-CN" altLang="en-US" sz="2200" b="0" i="0" u="none" strike="noStrike" kern="1200" cap="none" spc="0" normalizeH="0" baseline="0" noProof="1">
              <a:ln>
                <a:noFill/>
              </a:ln>
              <a:solidFill>
                <a:srgbClr val="000066"/>
              </a:solidFill>
              <a:effectLst/>
              <a:uLnTx/>
              <a:uFillTx/>
              <a:latin typeface="+mn-lt"/>
              <a:ea typeface="+mn-ea"/>
              <a:cs typeface="+mn-cs"/>
            </a:endParaRPr>
          </a:p>
          <a:p>
            <a:pPr marL="1257300" marR="0" lvl="2"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200" i="1">
                <a:ln>
                  <a:noFill/>
                </a:ln>
                <a:solidFill>
                  <a:srgbClr val="000066"/>
                </a:solidFill>
                <a:effectLst/>
                <a:uLnTx/>
                <a:uFillTx/>
                <a:sym typeface="+mn-ea"/>
              </a:rPr>
              <a:t>顺序型</a:t>
            </a:r>
            <a:endParaRPr kumimoji="0" lang="zh-CN" altLang="en-US" sz="2200" b="0" i="1" u="none" strike="noStrike" kern="1200" cap="none" spc="0" normalizeH="0" baseline="0" noProof="1">
              <a:ln>
                <a:noFill/>
              </a:ln>
              <a:solidFill>
                <a:srgbClr val="000066"/>
              </a:solidFill>
              <a:effectLst/>
              <a:uLnTx/>
              <a:uFillTx/>
              <a:latin typeface="+mn-lt"/>
              <a:ea typeface="+mn-ea"/>
              <a:cs typeface="+mn-cs"/>
            </a:endParaRPr>
          </a:p>
          <a:p>
            <a:pPr marL="1257300" marR="0" lvl="2"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200" i="1">
                <a:ln>
                  <a:noFill/>
                </a:ln>
                <a:solidFill>
                  <a:srgbClr val="000066"/>
                </a:solidFill>
                <a:effectLst/>
                <a:uLnTx/>
                <a:uFillTx/>
                <a:sym typeface="+mn-ea"/>
              </a:rPr>
              <a:t>条件型 </a:t>
            </a:r>
            <a:r>
              <a:rPr lang="en-US" altLang="x-none" sz="2200">
                <a:ln>
                  <a:noFill/>
                </a:ln>
                <a:solidFill>
                  <a:srgbClr val="000066"/>
                </a:solidFill>
                <a:effectLst/>
                <a:uLnTx/>
                <a:uFillTx/>
                <a:sym typeface="+mn-ea"/>
              </a:rPr>
              <a:t>— if-then-else, select-case</a:t>
            </a:r>
            <a:endParaRPr kumimoji="0" lang="zh-CN" altLang="en-US" sz="2200" b="0" i="1" u="none" strike="noStrike" kern="1200" cap="none" spc="0" normalizeH="0" baseline="0" noProof="1">
              <a:ln>
                <a:noFill/>
              </a:ln>
              <a:solidFill>
                <a:srgbClr val="000066"/>
              </a:solidFill>
              <a:effectLst/>
              <a:uLnTx/>
              <a:uFillTx/>
              <a:latin typeface="+mn-lt"/>
              <a:ea typeface="+mn-ea"/>
              <a:cs typeface="+mn-cs"/>
            </a:endParaRPr>
          </a:p>
          <a:p>
            <a:pPr marL="1257300" marR="0" lvl="2"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200" i="1">
                <a:ln>
                  <a:noFill/>
                </a:ln>
                <a:solidFill>
                  <a:srgbClr val="000066"/>
                </a:solidFill>
                <a:effectLst/>
                <a:uLnTx/>
                <a:uFillTx/>
                <a:sym typeface="+mn-ea"/>
              </a:rPr>
              <a:t>循环型 </a:t>
            </a:r>
            <a:r>
              <a:rPr lang="en-US" altLang="x-none" sz="2200">
                <a:ln>
                  <a:noFill/>
                </a:ln>
                <a:solidFill>
                  <a:srgbClr val="000066"/>
                </a:solidFill>
                <a:effectLst/>
                <a:uLnTx/>
                <a:uFillTx/>
                <a:sym typeface="+mn-ea"/>
              </a:rPr>
              <a:t>— do-while, repeat until</a:t>
            </a:r>
            <a:endParaRPr kumimoji="0" lang="en-US" altLang="x-none" sz="2200" b="0" i="0" u="none" strike="noStrike" kern="1200" cap="none" spc="0" normalizeH="0" baseline="0" noProof="1">
              <a:ln>
                <a:noFill/>
              </a:ln>
              <a:solidFill>
                <a:srgbClr val="000066"/>
              </a:solidFill>
              <a:effectLst/>
              <a:uLnTx/>
              <a:uFillTx/>
              <a:latin typeface="+mn-lt"/>
              <a:ea typeface="+mn-ea"/>
              <a:cs typeface="+mn-cs"/>
            </a:endParaRPr>
          </a:p>
          <a:p>
            <a:pPr marL="800100" marR="0" lvl="1"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200">
                <a:ln>
                  <a:noFill/>
                </a:ln>
                <a:solidFill>
                  <a:srgbClr val="000066"/>
                </a:solidFill>
                <a:effectLst/>
                <a:uLnTx/>
                <a:uFillTx/>
                <a:sym typeface="+mn-ea"/>
              </a:rPr>
              <a:t>能够提高代码的可读性和可测试性；</a:t>
            </a:r>
            <a:endParaRPr kumimoji="0" lang="zh-CN" altLang="en-US" sz="2200" b="0" i="0" u="none" strike="noStrike" kern="1200" cap="none" spc="0" normalizeH="0" baseline="0" noProof="1">
              <a:ln>
                <a:noFill/>
              </a:ln>
              <a:solidFill>
                <a:srgbClr val="000066"/>
              </a:solidFill>
              <a:effectLst/>
              <a:uLnTx/>
              <a:uFillTx/>
              <a:latin typeface="+mn-lt"/>
              <a:ea typeface="+mn-ea"/>
              <a:cs typeface="+mn-cs"/>
            </a:endParaRPr>
          </a:p>
          <a:p>
            <a:pPr marL="342900" indent="-342900" eaLnBrk="1" hangingPunct="1">
              <a:lnSpc>
                <a:spcPct val="140000"/>
              </a:lnSpc>
              <a:buNone/>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324040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marR="0" lvl="0"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400" dirty="0">
                <a:sym typeface="+mn-ea"/>
              </a:rPr>
              <a:t>算法设计模型</a:t>
            </a:r>
            <a:endParaRPr lang="zh-CN" altLang="en-US" sz="2400" dirty="0"/>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我们需要在一个能够进行质量复查的细节层次上描述算法。</a:t>
            </a:r>
            <a:endParaRPr lang="zh-CN" altLang="en-US" sz="2200" dirty="0">
              <a:solidFill>
                <a:srgbClr val="000066"/>
              </a:solidFill>
            </a:endParaRPr>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描述方法通常包括</a:t>
            </a:r>
            <a:r>
              <a:rPr lang="en-US" altLang="zh-CN" sz="2200" dirty="0">
                <a:solidFill>
                  <a:srgbClr val="000066"/>
                </a:solidFill>
                <a:sym typeface="+mn-ea"/>
              </a:rPr>
              <a:t>:</a:t>
            </a:r>
            <a:endParaRPr lang="en-US" altLang="zh-CN" sz="2200" dirty="0">
              <a:solidFill>
                <a:srgbClr val="000066"/>
              </a:solidFill>
            </a:endParaRPr>
          </a:p>
          <a:p>
            <a:pPr marL="1257300" marR="0" lvl="2"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图形法 </a:t>
            </a:r>
            <a:r>
              <a:rPr lang="en-US" altLang="zh-CN" sz="2200" dirty="0">
                <a:solidFill>
                  <a:srgbClr val="000066"/>
                </a:solidFill>
                <a:sym typeface="+mn-ea"/>
              </a:rPr>
              <a:t>(e.g. flowchart, box diagram)</a:t>
            </a:r>
            <a:endParaRPr lang="en-US" altLang="zh-CN" sz="2200" dirty="0">
              <a:solidFill>
                <a:srgbClr val="000066"/>
              </a:solidFill>
            </a:endParaRPr>
          </a:p>
          <a:p>
            <a:pPr marL="1257300" marR="0" lvl="2"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判定表</a:t>
            </a:r>
            <a:endParaRPr lang="zh-CN" altLang="en-US" sz="2200" dirty="0">
              <a:solidFill>
                <a:srgbClr val="000066"/>
              </a:solidFill>
            </a:endParaRPr>
          </a:p>
          <a:p>
            <a:pPr marL="1257300" marR="0" lvl="2" indent="-342900" algn="l" rtl="0" eaLnBrk="1" latinLnBrk="0" hangingPunct="1">
              <a:lnSpc>
                <a:spcPct val="120000"/>
              </a:lnSpc>
              <a:spcAft>
                <a:spcPct val="0"/>
              </a:spcAft>
              <a:buFont typeface="Arial" panose="020B0604020202020204" pitchFamily="34" charset="0"/>
              <a:buChar char="•"/>
            </a:pPr>
            <a:r>
              <a:rPr lang="zh-CN" altLang="en-US" sz="2200" dirty="0">
                <a:solidFill>
                  <a:srgbClr val="000066"/>
                </a:solidFill>
                <a:sym typeface="+mn-ea"/>
              </a:rPr>
              <a:t>伪码 </a:t>
            </a:r>
            <a:r>
              <a:rPr lang="en-US" altLang="zh-CN" sz="2200" dirty="0">
                <a:solidFill>
                  <a:srgbClr val="000066"/>
                </a:solidFill>
                <a:sym typeface="+mn-ea"/>
              </a:rPr>
              <a:t>(e.g., PDL)</a:t>
            </a: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02247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marR="0" lvl="0"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400" dirty="0">
                <a:sym typeface="+mn-ea"/>
              </a:rPr>
              <a:t>算法设计模型</a:t>
            </a:r>
            <a:endParaRPr lang="zh-CN" altLang="en-US" sz="2400" dirty="0"/>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ym typeface="+mn-ea"/>
              </a:rPr>
              <a:t>图形化表示方法</a:t>
            </a:r>
            <a:r>
              <a:rPr lang="en-US" altLang="zh-CN" sz="2200" dirty="0">
                <a:latin typeface="Palatino" charset="0"/>
                <a:sym typeface="+mn-ea"/>
              </a:rPr>
              <a:t>——</a:t>
            </a:r>
            <a:r>
              <a:rPr lang="zh-CN" altLang="en-US" sz="2200" dirty="0">
                <a:sym typeface="+mn-ea"/>
              </a:rPr>
              <a:t>流程图</a:t>
            </a:r>
            <a:endParaRPr lang="zh-CN" altLang="en-US" sz="2200" dirty="0"/>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71682" name="图片 90114"/>
          <p:cNvPicPr/>
          <p:nvPr/>
        </p:nvPicPr>
        <p:blipFill>
          <a:blip r:embed="rId2"/>
          <a:stretch>
            <a:fillRect/>
          </a:stretch>
        </p:blipFill>
        <p:spPr>
          <a:xfrm>
            <a:off x="5663565" y="1525588"/>
            <a:ext cx="5578475" cy="465455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02247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marR="0" lvl="0"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400" dirty="0">
                <a:sym typeface="+mn-ea"/>
              </a:rPr>
              <a:t>算法设计模型</a:t>
            </a:r>
            <a:endParaRPr lang="zh-CN" altLang="en-US" sz="2400" dirty="0"/>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ym typeface="+mn-ea"/>
              </a:rPr>
              <a:t>图形化表示方法</a:t>
            </a:r>
            <a:r>
              <a:rPr lang="en-US" altLang="zh-CN" sz="2200" dirty="0">
                <a:latin typeface="Palatino" charset="0"/>
                <a:sym typeface="+mn-ea"/>
              </a:rPr>
              <a:t>——</a:t>
            </a:r>
            <a:r>
              <a:rPr lang="zh-CN" altLang="en-US" sz="2200" dirty="0">
                <a:sym typeface="+mn-ea"/>
              </a:rPr>
              <a:t>判定表</a:t>
            </a:r>
            <a:endParaRPr lang="zh-CN" altLang="en-US" sz="2200" dirty="0"/>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72706" name="图片 91138"/>
          <p:cNvPicPr>
            <a:picLocks noChangeAspect="1"/>
          </p:cNvPicPr>
          <p:nvPr/>
        </p:nvPicPr>
        <p:blipFill>
          <a:blip r:embed="rId2"/>
          <a:stretch>
            <a:fillRect/>
          </a:stretch>
        </p:blipFill>
        <p:spPr>
          <a:xfrm>
            <a:off x="5709920" y="1525905"/>
            <a:ext cx="5794375" cy="499618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3 构件级设计</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2022475"/>
          </a:xfrm>
          <a:prstGeom prst="rect">
            <a:avLst/>
          </a:prstGeom>
          <a:noFill/>
        </p:spPr>
        <p:txBody>
          <a:bodyPr wrap="square" rtlCol="0">
            <a:spAutoFit/>
          </a:bodyPr>
          <a:lstStyle/>
          <a:p>
            <a:pPr>
              <a:lnSpc>
                <a:spcPct val="140000"/>
              </a:lnSpc>
              <a:buFont typeface="Wingdings" panose="05000000000000000000" pitchFamily="2" charset="2"/>
              <a:buNone/>
            </a:pPr>
            <a:r>
              <a:rPr lang="en-GB" altLang="en-US" sz="2800" b="1" dirty="0" smtClean="0">
                <a:solidFill>
                  <a:srgbClr val="002060"/>
                </a:solidFill>
                <a:latin typeface="+mj-ea"/>
                <a:ea typeface="+mj-ea"/>
                <a:sym typeface="+mn-ea"/>
              </a:rPr>
              <a:t>3.</a:t>
            </a:r>
            <a:r>
              <a:rPr lang="en-US" altLang="en-GB" sz="2800" b="1" dirty="0" smtClean="0">
                <a:solidFill>
                  <a:srgbClr val="002060"/>
                </a:solidFill>
                <a:latin typeface="+mj-ea"/>
                <a:ea typeface="+mj-ea"/>
                <a:sym typeface="+mn-ea"/>
              </a:rPr>
              <a:t>2</a:t>
            </a:r>
            <a:r>
              <a:rPr lang="en-GB" altLang="en-US" sz="2800" b="1" dirty="0" smtClean="0">
                <a:solidFill>
                  <a:srgbClr val="002060"/>
                </a:solidFill>
                <a:latin typeface="+mj-ea"/>
                <a:ea typeface="+mj-ea"/>
                <a:sym typeface="+mn-ea"/>
              </a:rPr>
              <a:t> </a:t>
            </a:r>
            <a:r>
              <a:rPr lang="zh-CN" altLang="en-GB" sz="2800" b="1" dirty="0" smtClean="0">
                <a:solidFill>
                  <a:srgbClr val="002060"/>
                </a:solidFill>
                <a:latin typeface="+mj-ea"/>
                <a:ea typeface="+mj-ea"/>
                <a:sym typeface="+mn-ea"/>
              </a:rPr>
              <a:t>设计传统</a:t>
            </a:r>
            <a:r>
              <a:rPr lang="en-GB" altLang="en-US" sz="2800" b="1" dirty="0" smtClean="0">
                <a:solidFill>
                  <a:srgbClr val="002060"/>
                </a:solidFill>
                <a:latin typeface="+mj-ea"/>
                <a:ea typeface="+mj-ea"/>
                <a:sym typeface="+mn-ea"/>
              </a:rPr>
              <a:t>构件</a:t>
            </a:r>
            <a:endParaRPr lang="en-GB" altLang="en-US" sz="2800" b="1" dirty="0" smtClean="0">
              <a:solidFill>
                <a:srgbClr val="002060"/>
              </a:solidFill>
              <a:latin typeface="+mj-ea"/>
              <a:ea typeface="+mj-ea"/>
              <a:sym typeface="+mn-ea"/>
            </a:endParaRPr>
          </a:p>
          <a:p>
            <a:pPr marL="342900" marR="0" lvl="0" indent="-342900" algn="l" defTabSz="914400" rtl="0" eaLnBrk="1" fontAlgn="base" latinLnBrk="0" hangingPunct="1">
              <a:lnSpc>
                <a:spcPct val="120000"/>
              </a:lnSpc>
              <a:spcBef>
                <a:spcPct val="20000"/>
              </a:spcBef>
              <a:spcAft>
                <a:spcPct val="0"/>
              </a:spcAft>
              <a:buClr>
                <a:schemeClr val="accent1"/>
              </a:buClr>
              <a:buSzTx/>
              <a:buFont typeface="Arial" panose="020B0604020202020204" pitchFamily="34" charset="0"/>
              <a:buChar char="•"/>
              <a:defRPr/>
            </a:pPr>
            <a:r>
              <a:rPr lang="zh-CN" altLang="en-US" sz="2400" dirty="0">
                <a:sym typeface="+mn-ea"/>
              </a:rPr>
              <a:t>算法设计模型</a:t>
            </a:r>
            <a:endParaRPr lang="zh-CN" altLang="en-US" sz="2400" dirty="0"/>
          </a:p>
          <a:p>
            <a:pPr marL="800100" marR="0" lvl="1" indent="-342900" algn="l" rtl="0" eaLnBrk="1" latinLnBrk="0" hangingPunct="1">
              <a:lnSpc>
                <a:spcPct val="120000"/>
              </a:lnSpc>
              <a:spcAft>
                <a:spcPct val="0"/>
              </a:spcAft>
              <a:buFont typeface="Arial" panose="020B0604020202020204" pitchFamily="34" charset="0"/>
              <a:buChar char="•"/>
            </a:pPr>
            <a:r>
              <a:rPr lang="zh-CN" altLang="en-US" sz="2200" dirty="0">
                <a:sym typeface="+mn-ea"/>
              </a:rPr>
              <a:t>程序设计语言 </a:t>
            </a:r>
            <a:r>
              <a:rPr lang="en-US" altLang="zh-CN" sz="2200" dirty="0">
                <a:sym typeface="+mn-ea"/>
              </a:rPr>
              <a:t>(PDL)</a:t>
            </a:r>
            <a:endParaRPr lang="en-US" altLang="zh-CN" sz="2200" dirty="0"/>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73730" name="图片 92162"/>
          <p:cNvPicPr/>
          <p:nvPr/>
        </p:nvPicPr>
        <p:blipFill>
          <a:blip r:embed="rId2"/>
          <a:stretch>
            <a:fillRect/>
          </a:stretch>
        </p:blipFill>
        <p:spPr>
          <a:xfrm>
            <a:off x="4632325" y="1711008"/>
            <a:ext cx="6367463" cy="4759325"/>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14" name="TextBox 13"/>
          <p:cNvSpPr txBox="1"/>
          <p:nvPr/>
        </p:nvSpPr>
        <p:spPr>
          <a:xfrm>
            <a:off x="1055370" y="1711325"/>
            <a:ext cx="10541000" cy="2564130"/>
          </a:xfrm>
          <a:prstGeom prst="rect">
            <a:avLst/>
          </a:prstGeom>
          <a:noFill/>
        </p:spPr>
        <p:txBody>
          <a:bodyPr wrap="square" rtlCol="0">
            <a:spAutoFit/>
          </a:bodyPr>
          <a:lstStyle/>
          <a:p>
            <a:pPr marL="457200" indent="-457200" eaLnBrk="1" hangingPunct="1">
              <a:lnSpc>
                <a:spcPct val="120000"/>
              </a:lnSpc>
              <a:buFont typeface="Wingdings" panose="05000000000000000000" charset="0"/>
              <a:buChar char="Ø"/>
            </a:pPr>
            <a:r>
              <a:rPr lang="zh-CN" altLang="en-US" sz="2800" dirty="0">
                <a:solidFill>
                  <a:srgbClr val="000066"/>
                </a:solidFill>
                <a:sym typeface="+mn-ea"/>
              </a:rPr>
              <a:t>面向对象的设计过程同样包括体系结构设计、组件设计、数据库设计和算法设计等活动。</a:t>
            </a:r>
            <a:endParaRPr lang="zh-CN" altLang="en-US" sz="2800" dirty="0">
              <a:solidFill>
                <a:srgbClr val="000066"/>
              </a:solidFill>
            </a:endParaRPr>
          </a:p>
          <a:p>
            <a:pPr marL="457200" indent="-457200" eaLnBrk="1" hangingPunct="1">
              <a:lnSpc>
                <a:spcPct val="120000"/>
              </a:lnSpc>
              <a:buFont typeface="Wingdings" panose="05000000000000000000" charset="0"/>
              <a:buChar char="Ø"/>
            </a:pPr>
            <a:r>
              <a:rPr lang="zh-CN" altLang="en-US" sz="2800" dirty="0">
                <a:solidFill>
                  <a:srgbClr val="000066"/>
                </a:solidFill>
                <a:sym typeface="+mn-ea"/>
              </a:rPr>
              <a:t>面向对象的设计建模是在面向对象分析模型的基础上进行进一步的分析扩展，搭建目标系统的解决方案。</a:t>
            </a:r>
            <a:endParaRPr lang="zh-CN" altLang="en-US" sz="2800" dirty="0">
              <a:solidFill>
                <a:srgbClr val="000066"/>
              </a:solidFill>
            </a:endParaRPr>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200" dirty="0">
              <a:solidFill>
                <a:srgbClr val="000066"/>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组合 94210"/>
          <p:cNvGrpSpPr/>
          <p:nvPr/>
        </p:nvGrpSpPr>
        <p:grpSpPr>
          <a:xfrm>
            <a:off x="1792923" y="3238500"/>
            <a:ext cx="7989887" cy="2160588"/>
            <a:chOff x="0" y="0"/>
            <a:chExt cx="5033" cy="1361"/>
          </a:xfrm>
        </p:grpSpPr>
        <p:sp>
          <p:nvSpPr>
            <p:cNvPr id="75779" name="矩形 94211"/>
            <p:cNvSpPr/>
            <p:nvPr/>
          </p:nvSpPr>
          <p:spPr>
            <a:xfrm>
              <a:off x="0" y="953"/>
              <a:ext cx="1044" cy="40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pPr algn="ctr"/>
              <a:r>
                <a:rPr lang="zh-CN" altLang="en-US" sz="2000" dirty="0">
                  <a:latin typeface="宋体" panose="02010600030101010101" pitchFamily="2" charset="-122"/>
                  <a:ea typeface="宋体" panose="02010600030101010101" pitchFamily="2" charset="-122"/>
                </a:rPr>
                <a:t>项目干系人</a:t>
              </a:r>
              <a:endParaRPr lang="zh-CN" altLang="en-US" sz="2000" dirty="0">
                <a:latin typeface="宋体" panose="02010600030101010101" pitchFamily="2" charset="-122"/>
                <a:ea typeface="宋体" panose="02010600030101010101" pitchFamily="2" charset="-122"/>
              </a:endParaRPr>
            </a:p>
            <a:p>
              <a:pPr algn="ctr"/>
              <a:r>
                <a:rPr lang="en-US" altLang="zh-CN" dirty="0">
                  <a:latin typeface="宋体" panose="02010600030101010101" pitchFamily="2" charset="-122"/>
                  <a:ea typeface="宋体" panose="02010600030101010101" pitchFamily="2" charset="-122"/>
                </a:rPr>
                <a:t>Mental Modle</a:t>
              </a:r>
              <a:endParaRPr lang="en-US" altLang="zh-CN" dirty="0">
                <a:latin typeface="宋体" panose="02010600030101010101" pitchFamily="2" charset="-122"/>
                <a:ea typeface="宋体" panose="02010600030101010101" pitchFamily="2" charset="-122"/>
              </a:endParaRPr>
            </a:p>
          </p:txBody>
        </p:sp>
        <p:grpSp>
          <p:nvGrpSpPr>
            <p:cNvPr id="75780" name="组合 94212"/>
            <p:cNvGrpSpPr/>
            <p:nvPr/>
          </p:nvGrpSpPr>
          <p:grpSpPr>
            <a:xfrm>
              <a:off x="409" y="0"/>
              <a:ext cx="4624" cy="1347"/>
              <a:chOff x="0" y="0"/>
              <a:chExt cx="4624" cy="1347"/>
            </a:xfrm>
          </p:grpSpPr>
          <p:sp>
            <p:nvSpPr>
              <p:cNvPr id="75781" name="未知"/>
              <p:cNvSpPr/>
              <p:nvPr/>
            </p:nvSpPr>
            <p:spPr>
              <a:xfrm>
                <a:off x="1426" y="226"/>
                <a:ext cx="329" cy="315"/>
              </a:xfrm>
              <a:custGeom>
                <a:avLst/>
                <a:gdLst/>
                <a:ahLst/>
                <a:cxnLst>
                  <a:cxn ang="0">
                    <a:pos x="329" y="126"/>
                  </a:cxn>
                  <a:cxn ang="0">
                    <a:pos x="56" y="315"/>
                  </a:cxn>
                  <a:cxn ang="0">
                    <a:pos x="0" y="189"/>
                  </a:cxn>
                  <a:cxn ang="0">
                    <a:pos x="272" y="0"/>
                  </a:cxn>
                  <a:cxn ang="0">
                    <a:pos x="329" y="126"/>
                  </a:cxn>
                </a:cxnLst>
                <a:rect l="0" t="0" r="0" b="0"/>
                <a:pathLst>
                  <a:path w="559" h="430">
                    <a:moveTo>
                      <a:pt x="559" y="172"/>
                    </a:moveTo>
                    <a:lnTo>
                      <a:pt x="95" y="430"/>
                    </a:lnTo>
                    <a:lnTo>
                      <a:pt x="0" y="258"/>
                    </a:lnTo>
                    <a:lnTo>
                      <a:pt x="463" y="0"/>
                    </a:lnTo>
                    <a:lnTo>
                      <a:pt x="559" y="172"/>
                    </a:lnTo>
                    <a:close/>
                  </a:path>
                </a:pathLst>
              </a:custGeom>
              <a:solidFill>
                <a:srgbClr val="F4F8CA"/>
              </a:solidFill>
              <a:ln w="9525">
                <a:noFill/>
              </a:ln>
            </p:spPr>
            <p:txBody>
              <a:bodyPr/>
              <a:lstStyle/>
              <a:p>
                <a:endParaRPr lang="zh-CN" altLang="en-US"/>
              </a:p>
            </p:txBody>
          </p:sp>
          <p:sp>
            <p:nvSpPr>
              <p:cNvPr id="75782" name="未知"/>
              <p:cNvSpPr/>
              <p:nvPr/>
            </p:nvSpPr>
            <p:spPr>
              <a:xfrm>
                <a:off x="1740" y="300"/>
                <a:ext cx="89" cy="95"/>
              </a:xfrm>
              <a:custGeom>
                <a:avLst/>
                <a:gdLst/>
                <a:ahLst/>
                <a:cxnLst>
                  <a:cxn ang="0">
                    <a:pos x="89" y="1"/>
                  </a:cxn>
                  <a:cxn ang="0">
                    <a:pos x="43" y="95"/>
                  </a:cxn>
                  <a:cxn ang="0">
                    <a:pos x="0" y="0"/>
                  </a:cxn>
                  <a:cxn ang="0">
                    <a:pos x="89" y="1"/>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sp>
            <p:nvSpPr>
              <p:cNvPr id="75783" name="未知"/>
              <p:cNvSpPr/>
              <p:nvPr/>
            </p:nvSpPr>
            <p:spPr>
              <a:xfrm>
                <a:off x="1740" y="300"/>
                <a:ext cx="89" cy="95"/>
              </a:xfrm>
              <a:custGeom>
                <a:avLst/>
                <a:gdLst/>
                <a:ahLst/>
                <a:cxnLst>
                  <a:cxn ang="0">
                    <a:pos x="43" y="95"/>
                  </a:cxn>
                  <a:cxn ang="0">
                    <a:pos x="89" y="1"/>
                  </a:cxn>
                  <a:cxn ang="0">
                    <a:pos x="0" y="0"/>
                  </a:cxn>
                  <a:cxn ang="0">
                    <a:pos x="43" y="95"/>
                  </a:cxn>
                </a:cxnLst>
                <a:rect l="0" t="0" r="0" b="0"/>
                <a:pathLst>
                  <a:path w="150" h="131">
                    <a:moveTo>
                      <a:pt x="73" y="131"/>
                    </a:moveTo>
                    <a:lnTo>
                      <a:pt x="150" y="2"/>
                    </a:lnTo>
                    <a:lnTo>
                      <a:pt x="0" y="0"/>
                    </a:lnTo>
                    <a:lnTo>
                      <a:pt x="73" y="131"/>
                    </a:lnTo>
                    <a:close/>
                  </a:path>
                </a:pathLst>
              </a:custGeom>
              <a:noFill/>
              <a:ln w="63500" cap="flat" cmpd="sng">
                <a:solidFill>
                  <a:srgbClr val="F4F8CA"/>
                </a:solidFill>
                <a:prstDash val="solid"/>
                <a:round/>
                <a:headEnd type="none" w="med" len="med"/>
                <a:tailEnd type="none" w="med" len="med"/>
              </a:ln>
            </p:spPr>
            <p:txBody>
              <a:bodyPr/>
              <a:lstStyle/>
              <a:p>
                <a:endParaRPr lang="zh-CN" altLang="en-US"/>
              </a:p>
            </p:txBody>
          </p:sp>
          <p:sp>
            <p:nvSpPr>
              <p:cNvPr id="75784" name="未知"/>
              <p:cNvSpPr/>
              <p:nvPr/>
            </p:nvSpPr>
            <p:spPr>
              <a:xfrm>
                <a:off x="1438" y="339"/>
                <a:ext cx="335" cy="232"/>
              </a:xfrm>
              <a:custGeom>
                <a:avLst/>
                <a:gdLst/>
                <a:ahLst/>
                <a:cxnLst>
                  <a:cxn ang="0">
                    <a:pos x="0" y="232"/>
                  </a:cxn>
                  <a:cxn ang="0">
                    <a:pos x="335" y="0"/>
                  </a:cxn>
                </a:cxnLst>
                <a:rect l="0" t="0" r="0" b="0"/>
                <a:pathLst>
                  <a:path w="571" h="317">
                    <a:moveTo>
                      <a:pt x="0" y="317"/>
                    </a:moveTo>
                    <a:lnTo>
                      <a:pt x="571" y="0"/>
                    </a:lnTo>
                  </a:path>
                </a:pathLst>
              </a:custGeom>
              <a:noFill/>
              <a:ln w="63500" cap="flat" cmpd="sng">
                <a:solidFill>
                  <a:srgbClr val="F4F8CA"/>
                </a:solidFill>
                <a:prstDash val="solid"/>
                <a:round/>
                <a:headEnd type="none" w="med" len="med"/>
                <a:tailEnd type="none" w="med" len="med"/>
              </a:ln>
            </p:spPr>
            <p:txBody>
              <a:bodyPr/>
              <a:lstStyle/>
              <a:p>
                <a:endParaRPr lang="zh-CN" altLang="en-US"/>
              </a:p>
            </p:txBody>
          </p:sp>
          <p:sp>
            <p:nvSpPr>
              <p:cNvPr id="75785" name="矩形 94217"/>
              <p:cNvSpPr/>
              <p:nvPr/>
            </p:nvSpPr>
            <p:spPr>
              <a:xfrm>
                <a:off x="686" y="469"/>
                <a:ext cx="629" cy="386"/>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75786" name="矩形 94218"/>
              <p:cNvSpPr/>
              <p:nvPr/>
            </p:nvSpPr>
            <p:spPr>
              <a:xfrm>
                <a:off x="590" y="439"/>
                <a:ext cx="775" cy="439"/>
              </a:xfrm>
              <a:prstGeom prst="rect">
                <a:avLst/>
              </a:prstGeom>
              <a:solidFill>
                <a:srgbClr val="FFFFFF"/>
              </a:solidFill>
              <a:ln w="9525">
                <a:noFill/>
              </a:ln>
            </p:spPr>
            <p:txBody>
              <a:bodyPr anchor="t"/>
              <a:lstStyle/>
              <a:p>
                <a:pPr algn="ctr"/>
                <a:r>
                  <a:rPr lang="zh-CN" altLang="en-US" dirty="0">
                    <a:latin typeface="Tahoma" panose="020B0604030504040204" pitchFamily="34" charset="0"/>
                    <a:ea typeface="宋体" panose="02010600030101010101" pitchFamily="2" charset="-122"/>
                  </a:rPr>
                  <a:t>需求模型</a:t>
                </a:r>
                <a:r>
                  <a:rPr lang="zh-CN" altLang="en-US" sz="1200" dirty="0">
                    <a:latin typeface="Tahoma" panose="020B0604030504040204" pitchFamily="34" charset="0"/>
                    <a:ea typeface="宋体" panose="02010600030101010101" pitchFamily="2" charset="-122"/>
                  </a:rPr>
                  <a:t>（需求分析）</a:t>
                </a:r>
                <a:endParaRPr lang="zh-CN" altLang="en-US" sz="1200" dirty="0">
                  <a:latin typeface="Tahoma" panose="020B0604030504040204" pitchFamily="34" charset="0"/>
                  <a:ea typeface="宋体" panose="02010600030101010101" pitchFamily="2" charset="-122"/>
                </a:endParaRPr>
              </a:p>
            </p:txBody>
          </p:sp>
          <p:sp>
            <p:nvSpPr>
              <p:cNvPr id="75787" name="矩形 94219"/>
              <p:cNvSpPr/>
              <p:nvPr/>
            </p:nvSpPr>
            <p:spPr>
              <a:xfrm>
                <a:off x="544" y="439"/>
                <a:ext cx="775" cy="439"/>
              </a:xfrm>
              <a:prstGeom prst="rect">
                <a:avLst/>
              </a:prstGeom>
              <a:noFill/>
              <a:ln w="6350" cap="flat" cmpd="sng">
                <a:solidFill>
                  <a:schemeClr val="tx1"/>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75788" name="矩形 94220"/>
              <p:cNvSpPr/>
              <p:nvPr/>
            </p:nvSpPr>
            <p:spPr>
              <a:xfrm>
                <a:off x="1873" y="30"/>
                <a:ext cx="775" cy="439"/>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75789" name="矩形 94221"/>
              <p:cNvSpPr/>
              <p:nvPr/>
            </p:nvSpPr>
            <p:spPr>
              <a:xfrm>
                <a:off x="1849" y="0"/>
                <a:ext cx="776" cy="439"/>
              </a:xfrm>
              <a:prstGeom prst="rect">
                <a:avLst/>
              </a:prstGeom>
              <a:solidFill>
                <a:srgbClr val="FFFF99"/>
              </a:solidFill>
              <a:ln w="9525">
                <a:noFill/>
              </a:ln>
            </p:spPr>
            <p:txBody>
              <a:bodyPr anchor="t"/>
              <a:lstStyle/>
              <a:p>
                <a:r>
                  <a:rPr lang="zh-CN" altLang="en-US" sz="2000" dirty="0">
                    <a:latin typeface="Tahoma" panose="020B0604030504040204" pitchFamily="34" charset="0"/>
                    <a:ea typeface="宋体" panose="02010600030101010101" pitchFamily="2" charset="-122"/>
                  </a:rPr>
                  <a:t>架构模型</a:t>
                </a:r>
                <a:endParaRPr lang="zh-CN" altLang="en-US" sz="2000" dirty="0">
                  <a:latin typeface="Tahoma" panose="020B0604030504040204" pitchFamily="34" charset="0"/>
                  <a:ea typeface="宋体" panose="02010600030101010101" pitchFamily="2" charset="-122"/>
                </a:endParaRPr>
              </a:p>
              <a:p>
                <a:pPr algn="ctr"/>
                <a:r>
                  <a:rPr lang="zh-CN" altLang="en-US" sz="1200" dirty="0">
                    <a:latin typeface="Tahoma" panose="020B0604030504040204" pitchFamily="34" charset="0"/>
                    <a:ea typeface="宋体" panose="02010600030101010101" pitchFamily="2" charset="-122"/>
                  </a:rPr>
                  <a:t>（架构设计）</a:t>
                </a:r>
                <a:endParaRPr lang="zh-CN" altLang="en-US" sz="1200" dirty="0">
                  <a:latin typeface="Tahoma" panose="020B0604030504040204" pitchFamily="34" charset="0"/>
                  <a:ea typeface="宋体" panose="02010600030101010101" pitchFamily="2" charset="-122"/>
                </a:endParaRPr>
              </a:p>
            </p:txBody>
          </p:sp>
          <p:sp>
            <p:nvSpPr>
              <p:cNvPr id="75790" name="矩形 94222"/>
              <p:cNvSpPr/>
              <p:nvPr/>
            </p:nvSpPr>
            <p:spPr>
              <a:xfrm>
                <a:off x="1849" y="0"/>
                <a:ext cx="776" cy="439"/>
              </a:xfrm>
              <a:prstGeom prst="rect">
                <a:avLst/>
              </a:prstGeom>
              <a:noFill/>
              <a:ln w="1270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75791" name="未知"/>
              <p:cNvSpPr/>
              <p:nvPr/>
            </p:nvSpPr>
            <p:spPr>
              <a:xfrm>
                <a:off x="1361" y="673"/>
                <a:ext cx="408" cy="317"/>
              </a:xfrm>
              <a:custGeom>
                <a:avLst/>
                <a:gdLst/>
                <a:ahLst/>
                <a:cxnLst>
                  <a:cxn ang="0">
                    <a:pos x="0" y="0"/>
                  </a:cxn>
                  <a:cxn ang="0">
                    <a:pos x="408" y="317"/>
                  </a:cxn>
                </a:cxnLst>
                <a:rect l="0" t="0" r="0" b="0"/>
                <a:pathLst>
                  <a:path w="564" h="313">
                    <a:moveTo>
                      <a:pt x="0" y="0"/>
                    </a:moveTo>
                    <a:lnTo>
                      <a:pt x="564" y="313"/>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792" name="矩形 94224"/>
              <p:cNvSpPr/>
              <p:nvPr/>
            </p:nvSpPr>
            <p:spPr>
              <a:xfrm>
                <a:off x="1873" y="908"/>
                <a:ext cx="775" cy="439"/>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75793" name="矩形 94225"/>
              <p:cNvSpPr/>
              <p:nvPr/>
            </p:nvSpPr>
            <p:spPr>
              <a:xfrm>
                <a:off x="1849" y="878"/>
                <a:ext cx="776" cy="439"/>
              </a:xfrm>
              <a:prstGeom prst="rect">
                <a:avLst/>
              </a:prstGeom>
              <a:solidFill>
                <a:srgbClr val="FFFFFF"/>
              </a:solidFill>
              <a:ln w="9525">
                <a:noFill/>
              </a:ln>
            </p:spPr>
            <p:txBody>
              <a:bodyPr anchor="t"/>
              <a:lstStyle/>
              <a:p>
                <a:r>
                  <a:rPr lang="zh-CN" altLang="en-US" sz="2000" dirty="0">
                    <a:latin typeface="Tahoma" panose="020B0604030504040204" pitchFamily="34" charset="0"/>
                    <a:ea typeface="宋体" panose="02010600030101010101" pitchFamily="2" charset="-122"/>
                  </a:rPr>
                  <a:t>设计模型</a:t>
                </a:r>
                <a:endParaRPr lang="zh-CN" altLang="en-US" sz="2000" dirty="0">
                  <a:latin typeface="Tahoma" panose="020B0604030504040204" pitchFamily="34" charset="0"/>
                  <a:ea typeface="宋体" panose="02010600030101010101" pitchFamily="2" charset="-122"/>
                </a:endParaRPr>
              </a:p>
              <a:p>
                <a:pPr algn="ctr"/>
                <a:r>
                  <a:rPr lang="zh-CN" altLang="en-US" sz="1200" dirty="0">
                    <a:latin typeface="Tahoma" panose="020B0604030504040204" pitchFamily="34" charset="0"/>
                    <a:ea typeface="宋体" panose="02010600030101010101" pitchFamily="2" charset="-122"/>
                  </a:rPr>
                  <a:t>（构件设计）</a:t>
                </a:r>
                <a:endParaRPr lang="zh-CN" altLang="en-US" sz="1200" dirty="0">
                  <a:latin typeface="Tahoma" panose="020B0604030504040204" pitchFamily="34" charset="0"/>
                  <a:ea typeface="宋体" panose="02010600030101010101" pitchFamily="2" charset="-122"/>
                </a:endParaRPr>
              </a:p>
            </p:txBody>
          </p:sp>
          <p:sp>
            <p:nvSpPr>
              <p:cNvPr id="75794" name="矩形 94226"/>
              <p:cNvSpPr/>
              <p:nvPr/>
            </p:nvSpPr>
            <p:spPr>
              <a:xfrm>
                <a:off x="1849" y="878"/>
                <a:ext cx="776" cy="439"/>
              </a:xfrm>
              <a:prstGeom prst="rect">
                <a:avLst/>
              </a:prstGeom>
              <a:noFill/>
              <a:ln w="6349"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75795" name="未知"/>
              <p:cNvSpPr/>
              <p:nvPr/>
            </p:nvSpPr>
            <p:spPr>
              <a:xfrm>
                <a:off x="1737" y="935"/>
                <a:ext cx="87" cy="96"/>
              </a:xfrm>
              <a:custGeom>
                <a:avLst/>
                <a:gdLst/>
                <a:ahLst/>
                <a:cxnLst>
                  <a:cxn ang="0">
                    <a:pos x="87" y="95"/>
                  </a:cxn>
                  <a:cxn ang="0">
                    <a:pos x="0" y="96"/>
                  </a:cxn>
                  <a:cxn ang="0">
                    <a:pos x="42" y="0"/>
                  </a:cxn>
                  <a:cxn ang="0">
                    <a:pos x="87" y="95"/>
                  </a:cxn>
                </a:cxnLst>
                <a:rect l="0" t="0" r="0" b="0"/>
                <a:pathLst>
                  <a:path w="149" h="130">
                    <a:moveTo>
                      <a:pt x="149" y="128"/>
                    </a:moveTo>
                    <a:lnTo>
                      <a:pt x="0" y="130"/>
                    </a:lnTo>
                    <a:lnTo>
                      <a:pt x="72" y="0"/>
                    </a:lnTo>
                    <a:lnTo>
                      <a:pt x="149" y="128"/>
                    </a:lnTo>
                    <a:close/>
                  </a:path>
                </a:pathLst>
              </a:custGeom>
              <a:solidFill>
                <a:srgbClr val="000000"/>
              </a:solidFill>
              <a:ln w="9525">
                <a:noFill/>
              </a:ln>
            </p:spPr>
            <p:txBody>
              <a:bodyPr/>
              <a:lstStyle/>
              <a:p>
                <a:endParaRPr lang="zh-CN" altLang="en-US"/>
              </a:p>
            </p:txBody>
          </p:sp>
          <p:sp>
            <p:nvSpPr>
              <p:cNvPr id="75796" name="未知"/>
              <p:cNvSpPr/>
              <p:nvPr/>
            </p:nvSpPr>
            <p:spPr>
              <a:xfrm>
                <a:off x="2625" y="352"/>
                <a:ext cx="331" cy="229"/>
              </a:xfrm>
              <a:custGeom>
                <a:avLst/>
                <a:gdLst/>
                <a:ahLst/>
                <a:cxnLst>
                  <a:cxn ang="0">
                    <a:pos x="0" y="0"/>
                  </a:cxn>
                  <a:cxn ang="0">
                    <a:pos x="331" y="229"/>
                  </a:cxn>
                </a:cxnLst>
                <a:rect l="0" t="0" r="0" b="0"/>
                <a:pathLst>
                  <a:path w="564" h="313">
                    <a:moveTo>
                      <a:pt x="0" y="0"/>
                    </a:moveTo>
                    <a:lnTo>
                      <a:pt x="564" y="313"/>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797" name="矩形 94229"/>
              <p:cNvSpPr/>
              <p:nvPr/>
            </p:nvSpPr>
            <p:spPr>
              <a:xfrm>
                <a:off x="3059" y="469"/>
                <a:ext cx="776" cy="439"/>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75798" name="矩形 94230"/>
              <p:cNvSpPr/>
              <p:nvPr/>
            </p:nvSpPr>
            <p:spPr>
              <a:xfrm>
                <a:off x="3036" y="439"/>
                <a:ext cx="775" cy="439"/>
              </a:xfrm>
              <a:prstGeom prst="rect">
                <a:avLst/>
              </a:prstGeom>
              <a:solidFill>
                <a:srgbClr val="FFFFFF"/>
              </a:solidFill>
              <a:ln w="9525">
                <a:noFill/>
              </a:ln>
            </p:spPr>
            <p:txBody>
              <a:bodyPr anchor="t"/>
              <a:lstStyle/>
              <a:p>
                <a:r>
                  <a:rPr lang="zh-CN" altLang="en-US" sz="2000" dirty="0">
                    <a:latin typeface="Tahoma" panose="020B0604030504040204" pitchFamily="34" charset="0"/>
                    <a:ea typeface="宋体" panose="02010600030101010101" pitchFamily="2" charset="-122"/>
                  </a:rPr>
                  <a:t>解决方案模型</a:t>
                </a:r>
                <a:endParaRPr lang="zh-CN" altLang="en-US" sz="2000" dirty="0">
                  <a:latin typeface="Tahoma" panose="020B0604030504040204" pitchFamily="34" charset="0"/>
                  <a:ea typeface="宋体" panose="02010600030101010101" pitchFamily="2" charset="-122"/>
                </a:endParaRPr>
              </a:p>
            </p:txBody>
          </p:sp>
          <p:sp>
            <p:nvSpPr>
              <p:cNvPr id="75799" name="矩形 94231"/>
              <p:cNvSpPr/>
              <p:nvPr/>
            </p:nvSpPr>
            <p:spPr>
              <a:xfrm>
                <a:off x="3036" y="439"/>
                <a:ext cx="775" cy="439"/>
              </a:xfrm>
              <a:prstGeom prst="rect">
                <a:avLst/>
              </a:prstGeom>
              <a:noFill/>
              <a:ln w="63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75800" name="未知"/>
              <p:cNvSpPr/>
              <p:nvPr/>
            </p:nvSpPr>
            <p:spPr>
              <a:xfrm>
                <a:off x="2924" y="526"/>
                <a:ext cx="87" cy="95"/>
              </a:xfrm>
              <a:custGeom>
                <a:avLst/>
                <a:gdLst/>
                <a:ahLst/>
                <a:cxnLst>
                  <a:cxn ang="0">
                    <a:pos x="87" y="94"/>
                  </a:cxn>
                  <a:cxn ang="0">
                    <a:pos x="0" y="95"/>
                  </a:cxn>
                  <a:cxn ang="0">
                    <a:pos x="42" y="0"/>
                  </a:cxn>
                  <a:cxn ang="0">
                    <a:pos x="87" y="94"/>
                  </a:cxn>
                </a:cxnLst>
                <a:rect l="0" t="0" r="0" b="0"/>
                <a:pathLst>
                  <a:path w="149" h="130">
                    <a:moveTo>
                      <a:pt x="149" y="128"/>
                    </a:moveTo>
                    <a:lnTo>
                      <a:pt x="0" y="130"/>
                    </a:lnTo>
                    <a:lnTo>
                      <a:pt x="72" y="0"/>
                    </a:lnTo>
                    <a:lnTo>
                      <a:pt x="149" y="128"/>
                    </a:lnTo>
                    <a:close/>
                  </a:path>
                </a:pathLst>
              </a:custGeom>
              <a:solidFill>
                <a:srgbClr val="000000"/>
              </a:solidFill>
              <a:ln w="9525">
                <a:noFill/>
              </a:ln>
            </p:spPr>
            <p:txBody>
              <a:bodyPr/>
              <a:lstStyle/>
              <a:p>
                <a:endParaRPr lang="zh-CN" altLang="en-US"/>
              </a:p>
            </p:txBody>
          </p:sp>
          <p:sp>
            <p:nvSpPr>
              <p:cNvPr id="75801" name="未知"/>
              <p:cNvSpPr/>
              <p:nvPr/>
            </p:nvSpPr>
            <p:spPr>
              <a:xfrm>
                <a:off x="2625" y="749"/>
                <a:ext cx="335" cy="232"/>
              </a:xfrm>
              <a:custGeom>
                <a:avLst/>
                <a:gdLst/>
                <a:ahLst/>
                <a:cxnLst>
                  <a:cxn ang="0">
                    <a:pos x="0" y="232"/>
                  </a:cxn>
                  <a:cxn ang="0">
                    <a:pos x="335" y="0"/>
                  </a:cxn>
                </a:cxnLst>
                <a:rect l="0" t="0" r="0" b="0"/>
                <a:pathLst>
                  <a:path w="571" h="317">
                    <a:moveTo>
                      <a:pt x="0" y="317"/>
                    </a:moveTo>
                    <a:lnTo>
                      <a:pt x="571" y="0"/>
                    </a:lnTo>
                  </a:path>
                </a:pathLst>
              </a:custGeom>
              <a:noFill/>
              <a:ln w="12699" cap="flat" cmpd="sng">
                <a:solidFill>
                  <a:srgbClr val="000000"/>
                </a:solidFill>
                <a:prstDash val="solid"/>
                <a:round/>
                <a:headEnd type="none" w="med" len="med"/>
                <a:tailEnd type="none" w="med" len="med"/>
              </a:ln>
            </p:spPr>
            <p:txBody>
              <a:bodyPr/>
              <a:lstStyle/>
              <a:p>
                <a:endParaRPr lang="zh-CN" altLang="en-US"/>
              </a:p>
            </p:txBody>
          </p:sp>
          <p:sp>
            <p:nvSpPr>
              <p:cNvPr id="75802" name="未知"/>
              <p:cNvSpPr/>
              <p:nvPr/>
            </p:nvSpPr>
            <p:spPr>
              <a:xfrm>
                <a:off x="2927" y="709"/>
                <a:ext cx="88" cy="96"/>
              </a:xfrm>
              <a:custGeom>
                <a:avLst/>
                <a:gdLst/>
                <a:ahLst/>
                <a:cxnLst>
                  <a:cxn ang="0">
                    <a:pos x="88" y="1"/>
                  </a:cxn>
                  <a:cxn ang="0">
                    <a:pos x="43" y="96"/>
                  </a:cxn>
                  <a:cxn ang="0">
                    <a:pos x="0" y="0"/>
                  </a:cxn>
                  <a:cxn ang="0">
                    <a:pos x="88" y="1"/>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sp>
            <p:nvSpPr>
              <p:cNvPr id="75803" name="未知"/>
              <p:cNvSpPr/>
              <p:nvPr/>
            </p:nvSpPr>
            <p:spPr>
              <a:xfrm>
                <a:off x="227" y="659"/>
                <a:ext cx="231" cy="0"/>
              </a:xfrm>
              <a:custGeom>
                <a:avLst/>
                <a:gdLst/>
                <a:ahLst/>
                <a:cxnLst>
                  <a:cxn ang="0">
                    <a:pos x="0" y="0"/>
                  </a:cxn>
                  <a:cxn ang="0">
                    <a:pos x="231" y="0"/>
                  </a:cxn>
                </a:cxnLst>
                <a:rect l="0" t="0" r="0" b="0"/>
                <a:pathLst>
                  <a:path w="393" h="1">
                    <a:moveTo>
                      <a:pt x="0" y="0"/>
                    </a:moveTo>
                    <a:lnTo>
                      <a:pt x="393"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04" name="未知"/>
              <p:cNvSpPr/>
              <p:nvPr/>
            </p:nvSpPr>
            <p:spPr>
              <a:xfrm>
                <a:off x="454" y="605"/>
                <a:ext cx="76" cy="109"/>
              </a:xfrm>
              <a:custGeom>
                <a:avLst/>
                <a:gdLst/>
                <a:ahLst/>
                <a:cxnLst>
                  <a:cxn ang="0">
                    <a:pos x="76" y="55"/>
                  </a:cxn>
                  <a:cxn ang="0">
                    <a:pos x="0" y="109"/>
                  </a:cxn>
                  <a:cxn ang="0">
                    <a:pos x="0" y="0"/>
                  </a:cxn>
                  <a:cxn ang="0">
                    <a:pos x="76" y="55"/>
                  </a:cxn>
                </a:cxnLst>
                <a:rect l="0" t="0" r="0" b="0"/>
                <a:pathLst>
                  <a:path w="129" h="150">
                    <a:moveTo>
                      <a:pt x="129" y="75"/>
                    </a:moveTo>
                    <a:lnTo>
                      <a:pt x="0" y="150"/>
                    </a:lnTo>
                    <a:lnTo>
                      <a:pt x="0" y="0"/>
                    </a:lnTo>
                    <a:lnTo>
                      <a:pt x="129" y="75"/>
                    </a:lnTo>
                    <a:close/>
                  </a:path>
                </a:pathLst>
              </a:custGeom>
              <a:solidFill>
                <a:srgbClr val="000000"/>
              </a:solidFill>
              <a:ln w="9525">
                <a:noFill/>
              </a:ln>
            </p:spPr>
            <p:txBody>
              <a:bodyPr/>
              <a:lstStyle/>
              <a:p>
                <a:endParaRPr lang="zh-CN" altLang="en-US"/>
              </a:p>
            </p:txBody>
          </p:sp>
          <p:sp>
            <p:nvSpPr>
              <p:cNvPr id="75805" name="未知"/>
              <p:cNvSpPr/>
              <p:nvPr/>
            </p:nvSpPr>
            <p:spPr>
              <a:xfrm>
                <a:off x="3811" y="659"/>
                <a:ext cx="331" cy="0"/>
              </a:xfrm>
              <a:custGeom>
                <a:avLst/>
                <a:gdLst/>
                <a:ahLst/>
                <a:cxnLst>
                  <a:cxn ang="0">
                    <a:pos x="0" y="0"/>
                  </a:cxn>
                  <a:cxn ang="0">
                    <a:pos x="331" y="0"/>
                  </a:cxn>
                </a:cxnLst>
                <a:rect l="0" t="0" r="0" b="0"/>
                <a:pathLst>
                  <a:path w="564" h="1">
                    <a:moveTo>
                      <a:pt x="0" y="0"/>
                    </a:moveTo>
                    <a:lnTo>
                      <a:pt x="564"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06" name="矩形 94238"/>
              <p:cNvSpPr/>
              <p:nvPr/>
            </p:nvSpPr>
            <p:spPr>
              <a:xfrm>
                <a:off x="4229" y="469"/>
                <a:ext cx="395" cy="439"/>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75807" name="矩形 94239"/>
              <p:cNvSpPr/>
              <p:nvPr/>
            </p:nvSpPr>
            <p:spPr>
              <a:xfrm>
                <a:off x="4205" y="439"/>
                <a:ext cx="396" cy="439"/>
              </a:xfrm>
              <a:prstGeom prst="rect">
                <a:avLst/>
              </a:prstGeom>
              <a:solidFill>
                <a:srgbClr val="FFFFFF"/>
              </a:solidFill>
              <a:ln w="9525">
                <a:noFill/>
              </a:ln>
            </p:spPr>
            <p:txBody>
              <a:bodyPr anchor="t"/>
              <a:lstStyle/>
              <a:p>
                <a:r>
                  <a:rPr lang="zh-CN" altLang="en-US" sz="2000" dirty="0">
                    <a:latin typeface="Tahoma" panose="020B0604030504040204" pitchFamily="34" charset="0"/>
                    <a:ea typeface="宋体" panose="02010600030101010101" pitchFamily="2" charset="-122"/>
                  </a:rPr>
                  <a:t>编码</a:t>
                </a:r>
                <a:endParaRPr lang="zh-CN" altLang="en-US" sz="2000" dirty="0">
                  <a:latin typeface="Tahoma" panose="020B0604030504040204" pitchFamily="34" charset="0"/>
                  <a:ea typeface="宋体" panose="02010600030101010101" pitchFamily="2" charset="-122"/>
                </a:endParaRPr>
              </a:p>
            </p:txBody>
          </p:sp>
          <p:sp>
            <p:nvSpPr>
              <p:cNvPr id="75808" name="矩形 94240"/>
              <p:cNvSpPr/>
              <p:nvPr/>
            </p:nvSpPr>
            <p:spPr>
              <a:xfrm>
                <a:off x="4205" y="439"/>
                <a:ext cx="396" cy="439"/>
              </a:xfrm>
              <a:prstGeom prst="rect">
                <a:avLst/>
              </a:prstGeom>
              <a:noFill/>
              <a:ln w="63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75809" name="未知"/>
              <p:cNvSpPr/>
              <p:nvPr/>
            </p:nvSpPr>
            <p:spPr>
              <a:xfrm>
                <a:off x="4129" y="605"/>
                <a:ext cx="76" cy="109"/>
              </a:xfrm>
              <a:custGeom>
                <a:avLst/>
                <a:gdLst/>
                <a:ahLst/>
                <a:cxnLst>
                  <a:cxn ang="0">
                    <a:pos x="76" y="55"/>
                  </a:cxn>
                  <a:cxn ang="0">
                    <a:pos x="0" y="109"/>
                  </a:cxn>
                  <a:cxn ang="0">
                    <a:pos x="0" y="0"/>
                  </a:cxn>
                  <a:cxn ang="0">
                    <a:pos x="76" y="55"/>
                  </a:cxn>
                </a:cxnLst>
                <a:rect l="0" t="0" r="0" b="0"/>
                <a:pathLst>
                  <a:path w="129" h="150">
                    <a:moveTo>
                      <a:pt x="129" y="75"/>
                    </a:moveTo>
                    <a:lnTo>
                      <a:pt x="0" y="150"/>
                    </a:lnTo>
                    <a:lnTo>
                      <a:pt x="0" y="0"/>
                    </a:lnTo>
                    <a:lnTo>
                      <a:pt x="129" y="75"/>
                    </a:lnTo>
                    <a:close/>
                  </a:path>
                </a:pathLst>
              </a:custGeom>
              <a:solidFill>
                <a:srgbClr val="000000"/>
              </a:solidFill>
              <a:ln w="9525">
                <a:noFill/>
              </a:ln>
            </p:spPr>
            <p:txBody>
              <a:bodyPr/>
              <a:lstStyle/>
              <a:p>
                <a:endParaRPr lang="zh-CN" altLang="en-US"/>
              </a:p>
            </p:txBody>
          </p:sp>
          <p:sp>
            <p:nvSpPr>
              <p:cNvPr id="75810" name="未知"/>
              <p:cNvSpPr/>
              <p:nvPr/>
            </p:nvSpPr>
            <p:spPr>
              <a:xfrm>
                <a:off x="1361" y="339"/>
                <a:ext cx="412" cy="289"/>
              </a:xfrm>
              <a:custGeom>
                <a:avLst/>
                <a:gdLst/>
                <a:ahLst/>
                <a:cxnLst>
                  <a:cxn ang="0">
                    <a:pos x="0" y="289"/>
                  </a:cxn>
                  <a:cxn ang="0">
                    <a:pos x="412" y="0"/>
                  </a:cxn>
                </a:cxnLst>
                <a:rect l="0" t="0" r="0" b="0"/>
                <a:pathLst>
                  <a:path w="571" h="317">
                    <a:moveTo>
                      <a:pt x="0" y="317"/>
                    </a:moveTo>
                    <a:lnTo>
                      <a:pt x="571"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11" name="未知"/>
              <p:cNvSpPr/>
              <p:nvPr/>
            </p:nvSpPr>
            <p:spPr>
              <a:xfrm>
                <a:off x="1740" y="300"/>
                <a:ext cx="89" cy="95"/>
              </a:xfrm>
              <a:custGeom>
                <a:avLst/>
                <a:gdLst/>
                <a:ahLst/>
                <a:cxnLst>
                  <a:cxn ang="0">
                    <a:pos x="89" y="1"/>
                  </a:cxn>
                  <a:cxn ang="0">
                    <a:pos x="43" y="95"/>
                  </a:cxn>
                  <a:cxn ang="0">
                    <a:pos x="0" y="0"/>
                  </a:cxn>
                  <a:cxn ang="0">
                    <a:pos x="89" y="1"/>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grpSp>
            <p:nvGrpSpPr>
              <p:cNvPr id="75812" name="组合 94244"/>
              <p:cNvGrpSpPr/>
              <p:nvPr/>
            </p:nvGrpSpPr>
            <p:grpSpPr>
              <a:xfrm>
                <a:off x="0" y="356"/>
                <a:ext cx="226" cy="589"/>
                <a:chOff x="0" y="0"/>
                <a:chExt cx="354" cy="802"/>
              </a:xfrm>
            </p:grpSpPr>
            <p:sp>
              <p:nvSpPr>
                <p:cNvPr id="75813" name="未知"/>
                <p:cNvSpPr/>
                <p:nvPr/>
              </p:nvSpPr>
              <p:spPr>
                <a:xfrm>
                  <a:off x="50" y="10"/>
                  <a:ext cx="254" cy="253"/>
                </a:xfrm>
                <a:custGeom>
                  <a:avLst/>
                  <a:gdLst/>
                  <a:ahLst/>
                  <a:cxnLst>
                    <a:cxn ang="0">
                      <a:pos x="254" y="127"/>
                    </a:cxn>
                    <a:cxn ang="0">
                      <a:pos x="235" y="193"/>
                    </a:cxn>
                    <a:cxn ang="0">
                      <a:pos x="185" y="239"/>
                    </a:cxn>
                    <a:cxn ang="0">
                      <a:pos x="127" y="253"/>
                    </a:cxn>
                    <a:cxn ang="0">
                      <a:pos x="117" y="253"/>
                    </a:cxn>
                    <a:cxn ang="0">
                      <a:pos x="52" y="229"/>
                    </a:cxn>
                    <a:cxn ang="0">
                      <a:pos x="10" y="176"/>
                    </a:cxn>
                    <a:cxn ang="0">
                      <a:pos x="0" y="127"/>
                    </a:cxn>
                    <a:cxn ang="0">
                      <a:pos x="1" y="116"/>
                    </a:cxn>
                    <a:cxn ang="0">
                      <a:pos x="25" y="52"/>
                    </a:cxn>
                    <a:cxn ang="0">
                      <a:pos x="78" y="10"/>
                    </a:cxn>
                    <a:cxn ang="0">
                      <a:pos x="127" y="0"/>
                    </a:cxn>
                    <a:cxn ang="0">
                      <a:pos x="138" y="0"/>
                    </a:cxn>
                    <a:cxn ang="0">
                      <a:pos x="202" y="25"/>
                    </a:cxn>
                    <a:cxn ang="0">
                      <a:pos x="244" y="77"/>
                    </a:cxn>
                    <a:cxn ang="0">
                      <a:pos x="254" y="127"/>
                    </a:cxn>
                  </a:cxnLst>
                  <a:rect l="0" t="0" r="0" b="0"/>
                  <a:pathLst>
                    <a:path w="254" h="253">
                      <a:moveTo>
                        <a:pt x="254" y="127"/>
                      </a:moveTo>
                      <a:lnTo>
                        <a:pt x="235" y="193"/>
                      </a:lnTo>
                      <a:lnTo>
                        <a:pt x="185" y="239"/>
                      </a:lnTo>
                      <a:lnTo>
                        <a:pt x="127" y="253"/>
                      </a:lnTo>
                      <a:lnTo>
                        <a:pt x="117" y="253"/>
                      </a:lnTo>
                      <a:lnTo>
                        <a:pt x="52" y="229"/>
                      </a:lnTo>
                      <a:lnTo>
                        <a:pt x="10" y="176"/>
                      </a:lnTo>
                      <a:lnTo>
                        <a:pt x="0" y="127"/>
                      </a:lnTo>
                      <a:lnTo>
                        <a:pt x="1" y="116"/>
                      </a:lnTo>
                      <a:lnTo>
                        <a:pt x="25" y="52"/>
                      </a:lnTo>
                      <a:lnTo>
                        <a:pt x="78" y="10"/>
                      </a:lnTo>
                      <a:lnTo>
                        <a:pt x="127" y="0"/>
                      </a:lnTo>
                      <a:lnTo>
                        <a:pt x="138" y="0"/>
                      </a:lnTo>
                      <a:lnTo>
                        <a:pt x="202" y="25"/>
                      </a:lnTo>
                      <a:lnTo>
                        <a:pt x="244" y="77"/>
                      </a:lnTo>
                      <a:lnTo>
                        <a:pt x="254" y="127"/>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14" name="未知"/>
                <p:cNvSpPr/>
                <p:nvPr/>
              </p:nvSpPr>
              <p:spPr>
                <a:xfrm>
                  <a:off x="34" y="263"/>
                  <a:ext cx="144" cy="529"/>
                </a:xfrm>
                <a:custGeom>
                  <a:avLst/>
                  <a:gdLst/>
                  <a:ahLst/>
                  <a:cxnLst>
                    <a:cxn ang="0">
                      <a:pos x="144" y="0"/>
                    </a:cxn>
                    <a:cxn ang="0">
                      <a:pos x="144" y="303"/>
                    </a:cxn>
                    <a:cxn ang="0">
                      <a:pos x="0" y="529"/>
                    </a:cxn>
                  </a:cxnLst>
                  <a:rect l="0" t="0" r="0" b="0"/>
                  <a:pathLst>
                    <a:path w="144" h="529">
                      <a:moveTo>
                        <a:pt x="144" y="0"/>
                      </a:moveTo>
                      <a:lnTo>
                        <a:pt x="144" y="303"/>
                      </a:lnTo>
                      <a:lnTo>
                        <a:pt x="0" y="529"/>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15" name="未知"/>
                <p:cNvSpPr/>
                <p:nvPr/>
              </p:nvSpPr>
              <p:spPr>
                <a:xfrm>
                  <a:off x="10" y="397"/>
                  <a:ext cx="334" cy="0"/>
                </a:xfrm>
                <a:custGeom>
                  <a:avLst/>
                  <a:gdLst/>
                  <a:ahLst/>
                  <a:cxnLst>
                    <a:cxn ang="0">
                      <a:pos x="0" y="0"/>
                    </a:cxn>
                    <a:cxn ang="0">
                      <a:pos x="334" y="0"/>
                    </a:cxn>
                  </a:cxnLst>
                  <a:rect l="0" t="0" r="0" b="0"/>
                  <a:pathLst>
                    <a:path w="334" h="1">
                      <a:moveTo>
                        <a:pt x="0" y="0"/>
                      </a:moveTo>
                      <a:lnTo>
                        <a:pt x="334"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75816" name="未知"/>
                <p:cNvSpPr/>
                <p:nvPr/>
              </p:nvSpPr>
              <p:spPr>
                <a:xfrm>
                  <a:off x="180" y="569"/>
                  <a:ext cx="144" cy="222"/>
                </a:xfrm>
                <a:custGeom>
                  <a:avLst/>
                  <a:gdLst/>
                  <a:ahLst/>
                  <a:cxnLst>
                    <a:cxn ang="0">
                      <a:pos x="0" y="0"/>
                    </a:cxn>
                    <a:cxn ang="0">
                      <a:pos x="144" y="222"/>
                    </a:cxn>
                  </a:cxnLst>
                  <a:rect l="0" t="0" r="0" b="0"/>
                  <a:pathLst>
                    <a:path w="144" h="222">
                      <a:moveTo>
                        <a:pt x="0" y="0"/>
                      </a:moveTo>
                      <a:lnTo>
                        <a:pt x="144" y="222"/>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sp>
            <p:nvSpPr>
              <p:cNvPr id="75817" name="矩形 94249"/>
              <p:cNvSpPr/>
              <p:nvPr/>
            </p:nvSpPr>
            <p:spPr>
              <a:xfrm rot="-2031616">
                <a:off x="1315" y="142"/>
                <a:ext cx="404" cy="368"/>
              </a:xfrm>
              <a:prstGeom prst="rect">
                <a:avLst/>
              </a:prstGeom>
              <a:solidFill>
                <a:srgbClr val="FFFF99"/>
              </a:solidFill>
              <a:ln w="9525">
                <a:noFill/>
              </a:ln>
            </p:spPr>
            <p:txBody>
              <a:bodyPr anchor="ctr">
                <a:spAutoFit/>
              </a:bodyPr>
              <a:lstStyle/>
              <a:p>
                <a:pPr marL="342900" indent="-342900" algn="ctr">
                  <a:spcBef>
                    <a:spcPct val="20000"/>
                  </a:spcBef>
                  <a:buClr>
                    <a:schemeClr val="folHlink"/>
                  </a:buClr>
                  <a:buSzPct val="60000"/>
                  <a:buFont typeface="Wingdings" panose="05000000000000000000" pitchFamily="2" charset="2"/>
                </a:pPr>
                <a:r>
                  <a:rPr lang="en-US" altLang="zh-CN" sz="1600" dirty="0">
                    <a:latin typeface="Tahoma" panose="020B0604030504040204" pitchFamily="34" charset="0"/>
                    <a:ea typeface="宋体" panose="02010600030101010101" pitchFamily="2" charset="-122"/>
                  </a:rPr>
                  <a:t>NFRs</a:t>
                </a:r>
                <a:endParaRPr lang="en-US" altLang="zh-CN" sz="1600" dirty="0">
                  <a:latin typeface="Tahoma" panose="020B0604030504040204" pitchFamily="34" charset="0"/>
                  <a:ea typeface="宋体" panose="02010600030101010101" pitchFamily="2" charset="-122"/>
                </a:endParaRPr>
              </a:p>
            </p:txBody>
          </p:sp>
          <p:sp>
            <p:nvSpPr>
              <p:cNvPr id="75818" name="文本框 94250"/>
              <p:cNvSpPr txBox="1"/>
              <p:nvPr/>
            </p:nvSpPr>
            <p:spPr>
              <a:xfrm rot="2012780">
                <a:off x="1270" y="855"/>
                <a:ext cx="454" cy="212"/>
              </a:xfrm>
              <a:prstGeom prst="rect">
                <a:avLst/>
              </a:prstGeom>
              <a:noFill/>
              <a:ln w="9525">
                <a:noFill/>
              </a:ln>
            </p:spPr>
            <p:txBody>
              <a:bodyPr anchor="t">
                <a:spAutoFit/>
              </a:bodyPr>
              <a:lstStyle/>
              <a:p>
                <a:pPr marL="342900" indent="-342900" algn="ctr">
                  <a:spcBef>
                    <a:spcPct val="50000"/>
                  </a:spcBef>
                  <a:buClr>
                    <a:schemeClr val="folHlink"/>
                  </a:buClr>
                  <a:buSzPct val="60000"/>
                  <a:buFont typeface="Wingdings" panose="05000000000000000000" pitchFamily="2" charset="2"/>
                </a:pPr>
                <a:r>
                  <a:rPr lang="en-US" altLang="zh-CN" sz="1600" dirty="0">
                    <a:latin typeface="Tahoma" panose="020B0604030504040204" pitchFamily="34" charset="0"/>
                    <a:ea typeface="宋体" panose="02010600030101010101" pitchFamily="2" charset="-122"/>
                  </a:rPr>
                  <a:t>FRs</a:t>
                </a:r>
                <a:endParaRPr lang="en-US" altLang="zh-CN" sz="1600" dirty="0">
                  <a:latin typeface="Tahoma" panose="020B0604030504040204" pitchFamily="34" charset="0"/>
                  <a:ea typeface="宋体" panose="02010600030101010101" pitchFamily="2" charset="-122"/>
                </a:endParaRPr>
              </a:p>
            </p:txBody>
          </p:sp>
        </p:grpSp>
      </p:grpSp>
      <p:sp>
        <p:nvSpPr>
          <p:cNvPr id="75819" name="文本框 94251"/>
          <p:cNvSpPr txBox="1"/>
          <p:nvPr/>
        </p:nvSpPr>
        <p:spPr>
          <a:xfrm>
            <a:off x="1298575" y="1800860"/>
            <a:ext cx="9744075" cy="1168400"/>
          </a:xfrm>
          <a:prstGeom prst="rect">
            <a:avLst/>
          </a:prstGeom>
          <a:noFill/>
          <a:ln w="9525">
            <a:noFill/>
          </a:ln>
        </p:spPr>
        <p:txBody>
          <a:bodyPr wrap="square" anchor="t">
            <a:spAutoFit/>
          </a:bodyPr>
          <a:lstStyle/>
          <a:p>
            <a:pPr marL="342900" indent="-342900">
              <a:spcBef>
                <a:spcPct val="20000"/>
              </a:spcBef>
              <a:buClr>
                <a:schemeClr val="folHlink"/>
              </a:buClr>
              <a:buSzPct val="60000"/>
              <a:buFont typeface="Wingdings" panose="05000000000000000000" pitchFamily="2" charset="2"/>
              <a:buChar char="n"/>
            </a:pPr>
            <a:r>
              <a:rPr lang="zh-CN" altLang="en-US" sz="2800" dirty="0">
                <a:solidFill>
                  <a:srgbClr val="000066"/>
                </a:solidFill>
                <a:latin typeface="Tahoma" panose="020B0604030504040204" pitchFamily="34" charset="0"/>
                <a:ea typeface="宋体" panose="02010600030101010101" pitchFamily="2" charset="-122"/>
              </a:rPr>
              <a:t>架构设计与构件设计共同构成系统的解决方案。</a:t>
            </a:r>
            <a:endParaRPr lang="zh-CN" altLang="en-US" sz="2800" dirty="0">
              <a:solidFill>
                <a:srgbClr val="000066"/>
              </a:solidFill>
              <a:latin typeface="Tahoma" panose="020B0604030504040204" pitchFamily="34" charset="0"/>
              <a:ea typeface="宋体" panose="02010600030101010101" pitchFamily="2" charset="-122"/>
            </a:endParaRPr>
          </a:p>
          <a:p>
            <a:pPr marL="342900" indent="-342900" algn="ctr">
              <a:spcBef>
                <a:spcPct val="50000"/>
              </a:spcBef>
              <a:buClr>
                <a:schemeClr val="folHlink"/>
              </a:buClr>
              <a:buSzPct val="60000"/>
              <a:buFont typeface="Wingdings" panose="05000000000000000000" pitchFamily="2" charset="2"/>
            </a:pPr>
            <a:endParaRPr lang="zh-CN" altLang="en-US" sz="2800" dirty="0">
              <a:solidFill>
                <a:srgbClr val="000066"/>
              </a:solidFill>
              <a:latin typeface="Tahoma" panose="020B0604030504040204" pitchFamily="34" charset="0"/>
              <a:ea typeface="宋体" panose="02010600030101010101" pitchFamily="2" charset="-122"/>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95234"/>
          <p:cNvSpPr>
            <a:spLocks noGrp="1"/>
          </p:cNvSpPr>
          <p:nvPr>
            <p:ph idx="1"/>
          </p:nvPr>
        </p:nvSpPr>
        <p:spPr>
          <a:xfrm>
            <a:off x="1087755" y="1732280"/>
            <a:ext cx="10436225" cy="3867150"/>
          </a:xfrm>
        </p:spPr>
        <p:txBody>
          <a:bodyPr wrap="square" lIns="91440" tIns="45720" rIns="91440" bIns="45720" anchor="t"/>
          <a:lstStyle/>
          <a:p>
            <a:pPr marL="0" indent="0" eaLnBrk="1" hangingPunct="1">
              <a:lnSpc>
                <a:spcPct val="130000"/>
              </a:lnSpc>
              <a:buNone/>
            </a:pPr>
            <a:r>
              <a:rPr lang="en-US" altLang="zh-CN" dirty="0">
                <a:sym typeface="+mn-ea"/>
              </a:rPr>
              <a:t>4.1 </a:t>
            </a:r>
            <a:r>
              <a:rPr lang="zh-CN" altLang="en-US" dirty="0">
                <a:sym typeface="+mn-ea"/>
              </a:rPr>
              <a:t>软件架构设计</a:t>
            </a:r>
            <a:endParaRPr lang="zh-CN" altLang="en-US" sz="2800" dirty="0">
              <a:solidFill>
                <a:srgbClr val="000066"/>
              </a:solidFill>
            </a:endParaRPr>
          </a:p>
          <a:p>
            <a:pPr eaLnBrk="1" hangingPunct="1">
              <a:lnSpc>
                <a:spcPct val="130000"/>
              </a:lnSpc>
            </a:pPr>
            <a:r>
              <a:rPr lang="zh-CN" altLang="en-US" sz="2800" dirty="0">
                <a:solidFill>
                  <a:srgbClr val="000066"/>
                </a:solidFill>
              </a:rPr>
              <a:t>软件架构（</a:t>
            </a:r>
            <a:r>
              <a:rPr lang="en-US" altLang="zh-CN" sz="2800" dirty="0">
                <a:solidFill>
                  <a:srgbClr val="000066"/>
                </a:solidFill>
              </a:rPr>
              <a:t>Software Architecture</a:t>
            </a:r>
            <a:r>
              <a:rPr lang="zh-CN" altLang="en-US" sz="2800" dirty="0">
                <a:solidFill>
                  <a:srgbClr val="000066"/>
                </a:solidFill>
              </a:rPr>
              <a:t>）就是关于如何构建软件的一些最重要的设计决策，这些决策往往将围绕将</a:t>
            </a:r>
            <a:r>
              <a:rPr lang="zh-CN" altLang="en-US" sz="2800" dirty="0">
                <a:solidFill>
                  <a:srgbClr val="CC0000"/>
                </a:solidFill>
              </a:rPr>
              <a:t>系统分成哪些部分、各部分之间如何交互</a:t>
            </a:r>
            <a:r>
              <a:rPr lang="zh-CN" altLang="en-US" sz="2800" dirty="0">
                <a:solidFill>
                  <a:srgbClr val="000066"/>
                </a:solidFill>
              </a:rPr>
              <a:t>展开的。</a:t>
            </a:r>
            <a:endParaRPr lang="zh-CN" altLang="en-US" sz="2800" dirty="0">
              <a:solidFill>
                <a:srgbClr val="000066"/>
              </a:solidFill>
            </a:endParaRPr>
          </a:p>
        </p:txBody>
      </p:sp>
      <p:pic>
        <p:nvPicPr>
          <p:cNvPr id="76803" name="图片 95235"/>
          <p:cNvPicPr>
            <a:picLocks noChangeAspect="1"/>
          </p:cNvPicPr>
          <p:nvPr/>
        </p:nvPicPr>
        <p:blipFill>
          <a:blip r:embed="rId1"/>
          <a:stretch>
            <a:fillRect/>
          </a:stretch>
        </p:blipFill>
        <p:spPr>
          <a:xfrm>
            <a:off x="9220200" y="5334000"/>
            <a:ext cx="1171575" cy="1190625"/>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1938992"/>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a:solidFill>
                  <a:schemeClr val="accent3">
                    <a:lumMod val="75000"/>
                  </a:schemeClr>
                </a:solidFill>
                <a:latin typeface="+mn-ea"/>
              </a:rPr>
              <a:t>1.2.1 </a:t>
            </a:r>
            <a:r>
              <a:rPr lang="zh-CN" altLang="en-US" sz="2400" b="1" dirty="0">
                <a:solidFill>
                  <a:schemeClr val="accent3">
                    <a:lumMod val="75000"/>
                  </a:schemeClr>
                </a:solidFill>
                <a:latin typeface="+mn-ea"/>
              </a:rPr>
              <a:t>模块化 </a:t>
            </a:r>
            <a:endParaRPr lang="zh-CN" altLang="en-US" sz="2400" b="1" dirty="0">
              <a:solidFill>
                <a:schemeClr val="accent3">
                  <a:lumMod val="75000"/>
                </a:schemeClr>
              </a:solidFill>
              <a:latin typeface="+mn-ea"/>
            </a:endParaRPr>
          </a:p>
          <a:p>
            <a:pPr>
              <a:lnSpc>
                <a:spcPct val="150000"/>
              </a:lnSpc>
              <a:buFont typeface="Wingdings" panose="05000000000000000000" pitchFamily="2" charset="2"/>
              <a:buNone/>
            </a:pPr>
            <a:endParaRPr lang="en-US" altLang="zh-CN" sz="2800" b="1" dirty="0">
              <a:solidFill>
                <a:srgbClr val="002060"/>
              </a:solidFill>
              <a:latin typeface="+mj-ea"/>
              <a:ea typeface="+mj-ea"/>
            </a:endParaRPr>
          </a:p>
        </p:txBody>
      </p:sp>
      <p:pic>
        <p:nvPicPr>
          <p:cNvPr id="8" name="图片 1433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02" y="3158817"/>
            <a:ext cx="7190311" cy="335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95234"/>
          <p:cNvSpPr>
            <a:spLocks noGrp="1"/>
          </p:cNvSpPr>
          <p:nvPr>
            <p:ph idx="1"/>
          </p:nvPr>
        </p:nvSpPr>
        <p:spPr>
          <a:xfrm>
            <a:off x="1087755" y="1732280"/>
            <a:ext cx="10436225" cy="3867150"/>
          </a:xfrm>
        </p:spPr>
        <p:txBody>
          <a:bodyPr wrap="square" lIns="91440" tIns="45720" rIns="91440" bIns="45720" anchor="t"/>
          <a:lstStyle/>
          <a:p>
            <a:pPr marL="0" indent="0" eaLnBrk="1" hangingPunct="1">
              <a:lnSpc>
                <a:spcPct val="110000"/>
              </a:lnSpc>
              <a:buNone/>
            </a:pPr>
            <a:r>
              <a:rPr lang="en-US" altLang="zh-CN" dirty="0">
                <a:sym typeface="+mn-ea"/>
              </a:rPr>
              <a:t>4.1 </a:t>
            </a:r>
            <a:r>
              <a:rPr lang="zh-CN" altLang="en-US" dirty="0">
                <a:sym typeface="+mn-ea"/>
              </a:rPr>
              <a:t>软件架构设计</a:t>
            </a:r>
            <a:endParaRPr lang="zh-CN" altLang="en-US" dirty="0">
              <a:sym typeface="+mn-ea"/>
            </a:endParaRPr>
          </a:p>
          <a:p>
            <a:pPr eaLnBrk="1" hangingPunct="1">
              <a:lnSpc>
                <a:spcPct val="150000"/>
              </a:lnSpc>
              <a:buFont typeface="Wingdings" panose="05000000000000000000" charset="0"/>
              <a:buChar char="Ø"/>
            </a:pPr>
            <a:r>
              <a:rPr lang="zh-CN" altLang="en-US" sz="2600" dirty="0">
                <a:latin typeface="黑体" panose="02010609060101010101" charset="-122"/>
                <a:ea typeface="黑体" panose="02010609060101010101" charset="-122"/>
                <a:sym typeface="+mn-ea"/>
              </a:rPr>
              <a:t>架构设计工作流程</a:t>
            </a:r>
            <a:endParaRPr lang="zh-CN" altLang="en-US" sz="2600" dirty="0">
              <a:solidFill>
                <a:srgbClr val="000066"/>
              </a:solidFill>
            </a:endParaRPr>
          </a:p>
          <a:p>
            <a:pPr marL="1066800" lvl="1" indent="-609600">
              <a:lnSpc>
                <a:spcPct val="100000"/>
              </a:lnSpc>
              <a:buNone/>
            </a:pPr>
            <a:r>
              <a:rPr lang="en-US" altLang="zh-CN">
                <a:latin typeface="BookAntiqua" charset="0"/>
                <a:ea typeface="宋体" panose="02010600030101010101" pitchFamily="2" charset="-122"/>
                <a:sym typeface="+mn-ea"/>
              </a:rPr>
              <a:t>1. </a:t>
            </a:r>
            <a:r>
              <a:rPr lang="zh-CN" altLang="en-US" dirty="0">
                <a:latin typeface="BookAntiqua" charset="0"/>
                <a:ea typeface="宋体" panose="02010600030101010101" pitchFamily="2" charset="-122"/>
                <a:sym typeface="+mn-ea"/>
              </a:rPr>
              <a:t>为系统选择架构类型</a:t>
            </a:r>
            <a:endParaRPr lang="zh-CN" altLang="en-US" dirty="0">
              <a:latin typeface="BookAntiqua" charset="0"/>
              <a:ea typeface="宋体" panose="02010600030101010101" pitchFamily="2" charset="-122"/>
            </a:endParaRPr>
          </a:p>
          <a:p>
            <a:pPr marL="1066800" lvl="1" indent="-609600">
              <a:lnSpc>
                <a:spcPct val="100000"/>
              </a:lnSpc>
              <a:buNone/>
            </a:pPr>
            <a:r>
              <a:rPr lang="en-US" altLang="zh-CN">
                <a:latin typeface="BookAntiqua" charset="0"/>
                <a:ea typeface="宋体" panose="02010600030101010101" pitchFamily="2" charset="-122"/>
                <a:sym typeface="+mn-ea"/>
              </a:rPr>
              <a:t>2. </a:t>
            </a:r>
            <a:r>
              <a:rPr lang="zh-CN" altLang="en-US" dirty="0">
                <a:latin typeface="BookAntiqua" charset="0"/>
                <a:ea typeface="宋体" panose="02010600030101010101" pitchFamily="2" charset="-122"/>
                <a:sym typeface="+mn-ea"/>
              </a:rPr>
              <a:t>为架构重要用例创造一个详细的部署图</a:t>
            </a:r>
            <a:endParaRPr lang="en-US" altLang="zh-CN">
              <a:latin typeface="BookAntiqua" charset="0"/>
              <a:ea typeface="宋体" panose="02010600030101010101" pitchFamily="2" charset="-122"/>
            </a:endParaRPr>
          </a:p>
          <a:p>
            <a:pPr marL="1066800" lvl="1" indent="-609600">
              <a:lnSpc>
                <a:spcPct val="100000"/>
              </a:lnSpc>
              <a:buNone/>
            </a:pPr>
            <a:r>
              <a:rPr lang="en-US" altLang="zh-CN">
                <a:latin typeface="BookAntiqua" charset="0"/>
                <a:ea typeface="宋体" panose="02010600030101010101" pitchFamily="2" charset="-122"/>
                <a:sym typeface="+mn-ea"/>
              </a:rPr>
              <a:t>3. </a:t>
            </a:r>
            <a:r>
              <a:rPr lang="zh-CN" altLang="en-US" dirty="0">
                <a:latin typeface="BookAntiqua" charset="0"/>
                <a:ea typeface="宋体" panose="02010600030101010101" pitchFamily="2" charset="-122"/>
                <a:sym typeface="+mn-ea"/>
              </a:rPr>
              <a:t>精炼架构模型来满足</a:t>
            </a:r>
            <a:r>
              <a:rPr lang="en-US" altLang="zh-CN">
                <a:latin typeface="BookAntiqua" charset="0"/>
                <a:ea typeface="宋体" panose="02010600030101010101" pitchFamily="2" charset="-122"/>
                <a:sym typeface="+mn-ea"/>
              </a:rPr>
              <a:t>NFRs</a:t>
            </a:r>
            <a:endParaRPr lang="en-US" altLang="zh-CN">
              <a:latin typeface="BookAntiqua" charset="0"/>
              <a:ea typeface="宋体" panose="02010600030101010101" pitchFamily="2" charset="-122"/>
            </a:endParaRPr>
          </a:p>
          <a:p>
            <a:pPr marL="1066800" lvl="1" indent="-609600">
              <a:lnSpc>
                <a:spcPct val="100000"/>
              </a:lnSpc>
              <a:buNone/>
            </a:pPr>
            <a:r>
              <a:rPr lang="en-US" altLang="zh-CN">
                <a:latin typeface="BookAntiqua" charset="0"/>
                <a:ea typeface="宋体" panose="02010600030101010101" pitchFamily="2" charset="-122"/>
                <a:sym typeface="+mn-ea"/>
              </a:rPr>
              <a:t>4. </a:t>
            </a:r>
            <a:r>
              <a:rPr lang="zh-CN" altLang="en-US" dirty="0">
                <a:latin typeface="BookAntiqua" charset="0"/>
                <a:ea typeface="宋体" panose="02010600030101010101" pitchFamily="2" charset="-122"/>
                <a:sym typeface="+mn-ea"/>
              </a:rPr>
              <a:t>创建和测试架构基线</a:t>
            </a:r>
            <a:endParaRPr lang="zh-CN" altLang="en-US" dirty="0">
              <a:latin typeface="BookAntiqua" charset="0"/>
              <a:ea typeface="宋体" panose="02010600030101010101" pitchFamily="2" charset="-122"/>
            </a:endParaRPr>
          </a:p>
          <a:p>
            <a:pPr marL="1066800" lvl="1" indent="-609600">
              <a:lnSpc>
                <a:spcPct val="100000"/>
              </a:lnSpc>
              <a:buNone/>
            </a:pPr>
            <a:r>
              <a:rPr lang="en-US" altLang="zh-CN">
                <a:latin typeface="BookAntiqua" charset="0"/>
                <a:ea typeface="宋体" panose="02010600030101010101" pitchFamily="2" charset="-122"/>
                <a:sym typeface="+mn-ea"/>
              </a:rPr>
              <a:t>5. </a:t>
            </a:r>
            <a:r>
              <a:rPr lang="zh-CN" altLang="en-US" dirty="0">
                <a:latin typeface="BookAntiqua" charset="0"/>
                <a:ea typeface="宋体" panose="02010600030101010101" pitchFamily="2" charset="-122"/>
                <a:sym typeface="+mn-ea"/>
              </a:rPr>
              <a:t>在</a:t>
            </a:r>
            <a:r>
              <a:rPr lang="en-US" altLang="zh-CN">
                <a:latin typeface="BookAntiqua" charset="0"/>
                <a:ea typeface="宋体" panose="02010600030101010101" pitchFamily="2" charset="-122"/>
                <a:sym typeface="+mn-ea"/>
              </a:rPr>
              <a:t>Tier</a:t>
            </a:r>
            <a:r>
              <a:rPr lang="zh-CN" altLang="en-US" dirty="0">
                <a:latin typeface="BookAntiqua" charset="0"/>
                <a:ea typeface="宋体" panose="02010600030101010101" pitchFamily="2" charset="-122"/>
                <a:sym typeface="+mn-ea"/>
              </a:rPr>
              <a:t>和</a:t>
            </a:r>
            <a:r>
              <a:rPr lang="en-US" altLang="zh-CN">
                <a:latin typeface="BookAntiqua" charset="0"/>
                <a:ea typeface="宋体" panose="02010600030101010101" pitchFamily="2" charset="-122"/>
                <a:sym typeface="+mn-ea"/>
              </a:rPr>
              <a:t>Layer</a:t>
            </a:r>
            <a:r>
              <a:rPr lang="zh-CN" altLang="en-US" dirty="0">
                <a:latin typeface="BookAntiqua" charset="0"/>
                <a:ea typeface="宋体" panose="02010600030101010101" pitchFamily="2" charset="-122"/>
                <a:sym typeface="+mn-ea"/>
              </a:rPr>
              <a:t>图中记录技术选择</a:t>
            </a:r>
            <a:endParaRPr lang="zh-CN" altLang="en-US" dirty="0">
              <a:latin typeface="BookAntiqua" charset="0"/>
              <a:ea typeface="宋体" panose="02010600030101010101" pitchFamily="2" charset="-122"/>
            </a:endParaRPr>
          </a:p>
          <a:p>
            <a:pPr marL="1066800" lvl="1" indent="-609600">
              <a:lnSpc>
                <a:spcPct val="100000"/>
              </a:lnSpc>
              <a:buNone/>
            </a:pPr>
            <a:r>
              <a:rPr lang="en-US" altLang="zh-CN">
                <a:latin typeface="BookAntiqua" charset="0"/>
                <a:ea typeface="宋体" panose="02010600030101010101" pitchFamily="2" charset="-122"/>
                <a:sym typeface="+mn-ea"/>
              </a:rPr>
              <a:t>6. </a:t>
            </a:r>
            <a:r>
              <a:rPr lang="zh-CN" altLang="en-US" dirty="0">
                <a:latin typeface="BookAntiqua" charset="0"/>
                <a:ea typeface="宋体" panose="02010600030101010101" pitchFamily="2" charset="-122"/>
                <a:sym typeface="+mn-ea"/>
              </a:rPr>
              <a:t>从最终的、详细的部署图中创建一个架构模板</a:t>
            </a:r>
            <a:endParaRPr lang="zh-CN" altLang="en-US" sz="2400" dirty="0">
              <a:solidFill>
                <a:srgbClr val="000066"/>
              </a:solidFill>
            </a:endParaRPr>
          </a:p>
        </p:txBody>
      </p:sp>
      <p:pic>
        <p:nvPicPr>
          <p:cNvPr id="76803" name="图片 95235"/>
          <p:cNvPicPr>
            <a:picLocks noChangeAspect="1"/>
          </p:cNvPicPr>
          <p:nvPr/>
        </p:nvPicPr>
        <p:blipFill>
          <a:blip r:embed="rId1"/>
          <a:stretch>
            <a:fillRect/>
          </a:stretch>
        </p:blipFill>
        <p:spPr>
          <a:xfrm>
            <a:off x="9220200" y="5334000"/>
            <a:ext cx="1171575" cy="1190625"/>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04450"/>
          <p:cNvSpPr>
            <a:spLocks noGrp="1"/>
          </p:cNvSpPr>
          <p:nvPr>
            <p:ph idx="1"/>
          </p:nvPr>
        </p:nvSpPr>
        <p:spPr>
          <a:xfrm>
            <a:off x="1151890" y="1926590"/>
            <a:ext cx="10137775" cy="4114800"/>
          </a:xfrm>
        </p:spPr>
        <p:txBody>
          <a:bodyPr wrap="square" lIns="91440" tIns="45720" rIns="91440" bIns="45720" anchor="t"/>
          <a:lstStyle/>
          <a:p>
            <a:pPr eaLnBrk="1" hangingPunct="1">
              <a:lnSpc>
                <a:spcPct val="90000"/>
              </a:lnSpc>
              <a:buFont typeface="Wingdings" panose="05000000000000000000" charset="0"/>
              <a:buChar char="Ø"/>
            </a:pPr>
            <a:r>
              <a:rPr lang="zh-CN" altLang="en-US" dirty="0">
                <a:ea typeface="黑体" panose="02010609060101010101" charset="-122"/>
                <a:sym typeface="+mn-ea"/>
              </a:rPr>
              <a:t>常见的架构类型</a:t>
            </a:r>
            <a:endParaRPr lang="zh-CN" altLang="en-US" dirty="0">
              <a:solidFill>
                <a:srgbClr val="000066"/>
              </a:solidFill>
              <a:latin typeface="宋体" panose="02010600030101010101" pitchFamily="2" charset="-122"/>
            </a:endParaRPr>
          </a:p>
          <a:p>
            <a:pPr eaLnBrk="1" hangingPunct="1">
              <a:lnSpc>
                <a:spcPct val="130000"/>
              </a:lnSpc>
            </a:pPr>
            <a:r>
              <a:rPr lang="zh-CN" altLang="en-US" sz="2400" dirty="0">
                <a:solidFill>
                  <a:srgbClr val="000066"/>
                </a:solidFill>
                <a:latin typeface="宋体" panose="02010600030101010101" pitchFamily="2" charset="-122"/>
              </a:rPr>
              <a:t>数以百计的成功软件架构。他们之间有一些共同类型：</a:t>
            </a:r>
            <a:endParaRPr lang="zh-CN" altLang="en-US" sz="2400" dirty="0">
              <a:solidFill>
                <a:srgbClr val="000066"/>
              </a:solidFill>
              <a:latin typeface="宋体" panose="02010600030101010101" pitchFamily="2" charset="-122"/>
            </a:endParaRPr>
          </a:p>
          <a:p>
            <a:pPr lvl="1" eaLnBrk="1" hangingPunct="1">
              <a:lnSpc>
                <a:spcPct val="130000"/>
              </a:lnSpc>
              <a:buChar char="Ø"/>
            </a:pPr>
            <a:r>
              <a:rPr lang="zh-CN" altLang="en-US" dirty="0">
                <a:solidFill>
                  <a:srgbClr val="000066"/>
                </a:solidFill>
                <a:latin typeface="宋体" panose="02010600030101010101" pitchFamily="2" charset="-122"/>
              </a:rPr>
              <a:t>　　独立应用（</a:t>
            </a:r>
            <a:r>
              <a:rPr lang="en-US" altLang="zh-CN" dirty="0">
                <a:solidFill>
                  <a:srgbClr val="000066"/>
                </a:solidFill>
                <a:latin typeface="宋体" panose="02010600030101010101" pitchFamily="2" charset="-122"/>
              </a:rPr>
              <a:t>Standalone application</a:t>
            </a:r>
            <a:r>
              <a:rPr lang="zh-CN" altLang="en-US" dirty="0">
                <a:solidFill>
                  <a:srgbClr val="000066"/>
                </a:solidFill>
                <a:latin typeface="宋体" panose="02010600030101010101" pitchFamily="2" charset="-122"/>
              </a:rPr>
              <a:t>）</a:t>
            </a:r>
            <a:endParaRPr lang="zh-CN" altLang="en-US" dirty="0">
              <a:solidFill>
                <a:srgbClr val="000066"/>
              </a:solidFill>
              <a:latin typeface="宋体" panose="02010600030101010101" pitchFamily="2" charset="-122"/>
            </a:endParaRPr>
          </a:p>
          <a:p>
            <a:pPr lvl="1" eaLnBrk="1" hangingPunct="1">
              <a:lnSpc>
                <a:spcPct val="90000"/>
              </a:lnSpc>
              <a:buChar char="Ø"/>
            </a:pPr>
            <a:r>
              <a:rPr lang="zh-CN" altLang="en-US" dirty="0">
                <a:solidFill>
                  <a:srgbClr val="000066"/>
                </a:solidFill>
                <a:latin typeface="宋体" panose="02010600030101010101" pitchFamily="2" charset="-122"/>
              </a:rPr>
              <a:t>　　客户／服务器（２层）应用（</a:t>
            </a:r>
            <a:r>
              <a:rPr lang="en-US" altLang="zh-CN" dirty="0">
                <a:solidFill>
                  <a:srgbClr val="000066"/>
                </a:solidFill>
                <a:latin typeface="宋体" panose="02010600030101010101" pitchFamily="2" charset="-122"/>
              </a:rPr>
              <a:t>Client/Server(2-tiers)applications</a:t>
            </a:r>
            <a:r>
              <a:rPr lang="zh-CN" altLang="en-US" dirty="0">
                <a:solidFill>
                  <a:srgbClr val="000066"/>
                </a:solidFill>
                <a:latin typeface="宋体" panose="02010600030101010101" pitchFamily="2" charset="-122"/>
              </a:rPr>
              <a:t>）</a:t>
            </a:r>
            <a:endParaRPr lang="zh-CN" altLang="en-US" dirty="0">
              <a:solidFill>
                <a:srgbClr val="000066"/>
              </a:solidFill>
              <a:latin typeface="宋体" panose="02010600030101010101" pitchFamily="2" charset="-122"/>
            </a:endParaRPr>
          </a:p>
          <a:p>
            <a:pPr lvl="1" eaLnBrk="1" hangingPunct="1">
              <a:lnSpc>
                <a:spcPct val="90000"/>
              </a:lnSpc>
              <a:buChar char="Ø"/>
            </a:pPr>
            <a:r>
              <a:rPr lang="en-US" altLang="zh-CN" dirty="0">
                <a:solidFill>
                  <a:srgbClr val="000066"/>
                </a:solidFill>
                <a:latin typeface="宋体" panose="02010600030101010101" pitchFamily="2" charset="-122"/>
              </a:rPr>
              <a:t>    N</a:t>
            </a:r>
            <a:r>
              <a:rPr lang="zh-CN" altLang="en-US" dirty="0">
                <a:solidFill>
                  <a:srgbClr val="000066"/>
                </a:solidFill>
                <a:latin typeface="宋体" panose="02010600030101010101" pitchFamily="2" charset="-122"/>
              </a:rPr>
              <a:t>层应用（</a:t>
            </a:r>
            <a:r>
              <a:rPr lang="en-US" altLang="zh-CN" dirty="0">
                <a:solidFill>
                  <a:srgbClr val="000066"/>
                </a:solidFill>
                <a:latin typeface="宋体" panose="02010600030101010101" pitchFamily="2" charset="-122"/>
              </a:rPr>
              <a:t>N-tiers applications</a:t>
            </a:r>
            <a:r>
              <a:rPr lang="zh-CN" altLang="en-US" dirty="0">
                <a:solidFill>
                  <a:srgbClr val="000066"/>
                </a:solidFill>
                <a:latin typeface="宋体" panose="02010600030101010101" pitchFamily="2" charset="-122"/>
              </a:rPr>
              <a:t>）</a:t>
            </a:r>
            <a:endParaRPr lang="zh-CN" altLang="en-US" dirty="0">
              <a:solidFill>
                <a:srgbClr val="000066"/>
              </a:solidFill>
              <a:latin typeface="宋体" panose="02010600030101010101" pitchFamily="2" charset="-122"/>
            </a:endParaRPr>
          </a:p>
          <a:p>
            <a:pPr lvl="1" eaLnBrk="1" hangingPunct="1">
              <a:lnSpc>
                <a:spcPct val="90000"/>
              </a:lnSpc>
              <a:buChar char="Ø"/>
            </a:pPr>
            <a:r>
              <a:rPr lang="en-US" altLang="zh-CN" dirty="0">
                <a:solidFill>
                  <a:srgbClr val="000066"/>
                </a:solidFill>
                <a:latin typeface="宋体" panose="02010600030101010101" pitchFamily="2" charset="-122"/>
              </a:rPr>
              <a:t>    Web-centric</a:t>
            </a:r>
            <a:r>
              <a:rPr lang="zh-CN" altLang="en-US" dirty="0">
                <a:solidFill>
                  <a:srgbClr val="000066"/>
                </a:solidFill>
                <a:latin typeface="宋体" panose="02010600030101010101" pitchFamily="2" charset="-122"/>
              </a:rPr>
              <a:t>（</a:t>
            </a:r>
            <a:r>
              <a:rPr lang="en-US" altLang="zh-CN" dirty="0">
                <a:solidFill>
                  <a:srgbClr val="000066"/>
                </a:solidFill>
                <a:latin typeface="宋体" panose="02010600030101010101" pitchFamily="2" charset="-122"/>
              </a:rPr>
              <a:t>N</a:t>
            </a:r>
            <a:r>
              <a:rPr lang="zh-CN" altLang="en-US" dirty="0">
                <a:solidFill>
                  <a:srgbClr val="000066"/>
                </a:solidFill>
                <a:latin typeface="宋体" panose="02010600030101010101" pitchFamily="2" charset="-122"/>
              </a:rPr>
              <a:t>层）应用（</a:t>
            </a:r>
            <a:r>
              <a:rPr lang="en-US" altLang="zh-CN" dirty="0">
                <a:solidFill>
                  <a:srgbClr val="000066"/>
                </a:solidFill>
                <a:latin typeface="宋体" panose="02010600030101010101" pitchFamily="2" charset="-122"/>
              </a:rPr>
              <a:t>Web-centric</a:t>
            </a:r>
            <a:r>
              <a:rPr lang="zh-CN" altLang="en-US" dirty="0">
                <a:solidFill>
                  <a:srgbClr val="000066"/>
                </a:solidFill>
                <a:latin typeface="宋体" panose="02010600030101010101" pitchFamily="2" charset="-122"/>
              </a:rPr>
              <a:t>　</a:t>
            </a:r>
            <a:r>
              <a:rPr lang="en-US" altLang="zh-CN" dirty="0">
                <a:solidFill>
                  <a:srgbClr val="000066"/>
                </a:solidFill>
                <a:latin typeface="宋体" panose="02010600030101010101" pitchFamily="2" charset="-122"/>
              </a:rPr>
              <a:t>n-tiers applications</a:t>
            </a:r>
            <a:r>
              <a:rPr lang="zh-CN" altLang="en-US" dirty="0">
                <a:solidFill>
                  <a:srgbClr val="000066"/>
                </a:solidFill>
                <a:latin typeface="宋体" panose="02010600030101010101" pitchFamily="2" charset="-122"/>
              </a:rPr>
              <a:t>）</a:t>
            </a:r>
            <a:endParaRPr lang="zh-CN" altLang="en-US" dirty="0">
              <a:solidFill>
                <a:srgbClr val="000066"/>
              </a:solidFill>
              <a:latin typeface="宋体" panose="02010600030101010101" pitchFamily="2" charset="-122"/>
            </a:endParaRPr>
          </a:p>
          <a:p>
            <a:pPr lvl="1" eaLnBrk="1" hangingPunct="1">
              <a:lnSpc>
                <a:spcPct val="90000"/>
              </a:lnSpc>
              <a:buChar char="Ø"/>
            </a:pPr>
            <a:r>
              <a:rPr lang="en-US" altLang="zh-CN" dirty="0">
                <a:solidFill>
                  <a:srgbClr val="000066"/>
                </a:solidFill>
                <a:latin typeface="宋体" panose="02010600030101010101" pitchFamily="2" charset="-122"/>
              </a:rPr>
              <a:t>    </a:t>
            </a:r>
            <a:r>
              <a:rPr lang="zh-CN" altLang="en-US" dirty="0">
                <a:solidFill>
                  <a:srgbClr val="000066"/>
                </a:solidFill>
                <a:latin typeface="宋体" panose="02010600030101010101" pitchFamily="2" charset="-122"/>
              </a:rPr>
              <a:t>企业</a:t>
            </a:r>
            <a:r>
              <a:rPr lang="en-US" altLang="zh-CN" dirty="0">
                <a:solidFill>
                  <a:srgbClr val="000066"/>
                </a:solidFill>
                <a:latin typeface="宋体" panose="02010600030101010101" pitchFamily="2" charset="-122"/>
              </a:rPr>
              <a:t>N</a:t>
            </a:r>
            <a:r>
              <a:rPr lang="zh-CN" altLang="en-US" dirty="0">
                <a:solidFill>
                  <a:srgbClr val="000066"/>
                </a:solidFill>
                <a:latin typeface="宋体" panose="02010600030101010101" pitchFamily="2" charset="-122"/>
              </a:rPr>
              <a:t>层应用（</a:t>
            </a:r>
            <a:r>
              <a:rPr lang="en-US" altLang="zh-CN" dirty="0">
                <a:solidFill>
                  <a:srgbClr val="000066"/>
                </a:solidFill>
                <a:latin typeface="宋体" panose="02010600030101010101" pitchFamily="2" charset="-122"/>
              </a:rPr>
              <a:t>Enterprise n-tiers applications</a:t>
            </a:r>
            <a:r>
              <a:rPr lang="zh-CN" altLang="en-US" dirty="0">
                <a:solidFill>
                  <a:srgbClr val="000066"/>
                </a:solidFill>
                <a:latin typeface="宋体" panose="02010600030101010101" pitchFamily="2" charset="-122"/>
              </a:rPr>
              <a:t>）</a:t>
            </a:r>
            <a:endParaRPr lang="zh-CN" altLang="en-US" dirty="0">
              <a:solidFill>
                <a:srgbClr val="000066"/>
              </a:solidFill>
              <a:latin typeface="宋体" panose="02010600030101010101" pitchFamily="2" charset="-122"/>
            </a:endParaRPr>
          </a:p>
          <a:p>
            <a:pPr eaLnBrk="1" hangingPunct="1">
              <a:lnSpc>
                <a:spcPct val="90000"/>
              </a:lnSpc>
              <a:buNone/>
            </a:pPr>
            <a:r>
              <a:rPr lang="zh-CN" altLang="en-US" dirty="0">
                <a:solidFill>
                  <a:srgbClr val="000066"/>
                </a:solidFill>
                <a:latin typeface="宋体" panose="02010600030101010101" pitchFamily="2" charset="-122"/>
              </a:rPr>
              <a:t>　　　</a:t>
            </a:r>
            <a:endParaRPr lang="zh-CN" altLang="en-US" dirty="0">
              <a:solidFill>
                <a:srgbClr val="000066"/>
              </a:solidFill>
              <a:latin typeface="宋体" panose="02010600030101010101" pitchFamily="2" charset="-122"/>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12641"/>
          <p:cNvSpPr>
            <a:spLocks noGrp="1"/>
          </p:cNvSpPr>
          <p:nvPr>
            <p:ph type="title"/>
          </p:nvPr>
        </p:nvSpPr>
        <p:spPr>
          <a:xfrm>
            <a:off x="1761490" y="361315"/>
            <a:ext cx="9077325" cy="863600"/>
          </a:xfrm>
        </p:spPr>
        <p:txBody>
          <a:bodyPr wrap="square" lIns="91440" tIns="45720" rIns="91440" bIns="45720" anchor="ctr"/>
          <a:lstStyle/>
          <a:p>
            <a:pPr eaLnBrk="1" hangingPunct="1"/>
            <a:r>
              <a:rPr lang="zh-CN" altLang="en-US" sz="3600" dirty="0">
                <a:ea typeface="黑体" panose="02010609060101010101" charset="-122"/>
              </a:rPr>
              <a:t>酒店预定系统架构</a:t>
            </a:r>
            <a:endParaRPr lang="zh-CN" altLang="en-US" sz="3600" dirty="0">
              <a:ea typeface="黑体" panose="02010609060101010101" charset="-122"/>
            </a:endParaRPr>
          </a:p>
        </p:txBody>
      </p:sp>
      <p:pic>
        <p:nvPicPr>
          <p:cNvPr id="86018" name="内容占位符 112642"/>
          <p:cNvPicPr>
            <a:picLocks noGrp="1" noChangeAspect="1"/>
          </p:cNvPicPr>
          <p:nvPr>
            <p:ph idx="1"/>
          </p:nvPr>
        </p:nvPicPr>
        <p:blipFill>
          <a:blip r:embed="rId1"/>
          <a:stretch>
            <a:fillRect/>
          </a:stretch>
        </p:blipFill>
        <p:spPr>
          <a:xfrm>
            <a:off x="1546225" y="1559560"/>
            <a:ext cx="7828915" cy="4751070"/>
          </a:xfr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13666"/>
          <p:cNvSpPr>
            <a:spLocks noGrp="1"/>
          </p:cNvSpPr>
          <p:nvPr>
            <p:ph idx="1"/>
          </p:nvPr>
        </p:nvSpPr>
        <p:spPr>
          <a:xfrm>
            <a:off x="1136015" y="1776095"/>
            <a:ext cx="9730740" cy="3742690"/>
          </a:xfrm>
        </p:spPr>
        <p:txBody>
          <a:bodyPr wrap="square" lIns="91440" tIns="45720" rIns="91440" bIns="45720" anchor="t"/>
          <a:lstStyle/>
          <a:p>
            <a:pPr eaLnBrk="1" hangingPunct="1">
              <a:buFont typeface="Wingdings" panose="05000000000000000000" charset="0"/>
              <a:buChar char="Ø"/>
            </a:pPr>
            <a:r>
              <a:rPr lang="en-US" altLang="zh-CN" dirty="0">
                <a:ea typeface="黑体" panose="02010609060101010101" charset="-122"/>
                <a:sym typeface="+mn-ea"/>
              </a:rPr>
              <a:t> </a:t>
            </a:r>
            <a:r>
              <a:rPr lang="zh-CN" altLang="en-US" dirty="0">
                <a:ea typeface="黑体" panose="02010609060101010101" charset="-122"/>
                <a:sym typeface="+mn-ea"/>
              </a:rPr>
              <a:t>创建详细的部署图</a:t>
            </a:r>
            <a:endParaRPr lang="zh-CN" altLang="en-US" sz="2800" dirty="0">
              <a:solidFill>
                <a:srgbClr val="000066"/>
              </a:solidFill>
            </a:endParaRPr>
          </a:p>
          <a:p>
            <a:pPr eaLnBrk="1" hangingPunct="1">
              <a:lnSpc>
                <a:spcPct val="110000"/>
              </a:lnSpc>
            </a:pPr>
            <a:r>
              <a:rPr lang="zh-CN" altLang="en-US" sz="2600" dirty="0">
                <a:solidFill>
                  <a:srgbClr val="000066"/>
                </a:solidFill>
              </a:rPr>
              <a:t>为架构有影响的用例设计组件</a:t>
            </a:r>
            <a:endParaRPr lang="zh-CN" altLang="en-US" sz="2600" dirty="0">
              <a:solidFill>
                <a:srgbClr val="000066"/>
              </a:solidFill>
            </a:endParaRPr>
          </a:p>
          <a:p>
            <a:pPr eaLnBrk="1" hangingPunct="1">
              <a:lnSpc>
                <a:spcPct val="110000"/>
              </a:lnSpc>
            </a:pPr>
            <a:r>
              <a:rPr lang="zh-CN" altLang="en-US" sz="2600" dirty="0">
                <a:solidFill>
                  <a:srgbClr val="000066"/>
                </a:solidFill>
              </a:rPr>
              <a:t>将设计组件置于架构模型中</a:t>
            </a:r>
            <a:endParaRPr lang="zh-CN" altLang="en-US" sz="2600" dirty="0">
              <a:solidFill>
                <a:srgbClr val="000066"/>
              </a:solidFill>
            </a:endParaRPr>
          </a:p>
          <a:p>
            <a:pPr eaLnBrk="1" hangingPunct="1">
              <a:lnSpc>
                <a:spcPct val="110000"/>
              </a:lnSpc>
            </a:pPr>
            <a:r>
              <a:rPr lang="zh-CN" altLang="en-US" sz="2600" dirty="0">
                <a:solidFill>
                  <a:srgbClr val="000066"/>
                </a:solidFill>
              </a:rPr>
              <a:t>将设计和基础结构组件合并后然后在画出详细的部署图</a:t>
            </a:r>
            <a:endParaRPr lang="zh-CN" altLang="en-US" sz="2600" dirty="0">
              <a:solidFill>
                <a:srgbClr val="000066"/>
              </a:solidFill>
            </a:endParaRPr>
          </a:p>
        </p:txBody>
      </p:sp>
      <p:pic>
        <p:nvPicPr>
          <p:cNvPr id="87043" name="图片 113667" descr="j0300840"/>
          <p:cNvPicPr>
            <a:picLocks noChangeAspect="1"/>
          </p:cNvPicPr>
          <p:nvPr/>
        </p:nvPicPr>
        <p:blipFill>
          <a:blip r:embed="rId1"/>
          <a:stretch>
            <a:fillRect/>
          </a:stretch>
        </p:blipFill>
        <p:spPr>
          <a:xfrm>
            <a:off x="8616950" y="5157788"/>
            <a:ext cx="1814513" cy="1528762"/>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15713"/>
          <p:cNvSpPr>
            <a:spLocks noGrp="1"/>
          </p:cNvSpPr>
          <p:nvPr>
            <p:ph type="title"/>
          </p:nvPr>
        </p:nvSpPr>
        <p:spPr>
          <a:xfrm>
            <a:off x="1699895" y="361315"/>
            <a:ext cx="9869805" cy="863600"/>
          </a:xfrm>
        </p:spPr>
        <p:txBody>
          <a:bodyPr wrap="square" lIns="91440" tIns="45720" rIns="91440" bIns="45720" anchor="ctr"/>
          <a:lstStyle/>
          <a:p>
            <a:pPr eaLnBrk="1" hangingPunct="1"/>
            <a:r>
              <a:rPr lang="zh-CN" altLang="en-US" sz="3600" dirty="0">
                <a:latin typeface="黑体" panose="02010609060101010101" charset="-122"/>
                <a:ea typeface="黑体" panose="02010609060101010101" charset="-122"/>
              </a:rPr>
              <a:t>详细的部署图</a:t>
            </a:r>
            <a:endParaRPr lang="zh-CN" altLang="en-US" sz="3600" dirty="0">
              <a:latin typeface="黑体" panose="02010609060101010101" charset="-122"/>
              <a:ea typeface="黑体" panose="02010609060101010101" charset="-122"/>
            </a:endParaRPr>
          </a:p>
        </p:txBody>
      </p:sp>
      <p:sp>
        <p:nvSpPr>
          <p:cNvPr id="89090" name="内容占位符 115714"/>
          <p:cNvSpPr>
            <a:spLocks noGrp="1"/>
          </p:cNvSpPr>
          <p:nvPr>
            <p:ph idx="1"/>
          </p:nvPr>
        </p:nvSpPr>
        <p:spPr/>
        <p:txBody>
          <a:bodyPr wrap="square" lIns="91440" tIns="45720" rIns="91440" bIns="45720" anchor="t"/>
          <a:lstStyle/>
          <a:p>
            <a:pPr eaLnBrk="1" hangingPunct="1">
              <a:buNone/>
            </a:pPr>
            <a:endParaRPr lang="zh-CN" altLang="en-US" dirty="0">
              <a:latin typeface="宋体" panose="02010600030101010101" pitchFamily="2" charset="-122"/>
            </a:endParaRPr>
          </a:p>
          <a:p>
            <a:pPr eaLnBrk="1" hangingPunct="1"/>
            <a:endParaRPr lang="zh-CN" altLang="en-US" dirty="0"/>
          </a:p>
        </p:txBody>
      </p:sp>
      <p:pic>
        <p:nvPicPr>
          <p:cNvPr id="89091" name="图片 115715"/>
          <p:cNvPicPr>
            <a:picLocks noChangeAspect="1"/>
          </p:cNvPicPr>
          <p:nvPr/>
        </p:nvPicPr>
        <p:blipFill>
          <a:blip r:embed="rId1"/>
          <a:stretch>
            <a:fillRect/>
          </a:stretch>
        </p:blipFill>
        <p:spPr>
          <a:xfrm>
            <a:off x="1919288" y="1341438"/>
            <a:ext cx="8461375" cy="4535487"/>
          </a:xfrm>
          <a:prstGeom prst="rect">
            <a:avLst/>
          </a:prstGeom>
          <a:noFill/>
          <a:ln w="9525">
            <a:noFill/>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16738"/>
          <p:cNvSpPr>
            <a:spLocks noGrp="1"/>
          </p:cNvSpPr>
          <p:nvPr>
            <p:ph idx="1"/>
          </p:nvPr>
        </p:nvSpPr>
        <p:spPr>
          <a:xfrm>
            <a:off x="1138555" y="1770380"/>
            <a:ext cx="10227310" cy="4538345"/>
          </a:xfrm>
        </p:spPr>
        <p:txBody>
          <a:bodyPr wrap="square" lIns="91440" tIns="45720" rIns="91440" bIns="45720" anchor="t"/>
          <a:lstStyle/>
          <a:p>
            <a:pPr eaLnBrk="1" hangingPunct="1">
              <a:lnSpc>
                <a:spcPct val="110000"/>
              </a:lnSpc>
              <a:buNone/>
            </a:pPr>
            <a:r>
              <a:rPr lang="en-US" altLang="zh-CN" dirty="0">
                <a:latin typeface="黑体" panose="02010609060101010101" charset="-122"/>
                <a:ea typeface="黑体" panose="02010609060101010101" charset="-122"/>
                <a:sym typeface="+mn-ea"/>
              </a:rPr>
              <a:t>4.2 </a:t>
            </a:r>
            <a:r>
              <a:rPr lang="zh-CN" altLang="en-US" dirty="0">
                <a:latin typeface="黑体" panose="02010609060101010101" charset="-122"/>
                <a:ea typeface="黑体" panose="02010609060101010101" charset="-122"/>
                <a:sym typeface="+mn-ea"/>
              </a:rPr>
              <a:t>创建设计模型</a:t>
            </a:r>
            <a:endParaRPr lang="zh-CN" altLang="en-US" dirty="0"/>
          </a:p>
          <a:p>
            <a:pPr eaLnBrk="1" hangingPunct="1">
              <a:buNone/>
            </a:pPr>
            <a:r>
              <a:rPr lang="zh-CN" altLang="en-US" sz="2600" dirty="0"/>
              <a:t>设计模型是根据需求模型（用例和域模型）来创建的。</a:t>
            </a:r>
            <a:endParaRPr lang="zh-CN" altLang="en-US" sz="2600" dirty="0"/>
          </a:p>
          <a:p>
            <a:pPr eaLnBrk="1" hangingPunct="1">
              <a:buNone/>
            </a:pPr>
            <a:r>
              <a:rPr lang="zh-CN" altLang="en-US" sz="2600" dirty="0"/>
              <a:t>设计模型与架构模型结合产生出解决方案模型。</a:t>
            </a:r>
            <a:endParaRPr lang="zh-CN" altLang="en-US" sz="2600" dirty="0"/>
          </a:p>
          <a:p>
            <a:pPr eaLnBrk="1" hangingPunct="1">
              <a:buNone/>
            </a:pPr>
            <a:endParaRPr lang="en-US" altLang="zh-CN" dirty="0"/>
          </a:p>
        </p:txBody>
      </p:sp>
      <p:sp>
        <p:nvSpPr>
          <p:cNvPr id="90115" name="矩形 116739"/>
          <p:cNvSpPr/>
          <p:nvPr/>
        </p:nvSpPr>
        <p:spPr>
          <a:xfrm>
            <a:off x="1774825" y="4797425"/>
            <a:ext cx="1657350" cy="6477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pPr algn="ctr"/>
            <a:r>
              <a:rPr lang="zh-CN" altLang="en-US" sz="2000" dirty="0">
                <a:latin typeface="宋体" panose="02010600030101010101" pitchFamily="2" charset="-122"/>
                <a:ea typeface="宋体" panose="02010600030101010101" pitchFamily="2" charset="-122"/>
              </a:rPr>
              <a:t>项目干系人</a:t>
            </a:r>
            <a:endParaRPr lang="zh-CN" altLang="en-US" sz="2000" dirty="0">
              <a:latin typeface="宋体" panose="02010600030101010101" pitchFamily="2" charset="-122"/>
              <a:ea typeface="宋体" panose="02010600030101010101" pitchFamily="2" charset="-122"/>
            </a:endParaRPr>
          </a:p>
          <a:p>
            <a:pPr algn="ctr"/>
            <a:r>
              <a:rPr lang="en-US" altLang="zh-CN" dirty="0">
                <a:latin typeface="宋体" panose="02010600030101010101" pitchFamily="2" charset="-122"/>
                <a:ea typeface="宋体" panose="02010600030101010101" pitchFamily="2" charset="-122"/>
              </a:rPr>
              <a:t>Mental Modle</a:t>
            </a:r>
            <a:endParaRPr lang="en-US" altLang="zh-CN" dirty="0">
              <a:latin typeface="宋体" panose="02010600030101010101" pitchFamily="2" charset="-122"/>
              <a:ea typeface="宋体" panose="02010600030101010101" pitchFamily="2" charset="-122"/>
            </a:endParaRPr>
          </a:p>
        </p:txBody>
      </p:sp>
      <p:sp>
        <p:nvSpPr>
          <p:cNvPr id="90116" name="未知"/>
          <p:cNvSpPr/>
          <p:nvPr/>
        </p:nvSpPr>
        <p:spPr>
          <a:xfrm>
            <a:off x="5186363" y="3760788"/>
            <a:ext cx="141287" cy="150812"/>
          </a:xfrm>
          <a:custGeom>
            <a:avLst/>
            <a:gdLst/>
            <a:ahLst/>
            <a:cxnLst>
              <a:cxn ang="0">
                <a:pos x="141287" y="2302"/>
              </a:cxn>
              <a:cxn ang="0">
                <a:pos x="68760" y="150812"/>
              </a:cxn>
              <a:cxn ang="0">
                <a:pos x="0" y="0"/>
              </a:cxn>
              <a:cxn ang="0">
                <a:pos x="141287" y="2302"/>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sp>
        <p:nvSpPr>
          <p:cNvPr id="90117" name="未知"/>
          <p:cNvSpPr/>
          <p:nvPr/>
        </p:nvSpPr>
        <p:spPr>
          <a:xfrm>
            <a:off x="5186363" y="3760788"/>
            <a:ext cx="141287" cy="150812"/>
          </a:xfrm>
          <a:custGeom>
            <a:avLst/>
            <a:gdLst/>
            <a:ahLst/>
            <a:cxnLst>
              <a:cxn ang="0">
                <a:pos x="68760" y="150812"/>
              </a:cxn>
              <a:cxn ang="0">
                <a:pos x="141287" y="2302"/>
              </a:cxn>
              <a:cxn ang="0">
                <a:pos x="0" y="0"/>
              </a:cxn>
              <a:cxn ang="0">
                <a:pos x="68760" y="150812"/>
              </a:cxn>
            </a:cxnLst>
            <a:rect l="0" t="0" r="0" b="0"/>
            <a:pathLst>
              <a:path w="150" h="131">
                <a:moveTo>
                  <a:pt x="73" y="131"/>
                </a:moveTo>
                <a:lnTo>
                  <a:pt x="150" y="2"/>
                </a:lnTo>
                <a:lnTo>
                  <a:pt x="0" y="0"/>
                </a:lnTo>
                <a:lnTo>
                  <a:pt x="73" y="131"/>
                </a:lnTo>
                <a:close/>
              </a:path>
            </a:pathLst>
          </a:custGeom>
          <a:noFill/>
          <a:ln w="63500" cap="flat" cmpd="sng">
            <a:solidFill>
              <a:srgbClr val="F4F8CA"/>
            </a:solidFill>
            <a:prstDash val="solid"/>
            <a:round/>
            <a:headEnd type="none" w="med" len="med"/>
            <a:tailEnd type="none" w="med" len="med"/>
          </a:ln>
        </p:spPr>
        <p:txBody>
          <a:bodyPr/>
          <a:lstStyle/>
          <a:p>
            <a:endParaRPr lang="zh-CN" altLang="en-US"/>
          </a:p>
        </p:txBody>
      </p:sp>
      <p:sp>
        <p:nvSpPr>
          <p:cNvPr id="90118" name="矩形 116742"/>
          <p:cNvSpPr/>
          <p:nvPr/>
        </p:nvSpPr>
        <p:spPr>
          <a:xfrm>
            <a:off x="3513138" y="4029075"/>
            <a:ext cx="998537" cy="612775"/>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90119" name="矩形 116743"/>
          <p:cNvSpPr/>
          <p:nvPr/>
        </p:nvSpPr>
        <p:spPr>
          <a:xfrm>
            <a:off x="3360738" y="3981450"/>
            <a:ext cx="1230312" cy="696913"/>
          </a:xfrm>
          <a:prstGeom prst="rect">
            <a:avLst/>
          </a:prstGeom>
          <a:solidFill>
            <a:srgbClr val="FFFFFF"/>
          </a:solidFill>
          <a:ln w="9525">
            <a:noFill/>
          </a:ln>
        </p:spPr>
        <p:txBody>
          <a:bodyPr anchor="t"/>
          <a:lstStyle/>
          <a:p>
            <a:pPr algn="ctr"/>
            <a:r>
              <a:rPr lang="zh-CN" altLang="en-US" sz="2000" dirty="0">
                <a:latin typeface="Tahoma" panose="020B0604030504040204" pitchFamily="34" charset="0"/>
                <a:ea typeface="宋体" panose="02010600030101010101" pitchFamily="2" charset="-122"/>
              </a:rPr>
              <a:t>需求模型</a:t>
            </a:r>
            <a:endParaRPr lang="zh-CN" altLang="en-US" sz="2000" dirty="0">
              <a:latin typeface="Tahoma" panose="020B0604030504040204" pitchFamily="34" charset="0"/>
              <a:ea typeface="宋体" panose="02010600030101010101" pitchFamily="2" charset="-122"/>
            </a:endParaRPr>
          </a:p>
        </p:txBody>
      </p:sp>
      <p:sp>
        <p:nvSpPr>
          <p:cNvPr id="90120" name="未知"/>
          <p:cNvSpPr/>
          <p:nvPr/>
        </p:nvSpPr>
        <p:spPr>
          <a:xfrm>
            <a:off x="4584700" y="4352925"/>
            <a:ext cx="647700" cy="503238"/>
          </a:xfrm>
          <a:custGeom>
            <a:avLst/>
            <a:gdLst/>
            <a:ahLst/>
            <a:cxnLst>
              <a:cxn ang="0">
                <a:pos x="0" y="0"/>
              </a:cxn>
              <a:cxn ang="0">
                <a:pos x="647700" y="503238"/>
              </a:cxn>
            </a:cxnLst>
            <a:rect l="0" t="0" r="0" b="0"/>
            <a:pathLst>
              <a:path w="564" h="313">
                <a:moveTo>
                  <a:pt x="0" y="0"/>
                </a:moveTo>
                <a:lnTo>
                  <a:pt x="564" y="313"/>
                </a:lnTo>
              </a:path>
            </a:pathLst>
          </a:custGeom>
          <a:solidFill>
            <a:srgbClr val="FFFFCC"/>
          </a:solidFill>
          <a:ln w="12700" cap="flat" cmpd="sng">
            <a:solidFill>
              <a:srgbClr val="000000"/>
            </a:solidFill>
            <a:prstDash val="solid"/>
            <a:round/>
            <a:headEnd type="none" w="med" len="med"/>
            <a:tailEnd type="none" w="med" len="med"/>
          </a:ln>
        </p:spPr>
        <p:txBody>
          <a:bodyPr/>
          <a:lstStyle/>
          <a:p>
            <a:endParaRPr lang="zh-CN" altLang="en-US"/>
          </a:p>
        </p:txBody>
      </p:sp>
      <p:sp>
        <p:nvSpPr>
          <p:cNvPr id="90121" name="矩形 116745"/>
          <p:cNvSpPr/>
          <p:nvPr/>
        </p:nvSpPr>
        <p:spPr>
          <a:xfrm>
            <a:off x="5397500" y="4725988"/>
            <a:ext cx="1230313" cy="696912"/>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90122" name="矩形 116746"/>
          <p:cNvSpPr/>
          <p:nvPr/>
        </p:nvSpPr>
        <p:spPr>
          <a:xfrm>
            <a:off x="5359400" y="4678363"/>
            <a:ext cx="1231900" cy="696912"/>
          </a:xfrm>
          <a:prstGeom prst="rect">
            <a:avLst/>
          </a:prstGeom>
          <a:solidFill>
            <a:srgbClr val="FFFFCC"/>
          </a:solidFill>
          <a:ln w="9525" cap="flat" cmpd="sng">
            <a:solidFill>
              <a:schemeClr val="tx1"/>
            </a:solidFill>
            <a:prstDash val="solid"/>
            <a:miter/>
            <a:headEnd type="none" w="med" len="med"/>
            <a:tailEnd type="none" w="med" len="med"/>
          </a:ln>
        </p:spPr>
        <p:txBody>
          <a:bodyPr anchor="t"/>
          <a:lstStyle/>
          <a:p>
            <a:r>
              <a:rPr lang="zh-CN" altLang="en-US" sz="2000" dirty="0">
                <a:latin typeface="Tahoma" panose="020B0604030504040204" pitchFamily="34" charset="0"/>
                <a:ea typeface="宋体" panose="02010600030101010101" pitchFamily="2" charset="-122"/>
              </a:rPr>
              <a:t>设计模型</a:t>
            </a:r>
            <a:endParaRPr lang="zh-CN" altLang="en-US" sz="2000" dirty="0">
              <a:latin typeface="Tahoma" panose="020B0604030504040204" pitchFamily="34" charset="0"/>
              <a:ea typeface="宋体" panose="02010600030101010101" pitchFamily="2" charset="-122"/>
            </a:endParaRPr>
          </a:p>
        </p:txBody>
      </p:sp>
      <p:sp>
        <p:nvSpPr>
          <p:cNvPr id="90123" name="未知"/>
          <p:cNvSpPr/>
          <p:nvPr/>
        </p:nvSpPr>
        <p:spPr>
          <a:xfrm>
            <a:off x="5181600" y="4768850"/>
            <a:ext cx="138113" cy="152400"/>
          </a:xfrm>
          <a:custGeom>
            <a:avLst/>
            <a:gdLst/>
            <a:ahLst/>
            <a:cxnLst>
              <a:cxn ang="0">
                <a:pos x="138113" y="150055"/>
              </a:cxn>
              <a:cxn ang="0">
                <a:pos x="0" y="152400"/>
              </a:cxn>
              <a:cxn ang="0">
                <a:pos x="66739" y="0"/>
              </a:cxn>
              <a:cxn ang="0">
                <a:pos x="138113" y="150055"/>
              </a:cxn>
            </a:cxnLst>
            <a:rect l="0" t="0" r="0" b="0"/>
            <a:pathLst>
              <a:path w="149" h="130">
                <a:moveTo>
                  <a:pt x="149" y="128"/>
                </a:moveTo>
                <a:lnTo>
                  <a:pt x="0" y="130"/>
                </a:lnTo>
                <a:lnTo>
                  <a:pt x="72" y="0"/>
                </a:lnTo>
                <a:lnTo>
                  <a:pt x="149" y="128"/>
                </a:lnTo>
                <a:close/>
              </a:path>
            </a:pathLst>
          </a:custGeom>
          <a:solidFill>
            <a:srgbClr val="000000"/>
          </a:solidFill>
          <a:ln w="9525">
            <a:noFill/>
          </a:ln>
        </p:spPr>
        <p:txBody>
          <a:bodyPr/>
          <a:lstStyle/>
          <a:p>
            <a:endParaRPr lang="zh-CN" altLang="en-US"/>
          </a:p>
        </p:txBody>
      </p:sp>
      <p:sp>
        <p:nvSpPr>
          <p:cNvPr id="90124" name="未知"/>
          <p:cNvSpPr/>
          <p:nvPr/>
        </p:nvSpPr>
        <p:spPr>
          <a:xfrm>
            <a:off x="6591300" y="3843338"/>
            <a:ext cx="525463" cy="363537"/>
          </a:xfrm>
          <a:custGeom>
            <a:avLst/>
            <a:gdLst/>
            <a:ahLst/>
            <a:cxnLst>
              <a:cxn ang="0">
                <a:pos x="0" y="0"/>
              </a:cxn>
              <a:cxn ang="0">
                <a:pos x="525463" y="363537"/>
              </a:cxn>
            </a:cxnLst>
            <a:rect l="0" t="0" r="0" b="0"/>
            <a:pathLst>
              <a:path w="564" h="313">
                <a:moveTo>
                  <a:pt x="0" y="0"/>
                </a:moveTo>
                <a:lnTo>
                  <a:pt x="564" y="313"/>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25" name="矩形 116749"/>
          <p:cNvSpPr/>
          <p:nvPr/>
        </p:nvSpPr>
        <p:spPr>
          <a:xfrm>
            <a:off x="7280275" y="4029075"/>
            <a:ext cx="1231900" cy="696913"/>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90126" name="矩形 116750"/>
          <p:cNvSpPr/>
          <p:nvPr/>
        </p:nvSpPr>
        <p:spPr>
          <a:xfrm>
            <a:off x="7243763" y="3981450"/>
            <a:ext cx="1230312" cy="696913"/>
          </a:xfrm>
          <a:prstGeom prst="rect">
            <a:avLst/>
          </a:prstGeom>
          <a:solidFill>
            <a:srgbClr val="FFFFFF"/>
          </a:solidFill>
          <a:ln w="9525">
            <a:noFill/>
          </a:ln>
        </p:spPr>
        <p:txBody>
          <a:bodyPr anchor="t"/>
          <a:lstStyle/>
          <a:p>
            <a:r>
              <a:rPr lang="zh-CN" altLang="en-US" sz="2000" dirty="0">
                <a:latin typeface="Tahoma" panose="020B0604030504040204" pitchFamily="34" charset="0"/>
                <a:ea typeface="宋体" panose="02010600030101010101" pitchFamily="2" charset="-122"/>
              </a:rPr>
              <a:t>解决方案模型</a:t>
            </a:r>
            <a:endParaRPr lang="zh-CN" altLang="en-US" sz="2000" dirty="0">
              <a:latin typeface="Tahoma" panose="020B0604030504040204" pitchFamily="34" charset="0"/>
              <a:ea typeface="宋体" panose="02010600030101010101" pitchFamily="2" charset="-122"/>
            </a:endParaRPr>
          </a:p>
        </p:txBody>
      </p:sp>
      <p:sp>
        <p:nvSpPr>
          <p:cNvPr id="90127" name="矩形 116751"/>
          <p:cNvSpPr/>
          <p:nvPr/>
        </p:nvSpPr>
        <p:spPr>
          <a:xfrm>
            <a:off x="7243763" y="3981450"/>
            <a:ext cx="1230312" cy="696913"/>
          </a:xfrm>
          <a:prstGeom prst="rect">
            <a:avLst/>
          </a:prstGeom>
          <a:noFill/>
          <a:ln w="63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0128" name="未知"/>
          <p:cNvSpPr/>
          <p:nvPr/>
        </p:nvSpPr>
        <p:spPr>
          <a:xfrm>
            <a:off x="7065963" y="4119563"/>
            <a:ext cx="138112" cy="150812"/>
          </a:xfrm>
          <a:custGeom>
            <a:avLst/>
            <a:gdLst/>
            <a:ahLst/>
            <a:cxnLst>
              <a:cxn ang="0">
                <a:pos x="138112" y="148492"/>
              </a:cxn>
              <a:cxn ang="0">
                <a:pos x="0" y="150812"/>
              </a:cxn>
              <a:cxn ang="0">
                <a:pos x="66739" y="0"/>
              </a:cxn>
              <a:cxn ang="0">
                <a:pos x="138112" y="148492"/>
              </a:cxn>
            </a:cxnLst>
            <a:rect l="0" t="0" r="0" b="0"/>
            <a:pathLst>
              <a:path w="149" h="130">
                <a:moveTo>
                  <a:pt x="149" y="128"/>
                </a:moveTo>
                <a:lnTo>
                  <a:pt x="0" y="130"/>
                </a:lnTo>
                <a:lnTo>
                  <a:pt x="72" y="0"/>
                </a:lnTo>
                <a:lnTo>
                  <a:pt x="149" y="128"/>
                </a:lnTo>
                <a:close/>
              </a:path>
            </a:pathLst>
          </a:custGeom>
          <a:solidFill>
            <a:srgbClr val="000000"/>
          </a:solidFill>
          <a:ln w="9525">
            <a:noFill/>
          </a:ln>
        </p:spPr>
        <p:txBody>
          <a:bodyPr/>
          <a:lstStyle/>
          <a:p>
            <a:endParaRPr lang="zh-CN" altLang="en-US"/>
          </a:p>
        </p:txBody>
      </p:sp>
      <p:sp>
        <p:nvSpPr>
          <p:cNvPr id="90129" name="未知"/>
          <p:cNvSpPr/>
          <p:nvPr/>
        </p:nvSpPr>
        <p:spPr>
          <a:xfrm>
            <a:off x="6591300" y="4473575"/>
            <a:ext cx="531813" cy="368300"/>
          </a:xfrm>
          <a:custGeom>
            <a:avLst/>
            <a:gdLst/>
            <a:ahLst/>
            <a:cxnLst>
              <a:cxn ang="0">
                <a:pos x="0" y="368300"/>
              </a:cxn>
              <a:cxn ang="0">
                <a:pos x="531813" y="0"/>
              </a:cxn>
            </a:cxnLst>
            <a:rect l="0" t="0" r="0" b="0"/>
            <a:pathLst>
              <a:path w="571" h="317">
                <a:moveTo>
                  <a:pt x="0" y="317"/>
                </a:moveTo>
                <a:lnTo>
                  <a:pt x="571" y="0"/>
                </a:lnTo>
              </a:path>
            </a:pathLst>
          </a:custGeom>
          <a:noFill/>
          <a:ln w="12699" cap="flat" cmpd="sng">
            <a:solidFill>
              <a:srgbClr val="000000"/>
            </a:solidFill>
            <a:prstDash val="solid"/>
            <a:round/>
            <a:headEnd type="none" w="med" len="med"/>
            <a:tailEnd type="none" w="med" len="med"/>
          </a:ln>
        </p:spPr>
        <p:txBody>
          <a:bodyPr/>
          <a:lstStyle/>
          <a:p>
            <a:endParaRPr lang="zh-CN" altLang="en-US"/>
          </a:p>
        </p:txBody>
      </p:sp>
      <p:sp>
        <p:nvSpPr>
          <p:cNvPr id="90130" name="未知"/>
          <p:cNvSpPr/>
          <p:nvPr/>
        </p:nvSpPr>
        <p:spPr>
          <a:xfrm>
            <a:off x="7070725" y="4410075"/>
            <a:ext cx="139700" cy="152400"/>
          </a:xfrm>
          <a:custGeom>
            <a:avLst/>
            <a:gdLst/>
            <a:ahLst/>
            <a:cxnLst>
              <a:cxn ang="0">
                <a:pos x="139700" y="2327"/>
              </a:cxn>
              <a:cxn ang="0">
                <a:pos x="67987" y="152400"/>
              </a:cxn>
              <a:cxn ang="0">
                <a:pos x="0" y="0"/>
              </a:cxn>
              <a:cxn ang="0">
                <a:pos x="139700" y="2327"/>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sp>
        <p:nvSpPr>
          <p:cNvPr id="90131" name="未知"/>
          <p:cNvSpPr/>
          <p:nvPr/>
        </p:nvSpPr>
        <p:spPr>
          <a:xfrm>
            <a:off x="2784475" y="4330700"/>
            <a:ext cx="366713" cy="0"/>
          </a:xfrm>
          <a:custGeom>
            <a:avLst/>
            <a:gdLst/>
            <a:ahLst/>
            <a:cxnLst>
              <a:cxn ang="0">
                <a:pos x="0" y="0"/>
              </a:cxn>
              <a:cxn ang="0">
                <a:pos x="366713" y="0"/>
              </a:cxn>
            </a:cxnLst>
            <a:rect l="0" t="0" r="0" b="0"/>
            <a:pathLst>
              <a:path w="393" h="1">
                <a:moveTo>
                  <a:pt x="0" y="0"/>
                </a:moveTo>
                <a:lnTo>
                  <a:pt x="393"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32" name="未知"/>
          <p:cNvSpPr/>
          <p:nvPr/>
        </p:nvSpPr>
        <p:spPr>
          <a:xfrm>
            <a:off x="3144838" y="4244975"/>
            <a:ext cx="120650" cy="173038"/>
          </a:xfrm>
          <a:custGeom>
            <a:avLst/>
            <a:gdLst/>
            <a:ahLst/>
            <a:cxnLst>
              <a:cxn ang="0">
                <a:pos x="120650" y="86519"/>
              </a:cxn>
              <a:cxn ang="0">
                <a:pos x="0" y="173038"/>
              </a:cxn>
              <a:cxn ang="0">
                <a:pos x="0" y="0"/>
              </a:cxn>
              <a:cxn ang="0">
                <a:pos x="120650" y="86519"/>
              </a:cxn>
            </a:cxnLst>
            <a:rect l="0" t="0" r="0" b="0"/>
            <a:pathLst>
              <a:path w="129" h="150">
                <a:moveTo>
                  <a:pt x="129" y="75"/>
                </a:moveTo>
                <a:lnTo>
                  <a:pt x="0" y="150"/>
                </a:lnTo>
                <a:lnTo>
                  <a:pt x="0" y="0"/>
                </a:lnTo>
                <a:lnTo>
                  <a:pt x="129" y="75"/>
                </a:lnTo>
                <a:close/>
              </a:path>
            </a:pathLst>
          </a:custGeom>
          <a:solidFill>
            <a:srgbClr val="000000"/>
          </a:solidFill>
          <a:ln w="9525">
            <a:noFill/>
          </a:ln>
        </p:spPr>
        <p:txBody>
          <a:bodyPr/>
          <a:lstStyle/>
          <a:p>
            <a:endParaRPr lang="zh-CN" altLang="en-US"/>
          </a:p>
        </p:txBody>
      </p:sp>
      <p:sp>
        <p:nvSpPr>
          <p:cNvPr id="90133" name="未知"/>
          <p:cNvSpPr/>
          <p:nvPr/>
        </p:nvSpPr>
        <p:spPr>
          <a:xfrm>
            <a:off x="8474075" y="4330700"/>
            <a:ext cx="525463" cy="0"/>
          </a:xfrm>
          <a:custGeom>
            <a:avLst/>
            <a:gdLst/>
            <a:ahLst/>
            <a:cxnLst>
              <a:cxn ang="0">
                <a:pos x="0" y="0"/>
              </a:cxn>
              <a:cxn ang="0">
                <a:pos x="525463" y="0"/>
              </a:cxn>
            </a:cxnLst>
            <a:rect l="0" t="0" r="0" b="0"/>
            <a:pathLst>
              <a:path w="564" h="1">
                <a:moveTo>
                  <a:pt x="0" y="0"/>
                </a:moveTo>
                <a:lnTo>
                  <a:pt x="564"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34" name="矩形 116758"/>
          <p:cNvSpPr/>
          <p:nvPr/>
        </p:nvSpPr>
        <p:spPr>
          <a:xfrm>
            <a:off x="9137650" y="4029075"/>
            <a:ext cx="627063" cy="696913"/>
          </a:xfrm>
          <a:prstGeom prst="rect">
            <a:avLst/>
          </a:prstGeom>
          <a:solidFill>
            <a:srgbClr val="908F93"/>
          </a:solidFill>
          <a:ln w="9525">
            <a:noFill/>
          </a:ln>
        </p:spPr>
        <p:txBody>
          <a:bodyPr anchor="t"/>
          <a:lstStyle/>
          <a:p>
            <a:endParaRPr lang="zh-CN" altLang="en-US" dirty="0">
              <a:latin typeface="Times" charset="0"/>
              <a:ea typeface="宋体" panose="02010600030101010101" pitchFamily="2" charset="-122"/>
            </a:endParaRPr>
          </a:p>
        </p:txBody>
      </p:sp>
      <p:sp>
        <p:nvSpPr>
          <p:cNvPr id="90135" name="矩形 116759"/>
          <p:cNvSpPr/>
          <p:nvPr/>
        </p:nvSpPr>
        <p:spPr>
          <a:xfrm>
            <a:off x="9099550" y="3981450"/>
            <a:ext cx="628650" cy="696913"/>
          </a:xfrm>
          <a:prstGeom prst="rect">
            <a:avLst/>
          </a:prstGeom>
          <a:solidFill>
            <a:srgbClr val="FFFFFF"/>
          </a:solidFill>
          <a:ln w="9525">
            <a:noFill/>
          </a:ln>
        </p:spPr>
        <p:txBody>
          <a:bodyPr anchor="t"/>
          <a:lstStyle/>
          <a:p>
            <a:r>
              <a:rPr lang="zh-CN" altLang="en-US" sz="2000" dirty="0">
                <a:latin typeface="Tahoma" panose="020B0604030504040204" pitchFamily="34" charset="0"/>
                <a:ea typeface="宋体" panose="02010600030101010101" pitchFamily="2" charset="-122"/>
              </a:rPr>
              <a:t>编码</a:t>
            </a:r>
            <a:endParaRPr lang="zh-CN" altLang="en-US" sz="2000" dirty="0">
              <a:latin typeface="Tahoma" panose="020B0604030504040204" pitchFamily="34" charset="0"/>
              <a:ea typeface="宋体" panose="02010600030101010101" pitchFamily="2" charset="-122"/>
            </a:endParaRPr>
          </a:p>
        </p:txBody>
      </p:sp>
      <p:sp>
        <p:nvSpPr>
          <p:cNvPr id="90136" name="矩形 116760"/>
          <p:cNvSpPr/>
          <p:nvPr/>
        </p:nvSpPr>
        <p:spPr>
          <a:xfrm>
            <a:off x="9099550" y="3981450"/>
            <a:ext cx="628650" cy="696913"/>
          </a:xfrm>
          <a:prstGeom prst="rect">
            <a:avLst/>
          </a:prstGeom>
          <a:noFill/>
          <a:ln w="63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0137" name="未知"/>
          <p:cNvSpPr/>
          <p:nvPr/>
        </p:nvSpPr>
        <p:spPr>
          <a:xfrm>
            <a:off x="8978900" y="4244975"/>
            <a:ext cx="120650" cy="173038"/>
          </a:xfrm>
          <a:custGeom>
            <a:avLst/>
            <a:gdLst/>
            <a:ahLst/>
            <a:cxnLst>
              <a:cxn ang="0">
                <a:pos x="120650" y="86519"/>
              </a:cxn>
              <a:cxn ang="0">
                <a:pos x="0" y="173038"/>
              </a:cxn>
              <a:cxn ang="0">
                <a:pos x="0" y="0"/>
              </a:cxn>
              <a:cxn ang="0">
                <a:pos x="120650" y="86519"/>
              </a:cxn>
            </a:cxnLst>
            <a:rect l="0" t="0" r="0" b="0"/>
            <a:pathLst>
              <a:path w="129" h="150">
                <a:moveTo>
                  <a:pt x="129" y="75"/>
                </a:moveTo>
                <a:lnTo>
                  <a:pt x="0" y="150"/>
                </a:lnTo>
                <a:lnTo>
                  <a:pt x="0" y="0"/>
                </a:lnTo>
                <a:lnTo>
                  <a:pt x="129" y="75"/>
                </a:lnTo>
                <a:close/>
              </a:path>
            </a:pathLst>
          </a:custGeom>
          <a:solidFill>
            <a:srgbClr val="000000"/>
          </a:solidFill>
          <a:ln w="9525">
            <a:noFill/>
          </a:ln>
        </p:spPr>
        <p:txBody>
          <a:bodyPr/>
          <a:lstStyle/>
          <a:p>
            <a:endParaRPr lang="zh-CN" altLang="en-US"/>
          </a:p>
        </p:txBody>
      </p:sp>
      <p:sp>
        <p:nvSpPr>
          <p:cNvPr id="90138" name="未知"/>
          <p:cNvSpPr/>
          <p:nvPr/>
        </p:nvSpPr>
        <p:spPr>
          <a:xfrm>
            <a:off x="4583113" y="3789363"/>
            <a:ext cx="654050" cy="458787"/>
          </a:xfrm>
          <a:custGeom>
            <a:avLst/>
            <a:gdLst/>
            <a:ahLst/>
            <a:cxnLst>
              <a:cxn ang="0">
                <a:pos x="0" y="458787"/>
              </a:cxn>
              <a:cxn ang="0">
                <a:pos x="654050" y="0"/>
              </a:cxn>
            </a:cxnLst>
            <a:rect l="0" t="0" r="0" b="0"/>
            <a:pathLst>
              <a:path w="571" h="317">
                <a:moveTo>
                  <a:pt x="0" y="317"/>
                </a:moveTo>
                <a:lnTo>
                  <a:pt x="571"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39" name="未知"/>
          <p:cNvSpPr/>
          <p:nvPr/>
        </p:nvSpPr>
        <p:spPr>
          <a:xfrm>
            <a:off x="5186363" y="3760788"/>
            <a:ext cx="141287" cy="150812"/>
          </a:xfrm>
          <a:custGeom>
            <a:avLst/>
            <a:gdLst/>
            <a:ahLst/>
            <a:cxnLst>
              <a:cxn ang="0">
                <a:pos x="141287" y="2302"/>
              </a:cxn>
              <a:cxn ang="0">
                <a:pos x="68760" y="150812"/>
              </a:cxn>
              <a:cxn ang="0">
                <a:pos x="0" y="0"/>
              </a:cxn>
              <a:cxn ang="0">
                <a:pos x="141287" y="2302"/>
              </a:cxn>
            </a:cxnLst>
            <a:rect l="0" t="0" r="0" b="0"/>
            <a:pathLst>
              <a:path w="150" h="131">
                <a:moveTo>
                  <a:pt x="150" y="2"/>
                </a:moveTo>
                <a:lnTo>
                  <a:pt x="73" y="131"/>
                </a:lnTo>
                <a:lnTo>
                  <a:pt x="0" y="0"/>
                </a:lnTo>
                <a:lnTo>
                  <a:pt x="150" y="2"/>
                </a:lnTo>
                <a:close/>
              </a:path>
            </a:pathLst>
          </a:custGeom>
          <a:solidFill>
            <a:srgbClr val="000000"/>
          </a:solidFill>
          <a:ln w="9525">
            <a:noFill/>
          </a:ln>
        </p:spPr>
        <p:txBody>
          <a:bodyPr/>
          <a:lstStyle/>
          <a:p>
            <a:endParaRPr lang="zh-CN" altLang="en-US"/>
          </a:p>
        </p:txBody>
      </p:sp>
      <p:grpSp>
        <p:nvGrpSpPr>
          <p:cNvPr id="90140" name="组合 116764"/>
          <p:cNvGrpSpPr/>
          <p:nvPr/>
        </p:nvGrpSpPr>
        <p:grpSpPr>
          <a:xfrm>
            <a:off x="2424113" y="3849688"/>
            <a:ext cx="358775" cy="935037"/>
            <a:chOff x="0" y="0"/>
            <a:chExt cx="354" cy="802"/>
          </a:xfrm>
        </p:grpSpPr>
        <p:sp>
          <p:nvSpPr>
            <p:cNvPr id="90141" name="未知"/>
            <p:cNvSpPr/>
            <p:nvPr/>
          </p:nvSpPr>
          <p:spPr>
            <a:xfrm>
              <a:off x="50" y="10"/>
              <a:ext cx="254" cy="253"/>
            </a:xfrm>
            <a:custGeom>
              <a:avLst/>
              <a:gdLst/>
              <a:ahLst/>
              <a:cxnLst>
                <a:cxn ang="0">
                  <a:pos x="254" y="127"/>
                </a:cxn>
                <a:cxn ang="0">
                  <a:pos x="235" y="193"/>
                </a:cxn>
                <a:cxn ang="0">
                  <a:pos x="185" y="239"/>
                </a:cxn>
                <a:cxn ang="0">
                  <a:pos x="127" y="253"/>
                </a:cxn>
                <a:cxn ang="0">
                  <a:pos x="117" y="253"/>
                </a:cxn>
                <a:cxn ang="0">
                  <a:pos x="52" y="229"/>
                </a:cxn>
                <a:cxn ang="0">
                  <a:pos x="10" y="176"/>
                </a:cxn>
                <a:cxn ang="0">
                  <a:pos x="0" y="127"/>
                </a:cxn>
                <a:cxn ang="0">
                  <a:pos x="1" y="116"/>
                </a:cxn>
                <a:cxn ang="0">
                  <a:pos x="25" y="52"/>
                </a:cxn>
                <a:cxn ang="0">
                  <a:pos x="78" y="10"/>
                </a:cxn>
                <a:cxn ang="0">
                  <a:pos x="127" y="0"/>
                </a:cxn>
                <a:cxn ang="0">
                  <a:pos x="138" y="0"/>
                </a:cxn>
                <a:cxn ang="0">
                  <a:pos x="202" y="25"/>
                </a:cxn>
                <a:cxn ang="0">
                  <a:pos x="244" y="77"/>
                </a:cxn>
                <a:cxn ang="0">
                  <a:pos x="254" y="127"/>
                </a:cxn>
              </a:cxnLst>
              <a:rect l="0" t="0" r="0" b="0"/>
              <a:pathLst>
                <a:path w="254" h="253">
                  <a:moveTo>
                    <a:pt x="254" y="127"/>
                  </a:moveTo>
                  <a:lnTo>
                    <a:pt x="235" y="193"/>
                  </a:lnTo>
                  <a:lnTo>
                    <a:pt x="185" y="239"/>
                  </a:lnTo>
                  <a:lnTo>
                    <a:pt x="127" y="253"/>
                  </a:lnTo>
                  <a:lnTo>
                    <a:pt x="117" y="253"/>
                  </a:lnTo>
                  <a:lnTo>
                    <a:pt x="52" y="229"/>
                  </a:lnTo>
                  <a:lnTo>
                    <a:pt x="10" y="176"/>
                  </a:lnTo>
                  <a:lnTo>
                    <a:pt x="0" y="127"/>
                  </a:lnTo>
                  <a:lnTo>
                    <a:pt x="1" y="116"/>
                  </a:lnTo>
                  <a:lnTo>
                    <a:pt x="25" y="52"/>
                  </a:lnTo>
                  <a:lnTo>
                    <a:pt x="78" y="10"/>
                  </a:lnTo>
                  <a:lnTo>
                    <a:pt x="127" y="0"/>
                  </a:lnTo>
                  <a:lnTo>
                    <a:pt x="138" y="0"/>
                  </a:lnTo>
                  <a:lnTo>
                    <a:pt x="202" y="25"/>
                  </a:lnTo>
                  <a:lnTo>
                    <a:pt x="244" y="77"/>
                  </a:lnTo>
                  <a:lnTo>
                    <a:pt x="254" y="127"/>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42" name="未知"/>
            <p:cNvSpPr/>
            <p:nvPr/>
          </p:nvSpPr>
          <p:spPr>
            <a:xfrm>
              <a:off x="34" y="263"/>
              <a:ext cx="144" cy="529"/>
            </a:xfrm>
            <a:custGeom>
              <a:avLst/>
              <a:gdLst/>
              <a:ahLst/>
              <a:cxnLst>
                <a:cxn ang="0">
                  <a:pos x="144" y="0"/>
                </a:cxn>
                <a:cxn ang="0">
                  <a:pos x="144" y="303"/>
                </a:cxn>
                <a:cxn ang="0">
                  <a:pos x="0" y="529"/>
                </a:cxn>
              </a:cxnLst>
              <a:rect l="0" t="0" r="0" b="0"/>
              <a:pathLst>
                <a:path w="144" h="529">
                  <a:moveTo>
                    <a:pt x="144" y="0"/>
                  </a:moveTo>
                  <a:lnTo>
                    <a:pt x="144" y="303"/>
                  </a:lnTo>
                  <a:lnTo>
                    <a:pt x="0" y="529"/>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43" name="未知"/>
            <p:cNvSpPr/>
            <p:nvPr/>
          </p:nvSpPr>
          <p:spPr>
            <a:xfrm>
              <a:off x="10" y="397"/>
              <a:ext cx="334" cy="0"/>
            </a:xfrm>
            <a:custGeom>
              <a:avLst/>
              <a:gdLst/>
              <a:ahLst/>
              <a:cxnLst>
                <a:cxn ang="0">
                  <a:pos x="0" y="0"/>
                </a:cxn>
                <a:cxn ang="0">
                  <a:pos x="334" y="0"/>
                </a:cxn>
              </a:cxnLst>
              <a:rect l="0" t="0" r="0" b="0"/>
              <a:pathLst>
                <a:path w="334" h="1">
                  <a:moveTo>
                    <a:pt x="0" y="0"/>
                  </a:moveTo>
                  <a:lnTo>
                    <a:pt x="334" y="0"/>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0144" name="未知"/>
            <p:cNvSpPr/>
            <p:nvPr/>
          </p:nvSpPr>
          <p:spPr>
            <a:xfrm>
              <a:off x="180" y="569"/>
              <a:ext cx="144" cy="222"/>
            </a:xfrm>
            <a:custGeom>
              <a:avLst/>
              <a:gdLst/>
              <a:ahLst/>
              <a:cxnLst>
                <a:cxn ang="0">
                  <a:pos x="0" y="0"/>
                </a:cxn>
                <a:cxn ang="0">
                  <a:pos x="144" y="222"/>
                </a:cxn>
              </a:cxnLst>
              <a:rect l="0" t="0" r="0" b="0"/>
              <a:pathLst>
                <a:path w="144" h="222">
                  <a:moveTo>
                    <a:pt x="0" y="0"/>
                  </a:moveTo>
                  <a:lnTo>
                    <a:pt x="144" y="222"/>
                  </a:lnTo>
                </a:path>
              </a:pathLst>
            </a:custGeom>
            <a:noFill/>
            <a:ln w="12700" cap="flat" cmpd="sng">
              <a:solidFill>
                <a:srgbClr val="000000"/>
              </a:solidFill>
              <a:prstDash val="solid"/>
              <a:round/>
              <a:headEnd type="none" w="med" len="med"/>
              <a:tailEnd type="none" w="med" len="med"/>
            </a:ln>
          </p:spPr>
          <p:txBody>
            <a:bodyPr/>
            <a:lstStyle/>
            <a:p>
              <a:endParaRPr lang="zh-CN" altLang="en-US"/>
            </a:p>
          </p:txBody>
        </p:sp>
      </p:grpSp>
      <p:sp>
        <p:nvSpPr>
          <p:cNvPr id="90145" name="矩形 116769"/>
          <p:cNvSpPr/>
          <p:nvPr/>
        </p:nvSpPr>
        <p:spPr>
          <a:xfrm rot="-2031616">
            <a:off x="4511675" y="3526790"/>
            <a:ext cx="742315" cy="337185"/>
          </a:xfrm>
          <a:prstGeom prst="rect">
            <a:avLst/>
          </a:prstGeom>
          <a:solidFill>
            <a:schemeClr val="bg1"/>
          </a:solidFill>
          <a:ln w="9525">
            <a:noFill/>
          </a:ln>
        </p:spPr>
        <p:txBody>
          <a:bodyPr wrap="square" anchor="ctr">
            <a:spAutoFit/>
          </a:bodyPr>
          <a:lstStyle/>
          <a:p>
            <a:pPr marL="342900" indent="-342900" algn="ctr">
              <a:spcBef>
                <a:spcPct val="20000"/>
              </a:spcBef>
              <a:buClr>
                <a:schemeClr val="folHlink"/>
              </a:buClr>
              <a:buSzPct val="60000"/>
              <a:buFont typeface="Wingdings" panose="05000000000000000000" pitchFamily="2" charset="2"/>
            </a:pPr>
            <a:r>
              <a:rPr lang="en-US" altLang="zh-CN" sz="1600" dirty="0">
                <a:latin typeface="Tahoma" panose="020B0604030504040204" pitchFamily="34" charset="0"/>
                <a:ea typeface="宋体" panose="02010600030101010101" pitchFamily="2" charset="-122"/>
              </a:rPr>
              <a:t>NFRs</a:t>
            </a:r>
            <a:endParaRPr lang="en-US" altLang="zh-CN" sz="1600" dirty="0">
              <a:latin typeface="Tahoma" panose="020B0604030504040204" pitchFamily="34" charset="0"/>
              <a:ea typeface="宋体" panose="02010600030101010101" pitchFamily="2" charset="-122"/>
            </a:endParaRPr>
          </a:p>
        </p:txBody>
      </p:sp>
      <p:sp>
        <p:nvSpPr>
          <p:cNvPr id="90146" name="文本框 116770"/>
          <p:cNvSpPr txBox="1"/>
          <p:nvPr/>
        </p:nvSpPr>
        <p:spPr>
          <a:xfrm rot="2012780">
            <a:off x="4440238" y="4641850"/>
            <a:ext cx="720725" cy="337185"/>
          </a:xfrm>
          <a:prstGeom prst="rect">
            <a:avLst/>
          </a:prstGeom>
          <a:solidFill>
            <a:srgbClr val="FFFFCC"/>
          </a:solidFill>
          <a:ln w="9525">
            <a:noFill/>
          </a:ln>
        </p:spPr>
        <p:txBody>
          <a:bodyPr anchor="t">
            <a:spAutoFit/>
          </a:bodyPr>
          <a:lstStyle/>
          <a:p>
            <a:pPr marL="342900" indent="-342900" algn="ctr">
              <a:spcBef>
                <a:spcPct val="50000"/>
              </a:spcBef>
              <a:buClr>
                <a:schemeClr val="folHlink"/>
              </a:buClr>
              <a:buSzPct val="60000"/>
              <a:buFont typeface="Wingdings" panose="05000000000000000000" pitchFamily="2" charset="2"/>
            </a:pPr>
            <a:r>
              <a:rPr lang="en-US" altLang="zh-CN" sz="1600" dirty="0">
                <a:latin typeface="Tahoma" panose="020B0604030504040204" pitchFamily="34" charset="0"/>
                <a:ea typeface="宋体" panose="02010600030101010101" pitchFamily="2" charset="-122"/>
              </a:rPr>
              <a:t>FRs</a:t>
            </a:r>
            <a:endParaRPr lang="en-US" altLang="zh-CN" sz="1600" dirty="0">
              <a:latin typeface="Tahoma" panose="020B0604030504040204" pitchFamily="34" charset="0"/>
              <a:ea typeface="宋体" panose="02010600030101010101" pitchFamily="2" charset="-122"/>
            </a:endParaRPr>
          </a:p>
        </p:txBody>
      </p:sp>
      <p:sp>
        <p:nvSpPr>
          <p:cNvPr id="90147" name="矩形 116771"/>
          <p:cNvSpPr/>
          <p:nvPr/>
        </p:nvSpPr>
        <p:spPr>
          <a:xfrm>
            <a:off x="5375275" y="3500438"/>
            <a:ext cx="1225550" cy="649287"/>
          </a:xfrm>
          <a:prstGeom prst="rect">
            <a:avLst/>
          </a:prstGeom>
          <a:solidFill>
            <a:schemeClr val="bg1"/>
          </a:solidFill>
          <a:ln w="9525" cap="flat" cmpd="sng">
            <a:solidFill>
              <a:schemeClr val="tx1"/>
            </a:solidFill>
            <a:prstDash val="solid"/>
            <a:miter/>
            <a:headEnd type="none" w="med" len="med"/>
            <a:tailEnd type="none" w="med" len="med"/>
          </a:ln>
          <a:effectLst>
            <a:outerShdw dist="53882" dir="2699999" algn="ctr" rotWithShape="0">
              <a:schemeClr val="bg2">
                <a:alpha val="50000"/>
              </a:schemeClr>
            </a:outerShdw>
          </a:effectLst>
        </p:spPr>
        <p:txBody>
          <a:bodyPr wrap="none" anchor="ctr"/>
          <a:lstStyle/>
          <a:p>
            <a:pPr algn="ctr"/>
            <a:r>
              <a:rPr lang="zh-CN" altLang="en-US" sz="2000" dirty="0">
                <a:latin typeface="Tahoma" panose="020B0604030504040204" pitchFamily="34" charset="0"/>
                <a:ea typeface="宋体" panose="02010600030101010101" pitchFamily="2" charset="-122"/>
              </a:rPr>
              <a:t>架构模型</a:t>
            </a:r>
            <a:endParaRPr lang="zh-CN" altLang="en-US" sz="2000" dirty="0">
              <a:latin typeface="Tahoma" panose="020B0604030504040204" pitchFamily="34" charset="0"/>
              <a:ea typeface="宋体" panose="02010600030101010101" pitchFamily="2" charset="-122"/>
            </a:endParaRPr>
          </a:p>
          <a:p>
            <a:pPr algn="ctr"/>
            <a:endParaRPr lang="zh-CN" altLang="en-US" sz="2000" dirty="0">
              <a:latin typeface="Tahoma" panose="020B0604030504040204" pitchFamily="34" charset="0"/>
              <a:ea typeface="宋体" panose="02010600030101010101" pitchFamily="2" charset="-122"/>
            </a:endParaRPr>
          </a:p>
        </p:txBody>
      </p:sp>
      <p:sp>
        <p:nvSpPr>
          <p:cNvPr id="90148" name="矩形 116772"/>
          <p:cNvSpPr/>
          <p:nvPr/>
        </p:nvSpPr>
        <p:spPr>
          <a:xfrm>
            <a:off x="3287713" y="3981450"/>
            <a:ext cx="1230312" cy="696913"/>
          </a:xfrm>
          <a:prstGeom prst="rect">
            <a:avLst/>
          </a:prstGeom>
          <a:noFill/>
          <a:ln w="6350" cap="flat" cmpd="sng">
            <a:solidFill>
              <a:schemeClr val="tx1"/>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2" name="矩形标注 1"/>
          <p:cNvSpPr/>
          <p:nvPr/>
        </p:nvSpPr>
        <p:spPr>
          <a:xfrm>
            <a:off x="7065963" y="5422900"/>
            <a:ext cx="2698750" cy="1098550"/>
          </a:xfrm>
          <a:prstGeom prst="wedgeRectCallout">
            <a:avLst>
              <a:gd name="adj1" fmla="val -83406"/>
              <a:gd name="adj2" fmla="val -479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0" fontAlgn="base" latinLnBrk="0" hangingPunct="0">
              <a:lnSpc>
                <a:spcPct val="100000"/>
              </a:lnSpc>
              <a:spcBef>
                <a:spcPct val="0"/>
              </a:spcBef>
              <a:spcAft>
                <a:spcPct val="0"/>
              </a:spcAft>
              <a:buFont typeface="Arial" panose="020B0604020202020204" pitchFamily="34" charset="0"/>
              <a:buNone/>
            </a:pPr>
            <a:r>
              <a:rPr kumimoji="0" lang="zh-CN" altLang="en-US" sz="1400" b="0" i="0" u="none" strike="noStrike" kern="1200" cap="none" spc="0" normalizeH="0" baseline="0" noProof="1">
                <a:solidFill>
                  <a:srgbClr val="333333"/>
                </a:solidFill>
                <a:latin typeface="+mn-lt"/>
                <a:ea typeface="+mn-ea"/>
                <a:cs typeface="+mn-cs"/>
                <a:sym typeface="+mn-ea"/>
              </a:rPr>
              <a:t>面向对象的设计模型体现为相关对象的协作，结合自己的程序设计经验，谈谈一个软件系统中的对象之间是如何协同工作的？</a:t>
            </a:r>
            <a:endParaRPr kumimoji="0" lang="zh-CN" altLang="en-US" sz="1400" b="0" i="0" u="none" strike="noStrike" kern="1200" cap="none" spc="0" normalizeH="0" baseline="0" noProof="1">
              <a:solidFill>
                <a:srgbClr val="333333"/>
              </a:solidFill>
              <a:latin typeface="+mn-lt"/>
              <a:ea typeface="+mn-ea"/>
              <a:cs typeface="+mn-cs"/>
              <a:sym typeface="+mn-ea"/>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16738"/>
          <p:cNvSpPr>
            <a:spLocks noGrp="1"/>
          </p:cNvSpPr>
          <p:nvPr>
            <p:ph idx="1"/>
          </p:nvPr>
        </p:nvSpPr>
        <p:spPr>
          <a:xfrm>
            <a:off x="1138555" y="1770380"/>
            <a:ext cx="10227310" cy="4538345"/>
          </a:xfrm>
        </p:spPr>
        <p:txBody>
          <a:bodyPr wrap="square" lIns="91440" tIns="45720" rIns="91440" bIns="45720" anchor="t"/>
          <a:lstStyle/>
          <a:p>
            <a:pPr eaLnBrk="1" hangingPunct="1">
              <a:lnSpc>
                <a:spcPct val="110000"/>
              </a:lnSpc>
              <a:buNone/>
            </a:pPr>
            <a:r>
              <a:rPr lang="en-US" altLang="zh-CN" dirty="0">
                <a:latin typeface="黑体" panose="02010609060101010101" charset="-122"/>
                <a:ea typeface="黑体" panose="02010609060101010101" charset="-122"/>
                <a:sym typeface="+mn-ea"/>
              </a:rPr>
              <a:t>4.2 </a:t>
            </a:r>
            <a:r>
              <a:rPr lang="zh-CN" altLang="en-US" dirty="0">
                <a:latin typeface="黑体" panose="02010609060101010101" charset="-122"/>
                <a:ea typeface="黑体" panose="02010609060101010101" charset="-122"/>
                <a:sym typeface="+mn-ea"/>
              </a:rPr>
              <a:t>创建设计模型</a:t>
            </a:r>
            <a:endParaRPr lang="zh-CN" altLang="en-US" dirty="0"/>
          </a:p>
          <a:p>
            <a:pPr eaLnBrk="1" hangingPunct="1">
              <a:buFont typeface="Wingdings" panose="05000000000000000000" charset="0"/>
              <a:buChar char="Ø"/>
            </a:pPr>
            <a:r>
              <a:rPr lang="zh-CN" altLang="en-US" sz="2600" dirty="0">
                <a:latin typeface="微软雅黑" panose="020B0503020204020204" charset="-122"/>
                <a:ea typeface="微软雅黑" panose="020B0503020204020204" charset="-122"/>
                <a:sym typeface="+mn-ea"/>
              </a:rPr>
              <a:t>分析与设计的差异</a:t>
            </a:r>
            <a:endParaRPr lang="zh-CN" altLang="en-US" sz="2600" dirty="0">
              <a:latin typeface="微软雅黑" panose="020B0503020204020204" charset="-122"/>
              <a:ea typeface="微软雅黑" panose="020B0503020204020204" charset="-122"/>
            </a:endParaRPr>
          </a:p>
          <a:p>
            <a:pPr eaLnBrk="1" hangingPunct="1">
              <a:lnSpc>
                <a:spcPct val="110000"/>
              </a:lnSpc>
            </a:pPr>
            <a:r>
              <a:rPr lang="zh-CN" altLang="en-US" sz="2400" dirty="0">
                <a:latin typeface="BookAntiqua" charset="0"/>
                <a:sym typeface="+mn-ea"/>
              </a:rPr>
              <a:t>  分析能够帮助你对系统必须支持的业务过程（业务流程）进行建模：</a:t>
            </a:r>
            <a:endParaRPr lang="zh-CN" altLang="en-US" sz="2400" dirty="0">
              <a:latin typeface="BookAntiqua" charset="0"/>
            </a:endParaRPr>
          </a:p>
          <a:p>
            <a:pPr lvl="1" eaLnBrk="1" hangingPunct="1"/>
            <a:r>
              <a:rPr lang="zh-CN" altLang="en-US" dirty="0">
                <a:gradFill>
                  <a:gsLst>
                    <a:gs pos="0">
                      <a:srgbClr val="012D86"/>
                    </a:gs>
                    <a:gs pos="100000">
                      <a:srgbClr val="0E2557"/>
                    </a:gs>
                  </a:gsLst>
                  <a:lin scaled="0"/>
                </a:gradFill>
                <a:latin typeface="BookAntiqua" charset="0"/>
                <a:sym typeface="+mn-ea"/>
              </a:rPr>
              <a:t>用例</a:t>
            </a:r>
            <a:endParaRPr lang="zh-CN" altLang="en-US" dirty="0">
              <a:gradFill>
                <a:gsLst>
                  <a:gs pos="0">
                    <a:srgbClr val="012D86"/>
                  </a:gs>
                  <a:gs pos="100000">
                    <a:srgbClr val="0E2557"/>
                  </a:gs>
                </a:gsLst>
                <a:lin scaled="0"/>
              </a:gradFill>
              <a:latin typeface="BookAntiqua" charset="0"/>
            </a:endParaRPr>
          </a:p>
          <a:p>
            <a:pPr lvl="1" eaLnBrk="1" hangingPunct="1"/>
            <a:r>
              <a:rPr lang="zh-CN" altLang="en-US" dirty="0">
                <a:gradFill>
                  <a:gsLst>
                    <a:gs pos="0">
                      <a:srgbClr val="012D86"/>
                    </a:gs>
                    <a:gs pos="100000">
                      <a:srgbClr val="0E2557"/>
                    </a:gs>
                  </a:gsLst>
                  <a:lin scaled="0"/>
                </a:gradFill>
                <a:latin typeface="BookAntiqua" charset="0"/>
                <a:sym typeface="+mn-ea"/>
              </a:rPr>
              <a:t>域模型</a:t>
            </a:r>
            <a:endParaRPr lang="zh-CN" altLang="en-US" dirty="0">
              <a:gradFill>
                <a:gsLst>
                  <a:gs pos="0">
                    <a:srgbClr val="012D86"/>
                  </a:gs>
                  <a:gs pos="100000">
                    <a:srgbClr val="0E2557"/>
                  </a:gs>
                </a:gsLst>
                <a:lin scaled="0"/>
              </a:gradFill>
              <a:latin typeface="BookAntiqua" charset="0"/>
            </a:endParaRPr>
          </a:p>
          <a:p>
            <a:pPr eaLnBrk="1" hangingPunct="1">
              <a:lnSpc>
                <a:spcPct val="110000"/>
              </a:lnSpc>
            </a:pPr>
            <a:r>
              <a:rPr lang="zh-CN" altLang="en-US" sz="2400" dirty="0">
                <a:latin typeface="BookAntiqua" charset="0"/>
                <a:sym typeface="+mn-ea"/>
              </a:rPr>
              <a:t>  设计能够帮助你对系统是怎样支持业务过程进行建模。设计模型包括：</a:t>
            </a:r>
            <a:endParaRPr lang="zh-CN" altLang="en-US" sz="2400" dirty="0">
              <a:latin typeface="BookAntiqua" charset="0"/>
            </a:endParaRPr>
          </a:p>
          <a:p>
            <a:pPr lvl="1" eaLnBrk="1" hangingPunct="1"/>
            <a:r>
              <a:rPr lang="zh-CN" altLang="en-US" dirty="0">
                <a:gradFill>
                  <a:gsLst>
                    <a:gs pos="0">
                      <a:srgbClr val="012D86"/>
                    </a:gs>
                    <a:gs pos="100000">
                      <a:srgbClr val="0E2557"/>
                    </a:gs>
                  </a:gsLst>
                  <a:lin scaled="0"/>
                </a:gradFill>
                <a:latin typeface="BookAntiqua" charset="0"/>
                <a:sym typeface="+mn-ea"/>
              </a:rPr>
              <a:t>边界（用户界面）组件</a:t>
            </a:r>
            <a:endParaRPr lang="zh-CN" altLang="en-US" dirty="0">
              <a:gradFill>
                <a:gsLst>
                  <a:gs pos="0">
                    <a:srgbClr val="012D86"/>
                  </a:gs>
                  <a:gs pos="100000">
                    <a:srgbClr val="0E2557"/>
                  </a:gs>
                </a:gsLst>
                <a:lin scaled="0"/>
              </a:gradFill>
              <a:latin typeface="BookAntiqua" charset="0"/>
            </a:endParaRPr>
          </a:p>
          <a:p>
            <a:pPr lvl="1" eaLnBrk="1" hangingPunct="1"/>
            <a:r>
              <a:rPr lang="zh-CN" altLang="en-US" dirty="0">
                <a:gradFill>
                  <a:gsLst>
                    <a:gs pos="0">
                      <a:srgbClr val="012D86"/>
                    </a:gs>
                    <a:gs pos="100000">
                      <a:srgbClr val="0E2557"/>
                    </a:gs>
                  </a:gsLst>
                  <a:lin scaled="0"/>
                </a:gradFill>
                <a:latin typeface="BookAntiqua" charset="0"/>
                <a:sym typeface="+mn-ea"/>
              </a:rPr>
              <a:t>服务组件</a:t>
            </a:r>
            <a:endParaRPr lang="zh-CN" altLang="en-US" dirty="0">
              <a:gradFill>
                <a:gsLst>
                  <a:gs pos="0">
                    <a:srgbClr val="012D86"/>
                  </a:gs>
                  <a:gs pos="100000">
                    <a:srgbClr val="0E2557"/>
                  </a:gs>
                </a:gsLst>
                <a:lin scaled="0"/>
              </a:gradFill>
              <a:latin typeface="BookAntiqua" charset="0"/>
            </a:endParaRPr>
          </a:p>
          <a:p>
            <a:pPr lvl="1" eaLnBrk="1" hangingPunct="1"/>
            <a:r>
              <a:rPr lang="zh-CN" altLang="en-US" dirty="0">
                <a:gradFill>
                  <a:gsLst>
                    <a:gs pos="0">
                      <a:srgbClr val="012D86"/>
                    </a:gs>
                    <a:gs pos="100000">
                      <a:srgbClr val="0E2557"/>
                    </a:gs>
                  </a:gsLst>
                  <a:lin scaled="0"/>
                </a:gradFill>
                <a:latin typeface="BookAntiqua" charset="0"/>
                <a:sym typeface="+mn-ea"/>
              </a:rPr>
              <a:t>实体组件</a:t>
            </a:r>
            <a:endParaRPr lang="en-US" altLang="zh-CN" dirty="0">
              <a:gradFill>
                <a:gsLst>
                  <a:gs pos="0">
                    <a:srgbClr val="012D86"/>
                  </a:gs>
                  <a:gs pos="100000">
                    <a:srgbClr val="0E2557"/>
                  </a:gs>
                </a:gsLst>
                <a:lin scaled="0"/>
              </a:gradFill>
              <a:latin typeface="BookAntiqua" charset="0"/>
            </a:endParaRPr>
          </a:p>
          <a:p>
            <a:pPr eaLnBrk="1" hangingPunct="1">
              <a:buNone/>
            </a:pPr>
            <a:endParaRPr lang="en-US" altLang="zh-CN" dirty="0">
              <a:gradFill>
                <a:gsLst>
                  <a:gs pos="0">
                    <a:srgbClr val="012D86"/>
                  </a:gs>
                  <a:gs pos="100000">
                    <a:srgbClr val="0E2557"/>
                  </a:gs>
                </a:gsLst>
                <a:lin scaled="0"/>
              </a:gradFill>
              <a:latin typeface="BookAntiqua" charset="0"/>
              <a:ea typeface="微软雅黑" panose="020B0503020204020204" charset="-122"/>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18786"/>
          <p:cNvSpPr>
            <a:spLocks noGrp="1"/>
          </p:cNvSpPr>
          <p:nvPr>
            <p:ph idx="1"/>
          </p:nvPr>
        </p:nvSpPr>
        <p:spPr>
          <a:xfrm>
            <a:off x="1015365" y="1772285"/>
            <a:ext cx="9716135" cy="1081405"/>
          </a:xfrm>
        </p:spPr>
        <p:txBody>
          <a:bodyPr wrap="square" lIns="91440" tIns="45720" rIns="91440" bIns="45720" anchor="t"/>
          <a:lstStyle/>
          <a:p>
            <a:pPr eaLnBrk="1" hangingPunct="1">
              <a:lnSpc>
                <a:spcPct val="110000"/>
              </a:lnSpc>
              <a:buFont typeface="Wingdings" panose="05000000000000000000" charset="0"/>
              <a:buChar char="Ø"/>
            </a:pPr>
            <a:r>
              <a:rPr lang="zh-CN" altLang="en-US" sz="2600" dirty="0">
                <a:latin typeface="宋体" panose="02010600030101010101" pitchFamily="2" charset="-122"/>
              </a:rPr>
              <a:t> 鲁棒性分析是这样一个过程，它采用鲁棒图引导我们从用例转换为支持用例实现的职责模型：</a:t>
            </a:r>
            <a:endParaRPr lang="zh-CN" altLang="en-US" sz="2600"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endParaRPr lang="zh-CN" altLang="en-US" dirty="0"/>
          </a:p>
        </p:txBody>
      </p:sp>
      <p:grpSp>
        <p:nvGrpSpPr>
          <p:cNvPr id="92163" name="组合 118787"/>
          <p:cNvGrpSpPr/>
          <p:nvPr/>
        </p:nvGrpSpPr>
        <p:grpSpPr>
          <a:xfrm>
            <a:off x="2346643" y="3095625"/>
            <a:ext cx="6791325" cy="3146425"/>
            <a:chOff x="0" y="0"/>
            <a:chExt cx="4278" cy="1982"/>
          </a:xfrm>
        </p:grpSpPr>
        <p:grpSp>
          <p:nvGrpSpPr>
            <p:cNvPr id="92164" name="组合 118788"/>
            <p:cNvGrpSpPr/>
            <p:nvPr/>
          </p:nvGrpSpPr>
          <p:grpSpPr>
            <a:xfrm>
              <a:off x="317" y="0"/>
              <a:ext cx="3961" cy="1982"/>
              <a:chOff x="0" y="0"/>
              <a:chExt cx="9902" cy="4953"/>
            </a:xfrm>
          </p:grpSpPr>
          <p:sp>
            <p:nvSpPr>
              <p:cNvPr id="92165" name="未知"/>
              <p:cNvSpPr/>
              <p:nvPr/>
            </p:nvSpPr>
            <p:spPr>
              <a:xfrm>
                <a:off x="68" y="67"/>
                <a:ext cx="4839" cy="4880"/>
              </a:xfrm>
              <a:custGeom>
                <a:avLst/>
                <a:gdLst/>
                <a:ahLst/>
                <a:cxnLst>
                  <a:cxn ang="0">
                    <a:pos x="0" y="4880"/>
                  </a:cxn>
                  <a:cxn ang="0">
                    <a:pos x="0" y="0"/>
                  </a:cxn>
                  <a:cxn ang="0">
                    <a:pos x="4839" y="0"/>
                  </a:cxn>
                  <a:cxn ang="0">
                    <a:pos x="4839" y="4880"/>
                  </a:cxn>
                  <a:cxn ang="0">
                    <a:pos x="0" y="4880"/>
                  </a:cxn>
                </a:cxnLst>
                <a:rect l="0" t="0" r="0" b="0"/>
                <a:pathLst>
                  <a:path w="4839" h="4880">
                    <a:moveTo>
                      <a:pt x="0" y="4880"/>
                    </a:moveTo>
                    <a:lnTo>
                      <a:pt x="0" y="0"/>
                    </a:lnTo>
                    <a:lnTo>
                      <a:pt x="4839" y="0"/>
                    </a:lnTo>
                    <a:lnTo>
                      <a:pt x="4839" y="4880"/>
                    </a:lnTo>
                    <a:lnTo>
                      <a:pt x="0" y="4880"/>
                    </a:lnTo>
                    <a:close/>
                  </a:path>
                </a:pathLst>
              </a:custGeom>
              <a:solidFill>
                <a:srgbClr val="908F93"/>
              </a:solidFill>
              <a:ln w="9525">
                <a:noFill/>
              </a:ln>
            </p:spPr>
            <p:txBody>
              <a:bodyPr/>
              <a:lstStyle/>
              <a:p>
                <a:endParaRPr lang="zh-CN" altLang="en-US"/>
              </a:p>
            </p:txBody>
          </p:sp>
          <p:sp>
            <p:nvSpPr>
              <p:cNvPr id="92166" name="未知"/>
              <p:cNvSpPr/>
              <p:nvPr/>
            </p:nvSpPr>
            <p:spPr>
              <a:xfrm>
                <a:off x="8" y="7"/>
                <a:ext cx="4839" cy="4880"/>
              </a:xfrm>
              <a:custGeom>
                <a:avLst/>
                <a:gdLst/>
                <a:ahLst/>
                <a:cxnLst>
                  <a:cxn ang="0">
                    <a:pos x="0" y="4880"/>
                  </a:cxn>
                  <a:cxn ang="0">
                    <a:pos x="0" y="0"/>
                  </a:cxn>
                  <a:cxn ang="0">
                    <a:pos x="4839" y="0"/>
                  </a:cxn>
                  <a:cxn ang="0">
                    <a:pos x="4839" y="4880"/>
                  </a:cxn>
                  <a:cxn ang="0">
                    <a:pos x="0" y="4880"/>
                  </a:cxn>
                </a:cxnLst>
                <a:rect l="0" t="0" r="0" b="0"/>
                <a:pathLst>
                  <a:path w="4839" h="4880">
                    <a:moveTo>
                      <a:pt x="0" y="4880"/>
                    </a:moveTo>
                    <a:lnTo>
                      <a:pt x="0" y="0"/>
                    </a:lnTo>
                    <a:lnTo>
                      <a:pt x="4839" y="0"/>
                    </a:lnTo>
                    <a:lnTo>
                      <a:pt x="4839" y="4880"/>
                    </a:lnTo>
                    <a:lnTo>
                      <a:pt x="0" y="4880"/>
                    </a:lnTo>
                    <a:close/>
                  </a:path>
                </a:pathLst>
              </a:custGeom>
              <a:solidFill>
                <a:srgbClr val="F4F8CA"/>
              </a:solidFill>
              <a:ln w="9525">
                <a:noFill/>
              </a:ln>
            </p:spPr>
            <p:txBody>
              <a:bodyPr/>
              <a:lstStyle/>
              <a:p>
                <a:endParaRPr lang="zh-CN" altLang="en-US"/>
              </a:p>
            </p:txBody>
          </p:sp>
          <p:sp>
            <p:nvSpPr>
              <p:cNvPr id="92167" name="未知"/>
              <p:cNvSpPr/>
              <p:nvPr/>
            </p:nvSpPr>
            <p:spPr>
              <a:xfrm>
                <a:off x="8" y="7"/>
                <a:ext cx="4839" cy="4880"/>
              </a:xfrm>
              <a:custGeom>
                <a:avLst/>
                <a:gdLst/>
                <a:ahLst/>
                <a:cxnLst>
                  <a:cxn ang="0">
                    <a:pos x="4839" y="0"/>
                  </a:cxn>
                  <a:cxn ang="0">
                    <a:pos x="4839" y="4880"/>
                  </a:cxn>
                  <a:cxn ang="0">
                    <a:pos x="0" y="4880"/>
                  </a:cxn>
                  <a:cxn ang="0">
                    <a:pos x="0" y="0"/>
                  </a:cxn>
                  <a:cxn ang="0">
                    <a:pos x="4839" y="0"/>
                  </a:cxn>
                </a:cxnLst>
                <a:rect l="0" t="0" r="0" b="0"/>
                <a:pathLst>
                  <a:path w="4839" h="4880">
                    <a:moveTo>
                      <a:pt x="4839" y="0"/>
                    </a:moveTo>
                    <a:lnTo>
                      <a:pt x="4839" y="4880"/>
                    </a:lnTo>
                    <a:lnTo>
                      <a:pt x="0" y="4880"/>
                    </a:lnTo>
                    <a:lnTo>
                      <a:pt x="0" y="0"/>
                    </a:lnTo>
                    <a:lnTo>
                      <a:pt x="4839"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2168" name="未知"/>
              <p:cNvSpPr/>
              <p:nvPr/>
            </p:nvSpPr>
            <p:spPr>
              <a:xfrm>
                <a:off x="5875" y="847"/>
                <a:ext cx="4021" cy="3000"/>
              </a:xfrm>
              <a:custGeom>
                <a:avLst/>
                <a:gdLst/>
                <a:ahLst/>
                <a:cxnLst>
                  <a:cxn ang="0">
                    <a:pos x="0" y="3000"/>
                  </a:cxn>
                  <a:cxn ang="0">
                    <a:pos x="0" y="0"/>
                  </a:cxn>
                  <a:cxn ang="0">
                    <a:pos x="4021" y="0"/>
                  </a:cxn>
                  <a:cxn ang="0">
                    <a:pos x="4021" y="3000"/>
                  </a:cxn>
                  <a:cxn ang="0">
                    <a:pos x="0" y="3000"/>
                  </a:cxn>
                </a:cxnLst>
                <a:rect l="0" t="0" r="0" b="0"/>
                <a:pathLst>
                  <a:path w="4021" h="3000">
                    <a:moveTo>
                      <a:pt x="0" y="3000"/>
                    </a:moveTo>
                    <a:lnTo>
                      <a:pt x="0" y="0"/>
                    </a:lnTo>
                    <a:lnTo>
                      <a:pt x="4021" y="0"/>
                    </a:lnTo>
                    <a:lnTo>
                      <a:pt x="4021" y="3000"/>
                    </a:lnTo>
                    <a:lnTo>
                      <a:pt x="0" y="3000"/>
                    </a:lnTo>
                    <a:close/>
                  </a:path>
                </a:pathLst>
              </a:custGeom>
              <a:solidFill>
                <a:srgbClr val="908F93"/>
              </a:solidFill>
              <a:ln w="9525">
                <a:noFill/>
              </a:ln>
            </p:spPr>
            <p:txBody>
              <a:bodyPr/>
              <a:lstStyle/>
              <a:p>
                <a:endParaRPr lang="zh-CN" altLang="en-US"/>
              </a:p>
            </p:txBody>
          </p:sp>
          <p:sp>
            <p:nvSpPr>
              <p:cNvPr id="92169" name="未知"/>
              <p:cNvSpPr/>
              <p:nvPr/>
            </p:nvSpPr>
            <p:spPr>
              <a:xfrm>
                <a:off x="5815" y="787"/>
                <a:ext cx="4021" cy="3000"/>
              </a:xfrm>
              <a:custGeom>
                <a:avLst/>
                <a:gdLst/>
                <a:ahLst/>
                <a:cxnLst>
                  <a:cxn ang="0">
                    <a:pos x="0" y="3000"/>
                  </a:cxn>
                  <a:cxn ang="0">
                    <a:pos x="0" y="0"/>
                  </a:cxn>
                  <a:cxn ang="0">
                    <a:pos x="4021" y="0"/>
                  </a:cxn>
                  <a:cxn ang="0">
                    <a:pos x="4021" y="3000"/>
                  </a:cxn>
                  <a:cxn ang="0">
                    <a:pos x="0" y="3000"/>
                  </a:cxn>
                </a:cxnLst>
                <a:rect l="0" t="0" r="0" b="0"/>
                <a:pathLst>
                  <a:path w="4021" h="3000">
                    <a:moveTo>
                      <a:pt x="0" y="3000"/>
                    </a:moveTo>
                    <a:lnTo>
                      <a:pt x="0" y="0"/>
                    </a:lnTo>
                    <a:lnTo>
                      <a:pt x="4021" y="0"/>
                    </a:lnTo>
                    <a:lnTo>
                      <a:pt x="4021" y="3000"/>
                    </a:lnTo>
                    <a:lnTo>
                      <a:pt x="0" y="3000"/>
                    </a:lnTo>
                    <a:close/>
                  </a:path>
                </a:pathLst>
              </a:custGeom>
              <a:solidFill>
                <a:srgbClr val="F4F8CA"/>
              </a:solidFill>
              <a:ln w="9525">
                <a:noFill/>
              </a:ln>
            </p:spPr>
            <p:txBody>
              <a:bodyPr/>
              <a:lstStyle/>
              <a:p>
                <a:endParaRPr lang="zh-CN" altLang="en-US"/>
              </a:p>
            </p:txBody>
          </p:sp>
          <p:sp>
            <p:nvSpPr>
              <p:cNvPr id="92170" name="未知"/>
              <p:cNvSpPr/>
              <p:nvPr/>
            </p:nvSpPr>
            <p:spPr>
              <a:xfrm>
                <a:off x="5815" y="787"/>
                <a:ext cx="4021" cy="3000"/>
              </a:xfrm>
              <a:custGeom>
                <a:avLst/>
                <a:gdLst/>
                <a:ahLst/>
                <a:cxnLst>
                  <a:cxn ang="0">
                    <a:pos x="4021" y="0"/>
                  </a:cxn>
                  <a:cxn ang="0">
                    <a:pos x="4021" y="3000"/>
                  </a:cxn>
                  <a:cxn ang="0">
                    <a:pos x="0" y="3000"/>
                  </a:cxn>
                  <a:cxn ang="0">
                    <a:pos x="0" y="0"/>
                  </a:cxn>
                  <a:cxn ang="0">
                    <a:pos x="4021" y="0"/>
                  </a:cxn>
                </a:cxnLst>
                <a:rect l="0" t="0" r="0" b="0"/>
                <a:pathLst>
                  <a:path w="4021" h="3000">
                    <a:moveTo>
                      <a:pt x="4021" y="0"/>
                    </a:moveTo>
                    <a:lnTo>
                      <a:pt x="4021" y="3000"/>
                    </a:lnTo>
                    <a:lnTo>
                      <a:pt x="0" y="3000"/>
                    </a:lnTo>
                    <a:lnTo>
                      <a:pt x="0" y="0"/>
                    </a:lnTo>
                    <a:lnTo>
                      <a:pt x="4021"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2171" name="矩形 118795"/>
              <p:cNvSpPr/>
              <p:nvPr/>
            </p:nvSpPr>
            <p:spPr>
              <a:xfrm>
                <a:off x="2180" y="932"/>
                <a:ext cx="7300" cy="2660"/>
              </a:xfrm>
              <a:prstGeom prst="rect">
                <a:avLst/>
              </a:prstGeom>
              <a:noFill/>
              <a:ln w="9525">
                <a:noFill/>
              </a:ln>
            </p:spPr>
            <p:txBody>
              <a:bodyPr lIns="0" tIns="0" rIns="0" bIns="0" anchor="t"/>
              <a:lstStyle/>
              <a:p>
                <a:endParaRPr lang="zh-CN" altLang="en-US" sz="1200" dirty="0">
                  <a:latin typeface="Times New Roman" panose="02020603050405020304" charset="0"/>
                  <a:ea typeface="宋体" panose="02010600030101010101" pitchFamily="2" charset="-122"/>
                </a:endParaRPr>
              </a:p>
              <a:p>
                <a:endParaRPr lang="zh-CN" altLang="en-US" sz="1200" dirty="0">
                  <a:latin typeface="Times New Roman" panose="02020603050405020304" charset="0"/>
                  <a:ea typeface="宋体" panose="02010600030101010101" pitchFamily="2" charset="-122"/>
                </a:endParaRPr>
              </a:p>
            </p:txBody>
          </p:sp>
          <p:sp>
            <p:nvSpPr>
              <p:cNvPr id="92172" name="未知"/>
              <p:cNvSpPr/>
              <p:nvPr/>
            </p:nvSpPr>
            <p:spPr>
              <a:xfrm>
                <a:off x="458" y="1860"/>
                <a:ext cx="919" cy="1196"/>
              </a:xfrm>
              <a:custGeom>
                <a:avLst/>
                <a:gdLst/>
                <a:ahLst/>
                <a:cxnLst>
                  <a:cxn ang="0">
                    <a:pos x="918" y="1147"/>
                  </a:cxn>
                  <a:cxn ang="0">
                    <a:pos x="877" y="1194"/>
                  </a:cxn>
                  <a:cxn ang="0">
                    <a:pos x="864" y="1196"/>
                  </a:cxn>
                  <a:cxn ang="0">
                    <a:pos x="54" y="1196"/>
                  </a:cxn>
                  <a:cxn ang="0">
                    <a:pos x="2" y="1160"/>
                  </a:cxn>
                  <a:cxn ang="0">
                    <a:pos x="0" y="1143"/>
                  </a:cxn>
                  <a:cxn ang="0">
                    <a:pos x="0" y="53"/>
                  </a:cxn>
                  <a:cxn ang="0">
                    <a:pos x="37" y="3"/>
                  </a:cxn>
                  <a:cxn ang="0">
                    <a:pos x="54" y="0"/>
                  </a:cxn>
                  <a:cxn ang="0">
                    <a:pos x="648" y="0"/>
                  </a:cxn>
                  <a:cxn ang="0">
                    <a:pos x="919" y="294"/>
                  </a:cxn>
                  <a:cxn ang="0">
                    <a:pos x="919" y="1143"/>
                  </a:cxn>
                  <a:cxn ang="0">
                    <a:pos x="918" y="1147"/>
                  </a:cxn>
                </a:cxnLst>
                <a:rect l="0" t="0" r="0" b="0"/>
                <a:pathLst>
                  <a:path w="919" h="1196">
                    <a:moveTo>
                      <a:pt x="918" y="1147"/>
                    </a:moveTo>
                    <a:lnTo>
                      <a:pt x="877" y="1194"/>
                    </a:lnTo>
                    <a:lnTo>
                      <a:pt x="864" y="1196"/>
                    </a:lnTo>
                    <a:lnTo>
                      <a:pt x="54" y="1196"/>
                    </a:lnTo>
                    <a:lnTo>
                      <a:pt x="2" y="1160"/>
                    </a:lnTo>
                    <a:lnTo>
                      <a:pt x="0" y="1143"/>
                    </a:lnTo>
                    <a:lnTo>
                      <a:pt x="0" y="53"/>
                    </a:lnTo>
                    <a:lnTo>
                      <a:pt x="37" y="3"/>
                    </a:lnTo>
                    <a:lnTo>
                      <a:pt x="54" y="0"/>
                    </a:lnTo>
                    <a:lnTo>
                      <a:pt x="648" y="0"/>
                    </a:lnTo>
                    <a:lnTo>
                      <a:pt x="919" y="294"/>
                    </a:lnTo>
                    <a:lnTo>
                      <a:pt x="919" y="1143"/>
                    </a:lnTo>
                    <a:lnTo>
                      <a:pt x="918" y="1147"/>
                    </a:lnTo>
                    <a:close/>
                  </a:path>
                </a:pathLst>
              </a:custGeom>
              <a:solidFill>
                <a:srgbClr val="CCCAE4"/>
              </a:solidFill>
              <a:ln w="9525">
                <a:noFill/>
              </a:ln>
            </p:spPr>
            <p:txBody>
              <a:bodyPr/>
              <a:lstStyle/>
              <a:p>
                <a:endParaRPr lang="zh-CN" altLang="en-US"/>
              </a:p>
            </p:txBody>
          </p:sp>
          <p:sp>
            <p:nvSpPr>
              <p:cNvPr id="92173" name="未知"/>
              <p:cNvSpPr/>
              <p:nvPr/>
            </p:nvSpPr>
            <p:spPr>
              <a:xfrm>
                <a:off x="458" y="1860"/>
                <a:ext cx="919" cy="1196"/>
              </a:xfrm>
              <a:custGeom>
                <a:avLst/>
                <a:gdLst/>
                <a:ahLst/>
                <a:cxnLst>
                  <a:cxn ang="0">
                    <a:pos x="919" y="1143"/>
                  </a:cxn>
                  <a:cxn ang="0">
                    <a:pos x="881" y="1193"/>
                  </a:cxn>
                  <a:cxn ang="0">
                    <a:pos x="864" y="1196"/>
                  </a:cxn>
                  <a:cxn ang="0">
                    <a:pos x="54" y="1196"/>
                  </a:cxn>
                  <a:cxn ang="0">
                    <a:pos x="2" y="1160"/>
                  </a:cxn>
                  <a:cxn ang="0">
                    <a:pos x="0" y="1143"/>
                  </a:cxn>
                  <a:cxn ang="0">
                    <a:pos x="0" y="53"/>
                  </a:cxn>
                  <a:cxn ang="0">
                    <a:pos x="37" y="3"/>
                  </a:cxn>
                  <a:cxn ang="0">
                    <a:pos x="54" y="0"/>
                  </a:cxn>
                  <a:cxn ang="0">
                    <a:pos x="648" y="0"/>
                  </a:cxn>
                  <a:cxn ang="0">
                    <a:pos x="919" y="294"/>
                  </a:cxn>
                  <a:cxn ang="0">
                    <a:pos x="919" y="1143"/>
                  </a:cxn>
                </a:cxnLst>
                <a:rect l="0" t="0" r="0" b="0"/>
                <a:pathLst>
                  <a:path w="919" h="1196">
                    <a:moveTo>
                      <a:pt x="919" y="1143"/>
                    </a:moveTo>
                    <a:lnTo>
                      <a:pt x="881" y="1193"/>
                    </a:lnTo>
                    <a:lnTo>
                      <a:pt x="864" y="1196"/>
                    </a:lnTo>
                    <a:lnTo>
                      <a:pt x="54" y="1196"/>
                    </a:lnTo>
                    <a:lnTo>
                      <a:pt x="2" y="1160"/>
                    </a:lnTo>
                    <a:lnTo>
                      <a:pt x="0" y="1143"/>
                    </a:lnTo>
                    <a:lnTo>
                      <a:pt x="0" y="53"/>
                    </a:lnTo>
                    <a:lnTo>
                      <a:pt x="37" y="3"/>
                    </a:lnTo>
                    <a:lnTo>
                      <a:pt x="54" y="0"/>
                    </a:lnTo>
                    <a:lnTo>
                      <a:pt x="648" y="0"/>
                    </a:lnTo>
                    <a:lnTo>
                      <a:pt x="919" y="294"/>
                    </a:lnTo>
                    <a:lnTo>
                      <a:pt x="919" y="1143"/>
                    </a:lnTo>
                    <a:close/>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74" name="未知"/>
              <p:cNvSpPr/>
              <p:nvPr/>
            </p:nvSpPr>
            <p:spPr>
              <a:xfrm>
                <a:off x="1103" y="1860"/>
                <a:ext cx="273" cy="291"/>
              </a:xfrm>
              <a:custGeom>
                <a:avLst/>
                <a:gdLst/>
                <a:ahLst/>
                <a:cxnLst>
                  <a:cxn ang="0">
                    <a:pos x="241" y="291"/>
                  </a:cxn>
                  <a:cxn ang="0">
                    <a:pos x="212" y="291"/>
                  </a:cxn>
                  <a:cxn ang="0">
                    <a:pos x="186" y="291"/>
                  </a:cxn>
                  <a:cxn ang="0">
                    <a:pos x="164" y="291"/>
                  </a:cxn>
                  <a:cxn ang="0">
                    <a:pos x="143" y="291"/>
                  </a:cxn>
                  <a:cxn ang="0">
                    <a:pos x="125" y="291"/>
                  </a:cxn>
                  <a:cxn ang="0">
                    <a:pos x="110" y="291"/>
                  </a:cxn>
                  <a:cxn ang="0">
                    <a:pos x="96" y="291"/>
                  </a:cxn>
                  <a:cxn ang="0">
                    <a:pos x="85" y="291"/>
                  </a:cxn>
                  <a:cxn ang="0">
                    <a:pos x="75" y="291"/>
                  </a:cxn>
                  <a:cxn ang="0">
                    <a:pos x="66" y="291"/>
                  </a:cxn>
                  <a:cxn ang="0">
                    <a:pos x="59" y="291"/>
                  </a:cxn>
                  <a:cxn ang="0">
                    <a:pos x="54" y="291"/>
                  </a:cxn>
                  <a:cxn ang="0">
                    <a:pos x="30" y="291"/>
                  </a:cxn>
                  <a:cxn ang="0">
                    <a:pos x="27" y="291"/>
                  </a:cxn>
                  <a:cxn ang="0">
                    <a:pos x="0" y="253"/>
                  </a:cxn>
                  <a:cxn ang="0">
                    <a:pos x="0" y="246"/>
                  </a:cxn>
                  <a:cxn ang="0">
                    <a:pos x="0" y="175"/>
                  </a:cxn>
                  <a:cxn ang="0">
                    <a:pos x="0" y="102"/>
                  </a:cxn>
                  <a:cxn ang="0">
                    <a:pos x="0" y="37"/>
                  </a:cxn>
                  <a:cxn ang="0">
                    <a:pos x="0" y="0"/>
                  </a:cxn>
                  <a:cxn ang="0">
                    <a:pos x="273" y="291"/>
                  </a:cxn>
                  <a:cxn ang="0">
                    <a:pos x="241" y="291"/>
                  </a:cxn>
                </a:cxnLst>
                <a:rect l="0" t="0" r="0" b="0"/>
                <a:pathLst>
                  <a:path w="273" h="291">
                    <a:moveTo>
                      <a:pt x="241" y="291"/>
                    </a:moveTo>
                    <a:lnTo>
                      <a:pt x="212" y="291"/>
                    </a:lnTo>
                    <a:lnTo>
                      <a:pt x="186" y="291"/>
                    </a:lnTo>
                    <a:lnTo>
                      <a:pt x="164" y="291"/>
                    </a:lnTo>
                    <a:lnTo>
                      <a:pt x="143" y="291"/>
                    </a:lnTo>
                    <a:lnTo>
                      <a:pt x="125" y="291"/>
                    </a:lnTo>
                    <a:lnTo>
                      <a:pt x="110" y="291"/>
                    </a:lnTo>
                    <a:lnTo>
                      <a:pt x="96" y="291"/>
                    </a:lnTo>
                    <a:lnTo>
                      <a:pt x="85" y="291"/>
                    </a:lnTo>
                    <a:lnTo>
                      <a:pt x="75" y="291"/>
                    </a:lnTo>
                    <a:lnTo>
                      <a:pt x="66" y="291"/>
                    </a:lnTo>
                    <a:lnTo>
                      <a:pt x="59" y="291"/>
                    </a:lnTo>
                    <a:lnTo>
                      <a:pt x="54" y="291"/>
                    </a:lnTo>
                    <a:lnTo>
                      <a:pt x="30" y="291"/>
                    </a:lnTo>
                    <a:lnTo>
                      <a:pt x="27" y="291"/>
                    </a:lnTo>
                    <a:lnTo>
                      <a:pt x="0" y="253"/>
                    </a:lnTo>
                    <a:lnTo>
                      <a:pt x="0" y="246"/>
                    </a:lnTo>
                    <a:lnTo>
                      <a:pt x="0" y="175"/>
                    </a:lnTo>
                    <a:lnTo>
                      <a:pt x="0" y="102"/>
                    </a:lnTo>
                    <a:lnTo>
                      <a:pt x="0" y="37"/>
                    </a:lnTo>
                    <a:lnTo>
                      <a:pt x="0" y="0"/>
                    </a:lnTo>
                    <a:lnTo>
                      <a:pt x="273" y="291"/>
                    </a:lnTo>
                    <a:lnTo>
                      <a:pt x="241" y="291"/>
                    </a:lnTo>
                    <a:close/>
                  </a:path>
                </a:pathLst>
              </a:custGeom>
              <a:solidFill>
                <a:srgbClr val="9396C3"/>
              </a:solidFill>
              <a:ln w="9525">
                <a:noFill/>
              </a:ln>
            </p:spPr>
            <p:txBody>
              <a:bodyPr/>
              <a:lstStyle/>
              <a:p>
                <a:endParaRPr lang="zh-CN" altLang="en-US"/>
              </a:p>
            </p:txBody>
          </p:sp>
          <p:sp>
            <p:nvSpPr>
              <p:cNvPr id="92175" name="未知"/>
              <p:cNvSpPr/>
              <p:nvPr/>
            </p:nvSpPr>
            <p:spPr>
              <a:xfrm>
                <a:off x="1103" y="1860"/>
                <a:ext cx="273" cy="291"/>
              </a:xfrm>
              <a:custGeom>
                <a:avLst/>
                <a:gdLst/>
                <a:ahLst/>
                <a:cxnLst>
                  <a:cxn ang="0">
                    <a:pos x="1" y="259"/>
                  </a:cxn>
                  <a:cxn ang="0">
                    <a:pos x="0" y="192"/>
                  </a:cxn>
                  <a:cxn ang="0">
                    <a:pos x="0" y="121"/>
                  </a:cxn>
                  <a:cxn ang="0">
                    <a:pos x="0" y="52"/>
                  </a:cxn>
                  <a:cxn ang="0">
                    <a:pos x="0" y="0"/>
                  </a:cxn>
                  <a:cxn ang="0">
                    <a:pos x="273" y="291"/>
                  </a:cxn>
                  <a:cxn ang="0">
                    <a:pos x="241" y="291"/>
                  </a:cxn>
                  <a:cxn ang="0">
                    <a:pos x="212" y="291"/>
                  </a:cxn>
                  <a:cxn ang="0">
                    <a:pos x="186" y="291"/>
                  </a:cxn>
                  <a:cxn ang="0">
                    <a:pos x="164" y="291"/>
                  </a:cxn>
                  <a:cxn ang="0">
                    <a:pos x="143" y="291"/>
                  </a:cxn>
                  <a:cxn ang="0">
                    <a:pos x="125" y="291"/>
                  </a:cxn>
                  <a:cxn ang="0">
                    <a:pos x="110" y="291"/>
                  </a:cxn>
                  <a:cxn ang="0">
                    <a:pos x="96" y="291"/>
                  </a:cxn>
                  <a:cxn ang="0">
                    <a:pos x="85" y="291"/>
                  </a:cxn>
                  <a:cxn ang="0">
                    <a:pos x="75" y="291"/>
                  </a:cxn>
                  <a:cxn ang="0">
                    <a:pos x="66" y="291"/>
                  </a:cxn>
                  <a:cxn ang="0">
                    <a:pos x="59" y="291"/>
                  </a:cxn>
                  <a:cxn ang="0">
                    <a:pos x="54" y="291"/>
                  </a:cxn>
                  <a:cxn ang="0">
                    <a:pos x="30" y="291"/>
                  </a:cxn>
                  <a:cxn ang="0">
                    <a:pos x="27" y="291"/>
                  </a:cxn>
                  <a:cxn ang="0">
                    <a:pos x="1" y="259"/>
                  </a:cxn>
                </a:cxnLst>
                <a:rect l="0" t="0" r="0" b="0"/>
                <a:pathLst>
                  <a:path w="273" h="291">
                    <a:moveTo>
                      <a:pt x="1" y="259"/>
                    </a:moveTo>
                    <a:lnTo>
                      <a:pt x="0" y="192"/>
                    </a:lnTo>
                    <a:lnTo>
                      <a:pt x="0" y="121"/>
                    </a:lnTo>
                    <a:lnTo>
                      <a:pt x="0" y="52"/>
                    </a:lnTo>
                    <a:lnTo>
                      <a:pt x="0" y="0"/>
                    </a:lnTo>
                    <a:lnTo>
                      <a:pt x="273" y="291"/>
                    </a:lnTo>
                    <a:lnTo>
                      <a:pt x="241" y="291"/>
                    </a:lnTo>
                    <a:lnTo>
                      <a:pt x="212" y="291"/>
                    </a:lnTo>
                    <a:lnTo>
                      <a:pt x="186" y="291"/>
                    </a:lnTo>
                    <a:lnTo>
                      <a:pt x="164" y="291"/>
                    </a:lnTo>
                    <a:lnTo>
                      <a:pt x="143" y="291"/>
                    </a:lnTo>
                    <a:lnTo>
                      <a:pt x="125" y="291"/>
                    </a:lnTo>
                    <a:lnTo>
                      <a:pt x="110" y="291"/>
                    </a:lnTo>
                    <a:lnTo>
                      <a:pt x="96" y="291"/>
                    </a:lnTo>
                    <a:lnTo>
                      <a:pt x="85" y="291"/>
                    </a:lnTo>
                    <a:lnTo>
                      <a:pt x="75" y="291"/>
                    </a:lnTo>
                    <a:lnTo>
                      <a:pt x="66" y="291"/>
                    </a:lnTo>
                    <a:lnTo>
                      <a:pt x="59" y="291"/>
                    </a:lnTo>
                    <a:lnTo>
                      <a:pt x="54" y="291"/>
                    </a:lnTo>
                    <a:lnTo>
                      <a:pt x="30" y="291"/>
                    </a:lnTo>
                    <a:lnTo>
                      <a:pt x="27" y="291"/>
                    </a:lnTo>
                    <a:lnTo>
                      <a:pt x="1" y="259"/>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92176" name="未知"/>
              <p:cNvSpPr/>
              <p:nvPr/>
            </p:nvSpPr>
            <p:spPr>
              <a:xfrm>
                <a:off x="458" y="1860"/>
                <a:ext cx="919" cy="1196"/>
              </a:xfrm>
              <a:custGeom>
                <a:avLst/>
                <a:gdLst/>
                <a:ahLst/>
                <a:cxnLst>
                  <a:cxn ang="0">
                    <a:pos x="919" y="1143"/>
                  </a:cxn>
                  <a:cxn ang="0">
                    <a:pos x="881" y="1193"/>
                  </a:cxn>
                  <a:cxn ang="0">
                    <a:pos x="864" y="1196"/>
                  </a:cxn>
                  <a:cxn ang="0">
                    <a:pos x="54" y="1196"/>
                  </a:cxn>
                  <a:cxn ang="0">
                    <a:pos x="2" y="1160"/>
                  </a:cxn>
                  <a:cxn ang="0">
                    <a:pos x="0" y="1143"/>
                  </a:cxn>
                  <a:cxn ang="0">
                    <a:pos x="0" y="53"/>
                  </a:cxn>
                  <a:cxn ang="0">
                    <a:pos x="37" y="3"/>
                  </a:cxn>
                  <a:cxn ang="0">
                    <a:pos x="54" y="0"/>
                  </a:cxn>
                  <a:cxn ang="0">
                    <a:pos x="648" y="0"/>
                  </a:cxn>
                  <a:cxn ang="0">
                    <a:pos x="919" y="294"/>
                  </a:cxn>
                  <a:cxn ang="0">
                    <a:pos x="919" y="1143"/>
                  </a:cxn>
                </a:cxnLst>
                <a:rect l="0" t="0" r="0" b="0"/>
                <a:pathLst>
                  <a:path w="919" h="1196">
                    <a:moveTo>
                      <a:pt x="919" y="1143"/>
                    </a:moveTo>
                    <a:lnTo>
                      <a:pt x="881" y="1193"/>
                    </a:lnTo>
                    <a:lnTo>
                      <a:pt x="864" y="1196"/>
                    </a:lnTo>
                    <a:lnTo>
                      <a:pt x="54" y="1196"/>
                    </a:lnTo>
                    <a:lnTo>
                      <a:pt x="2" y="1160"/>
                    </a:lnTo>
                    <a:lnTo>
                      <a:pt x="0" y="1143"/>
                    </a:lnTo>
                    <a:lnTo>
                      <a:pt x="0" y="53"/>
                    </a:lnTo>
                    <a:lnTo>
                      <a:pt x="37" y="3"/>
                    </a:lnTo>
                    <a:lnTo>
                      <a:pt x="54" y="0"/>
                    </a:lnTo>
                    <a:lnTo>
                      <a:pt x="648" y="0"/>
                    </a:lnTo>
                    <a:lnTo>
                      <a:pt x="919" y="294"/>
                    </a:lnTo>
                    <a:lnTo>
                      <a:pt x="919" y="1143"/>
                    </a:lnTo>
                    <a:close/>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77" name="未知"/>
              <p:cNvSpPr/>
              <p:nvPr/>
            </p:nvSpPr>
            <p:spPr>
              <a:xfrm>
                <a:off x="590" y="2374"/>
                <a:ext cx="641" cy="0"/>
              </a:xfrm>
              <a:custGeom>
                <a:avLst/>
                <a:gdLst/>
                <a:ahLst/>
                <a:cxnLst>
                  <a:cxn ang="0">
                    <a:pos x="0" y="0"/>
                  </a:cxn>
                  <a:cxn ang="0">
                    <a:pos x="641" y="0"/>
                  </a:cxn>
                </a:cxnLst>
                <a:rect l="0" t="0" r="0" b="0"/>
                <a:pathLst>
                  <a:path w="641" h="1">
                    <a:moveTo>
                      <a:pt x="0" y="0"/>
                    </a:moveTo>
                    <a:lnTo>
                      <a:pt x="641"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78" name="未知"/>
              <p:cNvSpPr/>
              <p:nvPr/>
            </p:nvSpPr>
            <p:spPr>
              <a:xfrm>
                <a:off x="593" y="2472"/>
                <a:ext cx="638" cy="0"/>
              </a:xfrm>
              <a:custGeom>
                <a:avLst/>
                <a:gdLst/>
                <a:ahLst/>
                <a:cxnLst>
                  <a:cxn ang="0">
                    <a:pos x="0" y="0"/>
                  </a:cxn>
                  <a:cxn ang="0">
                    <a:pos x="638" y="0"/>
                  </a:cxn>
                </a:cxnLst>
                <a:rect l="0" t="0" r="0" b="0"/>
                <a:pathLst>
                  <a:path w="638" h="1">
                    <a:moveTo>
                      <a:pt x="0" y="0"/>
                    </a:moveTo>
                    <a:lnTo>
                      <a:pt x="638"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79" name="未知"/>
              <p:cNvSpPr/>
              <p:nvPr/>
            </p:nvSpPr>
            <p:spPr>
              <a:xfrm>
                <a:off x="593" y="2567"/>
                <a:ext cx="638" cy="0"/>
              </a:xfrm>
              <a:custGeom>
                <a:avLst/>
                <a:gdLst/>
                <a:ahLst/>
                <a:cxnLst>
                  <a:cxn ang="0">
                    <a:pos x="0" y="0"/>
                  </a:cxn>
                  <a:cxn ang="0">
                    <a:pos x="638" y="0"/>
                  </a:cxn>
                </a:cxnLst>
                <a:rect l="0" t="0" r="0" b="0"/>
                <a:pathLst>
                  <a:path w="638" h="1">
                    <a:moveTo>
                      <a:pt x="0" y="0"/>
                    </a:moveTo>
                    <a:lnTo>
                      <a:pt x="638"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80" name="未知"/>
              <p:cNvSpPr/>
              <p:nvPr/>
            </p:nvSpPr>
            <p:spPr>
              <a:xfrm>
                <a:off x="593" y="2662"/>
                <a:ext cx="638" cy="0"/>
              </a:xfrm>
              <a:custGeom>
                <a:avLst/>
                <a:gdLst/>
                <a:ahLst/>
                <a:cxnLst>
                  <a:cxn ang="0">
                    <a:pos x="0" y="0"/>
                  </a:cxn>
                  <a:cxn ang="0">
                    <a:pos x="638" y="0"/>
                  </a:cxn>
                </a:cxnLst>
                <a:rect l="0" t="0" r="0" b="0"/>
                <a:pathLst>
                  <a:path w="638" h="1">
                    <a:moveTo>
                      <a:pt x="0" y="0"/>
                    </a:moveTo>
                    <a:lnTo>
                      <a:pt x="638"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81" name="未知"/>
              <p:cNvSpPr/>
              <p:nvPr/>
            </p:nvSpPr>
            <p:spPr>
              <a:xfrm>
                <a:off x="593" y="2757"/>
                <a:ext cx="638" cy="0"/>
              </a:xfrm>
              <a:custGeom>
                <a:avLst/>
                <a:gdLst/>
                <a:ahLst/>
                <a:cxnLst>
                  <a:cxn ang="0">
                    <a:pos x="0" y="0"/>
                  </a:cxn>
                  <a:cxn ang="0">
                    <a:pos x="638" y="0"/>
                  </a:cxn>
                </a:cxnLst>
                <a:rect l="0" t="0" r="0" b="0"/>
                <a:pathLst>
                  <a:path w="638" h="1">
                    <a:moveTo>
                      <a:pt x="0" y="0"/>
                    </a:moveTo>
                    <a:lnTo>
                      <a:pt x="638"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82" name="未知"/>
              <p:cNvSpPr/>
              <p:nvPr/>
            </p:nvSpPr>
            <p:spPr>
              <a:xfrm>
                <a:off x="593" y="2852"/>
                <a:ext cx="351" cy="0"/>
              </a:xfrm>
              <a:custGeom>
                <a:avLst/>
                <a:gdLst/>
                <a:ahLst/>
                <a:cxnLst>
                  <a:cxn ang="0">
                    <a:pos x="0" y="0"/>
                  </a:cxn>
                  <a:cxn ang="0">
                    <a:pos x="351" y="0"/>
                  </a:cxn>
                </a:cxnLst>
                <a:rect l="0" t="0" r="0" b="0"/>
                <a:pathLst>
                  <a:path w="351" h="1">
                    <a:moveTo>
                      <a:pt x="0" y="0"/>
                    </a:moveTo>
                    <a:lnTo>
                      <a:pt x="351" y="0"/>
                    </a:lnTo>
                  </a:path>
                </a:pathLst>
              </a:custGeom>
              <a:noFill/>
              <a:ln w="28575" cap="flat" cmpd="sng">
                <a:solidFill>
                  <a:srgbClr val="000000"/>
                </a:solidFill>
                <a:prstDash val="solid"/>
                <a:round/>
                <a:headEnd type="none" w="med" len="med"/>
                <a:tailEnd type="none" w="med" len="med"/>
              </a:ln>
            </p:spPr>
            <p:txBody>
              <a:bodyPr/>
              <a:lstStyle/>
              <a:p>
                <a:endParaRPr lang="zh-CN" altLang="en-US"/>
              </a:p>
            </p:txBody>
          </p:sp>
          <p:sp>
            <p:nvSpPr>
              <p:cNvPr id="92183" name="矩形 118807"/>
              <p:cNvSpPr/>
              <p:nvPr/>
            </p:nvSpPr>
            <p:spPr>
              <a:xfrm>
                <a:off x="2851" y="3894"/>
                <a:ext cx="630" cy="285"/>
              </a:xfrm>
              <a:prstGeom prst="rect">
                <a:avLst/>
              </a:prstGeom>
              <a:solidFill>
                <a:srgbClr val="FFFFFF"/>
              </a:solidFill>
              <a:ln w="9525">
                <a:noFill/>
              </a:ln>
            </p:spPr>
            <p:txBody>
              <a:bodyPr anchor="t"/>
              <a:lstStyle/>
              <a:p>
                <a:endParaRPr lang="zh-CN" altLang="en-US" dirty="0">
                  <a:latin typeface="Times" charset="0"/>
                  <a:ea typeface="宋体" panose="02010600030101010101" pitchFamily="2" charset="-122"/>
                </a:endParaRPr>
              </a:p>
            </p:txBody>
          </p:sp>
          <p:sp>
            <p:nvSpPr>
              <p:cNvPr id="92184" name="矩形 118808"/>
              <p:cNvSpPr/>
              <p:nvPr/>
            </p:nvSpPr>
            <p:spPr>
              <a:xfrm>
                <a:off x="2851" y="3894"/>
                <a:ext cx="630" cy="285"/>
              </a:xfrm>
              <a:prstGeom prst="rect">
                <a:avLst/>
              </a:prstGeom>
              <a:noFill/>
              <a:ln w="190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2185" name="矩形 118809"/>
              <p:cNvSpPr/>
              <p:nvPr/>
            </p:nvSpPr>
            <p:spPr>
              <a:xfrm>
                <a:off x="3583" y="3894"/>
                <a:ext cx="630" cy="285"/>
              </a:xfrm>
              <a:prstGeom prst="rect">
                <a:avLst/>
              </a:prstGeom>
              <a:solidFill>
                <a:srgbClr val="FFFFFF"/>
              </a:solidFill>
              <a:ln w="9525">
                <a:noFill/>
              </a:ln>
            </p:spPr>
            <p:txBody>
              <a:bodyPr anchor="t"/>
              <a:lstStyle/>
              <a:p>
                <a:endParaRPr lang="zh-CN" altLang="en-US" dirty="0">
                  <a:latin typeface="Times" charset="0"/>
                  <a:ea typeface="宋体" panose="02010600030101010101" pitchFamily="2" charset="-122"/>
                </a:endParaRPr>
              </a:p>
            </p:txBody>
          </p:sp>
          <p:sp>
            <p:nvSpPr>
              <p:cNvPr id="92186" name="矩形 118810"/>
              <p:cNvSpPr/>
              <p:nvPr/>
            </p:nvSpPr>
            <p:spPr>
              <a:xfrm>
                <a:off x="3583" y="3894"/>
                <a:ext cx="630" cy="285"/>
              </a:xfrm>
              <a:prstGeom prst="rect">
                <a:avLst/>
              </a:prstGeom>
              <a:noFill/>
              <a:ln w="190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2187" name="矩形 118811"/>
              <p:cNvSpPr/>
              <p:nvPr/>
            </p:nvSpPr>
            <p:spPr>
              <a:xfrm>
                <a:off x="3218" y="3058"/>
                <a:ext cx="630" cy="285"/>
              </a:xfrm>
              <a:prstGeom prst="rect">
                <a:avLst/>
              </a:prstGeom>
              <a:solidFill>
                <a:srgbClr val="FFFFFF"/>
              </a:solidFill>
              <a:ln w="9525">
                <a:noFill/>
              </a:ln>
            </p:spPr>
            <p:txBody>
              <a:bodyPr anchor="t"/>
              <a:lstStyle/>
              <a:p>
                <a:endParaRPr lang="zh-CN" altLang="en-US" dirty="0">
                  <a:latin typeface="Times" charset="0"/>
                  <a:ea typeface="宋体" panose="02010600030101010101" pitchFamily="2" charset="-122"/>
                </a:endParaRPr>
              </a:p>
            </p:txBody>
          </p:sp>
          <p:sp>
            <p:nvSpPr>
              <p:cNvPr id="92188" name="矩形 118812"/>
              <p:cNvSpPr/>
              <p:nvPr/>
            </p:nvSpPr>
            <p:spPr>
              <a:xfrm>
                <a:off x="3218" y="3058"/>
                <a:ext cx="630" cy="285"/>
              </a:xfrm>
              <a:prstGeom prst="rect">
                <a:avLst/>
              </a:prstGeom>
              <a:noFill/>
              <a:ln w="190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2189" name="矩形 118813"/>
              <p:cNvSpPr/>
              <p:nvPr/>
            </p:nvSpPr>
            <p:spPr>
              <a:xfrm>
                <a:off x="2211" y="3058"/>
                <a:ext cx="630" cy="285"/>
              </a:xfrm>
              <a:prstGeom prst="rect">
                <a:avLst/>
              </a:prstGeom>
              <a:solidFill>
                <a:srgbClr val="FFFFFF"/>
              </a:solidFill>
              <a:ln w="9525">
                <a:noFill/>
              </a:ln>
            </p:spPr>
            <p:txBody>
              <a:bodyPr anchor="t"/>
              <a:lstStyle/>
              <a:p>
                <a:endParaRPr lang="zh-CN" altLang="en-US" dirty="0">
                  <a:latin typeface="Times" charset="0"/>
                  <a:ea typeface="宋体" panose="02010600030101010101" pitchFamily="2" charset="-122"/>
                </a:endParaRPr>
              </a:p>
            </p:txBody>
          </p:sp>
          <p:sp>
            <p:nvSpPr>
              <p:cNvPr id="92190" name="矩形 118814"/>
              <p:cNvSpPr/>
              <p:nvPr/>
            </p:nvSpPr>
            <p:spPr>
              <a:xfrm>
                <a:off x="2211" y="3058"/>
                <a:ext cx="630" cy="285"/>
              </a:xfrm>
              <a:prstGeom prst="rect">
                <a:avLst/>
              </a:prstGeom>
              <a:noFill/>
              <a:ln w="19050" cap="flat" cmpd="sng">
                <a:solidFill>
                  <a:srgbClr val="000000"/>
                </a:solidFill>
                <a:prstDash val="solid"/>
                <a:miter/>
                <a:headEnd type="none" w="med" len="med"/>
                <a:tailEnd type="none" w="med" len="med"/>
              </a:ln>
            </p:spPr>
            <p:txBody>
              <a:bodyPr anchor="t"/>
              <a:lstStyle/>
              <a:p>
                <a:endParaRPr lang="zh-CN" altLang="en-US" dirty="0">
                  <a:latin typeface="Times" charset="0"/>
                  <a:ea typeface="宋体" panose="02010600030101010101" pitchFamily="2" charset="-122"/>
                </a:endParaRPr>
              </a:p>
            </p:txBody>
          </p:sp>
          <p:sp>
            <p:nvSpPr>
              <p:cNvPr id="92191" name="未知"/>
              <p:cNvSpPr/>
              <p:nvPr/>
            </p:nvSpPr>
            <p:spPr>
              <a:xfrm>
                <a:off x="3166" y="3678"/>
                <a:ext cx="732" cy="216"/>
              </a:xfrm>
              <a:custGeom>
                <a:avLst/>
                <a:gdLst/>
                <a:ahLst/>
                <a:cxnLst>
                  <a:cxn ang="0">
                    <a:pos x="732" y="216"/>
                  </a:cxn>
                  <a:cxn ang="0">
                    <a:pos x="732" y="0"/>
                  </a:cxn>
                  <a:cxn ang="0">
                    <a:pos x="0" y="0"/>
                  </a:cxn>
                  <a:cxn ang="0">
                    <a:pos x="0" y="216"/>
                  </a:cxn>
                </a:cxnLst>
                <a:rect l="0" t="0" r="0" b="0"/>
                <a:pathLst>
                  <a:path w="732" h="216">
                    <a:moveTo>
                      <a:pt x="732" y="216"/>
                    </a:moveTo>
                    <a:lnTo>
                      <a:pt x="732" y="0"/>
                    </a:lnTo>
                    <a:lnTo>
                      <a:pt x="0" y="0"/>
                    </a:lnTo>
                    <a:lnTo>
                      <a:pt x="0" y="216"/>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2192" name="未知"/>
              <p:cNvSpPr/>
              <p:nvPr/>
            </p:nvSpPr>
            <p:spPr>
              <a:xfrm>
                <a:off x="3532" y="3343"/>
                <a:ext cx="0" cy="335"/>
              </a:xfrm>
              <a:custGeom>
                <a:avLst/>
                <a:gdLst/>
                <a:ahLst/>
                <a:cxnLst>
                  <a:cxn ang="0">
                    <a:pos x="0" y="335"/>
                  </a:cxn>
                  <a:cxn ang="0">
                    <a:pos x="0" y="0"/>
                  </a:cxn>
                </a:cxnLst>
                <a:rect l="0" t="0" r="0" b="0"/>
                <a:pathLst>
                  <a:path w="1" h="335">
                    <a:moveTo>
                      <a:pt x="0" y="335"/>
                    </a:moveTo>
                    <a:lnTo>
                      <a:pt x="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2193" name="未知"/>
              <p:cNvSpPr/>
              <p:nvPr/>
            </p:nvSpPr>
            <p:spPr>
              <a:xfrm>
                <a:off x="2841" y="3200"/>
                <a:ext cx="377" cy="0"/>
              </a:xfrm>
              <a:custGeom>
                <a:avLst/>
                <a:gdLst/>
                <a:ahLst/>
                <a:cxnLst>
                  <a:cxn ang="0">
                    <a:pos x="377" y="0"/>
                  </a:cxn>
                  <a:cxn ang="0">
                    <a:pos x="0" y="0"/>
                  </a:cxn>
                </a:cxnLst>
                <a:rect l="0" t="0" r="0" b="0"/>
                <a:pathLst>
                  <a:path w="377" h="1">
                    <a:moveTo>
                      <a:pt x="377" y="0"/>
                    </a:moveTo>
                    <a:lnTo>
                      <a:pt x="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2194" name="未知"/>
              <p:cNvSpPr/>
              <p:nvPr/>
            </p:nvSpPr>
            <p:spPr>
              <a:xfrm>
                <a:off x="3440" y="3356"/>
                <a:ext cx="184" cy="146"/>
              </a:xfrm>
              <a:custGeom>
                <a:avLst/>
                <a:gdLst/>
                <a:ahLst/>
                <a:cxnLst>
                  <a:cxn ang="0">
                    <a:pos x="0" y="146"/>
                  </a:cxn>
                  <a:cxn ang="0">
                    <a:pos x="92" y="0"/>
                  </a:cxn>
                  <a:cxn ang="0">
                    <a:pos x="184" y="146"/>
                  </a:cxn>
                  <a:cxn ang="0">
                    <a:pos x="0" y="146"/>
                  </a:cxn>
                </a:cxnLst>
                <a:rect l="0" t="0" r="0" b="0"/>
                <a:pathLst>
                  <a:path w="184" h="146">
                    <a:moveTo>
                      <a:pt x="0" y="146"/>
                    </a:moveTo>
                    <a:lnTo>
                      <a:pt x="92" y="0"/>
                    </a:lnTo>
                    <a:lnTo>
                      <a:pt x="184" y="146"/>
                    </a:lnTo>
                    <a:lnTo>
                      <a:pt x="0" y="146"/>
                    </a:lnTo>
                    <a:close/>
                  </a:path>
                </a:pathLst>
              </a:custGeom>
              <a:solidFill>
                <a:srgbClr val="FFFFFF"/>
              </a:solidFill>
              <a:ln w="9525">
                <a:noFill/>
              </a:ln>
            </p:spPr>
            <p:txBody>
              <a:bodyPr/>
              <a:lstStyle/>
              <a:p>
                <a:endParaRPr lang="zh-CN" altLang="en-US"/>
              </a:p>
            </p:txBody>
          </p:sp>
          <p:sp>
            <p:nvSpPr>
              <p:cNvPr id="92195" name="未知"/>
              <p:cNvSpPr/>
              <p:nvPr/>
            </p:nvSpPr>
            <p:spPr>
              <a:xfrm>
                <a:off x="3440" y="3356"/>
                <a:ext cx="184" cy="146"/>
              </a:xfrm>
              <a:custGeom>
                <a:avLst/>
                <a:gdLst/>
                <a:ahLst/>
                <a:cxnLst>
                  <a:cxn ang="0">
                    <a:pos x="0" y="146"/>
                  </a:cxn>
                  <a:cxn ang="0">
                    <a:pos x="92" y="0"/>
                  </a:cxn>
                  <a:cxn ang="0">
                    <a:pos x="184" y="146"/>
                  </a:cxn>
                  <a:cxn ang="0">
                    <a:pos x="0" y="146"/>
                  </a:cxn>
                </a:cxnLst>
                <a:rect l="0" t="0" r="0" b="0"/>
                <a:pathLst>
                  <a:path w="184" h="146">
                    <a:moveTo>
                      <a:pt x="0" y="146"/>
                    </a:moveTo>
                    <a:lnTo>
                      <a:pt x="92" y="0"/>
                    </a:lnTo>
                    <a:lnTo>
                      <a:pt x="184" y="146"/>
                    </a:lnTo>
                    <a:lnTo>
                      <a:pt x="0" y="146"/>
                    </a:lnTo>
                    <a:close/>
                  </a:path>
                </a:pathLst>
              </a:custGeom>
              <a:noFill/>
              <a:ln w="19050" cap="flat" cmpd="sng">
                <a:solidFill>
                  <a:srgbClr val="000000"/>
                </a:solidFill>
                <a:prstDash val="solid"/>
                <a:round/>
                <a:headEnd type="none" w="med" len="med"/>
                <a:tailEnd type="none" w="med" len="med"/>
              </a:ln>
            </p:spPr>
            <p:txBody>
              <a:bodyPr/>
              <a:lstStyle/>
              <a:p>
                <a:endParaRPr lang="zh-CN" altLang="en-US"/>
              </a:p>
            </p:txBody>
          </p:sp>
        </p:grpSp>
        <p:pic>
          <p:nvPicPr>
            <p:cNvPr id="92196" name="图片 118820"/>
            <p:cNvPicPr>
              <a:picLocks noChangeAspect="1"/>
            </p:cNvPicPr>
            <p:nvPr/>
          </p:nvPicPr>
          <p:blipFill>
            <a:blip r:embed="rId1"/>
            <a:stretch>
              <a:fillRect/>
            </a:stretch>
          </p:blipFill>
          <p:spPr>
            <a:xfrm>
              <a:off x="1162" y="404"/>
              <a:ext cx="2920" cy="1065"/>
            </a:xfrm>
            <a:prstGeom prst="rect">
              <a:avLst/>
            </a:prstGeom>
            <a:noFill/>
            <a:ln w="9525">
              <a:noFill/>
            </a:ln>
          </p:spPr>
        </p:pic>
        <p:sp>
          <p:nvSpPr>
            <p:cNvPr id="92197" name="文本框 118821"/>
            <p:cNvSpPr txBox="1"/>
            <p:nvPr/>
          </p:nvSpPr>
          <p:spPr>
            <a:xfrm>
              <a:off x="590" y="18"/>
              <a:ext cx="1315" cy="212"/>
            </a:xfrm>
            <a:prstGeom prst="rect">
              <a:avLst/>
            </a:prstGeom>
            <a:noFill/>
            <a:ln w="9525">
              <a:noFill/>
            </a:ln>
          </p:spPr>
          <p:txBody>
            <a:bodyPr anchor="t">
              <a:spAutoFit/>
            </a:bodyPr>
            <a:lstStyle/>
            <a:p>
              <a:pPr algn="ctr">
                <a:spcBef>
                  <a:spcPct val="50000"/>
                </a:spcBef>
              </a:pPr>
              <a:r>
                <a:rPr lang="zh-CN" altLang="en-US" sz="1600" b="1" dirty="0">
                  <a:latin typeface="Tahoma" panose="020B0604030504040204" pitchFamily="34" charset="0"/>
                  <a:ea typeface="宋体" panose="02010600030101010101" pitchFamily="2" charset="-122"/>
                </a:rPr>
                <a:t>需求模型</a:t>
              </a:r>
              <a:endParaRPr lang="zh-CN" altLang="en-US" sz="1600" b="1" dirty="0">
                <a:latin typeface="Tahoma" panose="020B0604030504040204" pitchFamily="34" charset="0"/>
                <a:ea typeface="宋体" panose="02010600030101010101" pitchFamily="2" charset="-122"/>
              </a:endParaRPr>
            </a:p>
          </p:txBody>
        </p:sp>
        <p:sp>
          <p:nvSpPr>
            <p:cNvPr id="92198" name="文本框 118822"/>
            <p:cNvSpPr txBox="1"/>
            <p:nvPr/>
          </p:nvSpPr>
          <p:spPr>
            <a:xfrm>
              <a:off x="2812" y="335"/>
              <a:ext cx="1315" cy="212"/>
            </a:xfrm>
            <a:prstGeom prst="rect">
              <a:avLst/>
            </a:prstGeom>
            <a:noFill/>
            <a:ln w="9525">
              <a:noFill/>
            </a:ln>
          </p:spPr>
          <p:txBody>
            <a:bodyPr anchor="t">
              <a:spAutoFit/>
            </a:bodyPr>
            <a:lstStyle/>
            <a:p>
              <a:pPr algn="ctr">
                <a:spcBef>
                  <a:spcPct val="50000"/>
                </a:spcBef>
              </a:pPr>
              <a:r>
                <a:rPr lang="zh-CN" altLang="en-US" sz="1600" b="1" dirty="0">
                  <a:latin typeface="Tahoma" panose="020B0604030504040204" pitchFamily="34" charset="0"/>
                  <a:ea typeface="宋体" panose="02010600030101010101" pitchFamily="2" charset="-122"/>
                </a:rPr>
                <a:t>设计模型</a:t>
              </a:r>
              <a:endParaRPr lang="zh-CN" altLang="en-US" sz="1600" b="1" dirty="0">
                <a:latin typeface="Tahoma" panose="020B0604030504040204" pitchFamily="34" charset="0"/>
                <a:ea typeface="宋体" panose="02010600030101010101" pitchFamily="2" charset="-122"/>
              </a:endParaRPr>
            </a:p>
          </p:txBody>
        </p:sp>
        <p:sp>
          <p:nvSpPr>
            <p:cNvPr id="92199" name="文本框 118823"/>
            <p:cNvSpPr txBox="1"/>
            <p:nvPr/>
          </p:nvSpPr>
          <p:spPr>
            <a:xfrm>
              <a:off x="0" y="1197"/>
              <a:ext cx="1315" cy="212"/>
            </a:xfrm>
            <a:prstGeom prst="rect">
              <a:avLst/>
            </a:prstGeom>
            <a:noFill/>
            <a:ln w="9525">
              <a:noFill/>
            </a:ln>
          </p:spPr>
          <p:txBody>
            <a:bodyPr anchor="t">
              <a:spAutoFit/>
            </a:bodyPr>
            <a:lstStyle/>
            <a:p>
              <a:pPr algn="ctr">
                <a:spcBef>
                  <a:spcPct val="50000"/>
                </a:spcBef>
              </a:pPr>
              <a:r>
                <a:rPr lang="en-US" altLang="zh-CN" sz="1600" b="1" dirty="0">
                  <a:latin typeface="Tahoma" panose="020B0604030504040204" pitchFamily="34" charset="0"/>
                  <a:ea typeface="宋体" panose="02010600030101010101" pitchFamily="2" charset="-122"/>
                </a:rPr>
                <a:t>SRS</a:t>
              </a:r>
              <a:endParaRPr lang="en-US" altLang="zh-CN" sz="1600" b="1" dirty="0">
                <a:latin typeface="Tahoma" panose="020B0604030504040204" pitchFamily="34" charset="0"/>
                <a:ea typeface="宋体" panose="02010600030101010101" pitchFamily="2" charset="-122"/>
              </a:endParaRPr>
            </a:p>
          </p:txBody>
        </p:sp>
        <p:sp>
          <p:nvSpPr>
            <p:cNvPr id="92200" name="文本框 118824"/>
            <p:cNvSpPr txBox="1"/>
            <p:nvPr/>
          </p:nvSpPr>
          <p:spPr>
            <a:xfrm>
              <a:off x="907" y="895"/>
              <a:ext cx="1315" cy="212"/>
            </a:xfrm>
            <a:prstGeom prst="rect">
              <a:avLst/>
            </a:prstGeom>
            <a:noFill/>
            <a:ln w="9525">
              <a:noFill/>
            </a:ln>
          </p:spPr>
          <p:txBody>
            <a:bodyPr anchor="t">
              <a:spAutoFit/>
            </a:bodyPr>
            <a:lstStyle/>
            <a:p>
              <a:pPr algn="ctr">
                <a:spcBef>
                  <a:spcPct val="50000"/>
                </a:spcBef>
              </a:pPr>
              <a:r>
                <a:rPr lang="zh-CN" altLang="en-US" sz="1600" b="1" dirty="0">
                  <a:latin typeface="Tahoma" panose="020B0604030504040204" pitchFamily="34" charset="0"/>
                  <a:ea typeface="宋体" panose="02010600030101010101" pitchFamily="2" charset="-122"/>
                </a:rPr>
                <a:t>用例模型</a:t>
              </a:r>
              <a:endParaRPr lang="zh-CN" altLang="en-US" sz="1600" b="1" dirty="0">
                <a:latin typeface="Tahoma" panose="020B0604030504040204" pitchFamily="34" charset="0"/>
                <a:ea typeface="宋体" panose="02010600030101010101" pitchFamily="2" charset="-122"/>
              </a:endParaRPr>
            </a:p>
          </p:txBody>
        </p:sp>
        <p:sp>
          <p:nvSpPr>
            <p:cNvPr id="92201" name="文本框 118825"/>
            <p:cNvSpPr txBox="1"/>
            <p:nvPr/>
          </p:nvSpPr>
          <p:spPr>
            <a:xfrm>
              <a:off x="998" y="1666"/>
              <a:ext cx="1315" cy="212"/>
            </a:xfrm>
            <a:prstGeom prst="rect">
              <a:avLst/>
            </a:prstGeom>
            <a:noFill/>
            <a:ln w="9525">
              <a:noFill/>
            </a:ln>
          </p:spPr>
          <p:txBody>
            <a:bodyPr anchor="t">
              <a:spAutoFit/>
            </a:bodyPr>
            <a:lstStyle/>
            <a:p>
              <a:pPr algn="ctr">
                <a:spcBef>
                  <a:spcPct val="50000"/>
                </a:spcBef>
              </a:pPr>
              <a:r>
                <a:rPr lang="zh-CN" altLang="en-US" sz="1600" b="1" dirty="0">
                  <a:latin typeface="Tahoma" panose="020B0604030504040204" pitchFamily="34" charset="0"/>
                  <a:ea typeface="宋体" panose="02010600030101010101" pitchFamily="2" charset="-122"/>
                </a:rPr>
                <a:t>域模型</a:t>
              </a:r>
              <a:endParaRPr lang="zh-CN" altLang="en-US" sz="1600" b="1" dirty="0">
                <a:latin typeface="Tahoma" panose="020B0604030504040204" pitchFamily="34" charset="0"/>
                <a:ea typeface="宋体" panose="02010600030101010101" pitchFamily="2" charset="-122"/>
              </a:endParaRPr>
            </a:p>
          </p:txBody>
        </p:sp>
      </p:grpSp>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120834"/>
          <p:cNvSpPr>
            <a:spLocks noGrp="1"/>
          </p:cNvSpPr>
          <p:nvPr>
            <p:ph idx="1"/>
          </p:nvPr>
        </p:nvSpPr>
        <p:spPr>
          <a:xfrm>
            <a:off x="1011555" y="1828165"/>
            <a:ext cx="10166350" cy="4623435"/>
          </a:xfrm>
        </p:spPr>
        <p:txBody>
          <a:bodyPr wrap="square" lIns="91440" tIns="45720" rIns="91440" bIns="45720" anchor="t"/>
          <a:lstStyle/>
          <a:p>
            <a:pPr eaLnBrk="1" hangingPunct="1">
              <a:buFont typeface="Wingdings" panose="05000000000000000000" charset="0"/>
              <a:buChar char="Ø"/>
            </a:pPr>
            <a:r>
              <a:rPr lang="en-US" altLang="zh-CN" sz="2600" dirty="0">
                <a:latin typeface="Times New Roman" panose="02020603050405020304" charset="0"/>
              </a:rPr>
              <a:t>  </a:t>
            </a:r>
            <a:r>
              <a:rPr lang="zh-CN" altLang="en-US" sz="2600" dirty="0">
                <a:latin typeface="Times New Roman" panose="02020603050405020304" charset="0"/>
              </a:rPr>
              <a:t>鲁棒性分析的输入：</a:t>
            </a:r>
            <a:endParaRPr lang="zh-CN" altLang="en-US" sz="2600" dirty="0">
              <a:latin typeface="Times New Roman" panose="02020603050405020304" charset="0"/>
            </a:endParaRPr>
          </a:p>
          <a:p>
            <a:pPr lvl="1" eaLnBrk="1" hangingPunct="1">
              <a:lnSpc>
                <a:spcPct val="120000"/>
              </a:lnSpc>
            </a:pPr>
            <a:r>
              <a:rPr lang="zh-CN" altLang="en-US" dirty="0">
                <a:latin typeface="Times New Roman" panose="02020603050405020304" charset="0"/>
              </a:rPr>
              <a:t>一个用例</a:t>
            </a:r>
            <a:endParaRPr lang="zh-CN" altLang="en-US" dirty="0">
              <a:latin typeface="Times New Roman" panose="02020603050405020304" charset="0"/>
            </a:endParaRPr>
          </a:p>
          <a:p>
            <a:pPr lvl="1" eaLnBrk="1" hangingPunct="1">
              <a:lnSpc>
                <a:spcPct val="120000"/>
              </a:lnSpc>
            </a:pPr>
            <a:r>
              <a:rPr lang="zh-CN" altLang="en-US" dirty="0">
                <a:latin typeface="Times New Roman" panose="02020603050405020304" charset="0"/>
              </a:rPr>
              <a:t>这个用例的用例场景</a:t>
            </a:r>
            <a:endParaRPr lang="zh-CN" altLang="en-US" dirty="0">
              <a:latin typeface="Times New Roman" panose="02020603050405020304" charset="0"/>
            </a:endParaRPr>
          </a:p>
          <a:p>
            <a:pPr lvl="1" eaLnBrk="1" hangingPunct="1">
              <a:lnSpc>
                <a:spcPct val="120000"/>
              </a:lnSpc>
            </a:pPr>
            <a:r>
              <a:rPr lang="zh-CN" altLang="en-US" dirty="0">
                <a:latin typeface="Times New Roman" panose="02020603050405020304" charset="0"/>
              </a:rPr>
              <a:t>这个用例的活动图（如果可以用到）</a:t>
            </a:r>
            <a:endParaRPr lang="zh-CN" altLang="en-US" dirty="0">
              <a:latin typeface="Times New Roman" panose="02020603050405020304" charset="0"/>
            </a:endParaRPr>
          </a:p>
          <a:p>
            <a:pPr lvl="1" eaLnBrk="1" hangingPunct="1">
              <a:lnSpc>
                <a:spcPct val="120000"/>
              </a:lnSpc>
            </a:pPr>
            <a:r>
              <a:rPr lang="zh-CN" altLang="en-US" dirty="0">
                <a:latin typeface="Times New Roman" panose="02020603050405020304" charset="0"/>
              </a:rPr>
              <a:t>域模型（</a:t>
            </a:r>
            <a:r>
              <a:rPr lang="en-US" altLang="zh-CN" dirty="0">
                <a:latin typeface="Times New Roman" panose="02020603050405020304" charset="0"/>
              </a:rPr>
              <a:t>domain model</a:t>
            </a:r>
            <a:r>
              <a:rPr lang="zh-CN" altLang="en-US" dirty="0">
                <a:latin typeface="Times New Roman" panose="02020603050405020304" charset="0"/>
              </a:rPr>
              <a:t>）</a:t>
            </a:r>
            <a:endParaRPr lang="zh-CN" altLang="en-US" dirty="0">
              <a:latin typeface="Times New Roman" panose="02020603050405020304" charset="0"/>
            </a:endParaRPr>
          </a:p>
          <a:p>
            <a:pPr eaLnBrk="1" hangingPunct="1">
              <a:buFont typeface="Wingdings" panose="05000000000000000000" charset="0"/>
              <a:buChar char="Ø"/>
            </a:pPr>
            <a:r>
              <a:rPr lang="zh-CN" altLang="en-US" sz="2600" dirty="0">
                <a:latin typeface="Times New Roman" panose="02020603050405020304" charset="0"/>
              </a:rPr>
              <a:t>  鲁棒性分析的输出：</a:t>
            </a:r>
            <a:endParaRPr lang="zh-CN" altLang="en-US" sz="2600" dirty="0">
              <a:latin typeface="Times New Roman" panose="02020603050405020304" charset="0"/>
            </a:endParaRPr>
          </a:p>
          <a:p>
            <a:pPr eaLnBrk="1" hangingPunct="1">
              <a:lnSpc>
                <a:spcPct val="130000"/>
              </a:lnSpc>
              <a:buNone/>
            </a:pPr>
            <a:r>
              <a:rPr lang="zh-CN" altLang="en-US" sz="2600" dirty="0">
                <a:latin typeface="Times New Roman" panose="02020603050405020304" charset="0"/>
              </a:rPr>
              <a:t>	通过一个</a:t>
            </a:r>
            <a:r>
              <a:rPr lang="en-US" altLang="zh-CN" sz="2600" dirty="0">
                <a:latin typeface="Times New Roman" panose="02020603050405020304" charset="0"/>
              </a:rPr>
              <a:t>UML</a:t>
            </a:r>
            <a:r>
              <a:rPr lang="zh-CN" altLang="en-US" sz="2600" dirty="0">
                <a:latin typeface="Times New Roman" panose="02020603050405020304" charset="0"/>
              </a:rPr>
              <a:t>序列图和一些设计组件：边界、服务、实体组件，得出用鲁棒图表示的设计模型。</a:t>
            </a:r>
            <a:endParaRPr lang="zh-CN" altLang="en-US" sz="2600" dirty="0">
              <a:latin typeface="Times New Roman" panose="02020603050405020304" charset="0"/>
            </a:endParaRPr>
          </a:p>
          <a:p>
            <a:pPr eaLnBrk="1" hangingPunct="1">
              <a:buNone/>
            </a:pPr>
            <a:endParaRPr lang="zh-CN" altLang="en-US" dirty="0">
              <a:latin typeface="Times New Roman" panose="02020603050405020304" charset="0"/>
            </a:endParaRPr>
          </a:p>
          <a:p>
            <a:pPr eaLnBrk="1" hangingPunct="1"/>
            <a:endParaRPr lang="zh-CN" altLang="en-US" dirty="0">
              <a:latin typeface="Times New Roman" panose="02020603050405020304" charset="0"/>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121858"/>
          <p:cNvSpPr>
            <a:spLocks noGrp="1"/>
          </p:cNvSpPr>
          <p:nvPr>
            <p:ph idx="1"/>
          </p:nvPr>
        </p:nvSpPr>
        <p:spPr>
          <a:xfrm>
            <a:off x="1156335" y="4539615"/>
            <a:ext cx="9404350" cy="1704975"/>
          </a:xfrm>
        </p:spPr>
        <p:txBody>
          <a:bodyPr wrap="square" lIns="91440" tIns="45720" rIns="91440" bIns="45720" anchor="t"/>
          <a:lstStyle/>
          <a:p>
            <a:pPr eaLnBrk="1" hangingPunct="1">
              <a:lnSpc>
                <a:spcPct val="80000"/>
              </a:lnSpc>
            </a:pPr>
            <a:r>
              <a:rPr lang="zh-CN" altLang="en-US" sz="2200" dirty="0">
                <a:latin typeface="Times New Roman" panose="02020603050405020304" charset="0"/>
              </a:rPr>
              <a:t>抽取用户界面、传感器</a:t>
            </a:r>
            <a:r>
              <a:rPr lang="en-US" altLang="zh-CN" sz="2200" dirty="0">
                <a:latin typeface="Times New Roman" panose="02020603050405020304" charset="0"/>
              </a:rPr>
              <a:t>(sensors) </a:t>
            </a:r>
            <a:r>
              <a:rPr lang="zh-CN" altLang="en-US" sz="2200" dirty="0">
                <a:latin typeface="Times New Roman" panose="02020603050405020304" charset="0"/>
              </a:rPr>
              <a:t>、通信接口等。</a:t>
            </a:r>
            <a:endParaRPr lang="en-US" altLang="zh-CN" sz="2200" dirty="0">
              <a:latin typeface="Times New Roman" panose="02020603050405020304" charset="0"/>
            </a:endParaRPr>
          </a:p>
          <a:p>
            <a:pPr eaLnBrk="1" hangingPunct="1">
              <a:lnSpc>
                <a:spcPct val="80000"/>
              </a:lnSpc>
            </a:pPr>
            <a:r>
              <a:rPr lang="zh-CN" altLang="en-US" sz="2200" dirty="0">
                <a:latin typeface="Times New Roman" panose="02020603050405020304" charset="0"/>
              </a:rPr>
              <a:t>高层（</a:t>
            </a:r>
            <a:r>
              <a:rPr lang="en-US" altLang="zh-CN" sz="2200" dirty="0">
                <a:latin typeface="Times New Roman" panose="02020603050405020304" charset="0"/>
              </a:rPr>
              <a:t>High-level</a:t>
            </a:r>
            <a:r>
              <a:rPr lang="zh-CN" altLang="en-US" sz="2200" dirty="0">
                <a:latin typeface="Times New Roman" panose="02020603050405020304" charset="0"/>
              </a:rPr>
              <a:t>）用户接口组件。</a:t>
            </a:r>
            <a:endParaRPr lang="zh-CN" altLang="en-US" sz="2200" dirty="0">
              <a:latin typeface="Times New Roman" panose="02020603050405020304" charset="0"/>
            </a:endParaRPr>
          </a:p>
          <a:p>
            <a:pPr eaLnBrk="1" hangingPunct="1">
              <a:lnSpc>
                <a:spcPct val="80000"/>
              </a:lnSpc>
            </a:pPr>
            <a:r>
              <a:rPr lang="zh-CN" altLang="en-US" sz="2200" dirty="0">
                <a:latin typeface="Times New Roman" panose="02020603050405020304" charset="0"/>
              </a:rPr>
              <a:t>每一个边界组件必须至少与一个参与者关联起来。</a:t>
            </a:r>
            <a:endParaRPr lang="en-US" altLang="zh-CN" sz="2200" dirty="0">
              <a:latin typeface="Times New Roman" panose="02020603050405020304" charset="0"/>
            </a:endParaRPr>
          </a:p>
        </p:txBody>
      </p:sp>
      <p:sp>
        <p:nvSpPr>
          <p:cNvPr id="95235" name="文本框 121859"/>
          <p:cNvSpPr txBox="1"/>
          <p:nvPr/>
        </p:nvSpPr>
        <p:spPr>
          <a:xfrm>
            <a:off x="1008380" y="1748790"/>
            <a:ext cx="10124440" cy="1232535"/>
          </a:xfrm>
          <a:prstGeom prst="rect">
            <a:avLst/>
          </a:prstGeom>
          <a:noFill/>
          <a:ln w="9525">
            <a:noFill/>
          </a:ln>
        </p:spPr>
        <p:txBody>
          <a:bodyPr wrap="square" anchor="t">
            <a:spAutoFit/>
          </a:bodyPr>
          <a:lstStyle/>
          <a:p>
            <a:pPr marL="342900" indent="-342900">
              <a:lnSpc>
                <a:spcPct val="80000"/>
              </a:lnSpc>
              <a:spcBef>
                <a:spcPct val="50000"/>
              </a:spcBef>
              <a:buFont typeface="Wingdings" panose="05000000000000000000" charset="0"/>
              <a:buChar char="Ø"/>
            </a:pPr>
            <a:r>
              <a:rPr lang="zh-CN" altLang="en-US" sz="2400" b="1" dirty="0">
                <a:latin typeface="微软雅黑" panose="020B0503020204020204" charset="-122"/>
                <a:ea typeface="微软雅黑" panose="020B0503020204020204" charset="-122"/>
              </a:rPr>
              <a:t>鲁棒性分析</a:t>
            </a:r>
            <a:endParaRPr lang="zh-CN" altLang="en-US" sz="2400" b="1" dirty="0">
              <a:latin typeface="微软雅黑" panose="020B0503020204020204" charset="-122"/>
              <a:ea typeface="微软雅黑" panose="020B0503020204020204" charset="-122"/>
            </a:endParaRPr>
          </a:p>
          <a:p>
            <a:pPr marL="342900" indent="-342900">
              <a:spcBef>
                <a:spcPct val="50000"/>
              </a:spcBef>
            </a:pPr>
            <a:r>
              <a:rPr lang="zh-CN" altLang="en-US" sz="2200" dirty="0">
                <a:latin typeface="Times New Roman" panose="02020603050405020304" charset="0"/>
                <a:ea typeface="宋体" panose="02010600030101010101" pitchFamily="2" charset="-122"/>
              </a:rPr>
              <a:t>“一个边界类（或者边界组件）用于针对系统和参与者（用户或者外部系统）之间交互建模。”（</a:t>
            </a:r>
            <a:r>
              <a:rPr lang="en-US" altLang="zh-CN" sz="2200" dirty="0">
                <a:latin typeface="Times New Roman" panose="02020603050405020304" charset="0"/>
                <a:ea typeface="宋体" panose="02010600030101010101" pitchFamily="2" charset="-122"/>
              </a:rPr>
              <a:t>Jacobson</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Booch</a:t>
            </a:r>
            <a:r>
              <a:rPr lang="zh-CN" altLang="en-US" sz="2200" dirty="0">
                <a:latin typeface="Times New Roman" panose="02020603050405020304" charset="0"/>
                <a:ea typeface="宋体" panose="02010600030101010101" pitchFamily="2" charset="-122"/>
              </a:rPr>
              <a:t>，和</a:t>
            </a:r>
            <a:r>
              <a:rPr lang="en-US" altLang="zh-CN" sz="2200" dirty="0">
                <a:latin typeface="Times New Roman" panose="02020603050405020304" charset="0"/>
                <a:ea typeface="宋体" panose="02010600030101010101" pitchFamily="2" charset="-122"/>
              </a:rPr>
              <a:t>Rumbaugh </a:t>
            </a:r>
            <a:r>
              <a:rPr lang="zh-CN" altLang="en-US" sz="2200" dirty="0">
                <a:latin typeface="Times New Roman" panose="02020603050405020304" charset="0"/>
                <a:ea typeface="宋体" panose="02010600030101010101" pitchFamily="2" charset="-122"/>
              </a:rPr>
              <a:t>第</a:t>
            </a:r>
            <a:r>
              <a:rPr lang="en-US" altLang="zh-CN" sz="2200" dirty="0">
                <a:latin typeface="Times New Roman" panose="02020603050405020304" charset="0"/>
                <a:ea typeface="宋体" panose="02010600030101010101" pitchFamily="2" charset="-122"/>
              </a:rPr>
              <a:t>183</a:t>
            </a:r>
            <a:r>
              <a:rPr lang="zh-CN" altLang="en-US" sz="2200" dirty="0">
                <a:latin typeface="Times New Roman" panose="02020603050405020304" charset="0"/>
                <a:ea typeface="宋体" panose="02010600030101010101" pitchFamily="2" charset="-122"/>
              </a:rPr>
              <a:t>页）。</a:t>
            </a:r>
            <a:endParaRPr lang="zh-CN" altLang="en-US" sz="2200" dirty="0">
              <a:latin typeface="Times New Roman" panose="02020603050405020304" charset="0"/>
              <a:ea typeface="宋体" panose="02010600030101010101" pitchFamily="2" charset="-122"/>
            </a:endParaRPr>
          </a:p>
        </p:txBody>
      </p:sp>
      <p:grpSp>
        <p:nvGrpSpPr>
          <p:cNvPr id="95236" name="组合 121860"/>
          <p:cNvGrpSpPr/>
          <p:nvPr/>
        </p:nvGrpSpPr>
        <p:grpSpPr>
          <a:xfrm>
            <a:off x="3230880" y="3126105"/>
            <a:ext cx="4043680" cy="1128937"/>
            <a:chOff x="0" y="0"/>
            <a:chExt cx="2494" cy="623"/>
          </a:xfrm>
        </p:grpSpPr>
        <p:grpSp>
          <p:nvGrpSpPr>
            <p:cNvPr id="95237" name="组合 121861"/>
            <p:cNvGrpSpPr/>
            <p:nvPr/>
          </p:nvGrpSpPr>
          <p:grpSpPr>
            <a:xfrm>
              <a:off x="0" y="0"/>
              <a:ext cx="1950" cy="623"/>
              <a:chOff x="0" y="0"/>
              <a:chExt cx="1950" cy="623"/>
            </a:xfrm>
          </p:grpSpPr>
          <p:grpSp>
            <p:nvGrpSpPr>
              <p:cNvPr id="95238" name="组合 121862"/>
              <p:cNvGrpSpPr/>
              <p:nvPr/>
            </p:nvGrpSpPr>
            <p:grpSpPr>
              <a:xfrm>
                <a:off x="181" y="0"/>
                <a:ext cx="212" cy="481"/>
                <a:chOff x="0" y="0"/>
                <a:chExt cx="530" cy="1203"/>
              </a:xfrm>
            </p:grpSpPr>
            <p:sp>
              <p:nvSpPr>
                <p:cNvPr id="95239" name="未知"/>
                <p:cNvSpPr/>
                <p:nvPr/>
              </p:nvSpPr>
              <p:spPr>
                <a:xfrm>
                  <a:off x="75" y="15"/>
                  <a:ext cx="380" cy="380"/>
                </a:xfrm>
                <a:custGeom>
                  <a:avLst/>
                  <a:gdLst/>
                  <a:ahLst/>
                  <a:cxnLst>
                    <a:cxn ang="0">
                      <a:pos x="380" y="190"/>
                    </a:cxn>
                    <a:cxn ang="0">
                      <a:pos x="370" y="250"/>
                    </a:cxn>
                    <a:cxn ang="0">
                      <a:pos x="334" y="313"/>
                    </a:cxn>
                    <a:cxn ang="0">
                      <a:pos x="277" y="359"/>
                    </a:cxn>
                    <a:cxn ang="0">
                      <a:pos x="205" y="379"/>
                    </a:cxn>
                    <a:cxn ang="0">
                      <a:pos x="190" y="380"/>
                    </a:cxn>
                    <a:cxn ang="0">
                      <a:pos x="174" y="379"/>
                    </a:cxn>
                    <a:cxn ang="0">
                      <a:pos x="116" y="365"/>
                    </a:cxn>
                    <a:cxn ang="0">
                      <a:pos x="55" y="324"/>
                    </a:cxn>
                    <a:cxn ang="0">
                      <a:pos x="15" y="264"/>
                    </a:cxn>
                    <a:cxn ang="0">
                      <a:pos x="0" y="205"/>
                    </a:cxn>
                    <a:cxn ang="0">
                      <a:pos x="0" y="190"/>
                    </a:cxn>
                    <a:cxn ang="0">
                      <a:pos x="0" y="174"/>
                    </a:cxn>
                    <a:cxn ang="0">
                      <a:pos x="15" y="116"/>
                    </a:cxn>
                    <a:cxn ang="0">
                      <a:pos x="55" y="55"/>
                    </a:cxn>
                    <a:cxn ang="0">
                      <a:pos x="116" y="15"/>
                    </a:cxn>
                    <a:cxn ang="0">
                      <a:pos x="174" y="0"/>
                    </a:cxn>
                    <a:cxn ang="0">
                      <a:pos x="190" y="0"/>
                    </a:cxn>
                    <a:cxn ang="0">
                      <a:pos x="205" y="0"/>
                    </a:cxn>
                    <a:cxn ang="0">
                      <a:pos x="264" y="15"/>
                    </a:cxn>
                    <a:cxn ang="0">
                      <a:pos x="324" y="55"/>
                    </a:cxn>
                    <a:cxn ang="0">
                      <a:pos x="365" y="116"/>
                    </a:cxn>
                    <a:cxn ang="0">
                      <a:pos x="379" y="174"/>
                    </a:cxn>
                    <a:cxn ang="0">
                      <a:pos x="380" y="190"/>
                    </a:cxn>
                  </a:cxnLst>
                  <a:rect l="0" t="0" r="0" b="0"/>
                  <a:pathLst>
                    <a:path w="380" h="380">
                      <a:moveTo>
                        <a:pt x="380" y="190"/>
                      </a:moveTo>
                      <a:lnTo>
                        <a:pt x="370" y="250"/>
                      </a:lnTo>
                      <a:lnTo>
                        <a:pt x="334" y="313"/>
                      </a:lnTo>
                      <a:lnTo>
                        <a:pt x="277" y="359"/>
                      </a:lnTo>
                      <a:lnTo>
                        <a:pt x="205" y="379"/>
                      </a:lnTo>
                      <a:lnTo>
                        <a:pt x="190" y="380"/>
                      </a:lnTo>
                      <a:lnTo>
                        <a:pt x="174" y="379"/>
                      </a:lnTo>
                      <a:lnTo>
                        <a:pt x="116" y="365"/>
                      </a:lnTo>
                      <a:lnTo>
                        <a:pt x="55" y="324"/>
                      </a:lnTo>
                      <a:lnTo>
                        <a:pt x="15" y="264"/>
                      </a:lnTo>
                      <a:lnTo>
                        <a:pt x="0" y="205"/>
                      </a:lnTo>
                      <a:lnTo>
                        <a:pt x="0" y="190"/>
                      </a:lnTo>
                      <a:lnTo>
                        <a:pt x="0" y="174"/>
                      </a:lnTo>
                      <a:lnTo>
                        <a:pt x="15" y="116"/>
                      </a:lnTo>
                      <a:lnTo>
                        <a:pt x="55" y="55"/>
                      </a:lnTo>
                      <a:lnTo>
                        <a:pt x="116" y="15"/>
                      </a:lnTo>
                      <a:lnTo>
                        <a:pt x="174" y="0"/>
                      </a:lnTo>
                      <a:lnTo>
                        <a:pt x="190" y="0"/>
                      </a:lnTo>
                      <a:lnTo>
                        <a:pt x="205" y="0"/>
                      </a:lnTo>
                      <a:lnTo>
                        <a:pt x="264" y="15"/>
                      </a:lnTo>
                      <a:lnTo>
                        <a:pt x="324" y="55"/>
                      </a:lnTo>
                      <a:lnTo>
                        <a:pt x="365" y="116"/>
                      </a:lnTo>
                      <a:lnTo>
                        <a:pt x="379" y="174"/>
                      </a:lnTo>
                      <a:lnTo>
                        <a:pt x="380" y="190"/>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5240" name="未知"/>
                <p:cNvSpPr/>
                <p:nvPr/>
              </p:nvSpPr>
              <p:spPr>
                <a:xfrm>
                  <a:off x="51" y="395"/>
                  <a:ext cx="215" cy="793"/>
                </a:xfrm>
                <a:custGeom>
                  <a:avLst/>
                  <a:gdLst/>
                  <a:ahLst/>
                  <a:cxnLst>
                    <a:cxn ang="0">
                      <a:pos x="215" y="0"/>
                    </a:cxn>
                    <a:cxn ang="0">
                      <a:pos x="215" y="454"/>
                    </a:cxn>
                    <a:cxn ang="0">
                      <a:pos x="0" y="793"/>
                    </a:cxn>
                  </a:cxnLst>
                  <a:rect l="0" t="0" r="0" b="0"/>
                  <a:pathLst>
                    <a:path w="215" h="793">
                      <a:moveTo>
                        <a:pt x="215" y="0"/>
                      </a:moveTo>
                      <a:lnTo>
                        <a:pt x="215" y="454"/>
                      </a:lnTo>
                      <a:lnTo>
                        <a:pt x="0" y="793"/>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5241" name="未知"/>
                <p:cNvSpPr/>
                <p:nvPr/>
              </p:nvSpPr>
              <p:spPr>
                <a:xfrm>
                  <a:off x="15" y="595"/>
                  <a:ext cx="500" cy="0"/>
                </a:xfrm>
                <a:custGeom>
                  <a:avLst/>
                  <a:gdLst/>
                  <a:ahLst/>
                  <a:cxnLst>
                    <a:cxn ang="0">
                      <a:pos x="0" y="0"/>
                    </a:cxn>
                    <a:cxn ang="0">
                      <a:pos x="500" y="0"/>
                    </a:cxn>
                  </a:cxnLst>
                  <a:rect l="0" t="0" r="0" b="0"/>
                  <a:pathLst>
                    <a:path w="500" h="1">
                      <a:moveTo>
                        <a:pt x="0" y="0"/>
                      </a:moveTo>
                      <a:lnTo>
                        <a:pt x="50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5242" name="未知"/>
                <p:cNvSpPr/>
                <p:nvPr/>
              </p:nvSpPr>
              <p:spPr>
                <a:xfrm>
                  <a:off x="269" y="853"/>
                  <a:ext cx="215" cy="333"/>
                </a:xfrm>
                <a:custGeom>
                  <a:avLst/>
                  <a:gdLst/>
                  <a:ahLst/>
                  <a:cxnLst>
                    <a:cxn ang="0">
                      <a:pos x="0" y="0"/>
                    </a:cxn>
                    <a:cxn ang="0">
                      <a:pos x="215" y="333"/>
                    </a:cxn>
                  </a:cxnLst>
                  <a:rect l="0" t="0" r="0" b="0"/>
                  <a:pathLst>
                    <a:path w="215" h="333">
                      <a:moveTo>
                        <a:pt x="0" y="0"/>
                      </a:moveTo>
                      <a:lnTo>
                        <a:pt x="215" y="333"/>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95243" name="组合 121867"/>
              <p:cNvGrpSpPr/>
              <p:nvPr/>
            </p:nvGrpSpPr>
            <p:grpSpPr>
              <a:xfrm>
                <a:off x="1519" y="124"/>
                <a:ext cx="431" cy="239"/>
                <a:chOff x="0" y="0"/>
                <a:chExt cx="1078" cy="597"/>
              </a:xfrm>
            </p:grpSpPr>
            <p:sp>
              <p:nvSpPr>
                <p:cNvPr id="95244" name="未知"/>
                <p:cNvSpPr/>
                <p:nvPr/>
              </p:nvSpPr>
              <p:spPr>
                <a:xfrm>
                  <a:off x="497" y="15"/>
                  <a:ext cx="566" cy="567"/>
                </a:xfrm>
                <a:custGeom>
                  <a:avLst/>
                  <a:gdLst/>
                  <a:ahLst/>
                  <a:cxnLst>
                    <a:cxn ang="0">
                      <a:pos x="155" y="30"/>
                    </a:cxn>
                    <a:cxn ang="0">
                      <a:pos x="98" y="68"/>
                    </a:cxn>
                    <a:cxn ang="0">
                      <a:pos x="53" y="117"/>
                    </a:cxn>
                    <a:cxn ang="0">
                      <a:pos x="21" y="175"/>
                    </a:cxn>
                    <a:cxn ang="0">
                      <a:pos x="3" y="237"/>
                    </a:cxn>
                    <a:cxn ang="0">
                      <a:pos x="0" y="281"/>
                    </a:cxn>
                    <a:cxn ang="0">
                      <a:pos x="0" y="303"/>
                    </a:cxn>
                    <a:cxn ang="0">
                      <a:pos x="13" y="369"/>
                    </a:cxn>
                    <a:cxn ang="0">
                      <a:pos x="42" y="431"/>
                    </a:cxn>
                    <a:cxn ang="0">
                      <a:pos x="84" y="484"/>
                    </a:cxn>
                    <a:cxn ang="0">
                      <a:pos x="136" y="525"/>
                    </a:cxn>
                    <a:cxn ang="0">
                      <a:pos x="195" y="552"/>
                    </a:cxn>
                    <a:cxn ang="0">
                      <a:pos x="259" y="565"/>
                    </a:cxn>
                    <a:cxn ang="0">
                      <a:pos x="281" y="566"/>
                    </a:cxn>
                    <a:cxn ang="0">
                      <a:pos x="303" y="565"/>
                    </a:cxn>
                    <a:cxn ang="0">
                      <a:pos x="369" y="553"/>
                    </a:cxn>
                    <a:cxn ang="0">
                      <a:pos x="432" y="524"/>
                    </a:cxn>
                    <a:cxn ang="0">
                      <a:pos x="485" y="482"/>
                    </a:cxn>
                    <a:cxn ang="0">
                      <a:pos x="525" y="430"/>
                    </a:cxn>
                    <a:cxn ang="0">
                      <a:pos x="552" y="371"/>
                    </a:cxn>
                    <a:cxn ang="0">
                      <a:pos x="565" y="307"/>
                    </a:cxn>
                    <a:cxn ang="0">
                      <a:pos x="566" y="285"/>
                    </a:cxn>
                    <a:cxn ang="0">
                      <a:pos x="566" y="263"/>
                    </a:cxn>
                    <a:cxn ang="0">
                      <a:pos x="553" y="197"/>
                    </a:cxn>
                    <a:cxn ang="0">
                      <a:pos x="524" y="134"/>
                    </a:cxn>
                    <a:cxn ang="0">
                      <a:pos x="482" y="81"/>
                    </a:cxn>
                    <a:cxn ang="0">
                      <a:pos x="430" y="41"/>
                    </a:cxn>
                    <a:cxn ang="0">
                      <a:pos x="371" y="13"/>
                    </a:cxn>
                    <a:cxn ang="0">
                      <a:pos x="307" y="1"/>
                    </a:cxn>
                    <a:cxn ang="0">
                      <a:pos x="285" y="0"/>
                    </a:cxn>
                    <a:cxn ang="0">
                      <a:pos x="263" y="0"/>
                    </a:cxn>
                    <a:cxn ang="0">
                      <a:pos x="197" y="13"/>
                    </a:cxn>
                    <a:cxn ang="0">
                      <a:pos x="155" y="30"/>
                    </a:cxn>
                  </a:cxnLst>
                  <a:rect l="0" t="0" r="0" b="0"/>
                  <a:pathLst>
                    <a:path w="566" h="567">
                      <a:moveTo>
                        <a:pt x="155" y="30"/>
                      </a:moveTo>
                      <a:lnTo>
                        <a:pt x="98" y="68"/>
                      </a:lnTo>
                      <a:lnTo>
                        <a:pt x="53" y="117"/>
                      </a:lnTo>
                      <a:lnTo>
                        <a:pt x="21" y="175"/>
                      </a:lnTo>
                      <a:lnTo>
                        <a:pt x="3" y="237"/>
                      </a:lnTo>
                      <a:lnTo>
                        <a:pt x="0" y="281"/>
                      </a:lnTo>
                      <a:lnTo>
                        <a:pt x="0" y="303"/>
                      </a:lnTo>
                      <a:lnTo>
                        <a:pt x="13" y="369"/>
                      </a:lnTo>
                      <a:lnTo>
                        <a:pt x="42" y="431"/>
                      </a:lnTo>
                      <a:lnTo>
                        <a:pt x="84" y="484"/>
                      </a:lnTo>
                      <a:lnTo>
                        <a:pt x="136" y="525"/>
                      </a:lnTo>
                      <a:lnTo>
                        <a:pt x="195" y="552"/>
                      </a:lnTo>
                      <a:lnTo>
                        <a:pt x="259" y="565"/>
                      </a:lnTo>
                      <a:lnTo>
                        <a:pt x="281" y="566"/>
                      </a:lnTo>
                      <a:lnTo>
                        <a:pt x="303" y="565"/>
                      </a:lnTo>
                      <a:lnTo>
                        <a:pt x="369" y="553"/>
                      </a:lnTo>
                      <a:lnTo>
                        <a:pt x="432" y="524"/>
                      </a:lnTo>
                      <a:lnTo>
                        <a:pt x="485" y="482"/>
                      </a:lnTo>
                      <a:lnTo>
                        <a:pt x="525" y="430"/>
                      </a:lnTo>
                      <a:lnTo>
                        <a:pt x="552" y="371"/>
                      </a:lnTo>
                      <a:lnTo>
                        <a:pt x="565" y="307"/>
                      </a:lnTo>
                      <a:lnTo>
                        <a:pt x="566" y="285"/>
                      </a:lnTo>
                      <a:lnTo>
                        <a:pt x="566" y="263"/>
                      </a:lnTo>
                      <a:lnTo>
                        <a:pt x="553" y="197"/>
                      </a:lnTo>
                      <a:lnTo>
                        <a:pt x="524" y="134"/>
                      </a:lnTo>
                      <a:lnTo>
                        <a:pt x="482" y="81"/>
                      </a:lnTo>
                      <a:lnTo>
                        <a:pt x="430" y="41"/>
                      </a:lnTo>
                      <a:lnTo>
                        <a:pt x="371" y="13"/>
                      </a:lnTo>
                      <a:lnTo>
                        <a:pt x="307" y="1"/>
                      </a:lnTo>
                      <a:lnTo>
                        <a:pt x="285" y="0"/>
                      </a:lnTo>
                      <a:lnTo>
                        <a:pt x="263" y="0"/>
                      </a:lnTo>
                      <a:lnTo>
                        <a:pt x="197" y="13"/>
                      </a:lnTo>
                      <a:lnTo>
                        <a:pt x="155" y="30"/>
                      </a:lnTo>
                      <a:close/>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5245" name="未知"/>
                <p:cNvSpPr/>
                <p:nvPr/>
              </p:nvSpPr>
              <p:spPr>
                <a:xfrm>
                  <a:off x="254" y="299"/>
                  <a:ext cx="0" cy="0"/>
                </a:xfrm>
                <a:custGeom>
                  <a:avLst/>
                  <a:gdLst/>
                  <a:ahLst/>
                  <a:cxnLst>
                    <a:cxn ang="0">
                      <a:pos x="0" y="0"/>
                    </a:cxn>
                  </a:cxnLst>
                  <a:rect l="0" t="0" r="0" b="0"/>
                  <a:pathLst>
                    <a:path>
                      <a:moveTo>
                        <a:pt x="0" y="0"/>
                      </a:moveTo>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5246" name="未知"/>
                <p:cNvSpPr/>
                <p:nvPr/>
              </p:nvSpPr>
              <p:spPr>
                <a:xfrm>
                  <a:off x="25" y="299"/>
                  <a:ext cx="472" cy="0"/>
                </a:xfrm>
                <a:custGeom>
                  <a:avLst/>
                  <a:gdLst/>
                  <a:ahLst/>
                  <a:cxnLst>
                    <a:cxn ang="0">
                      <a:pos x="472" y="0"/>
                    </a:cxn>
                    <a:cxn ang="0">
                      <a:pos x="450" y="0"/>
                    </a:cxn>
                    <a:cxn ang="0">
                      <a:pos x="427" y="0"/>
                    </a:cxn>
                    <a:cxn ang="0">
                      <a:pos x="404" y="0"/>
                    </a:cxn>
                    <a:cxn ang="0">
                      <a:pos x="380" y="0"/>
                    </a:cxn>
                    <a:cxn ang="0">
                      <a:pos x="356" y="0"/>
                    </a:cxn>
                    <a:cxn ang="0">
                      <a:pos x="333" y="0"/>
                    </a:cxn>
                    <a:cxn ang="0">
                      <a:pos x="309" y="0"/>
                    </a:cxn>
                    <a:cxn ang="0">
                      <a:pos x="284" y="0"/>
                    </a:cxn>
                    <a:cxn ang="0">
                      <a:pos x="260" y="0"/>
                    </a:cxn>
                    <a:cxn ang="0">
                      <a:pos x="236" y="0"/>
                    </a:cxn>
                    <a:cxn ang="0">
                      <a:pos x="212" y="0"/>
                    </a:cxn>
                    <a:cxn ang="0">
                      <a:pos x="187" y="0"/>
                    </a:cxn>
                    <a:cxn ang="0">
                      <a:pos x="163" y="0"/>
                    </a:cxn>
                    <a:cxn ang="0">
                      <a:pos x="139" y="0"/>
                    </a:cxn>
                    <a:cxn ang="0">
                      <a:pos x="115" y="0"/>
                    </a:cxn>
                    <a:cxn ang="0">
                      <a:pos x="92" y="0"/>
                    </a:cxn>
                    <a:cxn ang="0">
                      <a:pos x="68" y="0"/>
                    </a:cxn>
                    <a:cxn ang="0">
                      <a:pos x="45" y="0"/>
                    </a:cxn>
                    <a:cxn ang="0">
                      <a:pos x="22" y="0"/>
                    </a:cxn>
                    <a:cxn ang="0">
                      <a:pos x="0" y="0"/>
                    </a:cxn>
                  </a:cxnLst>
                  <a:rect l="0" t="0" r="0" b="0"/>
                  <a:pathLst>
                    <a:path w="472" h="1">
                      <a:moveTo>
                        <a:pt x="472" y="0"/>
                      </a:moveTo>
                      <a:lnTo>
                        <a:pt x="450" y="0"/>
                      </a:lnTo>
                      <a:lnTo>
                        <a:pt x="427" y="0"/>
                      </a:lnTo>
                      <a:lnTo>
                        <a:pt x="404" y="0"/>
                      </a:lnTo>
                      <a:lnTo>
                        <a:pt x="380" y="0"/>
                      </a:lnTo>
                      <a:lnTo>
                        <a:pt x="356" y="0"/>
                      </a:lnTo>
                      <a:lnTo>
                        <a:pt x="333" y="0"/>
                      </a:lnTo>
                      <a:lnTo>
                        <a:pt x="309" y="0"/>
                      </a:lnTo>
                      <a:lnTo>
                        <a:pt x="284" y="0"/>
                      </a:lnTo>
                      <a:lnTo>
                        <a:pt x="260" y="0"/>
                      </a:lnTo>
                      <a:lnTo>
                        <a:pt x="236" y="0"/>
                      </a:lnTo>
                      <a:lnTo>
                        <a:pt x="212" y="0"/>
                      </a:lnTo>
                      <a:lnTo>
                        <a:pt x="187" y="0"/>
                      </a:lnTo>
                      <a:lnTo>
                        <a:pt x="163" y="0"/>
                      </a:lnTo>
                      <a:lnTo>
                        <a:pt x="139" y="0"/>
                      </a:lnTo>
                      <a:lnTo>
                        <a:pt x="115" y="0"/>
                      </a:lnTo>
                      <a:lnTo>
                        <a:pt x="92" y="0"/>
                      </a:lnTo>
                      <a:lnTo>
                        <a:pt x="68" y="0"/>
                      </a:lnTo>
                      <a:lnTo>
                        <a:pt x="45" y="0"/>
                      </a:lnTo>
                      <a:lnTo>
                        <a:pt x="22" y="0"/>
                      </a:lnTo>
                      <a:lnTo>
                        <a:pt x="0" y="0"/>
                      </a:lnTo>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5247" name="未知"/>
                <p:cNvSpPr/>
                <p:nvPr/>
              </p:nvSpPr>
              <p:spPr>
                <a:xfrm>
                  <a:off x="15" y="42"/>
                  <a:ext cx="0" cy="513"/>
                </a:xfrm>
                <a:custGeom>
                  <a:avLst/>
                  <a:gdLst/>
                  <a:ahLst/>
                  <a:cxnLst>
                    <a:cxn ang="0">
                      <a:pos x="0" y="0"/>
                    </a:cxn>
                    <a:cxn ang="0">
                      <a:pos x="0" y="512"/>
                    </a:cxn>
                  </a:cxnLst>
                  <a:rect l="0" t="0" r="0" b="0"/>
                  <a:pathLst>
                    <a:path w="1" h="513">
                      <a:moveTo>
                        <a:pt x="0" y="0"/>
                      </a:moveTo>
                      <a:lnTo>
                        <a:pt x="0" y="512"/>
                      </a:lnTo>
                    </a:path>
                  </a:pathLst>
                </a:custGeom>
                <a:noFill/>
                <a:ln w="19050" cap="flat" cmpd="sng">
                  <a:solidFill>
                    <a:srgbClr val="5C60AE"/>
                  </a:solidFill>
                  <a:prstDash val="solid"/>
                  <a:round/>
                  <a:headEnd type="none" w="med" len="med"/>
                  <a:tailEnd type="none" w="med" len="med"/>
                </a:ln>
              </p:spPr>
              <p:txBody>
                <a:bodyPr/>
                <a:lstStyle/>
                <a:p>
                  <a:endParaRPr lang="zh-CN" altLang="en-US"/>
                </a:p>
              </p:txBody>
            </p:sp>
          </p:grpSp>
          <p:sp>
            <p:nvSpPr>
              <p:cNvPr id="95248" name="未知"/>
              <p:cNvSpPr/>
              <p:nvPr/>
            </p:nvSpPr>
            <p:spPr>
              <a:xfrm>
                <a:off x="453" y="227"/>
                <a:ext cx="986" cy="0"/>
              </a:xfrm>
              <a:custGeom>
                <a:avLst/>
                <a:gdLst/>
                <a:ahLst/>
                <a:cxnLst>
                  <a:cxn ang="0">
                    <a:pos x="986" y="0"/>
                  </a:cxn>
                  <a:cxn ang="0">
                    <a:pos x="0" y="0"/>
                  </a:cxn>
                </a:cxnLst>
                <a:rect l="0" t="0" r="0" b="0"/>
                <a:pathLst>
                  <a:path w="2465" h="1">
                    <a:moveTo>
                      <a:pt x="2465" y="0"/>
                    </a:moveTo>
                    <a:lnTo>
                      <a:pt x="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5249" name="文本框 121873"/>
              <p:cNvSpPr txBox="1"/>
              <p:nvPr/>
            </p:nvSpPr>
            <p:spPr>
              <a:xfrm>
                <a:off x="0" y="454"/>
                <a:ext cx="952" cy="169"/>
              </a:xfrm>
              <a:prstGeom prst="rect">
                <a:avLst/>
              </a:prstGeom>
              <a:noFill/>
              <a:ln w="9525">
                <a:noFill/>
              </a:ln>
            </p:spPr>
            <p:txBody>
              <a:bodyPr anchor="t">
                <a:spAutoFit/>
              </a:bodyPr>
              <a:lstStyle/>
              <a:p>
                <a:pPr>
                  <a:spcBef>
                    <a:spcPct val="50000"/>
                  </a:spcBef>
                </a:pPr>
                <a:r>
                  <a:rPr lang="en-US" altLang="zh-CN" sz="1400" b="1" dirty="0">
                    <a:latin typeface="Tahoma" panose="020B0604030504040204" pitchFamily="34" charset="0"/>
                    <a:ea typeface="宋体" panose="02010600030101010101" pitchFamily="2" charset="-122"/>
                  </a:rPr>
                  <a:t>BookingAgent</a:t>
                </a:r>
                <a:endParaRPr lang="en-US" altLang="zh-CN" sz="1400" b="1" dirty="0">
                  <a:latin typeface="Tahoma" panose="020B0604030504040204" pitchFamily="34" charset="0"/>
                  <a:ea typeface="宋体" panose="02010600030101010101" pitchFamily="2" charset="-122"/>
                </a:endParaRPr>
              </a:p>
            </p:txBody>
          </p:sp>
        </p:grpSp>
        <p:sp>
          <p:nvSpPr>
            <p:cNvPr id="95250" name="文本框 121874"/>
            <p:cNvSpPr txBox="1"/>
            <p:nvPr/>
          </p:nvSpPr>
          <p:spPr>
            <a:xfrm>
              <a:off x="1542" y="272"/>
              <a:ext cx="952" cy="254"/>
            </a:xfrm>
            <a:prstGeom prst="rect">
              <a:avLst/>
            </a:prstGeom>
            <a:noFill/>
            <a:ln w="9525">
              <a:noFill/>
            </a:ln>
          </p:spPr>
          <p:txBody>
            <a:bodyPr anchor="t">
              <a:spAutoFit/>
            </a:bodyPr>
            <a:lstStyle/>
            <a:p>
              <a:pPr>
                <a:spcBef>
                  <a:spcPct val="50000"/>
                </a:spcBef>
              </a:pPr>
              <a:r>
                <a:rPr lang="en-US" altLang="zh-CN" sz="1400" b="1" dirty="0">
                  <a:solidFill>
                    <a:schemeClr val="tx2"/>
                  </a:solidFill>
                  <a:latin typeface="Tahoma" panose="020B0604030504040204" pitchFamily="34" charset="0"/>
                  <a:ea typeface="宋体" panose="02010600030101010101" pitchFamily="2" charset="-122"/>
                </a:rPr>
                <a:t>ResvUI</a:t>
              </a:r>
              <a:r>
                <a:rPr lang="en-US" altLang="zh-CN" sz="2400" dirty="0">
                  <a:latin typeface="Tahoma" panose="020B0604030504040204" pitchFamily="34" charset="0"/>
                  <a:ea typeface="宋体" panose="02010600030101010101" pitchFamily="2" charset="-122"/>
                </a:rPr>
                <a:t> </a:t>
              </a:r>
              <a:endParaRPr lang="en-US" altLang="zh-CN" sz="2400" dirty="0">
                <a:latin typeface="Tahoma" panose="020B0604030504040204" pitchFamily="34" charset="0"/>
                <a:ea typeface="宋体" panose="02010600030101010101" pitchFamily="2" charset="-122"/>
              </a:endParaRPr>
            </a:p>
          </p:txBody>
        </p:sp>
      </p:gr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6687"/>
            <a:chOff x="2253" y="1072"/>
            <a:chExt cx="8777" cy="1333"/>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8"/>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1 </a:t>
              </a:r>
              <a:r>
                <a:rPr lang="zh-CN" altLang="en-US" sz="3600" dirty="0" smtClean="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711325"/>
            <a:ext cx="10541000" cy="4308872"/>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ea typeface="+mj-ea"/>
              </a:rPr>
              <a:t>1.2 </a:t>
            </a:r>
            <a:r>
              <a:rPr lang="zh-CN" altLang="en-US" sz="2800" b="1" dirty="0">
                <a:solidFill>
                  <a:srgbClr val="002060"/>
                </a:solidFill>
                <a:latin typeface="+mj-ea"/>
                <a:ea typeface="+mj-ea"/>
              </a:rPr>
              <a:t>设计中的重要</a:t>
            </a:r>
            <a:r>
              <a:rPr lang="zh-CN" altLang="en-US" sz="2800" b="1" dirty="0" smtClean="0">
                <a:solidFill>
                  <a:srgbClr val="002060"/>
                </a:solidFill>
                <a:latin typeface="+mj-ea"/>
                <a:ea typeface="+mj-ea"/>
              </a:rPr>
              <a:t>概念</a:t>
            </a:r>
            <a:endParaRPr lang="en-US" altLang="zh-CN" sz="2800" b="1" dirty="0" smtClean="0">
              <a:solidFill>
                <a:srgbClr val="002060"/>
              </a:solidFill>
              <a:latin typeface="+mj-ea"/>
              <a:ea typeface="+mj-ea"/>
            </a:endParaRPr>
          </a:p>
          <a:p>
            <a:pPr>
              <a:lnSpc>
                <a:spcPct val="150000"/>
              </a:lnSpc>
            </a:pPr>
            <a:r>
              <a:rPr lang="en-GB" altLang="en-US" sz="2400" b="1" dirty="0">
                <a:solidFill>
                  <a:schemeClr val="accent3">
                    <a:lumMod val="75000"/>
                  </a:schemeClr>
                </a:solidFill>
                <a:latin typeface="+mn-ea"/>
              </a:rPr>
              <a:t>1.2.1 </a:t>
            </a:r>
            <a:r>
              <a:rPr lang="zh-CN" altLang="en-US" sz="2400" b="1" dirty="0">
                <a:solidFill>
                  <a:schemeClr val="accent3">
                    <a:lumMod val="75000"/>
                  </a:schemeClr>
                </a:solidFill>
                <a:latin typeface="+mn-ea"/>
              </a:rPr>
              <a:t>模块化 </a:t>
            </a:r>
            <a:endParaRPr lang="en-US" altLang="zh-CN" sz="2400" b="1" dirty="0" smtClean="0">
              <a:solidFill>
                <a:schemeClr val="accent3">
                  <a:lumMod val="75000"/>
                </a:schemeClr>
              </a:solidFill>
              <a:latin typeface="+mn-ea"/>
            </a:endParaRPr>
          </a:p>
          <a:p>
            <a:pPr marL="342900" indent="-342900">
              <a:lnSpc>
                <a:spcPct val="100000"/>
              </a:lnSpc>
              <a:buFont typeface="Wingdings" panose="05000000000000000000" pitchFamily="2" charset="2"/>
              <a:buChar char="Ø"/>
            </a:pPr>
            <a:r>
              <a:rPr lang="zh-CN" altLang="en-US" sz="2200" dirty="0">
                <a:solidFill>
                  <a:srgbClr val="000066"/>
                </a:solidFill>
                <a:latin typeface="+mn-ea"/>
              </a:rPr>
              <a:t>在计算机软件领域，模块化的概念已被推崇了近四十年。目前，几乎所有的软件体系结构都体现了模块化的思想，即把软件划分为可独立命名和编址的构件，每个构件称为一个</a:t>
            </a:r>
            <a:r>
              <a:rPr lang="zh-CN" altLang="en-US" sz="2200" b="1" dirty="0">
                <a:solidFill>
                  <a:schemeClr val="hlink"/>
                </a:solidFill>
                <a:latin typeface="+mn-ea"/>
              </a:rPr>
              <a:t>模块</a:t>
            </a:r>
            <a:r>
              <a:rPr lang="zh-CN" altLang="en-US" sz="2200" dirty="0">
                <a:solidFill>
                  <a:srgbClr val="000066"/>
                </a:solidFill>
                <a:latin typeface="+mn-ea"/>
              </a:rPr>
              <a:t>，每个模块完成一个子功能，当把所有模块组装到一起成为一个整体时，便可以完成指定的功能。</a:t>
            </a:r>
            <a:endParaRPr lang="zh-CN" altLang="en-US" sz="2200" dirty="0">
              <a:solidFill>
                <a:srgbClr val="000066"/>
              </a:solidFill>
              <a:latin typeface="+mn-ea"/>
            </a:endParaRPr>
          </a:p>
          <a:p>
            <a:pPr marL="342900" indent="-342900">
              <a:lnSpc>
                <a:spcPct val="100000"/>
              </a:lnSpc>
              <a:buFont typeface="Wingdings" panose="05000000000000000000" pitchFamily="2" charset="2"/>
              <a:buChar char="Ø"/>
            </a:pPr>
            <a:r>
              <a:rPr lang="zh-CN" altLang="en-US" sz="2200" dirty="0">
                <a:solidFill>
                  <a:srgbClr val="000066"/>
                </a:solidFill>
                <a:latin typeface="+mn-ea"/>
              </a:rPr>
              <a:t>模块组成系统或子系统。</a:t>
            </a:r>
            <a:endParaRPr lang="zh-CN" altLang="en-US" sz="2200" dirty="0">
              <a:solidFill>
                <a:srgbClr val="000066"/>
              </a:solidFill>
              <a:latin typeface="+mn-ea"/>
            </a:endParaRPr>
          </a:p>
          <a:p>
            <a:pPr marL="342900" indent="-342900">
              <a:lnSpc>
                <a:spcPct val="100000"/>
              </a:lnSpc>
              <a:buFont typeface="Wingdings" panose="05000000000000000000" pitchFamily="2" charset="2"/>
              <a:buChar char="Ø"/>
            </a:pPr>
            <a:r>
              <a:rPr lang="zh-CN" altLang="en-US" sz="2200" dirty="0">
                <a:solidFill>
                  <a:srgbClr val="000066"/>
                </a:solidFill>
                <a:latin typeface="+mn-ea"/>
              </a:rPr>
              <a:t>“</a:t>
            </a:r>
            <a:r>
              <a:rPr lang="zh-CN" altLang="en-US" sz="2200" dirty="0">
                <a:solidFill>
                  <a:srgbClr val="660033"/>
                </a:solidFill>
                <a:latin typeface="+mn-ea"/>
              </a:rPr>
              <a:t>一个复杂问题分割成若干个容易解决、容易管理的小问题后更易于求解</a:t>
            </a:r>
            <a:r>
              <a:rPr lang="zh-CN" altLang="en-US" sz="2200" dirty="0">
                <a:solidFill>
                  <a:srgbClr val="000066"/>
                </a:solidFill>
                <a:latin typeface="+mn-ea"/>
              </a:rPr>
              <a:t>”，模块化正是以此为依据把系统划分成若干个模块，各个击破。</a:t>
            </a:r>
            <a:endParaRPr lang="zh-CN" altLang="en-US" sz="2200" b="1" dirty="0">
              <a:solidFill>
                <a:schemeClr val="accent3">
                  <a:lumMod val="75000"/>
                </a:schemeClr>
              </a:solidFill>
              <a:latin typeface="+mn-ea"/>
            </a:endParaRPr>
          </a:p>
          <a:p>
            <a:pPr>
              <a:lnSpc>
                <a:spcPct val="150000"/>
              </a:lnSpc>
              <a:buFont typeface="Wingdings" panose="05000000000000000000" pitchFamily="2" charset="2"/>
              <a:buNone/>
            </a:pPr>
            <a:endParaRPr lang="en-US" altLang="zh-CN" sz="2800" b="1" dirty="0">
              <a:solidFill>
                <a:srgbClr val="002060"/>
              </a:solidFill>
              <a:latin typeface="+mj-ea"/>
              <a:ea typeface="+mj-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123906"/>
          <p:cNvSpPr>
            <a:spLocks noGrp="1"/>
          </p:cNvSpPr>
          <p:nvPr>
            <p:ph idx="1"/>
          </p:nvPr>
        </p:nvSpPr>
        <p:spPr>
          <a:xfrm>
            <a:off x="1287145" y="4932680"/>
            <a:ext cx="9125585" cy="1016000"/>
          </a:xfrm>
        </p:spPr>
        <p:txBody>
          <a:bodyPr wrap="square" lIns="91440" tIns="45720" rIns="91440" bIns="45720" anchor="t"/>
          <a:lstStyle/>
          <a:p>
            <a:pPr eaLnBrk="1" hangingPunct="1">
              <a:lnSpc>
                <a:spcPct val="90000"/>
              </a:lnSpc>
            </a:pPr>
            <a:r>
              <a:rPr lang="zh-CN" altLang="en-US" sz="2200" dirty="0"/>
              <a:t>调整控制流</a:t>
            </a:r>
            <a:endParaRPr lang="zh-CN" altLang="en-US" sz="2200" dirty="0"/>
          </a:p>
          <a:p>
            <a:pPr eaLnBrk="1" hangingPunct="1">
              <a:lnSpc>
                <a:spcPct val="90000"/>
              </a:lnSpc>
            </a:pPr>
            <a:r>
              <a:rPr lang="zh-CN" altLang="en-US" sz="2200" dirty="0"/>
              <a:t>在工作流中隔离所有从边界组件到实体组件的</a:t>
            </a:r>
            <a:r>
              <a:rPr lang="zh-CN" altLang="en-US" sz="2200" i="1" dirty="0"/>
              <a:t>更改</a:t>
            </a:r>
            <a:r>
              <a:rPr lang="zh-CN" altLang="en-US" sz="2200" dirty="0"/>
              <a:t>。</a:t>
            </a:r>
            <a:endParaRPr lang="zh-CN" altLang="en-US" sz="2200" dirty="0"/>
          </a:p>
        </p:txBody>
      </p:sp>
      <p:grpSp>
        <p:nvGrpSpPr>
          <p:cNvPr id="97284" name="组合 123908"/>
          <p:cNvGrpSpPr/>
          <p:nvPr/>
        </p:nvGrpSpPr>
        <p:grpSpPr>
          <a:xfrm>
            <a:off x="2900998" y="3554730"/>
            <a:ext cx="6048375" cy="1027113"/>
            <a:chOff x="0" y="0"/>
            <a:chExt cx="3810" cy="647"/>
          </a:xfrm>
        </p:grpSpPr>
        <p:grpSp>
          <p:nvGrpSpPr>
            <p:cNvPr id="97285" name="组合 123909"/>
            <p:cNvGrpSpPr/>
            <p:nvPr/>
          </p:nvGrpSpPr>
          <p:grpSpPr>
            <a:xfrm>
              <a:off x="0" y="0"/>
              <a:ext cx="1950" cy="647"/>
              <a:chOff x="0" y="0"/>
              <a:chExt cx="1950" cy="647"/>
            </a:xfrm>
          </p:grpSpPr>
          <p:grpSp>
            <p:nvGrpSpPr>
              <p:cNvPr id="97286" name="组合 123910"/>
              <p:cNvGrpSpPr/>
              <p:nvPr/>
            </p:nvGrpSpPr>
            <p:grpSpPr>
              <a:xfrm>
                <a:off x="181" y="0"/>
                <a:ext cx="212" cy="481"/>
                <a:chOff x="0" y="0"/>
                <a:chExt cx="530" cy="1203"/>
              </a:xfrm>
            </p:grpSpPr>
            <p:sp>
              <p:nvSpPr>
                <p:cNvPr id="97287" name="未知"/>
                <p:cNvSpPr/>
                <p:nvPr/>
              </p:nvSpPr>
              <p:spPr>
                <a:xfrm>
                  <a:off x="75" y="15"/>
                  <a:ext cx="380" cy="380"/>
                </a:xfrm>
                <a:custGeom>
                  <a:avLst/>
                  <a:gdLst/>
                  <a:ahLst/>
                  <a:cxnLst>
                    <a:cxn ang="0">
                      <a:pos x="380" y="190"/>
                    </a:cxn>
                    <a:cxn ang="0">
                      <a:pos x="370" y="250"/>
                    </a:cxn>
                    <a:cxn ang="0">
                      <a:pos x="334" y="313"/>
                    </a:cxn>
                    <a:cxn ang="0">
                      <a:pos x="277" y="359"/>
                    </a:cxn>
                    <a:cxn ang="0">
                      <a:pos x="205" y="379"/>
                    </a:cxn>
                    <a:cxn ang="0">
                      <a:pos x="190" y="380"/>
                    </a:cxn>
                    <a:cxn ang="0">
                      <a:pos x="174" y="379"/>
                    </a:cxn>
                    <a:cxn ang="0">
                      <a:pos x="116" y="365"/>
                    </a:cxn>
                    <a:cxn ang="0">
                      <a:pos x="55" y="324"/>
                    </a:cxn>
                    <a:cxn ang="0">
                      <a:pos x="15" y="264"/>
                    </a:cxn>
                    <a:cxn ang="0">
                      <a:pos x="0" y="205"/>
                    </a:cxn>
                    <a:cxn ang="0">
                      <a:pos x="0" y="190"/>
                    </a:cxn>
                    <a:cxn ang="0">
                      <a:pos x="0" y="174"/>
                    </a:cxn>
                    <a:cxn ang="0">
                      <a:pos x="15" y="116"/>
                    </a:cxn>
                    <a:cxn ang="0">
                      <a:pos x="55" y="55"/>
                    </a:cxn>
                    <a:cxn ang="0">
                      <a:pos x="116" y="15"/>
                    </a:cxn>
                    <a:cxn ang="0">
                      <a:pos x="174" y="0"/>
                    </a:cxn>
                    <a:cxn ang="0">
                      <a:pos x="190" y="0"/>
                    </a:cxn>
                    <a:cxn ang="0">
                      <a:pos x="205" y="0"/>
                    </a:cxn>
                    <a:cxn ang="0">
                      <a:pos x="264" y="15"/>
                    </a:cxn>
                    <a:cxn ang="0">
                      <a:pos x="324" y="55"/>
                    </a:cxn>
                    <a:cxn ang="0">
                      <a:pos x="365" y="116"/>
                    </a:cxn>
                    <a:cxn ang="0">
                      <a:pos x="379" y="174"/>
                    </a:cxn>
                    <a:cxn ang="0">
                      <a:pos x="380" y="190"/>
                    </a:cxn>
                  </a:cxnLst>
                  <a:rect l="0" t="0" r="0" b="0"/>
                  <a:pathLst>
                    <a:path w="380" h="380">
                      <a:moveTo>
                        <a:pt x="380" y="190"/>
                      </a:moveTo>
                      <a:lnTo>
                        <a:pt x="370" y="250"/>
                      </a:lnTo>
                      <a:lnTo>
                        <a:pt x="334" y="313"/>
                      </a:lnTo>
                      <a:lnTo>
                        <a:pt x="277" y="359"/>
                      </a:lnTo>
                      <a:lnTo>
                        <a:pt x="205" y="379"/>
                      </a:lnTo>
                      <a:lnTo>
                        <a:pt x="190" y="380"/>
                      </a:lnTo>
                      <a:lnTo>
                        <a:pt x="174" y="379"/>
                      </a:lnTo>
                      <a:lnTo>
                        <a:pt x="116" y="365"/>
                      </a:lnTo>
                      <a:lnTo>
                        <a:pt x="55" y="324"/>
                      </a:lnTo>
                      <a:lnTo>
                        <a:pt x="15" y="264"/>
                      </a:lnTo>
                      <a:lnTo>
                        <a:pt x="0" y="205"/>
                      </a:lnTo>
                      <a:lnTo>
                        <a:pt x="0" y="190"/>
                      </a:lnTo>
                      <a:lnTo>
                        <a:pt x="0" y="174"/>
                      </a:lnTo>
                      <a:lnTo>
                        <a:pt x="15" y="116"/>
                      </a:lnTo>
                      <a:lnTo>
                        <a:pt x="55" y="55"/>
                      </a:lnTo>
                      <a:lnTo>
                        <a:pt x="116" y="15"/>
                      </a:lnTo>
                      <a:lnTo>
                        <a:pt x="174" y="0"/>
                      </a:lnTo>
                      <a:lnTo>
                        <a:pt x="190" y="0"/>
                      </a:lnTo>
                      <a:lnTo>
                        <a:pt x="205" y="0"/>
                      </a:lnTo>
                      <a:lnTo>
                        <a:pt x="264" y="15"/>
                      </a:lnTo>
                      <a:lnTo>
                        <a:pt x="324" y="55"/>
                      </a:lnTo>
                      <a:lnTo>
                        <a:pt x="365" y="116"/>
                      </a:lnTo>
                      <a:lnTo>
                        <a:pt x="379" y="174"/>
                      </a:lnTo>
                      <a:lnTo>
                        <a:pt x="380" y="190"/>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97288" name="未知"/>
                <p:cNvSpPr/>
                <p:nvPr/>
              </p:nvSpPr>
              <p:spPr>
                <a:xfrm>
                  <a:off x="51" y="395"/>
                  <a:ext cx="215" cy="793"/>
                </a:xfrm>
                <a:custGeom>
                  <a:avLst/>
                  <a:gdLst/>
                  <a:ahLst/>
                  <a:cxnLst>
                    <a:cxn ang="0">
                      <a:pos x="215" y="0"/>
                    </a:cxn>
                    <a:cxn ang="0">
                      <a:pos x="215" y="454"/>
                    </a:cxn>
                    <a:cxn ang="0">
                      <a:pos x="0" y="793"/>
                    </a:cxn>
                  </a:cxnLst>
                  <a:rect l="0" t="0" r="0" b="0"/>
                  <a:pathLst>
                    <a:path w="215" h="793">
                      <a:moveTo>
                        <a:pt x="215" y="0"/>
                      </a:moveTo>
                      <a:lnTo>
                        <a:pt x="215" y="454"/>
                      </a:lnTo>
                      <a:lnTo>
                        <a:pt x="0" y="793"/>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7289" name="未知"/>
                <p:cNvSpPr/>
                <p:nvPr/>
              </p:nvSpPr>
              <p:spPr>
                <a:xfrm>
                  <a:off x="15" y="595"/>
                  <a:ext cx="500" cy="0"/>
                </a:xfrm>
                <a:custGeom>
                  <a:avLst/>
                  <a:gdLst/>
                  <a:ahLst/>
                  <a:cxnLst>
                    <a:cxn ang="0">
                      <a:pos x="0" y="0"/>
                    </a:cxn>
                    <a:cxn ang="0">
                      <a:pos x="500" y="0"/>
                    </a:cxn>
                  </a:cxnLst>
                  <a:rect l="0" t="0" r="0" b="0"/>
                  <a:pathLst>
                    <a:path w="500" h="1">
                      <a:moveTo>
                        <a:pt x="0" y="0"/>
                      </a:moveTo>
                      <a:lnTo>
                        <a:pt x="50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7290" name="未知"/>
                <p:cNvSpPr/>
                <p:nvPr/>
              </p:nvSpPr>
              <p:spPr>
                <a:xfrm>
                  <a:off x="269" y="853"/>
                  <a:ext cx="215" cy="333"/>
                </a:xfrm>
                <a:custGeom>
                  <a:avLst/>
                  <a:gdLst/>
                  <a:ahLst/>
                  <a:cxnLst>
                    <a:cxn ang="0">
                      <a:pos x="0" y="0"/>
                    </a:cxn>
                    <a:cxn ang="0">
                      <a:pos x="215" y="333"/>
                    </a:cxn>
                  </a:cxnLst>
                  <a:rect l="0" t="0" r="0" b="0"/>
                  <a:pathLst>
                    <a:path w="215" h="333">
                      <a:moveTo>
                        <a:pt x="0" y="0"/>
                      </a:moveTo>
                      <a:lnTo>
                        <a:pt x="215" y="333"/>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97291" name="组合 123915"/>
              <p:cNvGrpSpPr/>
              <p:nvPr/>
            </p:nvGrpSpPr>
            <p:grpSpPr>
              <a:xfrm>
                <a:off x="1519" y="124"/>
                <a:ext cx="431" cy="239"/>
                <a:chOff x="0" y="0"/>
                <a:chExt cx="1078" cy="597"/>
              </a:xfrm>
            </p:grpSpPr>
            <p:sp>
              <p:nvSpPr>
                <p:cNvPr id="97292" name="未知"/>
                <p:cNvSpPr/>
                <p:nvPr/>
              </p:nvSpPr>
              <p:spPr>
                <a:xfrm>
                  <a:off x="497" y="15"/>
                  <a:ext cx="566" cy="567"/>
                </a:xfrm>
                <a:custGeom>
                  <a:avLst/>
                  <a:gdLst/>
                  <a:ahLst/>
                  <a:cxnLst>
                    <a:cxn ang="0">
                      <a:pos x="155" y="30"/>
                    </a:cxn>
                    <a:cxn ang="0">
                      <a:pos x="98" y="68"/>
                    </a:cxn>
                    <a:cxn ang="0">
                      <a:pos x="53" y="117"/>
                    </a:cxn>
                    <a:cxn ang="0">
                      <a:pos x="21" y="175"/>
                    </a:cxn>
                    <a:cxn ang="0">
                      <a:pos x="3" y="237"/>
                    </a:cxn>
                    <a:cxn ang="0">
                      <a:pos x="0" y="281"/>
                    </a:cxn>
                    <a:cxn ang="0">
                      <a:pos x="0" y="303"/>
                    </a:cxn>
                    <a:cxn ang="0">
                      <a:pos x="13" y="369"/>
                    </a:cxn>
                    <a:cxn ang="0">
                      <a:pos x="42" y="431"/>
                    </a:cxn>
                    <a:cxn ang="0">
                      <a:pos x="84" y="484"/>
                    </a:cxn>
                    <a:cxn ang="0">
                      <a:pos x="136" y="525"/>
                    </a:cxn>
                    <a:cxn ang="0">
                      <a:pos x="195" y="552"/>
                    </a:cxn>
                    <a:cxn ang="0">
                      <a:pos x="259" y="565"/>
                    </a:cxn>
                    <a:cxn ang="0">
                      <a:pos x="281" y="566"/>
                    </a:cxn>
                    <a:cxn ang="0">
                      <a:pos x="303" y="565"/>
                    </a:cxn>
                    <a:cxn ang="0">
                      <a:pos x="369" y="553"/>
                    </a:cxn>
                    <a:cxn ang="0">
                      <a:pos x="432" y="524"/>
                    </a:cxn>
                    <a:cxn ang="0">
                      <a:pos x="485" y="482"/>
                    </a:cxn>
                    <a:cxn ang="0">
                      <a:pos x="525" y="430"/>
                    </a:cxn>
                    <a:cxn ang="0">
                      <a:pos x="552" y="371"/>
                    </a:cxn>
                    <a:cxn ang="0">
                      <a:pos x="565" y="307"/>
                    </a:cxn>
                    <a:cxn ang="0">
                      <a:pos x="566" y="285"/>
                    </a:cxn>
                    <a:cxn ang="0">
                      <a:pos x="566" y="263"/>
                    </a:cxn>
                    <a:cxn ang="0">
                      <a:pos x="553" y="197"/>
                    </a:cxn>
                    <a:cxn ang="0">
                      <a:pos x="524" y="134"/>
                    </a:cxn>
                    <a:cxn ang="0">
                      <a:pos x="482" y="81"/>
                    </a:cxn>
                    <a:cxn ang="0">
                      <a:pos x="430" y="41"/>
                    </a:cxn>
                    <a:cxn ang="0">
                      <a:pos x="371" y="13"/>
                    </a:cxn>
                    <a:cxn ang="0">
                      <a:pos x="307" y="1"/>
                    </a:cxn>
                    <a:cxn ang="0">
                      <a:pos x="285" y="0"/>
                    </a:cxn>
                    <a:cxn ang="0">
                      <a:pos x="263" y="0"/>
                    </a:cxn>
                    <a:cxn ang="0">
                      <a:pos x="197" y="13"/>
                    </a:cxn>
                    <a:cxn ang="0">
                      <a:pos x="155" y="30"/>
                    </a:cxn>
                  </a:cxnLst>
                  <a:rect l="0" t="0" r="0" b="0"/>
                  <a:pathLst>
                    <a:path w="566" h="567">
                      <a:moveTo>
                        <a:pt x="155" y="30"/>
                      </a:moveTo>
                      <a:lnTo>
                        <a:pt x="98" y="68"/>
                      </a:lnTo>
                      <a:lnTo>
                        <a:pt x="53" y="117"/>
                      </a:lnTo>
                      <a:lnTo>
                        <a:pt x="21" y="175"/>
                      </a:lnTo>
                      <a:lnTo>
                        <a:pt x="3" y="237"/>
                      </a:lnTo>
                      <a:lnTo>
                        <a:pt x="0" y="281"/>
                      </a:lnTo>
                      <a:lnTo>
                        <a:pt x="0" y="303"/>
                      </a:lnTo>
                      <a:lnTo>
                        <a:pt x="13" y="369"/>
                      </a:lnTo>
                      <a:lnTo>
                        <a:pt x="42" y="431"/>
                      </a:lnTo>
                      <a:lnTo>
                        <a:pt x="84" y="484"/>
                      </a:lnTo>
                      <a:lnTo>
                        <a:pt x="136" y="525"/>
                      </a:lnTo>
                      <a:lnTo>
                        <a:pt x="195" y="552"/>
                      </a:lnTo>
                      <a:lnTo>
                        <a:pt x="259" y="565"/>
                      </a:lnTo>
                      <a:lnTo>
                        <a:pt x="281" y="566"/>
                      </a:lnTo>
                      <a:lnTo>
                        <a:pt x="303" y="565"/>
                      </a:lnTo>
                      <a:lnTo>
                        <a:pt x="369" y="553"/>
                      </a:lnTo>
                      <a:lnTo>
                        <a:pt x="432" y="524"/>
                      </a:lnTo>
                      <a:lnTo>
                        <a:pt x="485" y="482"/>
                      </a:lnTo>
                      <a:lnTo>
                        <a:pt x="525" y="430"/>
                      </a:lnTo>
                      <a:lnTo>
                        <a:pt x="552" y="371"/>
                      </a:lnTo>
                      <a:lnTo>
                        <a:pt x="565" y="307"/>
                      </a:lnTo>
                      <a:lnTo>
                        <a:pt x="566" y="285"/>
                      </a:lnTo>
                      <a:lnTo>
                        <a:pt x="566" y="263"/>
                      </a:lnTo>
                      <a:lnTo>
                        <a:pt x="553" y="197"/>
                      </a:lnTo>
                      <a:lnTo>
                        <a:pt x="524" y="134"/>
                      </a:lnTo>
                      <a:lnTo>
                        <a:pt x="482" y="81"/>
                      </a:lnTo>
                      <a:lnTo>
                        <a:pt x="430" y="41"/>
                      </a:lnTo>
                      <a:lnTo>
                        <a:pt x="371" y="13"/>
                      </a:lnTo>
                      <a:lnTo>
                        <a:pt x="307" y="1"/>
                      </a:lnTo>
                      <a:lnTo>
                        <a:pt x="285" y="0"/>
                      </a:lnTo>
                      <a:lnTo>
                        <a:pt x="263" y="0"/>
                      </a:lnTo>
                      <a:lnTo>
                        <a:pt x="197" y="13"/>
                      </a:lnTo>
                      <a:lnTo>
                        <a:pt x="155" y="30"/>
                      </a:lnTo>
                      <a:close/>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7293" name="未知"/>
                <p:cNvSpPr/>
                <p:nvPr/>
              </p:nvSpPr>
              <p:spPr>
                <a:xfrm>
                  <a:off x="254" y="299"/>
                  <a:ext cx="0" cy="0"/>
                </a:xfrm>
                <a:custGeom>
                  <a:avLst/>
                  <a:gdLst/>
                  <a:ahLst/>
                  <a:cxnLst>
                    <a:cxn ang="0">
                      <a:pos x="0" y="0"/>
                    </a:cxn>
                  </a:cxnLst>
                  <a:rect l="0" t="0" r="0" b="0"/>
                  <a:pathLst>
                    <a:path>
                      <a:moveTo>
                        <a:pt x="0" y="0"/>
                      </a:moveTo>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7294" name="未知"/>
                <p:cNvSpPr/>
                <p:nvPr/>
              </p:nvSpPr>
              <p:spPr>
                <a:xfrm>
                  <a:off x="25" y="299"/>
                  <a:ext cx="472" cy="0"/>
                </a:xfrm>
                <a:custGeom>
                  <a:avLst/>
                  <a:gdLst/>
                  <a:ahLst/>
                  <a:cxnLst>
                    <a:cxn ang="0">
                      <a:pos x="472" y="0"/>
                    </a:cxn>
                    <a:cxn ang="0">
                      <a:pos x="450" y="0"/>
                    </a:cxn>
                    <a:cxn ang="0">
                      <a:pos x="427" y="0"/>
                    </a:cxn>
                    <a:cxn ang="0">
                      <a:pos x="404" y="0"/>
                    </a:cxn>
                    <a:cxn ang="0">
                      <a:pos x="380" y="0"/>
                    </a:cxn>
                    <a:cxn ang="0">
                      <a:pos x="356" y="0"/>
                    </a:cxn>
                    <a:cxn ang="0">
                      <a:pos x="333" y="0"/>
                    </a:cxn>
                    <a:cxn ang="0">
                      <a:pos x="309" y="0"/>
                    </a:cxn>
                    <a:cxn ang="0">
                      <a:pos x="284" y="0"/>
                    </a:cxn>
                    <a:cxn ang="0">
                      <a:pos x="260" y="0"/>
                    </a:cxn>
                    <a:cxn ang="0">
                      <a:pos x="236" y="0"/>
                    </a:cxn>
                    <a:cxn ang="0">
                      <a:pos x="212" y="0"/>
                    </a:cxn>
                    <a:cxn ang="0">
                      <a:pos x="187" y="0"/>
                    </a:cxn>
                    <a:cxn ang="0">
                      <a:pos x="163" y="0"/>
                    </a:cxn>
                    <a:cxn ang="0">
                      <a:pos x="139" y="0"/>
                    </a:cxn>
                    <a:cxn ang="0">
                      <a:pos x="115" y="0"/>
                    </a:cxn>
                    <a:cxn ang="0">
                      <a:pos x="92" y="0"/>
                    </a:cxn>
                    <a:cxn ang="0">
                      <a:pos x="68" y="0"/>
                    </a:cxn>
                    <a:cxn ang="0">
                      <a:pos x="45" y="0"/>
                    </a:cxn>
                    <a:cxn ang="0">
                      <a:pos x="22" y="0"/>
                    </a:cxn>
                    <a:cxn ang="0">
                      <a:pos x="0" y="0"/>
                    </a:cxn>
                  </a:cxnLst>
                  <a:rect l="0" t="0" r="0" b="0"/>
                  <a:pathLst>
                    <a:path w="472" h="1">
                      <a:moveTo>
                        <a:pt x="472" y="0"/>
                      </a:moveTo>
                      <a:lnTo>
                        <a:pt x="450" y="0"/>
                      </a:lnTo>
                      <a:lnTo>
                        <a:pt x="427" y="0"/>
                      </a:lnTo>
                      <a:lnTo>
                        <a:pt x="404" y="0"/>
                      </a:lnTo>
                      <a:lnTo>
                        <a:pt x="380" y="0"/>
                      </a:lnTo>
                      <a:lnTo>
                        <a:pt x="356" y="0"/>
                      </a:lnTo>
                      <a:lnTo>
                        <a:pt x="333" y="0"/>
                      </a:lnTo>
                      <a:lnTo>
                        <a:pt x="309" y="0"/>
                      </a:lnTo>
                      <a:lnTo>
                        <a:pt x="284" y="0"/>
                      </a:lnTo>
                      <a:lnTo>
                        <a:pt x="260" y="0"/>
                      </a:lnTo>
                      <a:lnTo>
                        <a:pt x="236" y="0"/>
                      </a:lnTo>
                      <a:lnTo>
                        <a:pt x="212" y="0"/>
                      </a:lnTo>
                      <a:lnTo>
                        <a:pt x="187" y="0"/>
                      </a:lnTo>
                      <a:lnTo>
                        <a:pt x="163" y="0"/>
                      </a:lnTo>
                      <a:lnTo>
                        <a:pt x="139" y="0"/>
                      </a:lnTo>
                      <a:lnTo>
                        <a:pt x="115" y="0"/>
                      </a:lnTo>
                      <a:lnTo>
                        <a:pt x="92" y="0"/>
                      </a:lnTo>
                      <a:lnTo>
                        <a:pt x="68" y="0"/>
                      </a:lnTo>
                      <a:lnTo>
                        <a:pt x="45" y="0"/>
                      </a:lnTo>
                      <a:lnTo>
                        <a:pt x="22" y="0"/>
                      </a:lnTo>
                      <a:lnTo>
                        <a:pt x="0" y="0"/>
                      </a:lnTo>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7295" name="未知"/>
                <p:cNvSpPr/>
                <p:nvPr/>
              </p:nvSpPr>
              <p:spPr>
                <a:xfrm>
                  <a:off x="15" y="42"/>
                  <a:ext cx="0" cy="513"/>
                </a:xfrm>
                <a:custGeom>
                  <a:avLst/>
                  <a:gdLst/>
                  <a:ahLst/>
                  <a:cxnLst>
                    <a:cxn ang="0">
                      <a:pos x="0" y="0"/>
                    </a:cxn>
                    <a:cxn ang="0">
                      <a:pos x="0" y="512"/>
                    </a:cxn>
                  </a:cxnLst>
                  <a:rect l="0" t="0" r="0" b="0"/>
                  <a:pathLst>
                    <a:path w="1" h="513">
                      <a:moveTo>
                        <a:pt x="0" y="0"/>
                      </a:moveTo>
                      <a:lnTo>
                        <a:pt x="0" y="512"/>
                      </a:lnTo>
                    </a:path>
                  </a:pathLst>
                </a:custGeom>
                <a:noFill/>
                <a:ln w="19050" cap="flat" cmpd="sng">
                  <a:solidFill>
                    <a:srgbClr val="5C60AE"/>
                  </a:solidFill>
                  <a:prstDash val="solid"/>
                  <a:round/>
                  <a:headEnd type="none" w="med" len="med"/>
                  <a:tailEnd type="none" w="med" len="med"/>
                </a:ln>
              </p:spPr>
              <p:txBody>
                <a:bodyPr/>
                <a:lstStyle/>
                <a:p>
                  <a:endParaRPr lang="zh-CN" altLang="en-US"/>
                </a:p>
              </p:txBody>
            </p:sp>
          </p:grpSp>
          <p:sp>
            <p:nvSpPr>
              <p:cNvPr id="97296" name="未知"/>
              <p:cNvSpPr/>
              <p:nvPr/>
            </p:nvSpPr>
            <p:spPr>
              <a:xfrm>
                <a:off x="453" y="227"/>
                <a:ext cx="986" cy="0"/>
              </a:xfrm>
              <a:custGeom>
                <a:avLst/>
                <a:gdLst/>
                <a:ahLst/>
                <a:cxnLst>
                  <a:cxn ang="0">
                    <a:pos x="986" y="0"/>
                  </a:cxn>
                  <a:cxn ang="0">
                    <a:pos x="0" y="0"/>
                  </a:cxn>
                </a:cxnLst>
                <a:rect l="0" t="0" r="0" b="0"/>
                <a:pathLst>
                  <a:path w="2465" h="1">
                    <a:moveTo>
                      <a:pt x="2465" y="0"/>
                    </a:moveTo>
                    <a:lnTo>
                      <a:pt x="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7297" name="文本框 123921"/>
              <p:cNvSpPr txBox="1"/>
              <p:nvPr/>
            </p:nvSpPr>
            <p:spPr>
              <a:xfrm>
                <a:off x="0" y="454"/>
                <a:ext cx="952" cy="193"/>
              </a:xfrm>
              <a:prstGeom prst="rect">
                <a:avLst/>
              </a:prstGeom>
              <a:noFill/>
              <a:ln w="9525">
                <a:noFill/>
              </a:ln>
            </p:spPr>
            <p:txBody>
              <a:bodyPr anchor="t">
                <a:spAutoFit/>
              </a:bodyPr>
              <a:lstStyle/>
              <a:p>
                <a:pPr>
                  <a:spcBef>
                    <a:spcPct val="50000"/>
                  </a:spcBef>
                </a:pPr>
                <a:r>
                  <a:rPr lang="en-US" altLang="zh-CN" sz="1400" b="1" dirty="0">
                    <a:latin typeface="Tahoma" panose="020B0604030504040204" pitchFamily="34" charset="0"/>
                    <a:ea typeface="宋体" panose="02010600030101010101" pitchFamily="2" charset="-122"/>
                  </a:rPr>
                  <a:t>BookingAgent</a:t>
                </a:r>
                <a:endParaRPr lang="en-US" altLang="zh-CN" sz="1400" b="1" dirty="0">
                  <a:latin typeface="Tahoma" panose="020B0604030504040204" pitchFamily="34" charset="0"/>
                  <a:ea typeface="宋体" panose="02010600030101010101" pitchFamily="2" charset="-122"/>
                </a:endParaRPr>
              </a:p>
            </p:txBody>
          </p:sp>
        </p:grpSp>
        <p:grpSp>
          <p:nvGrpSpPr>
            <p:cNvPr id="97298" name="组合 123922"/>
            <p:cNvGrpSpPr/>
            <p:nvPr/>
          </p:nvGrpSpPr>
          <p:grpSpPr>
            <a:xfrm>
              <a:off x="3073" y="102"/>
              <a:ext cx="238" cy="285"/>
              <a:chOff x="0" y="0"/>
              <a:chExt cx="597" cy="711"/>
            </a:xfrm>
          </p:grpSpPr>
          <p:sp>
            <p:nvSpPr>
              <p:cNvPr id="97299" name="未知"/>
              <p:cNvSpPr/>
              <p:nvPr/>
            </p:nvSpPr>
            <p:spPr>
              <a:xfrm>
                <a:off x="15" y="130"/>
                <a:ext cx="567" cy="566"/>
              </a:xfrm>
              <a:custGeom>
                <a:avLst/>
                <a:gdLst/>
                <a:ahLst/>
                <a:cxnLst>
                  <a:cxn ang="0">
                    <a:pos x="64" y="105"/>
                  </a:cxn>
                  <a:cxn ang="0">
                    <a:pos x="27" y="162"/>
                  </a:cxn>
                  <a:cxn ang="0">
                    <a:pos x="6" y="225"/>
                  </a:cxn>
                  <a:cxn ang="0">
                    <a:pos x="0" y="290"/>
                  </a:cxn>
                  <a:cxn ang="0">
                    <a:pos x="2" y="312"/>
                  </a:cxn>
                  <a:cxn ang="0">
                    <a:pos x="16" y="376"/>
                  </a:cxn>
                  <a:cxn ang="0">
                    <a:pos x="45" y="435"/>
                  </a:cxn>
                  <a:cxn ang="0">
                    <a:pos x="87" y="487"/>
                  </a:cxn>
                  <a:cxn ang="0">
                    <a:pos x="143" y="529"/>
                  </a:cxn>
                  <a:cxn ang="0">
                    <a:pos x="204" y="555"/>
                  </a:cxn>
                  <a:cxn ang="0">
                    <a:pos x="269" y="566"/>
                  </a:cxn>
                  <a:cxn ang="0">
                    <a:pos x="291" y="566"/>
                  </a:cxn>
                  <a:cxn ang="0">
                    <a:pos x="313" y="565"/>
                  </a:cxn>
                  <a:cxn ang="0">
                    <a:pos x="376" y="551"/>
                  </a:cxn>
                  <a:cxn ang="0">
                    <a:pos x="436" y="522"/>
                  </a:cxn>
                  <a:cxn ang="0">
                    <a:pos x="488" y="479"/>
                  </a:cxn>
                  <a:cxn ang="0">
                    <a:pos x="529" y="424"/>
                  </a:cxn>
                  <a:cxn ang="0">
                    <a:pos x="556" y="362"/>
                  </a:cxn>
                  <a:cxn ang="0">
                    <a:pos x="566" y="298"/>
                  </a:cxn>
                  <a:cxn ang="0">
                    <a:pos x="567" y="276"/>
                  </a:cxn>
                  <a:cxn ang="0">
                    <a:pos x="565" y="254"/>
                  </a:cxn>
                  <a:cxn ang="0">
                    <a:pos x="551" y="190"/>
                  </a:cxn>
                  <a:cxn ang="0">
                    <a:pos x="523" y="131"/>
                  </a:cxn>
                  <a:cxn ang="0">
                    <a:pos x="480" y="79"/>
                  </a:cxn>
                  <a:cxn ang="0">
                    <a:pos x="424" y="37"/>
                  </a:cxn>
                  <a:cxn ang="0">
                    <a:pos x="363" y="11"/>
                  </a:cxn>
                  <a:cxn ang="0">
                    <a:pos x="298" y="0"/>
                  </a:cxn>
                  <a:cxn ang="0">
                    <a:pos x="276" y="0"/>
                  </a:cxn>
                  <a:cxn ang="0">
                    <a:pos x="255" y="1"/>
                  </a:cxn>
                  <a:cxn ang="0">
                    <a:pos x="191" y="16"/>
                  </a:cxn>
                  <a:cxn ang="0">
                    <a:pos x="131" y="44"/>
                  </a:cxn>
                  <a:cxn ang="0">
                    <a:pos x="79" y="87"/>
                  </a:cxn>
                  <a:cxn ang="0">
                    <a:pos x="64" y="105"/>
                  </a:cxn>
                </a:cxnLst>
                <a:rect l="0" t="0" r="0" b="0"/>
                <a:pathLst>
                  <a:path w="567" h="566">
                    <a:moveTo>
                      <a:pt x="64" y="105"/>
                    </a:moveTo>
                    <a:lnTo>
                      <a:pt x="27" y="162"/>
                    </a:lnTo>
                    <a:lnTo>
                      <a:pt x="6" y="225"/>
                    </a:lnTo>
                    <a:lnTo>
                      <a:pt x="0" y="290"/>
                    </a:lnTo>
                    <a:lnTo>
                      <a:pt x="2" y="312"/>
                    </a:lnTo>
                    <a:lnTo>
                      <a:pt x="16" y="376"/>
                    </a:lnTo>
                    <a:lnTo>
                      <a:pt x="45" y="435"/>
                    </a:lnTo>
                    <a:lnTo>
                      <a:pt x="87" y="487"/>
                    </a:lnTo>
                    <a:lnTo>
                      <a:pt x="143" y="529"/>
                    </a:lnTo>
                    <a:lnTo>
                      <a:pt x="204" y="555"/>
                    </a:lnTo>
                    <a:lnTo>
                      <a:pt x="269" y="566"/>
                    </a:lnTo>
                    <a:lnTo>
                      <a:pt x="291" y="566"/>
                    </a:lnTo>
                    <a:lnTo>
                      <a:pt x="313" y="565"/>
                    </a:lnTo>
                    <a:lnTo>
                      <a:pt x="376" y="551"/>
                    </a:lnTo>
                    <a:lnTo>
                      <a:pt x="436" y="522"/>
                    </a:lnTo>
                    <a:lnTo>
                      <a:pt x="488" y="479"/>
                    </a:lnTo>
                    <a:lnTo>
                      <a:pt x="529" y="424"/>
                    </a:lnTo>
                    <a:lnTo>
                      <a:pt x="556" y="362"/>
                    </a:lnTo>
                    <a:lnTo>
                      <a:pt x="566" y="298"/>
                    </a:lnTo>
                    <a:lnTo>
                      <a:pt x="567" y="276"/>
                    </a:lnTo>
                    <a:lnTo>
                      <a:pt x="565" y="254"/>
                    </a:lnTo>
                    <a:lnTo>
                      <a:pt x="551" y="190"/>
                    </a:lnTo>
                    <a:lnTo>
                      <a:pt x="523" y="131"/>
                    </a:lnTo>
                    <a:lnTo>
                      <a:pt x="480" y="79"/>
                    </a:lnTo>
                    <a:lnTo>
                      <a:pt x="424" y="37"/>
                    </a:lnTo>
                    <a:lnTo>
                      <a:pt x="363" y="11"/>
                    </a:lnTo>
                    <a:lnTo>
                      <a:pt x="298" y="0"/>
                    </a:lnTo>
                    <a:lnTo>
                      <a:pt x="276" y="0"/>
                    </a:lnTo>
                    <a:lnTo>
                      <a:pt x="255" y="1"/>
                    </a:lnTo>
                    <a:lnTo>
                      <a:pt x="191" y="16"/>
                    </a:lnTo>
                    <a:lnTo>
                      <a:pt x="131" y="44"/>
                    </a:lnTo>
                    <a:lnTo>
                      <a:pt x="79" y="87"/>
                    </a:lnTo>
                    <a:lnTo>
                      <a:pt x="64" y="105"/>
                    </a:lnTo>
                    <a:close/>
                  </a:path>
                </a:pathLst>
              </a:custGeom>
              <a:noFill/>
              <a:ln w="19050" cap="flat" cmpd="sng">
                <a:solidFill>
                  <a:srgbClr val="5C60AE"/>
                </a:solidFill>
                <a:prstDash val="solid"/>
                <a:round/>
                <a:headEnd type="none" w="med" len="med"/>
                <a:tailEnd type="none" w="med" len="med"/>
              </a:ln>
            </p:spPr>
            <p:txBody>
              <a:bodyPr/>
              <a:lstStyle/>
              <a:p>
                <a:endParaRPr lang="zh-CN" altLang="en-US"/>
              </a:p>
            </p:txBody>
          </p:sp>
          <p:sp>
            <p:nvSpPr>
              <p:cNvPr id="97300" name="未知"/>
              <p:cNvSpPr/>
              <p:nvPr/>
            </p:nvSpPr>
            <p:spPr>
              <a:xfrm>
                <a:off x="195" y="15"/>
                <a:ext cx="181" cy="260"/>
              </a:xfrm>
              <a:custGeom>
                <a:avLst/>
                <a:gdLst/>
                <a:ahLst/>
                <a:cxnLst>
                  <a:cxn ang="0">
                    <a:pos x="0" y="139"/>
                  </a:cxn>
                  <a:cxn ang="0">
                    <a:pos x="181" y="0"/>
                  </a:cxn>
                  <a:cxn ang="0">
                    <a:pos x="181" y="260"/>
                  </a:cxn>
                  <a:cxn ang="0">
                    <a:pos x="0" y="139"/>
                  </a:cxn>
                </a:cxnLst>
                <a:rect l="0" t="0" r="0" b="0"/>
                <a:pathLst>
                  <a:path w="181" h="260">
                    <a:moveTo>
                      <a:pt x="0" y="139"/>
                    </a:moveTo>
                    <a:lnTo>
                      <a:pt x="181" y="0"/>
                    </a:lnTo>
                    <a:lnTo>
                      <a:pt x="181" y="260"/>
                    </a:lnTo>
                    <a:lnTo>
                      <a:pt x="0" y="139"/>
                    </a:lnTo>
                    <a:close/>
                  </a:path>
                </a:pathLst>
              </a:custGeom>
              <a:solidFill>
                <a:srgbClr val="FFFFFF"/>
              </a:solidFill>
              <a:ln w="9525">
                <a:noFill/>
              </a:ln>
            </p:spPr>
            <p:txBody>
              <a:bodyPr/>
              <a:lstStyle/>
              <a:p>
                <a:endParaRPr lang="zh-CN" altLang="en-US"/>
              </a:p>
            </p:txBody>
          </p:sp>
          <p:sp>
            <p:nvSpPr>
              <p:cNvPr id="97301" name="未知"/>
              <p:cNvSpPr/>
              <p:nvPr/>
            </p:nvSpPr>
            <p:spPr>
              <a:xfrm>
                <a:off x="195" y="15"/>
                <a:ext cx="181" cy="260"/>
              </a:xfrm>
              <a:custGeom>
                <a:avLst/>
                <a:gdLst/>
                <a:ahLst/>
                <a:cxnLst>
                  <a:cxn ang="0">
                    <a:pos x="181" y="260"/>
                  </a:cxn>
                  <a:cxn ang="0">
                    <a:pos x="0" y="139"/>
                  </a:cxn>
                  <a:cxn ang="0">
                    <a:pos x="181" y="0"/>
                  </a:cxn>
                  <a:cxn ang="0">
                    <a:pos x="181" y="260"/>
                  </a:cxn>
                </a:cxnLst>
                <a:rect l="0" t="0" r="0" b="0"/>
                <a:pathLst>
                  <a:path w="181" h="260">
                    <a:moveTo>
                      <a:pt x="181" y="260"/>
                    </a:moveTo>
                    <a:lnTo>
                      <a:pt x="0" y="139"/>
                    </a:lnTo>
                    <a:lnTo>
                      <a:pt x="181" y="0"/>
                    </a:lnTo>
                    <a:lnTo>
                      <a:pt x="181" y="260"/>
                    </a:lnTo>
                    <a:close/>
                  </a:path>
                </a:pathLst>
              </a:custGeom>
              <a:noFill/>
              <a:ln w="19050" cap="flat" cmpd="sng">
                <a:solidFill>
                  <a:srgbClr val="5C60AE"/>
                </a:solidFill>
                <a:prstDash val="solid"/>
                <a:round/>
                <a:headEnd type="none" w="med" len="med"/>
                <a:tailEnd type="none" w="med" len="med"/>
              </a:ln>
            </p:spPr>
            <p:txBody>
              <a:bodyPr/>
              <a:lstStyle/>
              <a:p>
                <a:endParaRPr lang="zh-CN" altLang="en-US"/>
              </a:p>
            </p:txBody>
          </p:sp>
        </p:grpSp>
        <p:sp>
          <p:nvSpPr>
            <p:cNvPr id="97302" name="未知"/>
            <p:cNvSpPr/>
            <p:nvPr/>
          </p:nvSpPr>
          <p:spPr>
            <a:xfrm>
              <a:off x="1995" y="238"/>
              <a:ext cx="1009" cy="0"/>
            </a:xfrm>
            <a:custGeom>
              <a:avLst/>
              <a:gdLst/>
              <a:ahLst/>
              <a:cxnLst>
                <a:cxn ang="0">
                  <a:pos x="1009" y="0"/>
                </a:cxn>
                <a:cxn ang="0">
                  <a:pos x="0" y="0"/>
                </a:cxn>
              </a:cxnLst>
              <a:rect l="0" t="0" r="0" b="0"/>
              <a:pathLst>
                <a:path w="2522" h="1">
                  <a:moveTo>
                    <a:pt x="2522" y="0"/>
                  </a:moveTo>
                  <a:lnTo>
                    <a:pt x="0" y="0"/>
                  </a:ln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97303" name="文本框 123927"/>
            <p:cNvSpPr txBox="1"/>
            <p:nvPr/>
          </p:nvSpPr>
          <p:spPr>
            <a:xfrm>
              <a:off x="1588" y="283"/>
              <a:ext cx="952" cy="290"/>
            </a:xfrm>
            <a:prstGeom prst="rect">
              <a:avLst/>
            </a:prstGeom>
            <a:noFill/>
            <a:ln w="9525">
              <a:noFill/>
            </a:ln>
          </p:spPr>
          <p:txBody>
            <a:bodyPr anchor="t">
              <a:spAutoFit/>
            </a:bodyPr>
            <a:lstStyle/>
            <a:p>
              <a:pPr>
                <a:spcBef>
                  <a:spcPct val="50000"/>
                </a:spcBef>
              </a:pPr>
              <a:r>
                <a:rPr lang="en-US" altLang="zh-CN" sz="1400" b="1" dirty="0">
                  <a:solidFill>
                    <a:schemeClr val="tx2"/>
                  </a:solidFill>
                  <a:latin typeface="Tahoma" panose="020B0604030504040204" pitchFamily="34" charset="0"/>
                  <a:ea typeface="宋体" panose="02010600030101010101" pitchFamily="2" charset="-122"/>
                </a:rPr>
                <a:t>ResvUI</a:t>
              </a:r>
              <a:r>
                <a:rPr lang="en-US" altLang="zh-CN" sz="2400" dirty="0">
                  <a:latin typeface="Tahoma" panose="020B0604030504040204" pitchFamily="34" charset="0"/>
                  <a:ea typeface="宋体" panose="02010600030101010101" pitchFamily="2" charset="-122"/>
                </a:rPr>
                <a:t> </a:t>
              </a:r>
              <a:endParaRPr lang="en-US" altLang="zh-CN" sz="2400" dirty="0">
                <a:latin typeface="Tahoma" panose="020B0604030504040204" pitchFamily="34" charset="0"/>
                <a:ea typeface="宋体" panose="02010600030101010101" pitchFamily="2" charset="-122"/>
              </a:endParaRPr>
            </a:p>
          </p:txBody>
        </p:sp>
        <p:sp>
          <p:nvSpPr>
            <p:cNvPr id="97304" name="文本框 123928"/>
            <p:cNvSpPr txBox="1"/>
            <p:nvPr/>
          </p:nvSpPr>
          <p:spPr>
            <a:xfrm>
              <a:off x="2858" y="374"/>
              <a:ext cx="952" cy="193"/>
            </a:xfrm>
            <a:prstGeom prst="rect">
              <a:avLst/>
            </a:prstGeom>
            <a:noFill/>
            <a:ln w="9525">
              <a:noFill/>
            </a:ln>
          </p:spPr>
          <p:txBody>
            <a:bodyPr anchor="t">
              <a:spAutoFit/>
            </a:bodyPr>
            <a:lstStyle/>
            <a:p>
              <a:pPr>
                <a:spcBef>
                  <a:spcPct val="50000"/>
                </a:spcBef>
              </a:pPr>
              <a:r>
                <a:rPr lang="en-US" altLang="zh-CN" sz="1400" b="1" dirty="0">
                  <a:solidFill>
                    <a:schemeClr val="tx2"/>
                  </a:solidFill>
                  <a:latin typeface="Tahoma" panose="020B0604030504040204" pitchFamily="34" charset="0"/>
                  <a:ea typeface="宋体" panose="02010600030101010101" pitchFamily="2" charset="-122"/>
                </a:rPr>
                <a:t>ResvService</a:t>
              </a:r>
              <a:r>
                <a:rPr lang="en-US" altLang="zh-CN" sz="1400" dirty="0">
                  <a:solidFill>
                    <a:schemeClr val="tx2"/>
                  </a:solidFill>
                  <a:latin typeface="Tahoma" panose="020B0604030504040204" pitchFamily="34" charset="0"/>
                  <a:ea typeface="宋体" panose="02010600030101010101" pitchFamily="2" charset="-122"/>
                </a:rPr>
                <a:t> </a:t>
              </a:r>
              <a:endParaRPr lang="en-US" altLang="zh-CN" sz="1400" dirty="0">
                <a:solidFill>
                  <a:schemeClr val="tx2"/>
                </a:solidFill>
                <a:latin typeface="Tahoma" panose="020B0604030504040204" pitchFamily="34" charset="0"/>
                <a:ea typeface="宋体" panose="02010600030101010101" pitchFamily="2" charset="-122"/>
              </a:endParaRPr>
            </a:p>
          </p:txBody>
        </p:sp>
      </p:gr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95235" name="文本框 121859"/>
          <p:cNvSpPr txBox="1"/>
          <p:nvPr/>
        </p:nvSpPr>
        <p:spPr>
          <a:xfrm>
            <a:off x="1008380" y="1748790"/>
            <a:ext cx="10124440" cy="1671320"/>
          </a:xfrm>
          <a:prstGeom prst="rect">
            <a:avLst/>
          </a:prstGeom>
          <a:noFill/>
          <a:ln w="9525">
            <a:noFill/>
          </a:ln>
        </p:spPr>
        <p:txBody>
          <a:bodyPr wrap="square" anchor="t">
            <a:spAutoFit/>
          </a:bodyPr>
          <a:lstStyle/>
          <a:p>
            <a:pPr marL="342900" indent="-342900">
              <a:lnSpc>
                <a:spcPct val="80000"/>
              </a:lnSpc>
              <a:spcBef>
                <a:spcPct val="50000"/>
              </a:spcBef>
              <a:buFont typeface="Wingdings" panose="05000000000000000000" charset="0"/>
              <a:buChar char="Ø"/>
            </a:pPr>
            <a:r>
              <a:rPr lang="zh-CN" altLang="en-US" sz="2400" b="1" dirty="0">
                <a:latin typeface="微软雅黑" panose="020B0503020204020204" charset="-122"/>
                <a:ea typeface="微软雅黑" panose="020B0503020204020204" charset="-122"/>
              </a:rPr>
              <a:t>鲁棒性分析</a:t>
            </a:r>
            <a:endParaRPr lang="zh-CN" altLang="en-US" sz="2400" b="1" dirty="0">
              <a:latin typeface="微软雅黑" panose="020B0503020204020204" charset="-122"/>
              <a:ea typeface="微软雅黑" panose="020B0503020204020204" charset="-122"/>
            </a:endParaRPr>
          </a:p>
          <a:p>
            <a:pPr>
              <a:lnSpc>
                <a:spcPct val="110000"/>
              </a:lnSpc>
              <a:spcBef>
                <a:spcPct val="50000"/>
              </a:spcBef>
            </a:pPr>
            <a:r>
              <a:rPr lang="zh-CN" altLang="en-US" sz="2200" dirty="0">
                <a:latin typeface="Times New Roman" panose="02020603050405020304" charset="0"/>
                <a:ea typeface="宋体" panose="02010600030101010101" pitchFamily="2" charset="-122"/>
                <a:sym typeface="+mn-ea"/>
              </a:rPr>
              <a:t>“控制（服务）类（组件）扮演协调、序列化、事务以及控制另外的对象的角色，而且他们经常被用来封装与某个特定用例的控制。”（</a:t>
            </a:r>
            <a:r>
              <a:rPr lang="en-US" altLang="zh-CN" sz="2200" dirty="0">
                <a:latin typeface="Times New Roman" panose="02020603050405020304" charset="0"/>
                <a:ea typeface="宋体" panose="02010600030101010101" pitchFamily="2" charset="-122"/>
                <a:sym typeface="+mn-ea"/>
              </a:rPr>
              <a:t>Jacobson</a:t>
            </a:r>
            <a:r>
              <a:rPr lang="zh-CN" altLang="en-US" sz="2200" dirty="0">
                <a:latin typeface="Times New Roman" panose="02020603050405020304" charset="0"/>
                <a:ea typeface="宋体" panose="02010600030101010101" pitchFamily="2" charset="-122"/>
                <a:sym typeface="+mn-ea"/>
              </a:rPr>
              <a:t>，</a:t>
            </a:r>
            <a:r>
              <a:rPr lang="en-US" altLang="zh-CN" sz="2200" dirty="0">
                <a:latin typeface="Times New Roman" panose="02020603050405020304" charset="0"/>
                <a:ea typeface="宋体" panose="02010600030101010101" pitchFamily="2" charset="-122"/>
                <a:sym typeface="+mn-ea"/>
              </a:rPr>
              <a:t>Booch</a:t>
            </a:r>
            <a:r>
              <a:rPr lang="zh-CN" altLang="en-US" sz="2200" dirty="0">
                <a:latin typeface="Times New Roman" panose="02020603050405020304" charset="0"/>
                <a:ea typeface="宋体" panose="02010600030101010101" pitchFamily="2" charset="-122"/>
                <a:sym typeface="+mn-ea"/>
              </a:rPr>
              <a:t>，和</a:t>
            </a:r>
            <a:r>
              <a:rPr lang="en-US" altLang="zh-CN" sz="2200" dirty="0">
                <a:latin typeface="Times New Roman" panose="02020603050405020304" charset="0"/>
                <a:ea typeface="宋体" panose="02010600030101010101" pitchFamily="2" charset="-122"/>
                <a:sym typeface="+mn-ea"/>
              </a:rPr>
              <a:t>Rumbaugh </a:t>
            </a:r>
            <a:r>
              <a:rPr lang="zh-CN" altLang="en-US" sz="2200" dirty="0">
                <a:latin typeface="Times New Roman" panose="02020603050405020304" charset="0"/>
                <a:ea typeface="宋体" panose="02010600030101010101" pitchFamily="2" charset="-122"/>
                <a:sym typeface="+mn-ea"/>
              </a:rPr>
              <a:t>第</a:t>
            </a:r>
            <a:r>
              <a:rPr lang="en-US" altLang="zh-CN" sz="2200" dirty="0">
                <a:latin typeface="Times New Roman" panose="02020603050405020304" charset="0"/>
                <a:ea typeface="宋体" panose="02010600030101010101" pitchFamily="2" charset="-122"/>
                <a:sym typeface="+mn-ea"/>
              </a:rPr>
              <a:t>185</a:t>
            </a:r>
            <a:r>
              <a:rPr lang="zh-CN" altLang="en-US" sz="2200" dirty="0">
                <a:latin typeface="Times New Roman" panose="02020603050405020304" charset="0"/>
                <a:ea typeface="宋体" panose="02010600030101010101" pitchFamily="2" charset="-122"/>
                <a:sym typeface="+mn-ea"/>
              </a:rPr>
              <a:t>页）。</a:t>
            </a:r>
            <a:endParaRPr lang="zh-CN" altLang="en-US" sz="2200" dirty="0">
              <a:latin typeface="Times New Roman" panose="02020603050405020304" charset="0"/>
              <a:ea typeface="宋体" panose="02010600030101010101" pitchFamily="2"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124930"/>
          <p:cNvSpPr>
            <a:spLocks noGrp="1"/>
          </p:cNvSpPr>
          <p:nvPr>
            <p:ph idx="1"/>
          </p:nvPr>
        </p:nvSpPr>
        <p:spPr>
          <a:xfrm>
            <a:off x="1401445" y="4953000"/>
            <a:ext cx="9388475" cy="1408430"/>
          </a:xfrm>
        </p:spPr>
        <p:txBody>
          <a:bodyPr wrap="square" lIns="91440" tIns="45720" rIns="91440" bIns="45720" anchor="t"/>
          <a:lstStyle/>
          <a:p>
            <a:pPr eaLnBrk="1" hangingPunct="1">
              <a:lnSpc>
                <a:spcPct val="70000"/>
              </a:lnSpc>
            </a:pPr>
            <a:r>
              <a:rPr lang="zh-CN" altLang="en-US" sz="2200" dirty="0">
                <a:latin typeface="Times New Roman" panose="02020603050405020304" charset="0"/>
              </a:rPr>
              <a:t>实体通常与域对象通信</a:t>
            </a:r>
            <a:endParaRPr lang="zh-CN" altLang="en-US" sz="2200" dirty="0">
              <a:latin typeface="Times New Roman" panose="02020603050405020304" charset="0"/>
            </a:endParaRPr>
          </a:p>
          <a:p>
            <a:pPr eaLnBrk="1" hangingPunct="1">
              <a:lnSpc>
                <a:spcPct val="70000"/>
              </a:lnSpc>
            </a:pPr>
            <a:r>
              <a:rPr lang="zh-CN" altLang="en-US" sz="2200" dirty="0">
                <a:latin typeface="Times New Roman" panose="02020603050405020304" charset="0"/>
              </a:rPr>
              <a:t>大多数实体是具有持久性的。</a:t>
            </a:r>
            <a:endParaRPr lang="zh-CN" altLang="en-US" sz="2200" dirty="0">
              <a:latin typeface="Times New Roman" panose="02020603050405020304" charset="0"/>
            </a:endParaRPr>
          </a:p>
          <a:p>
            <a:pPr eaLnBrk="1" hangingPunct="1">
              <a:lnSpc>
                <a:spcPct val="70000"/>
              </a:lnSpc>
            </a:pPr>
            <a:r>
              <a:rPr lang="zh-CN" altLang="en-US" sz="2200" dirty="0">
                <a:latin typeface="Times New Roman" panose="02020603050405020304" charset="0"/>
              </a:rPr>
              <a:t>实体可以有非常复杂的行为。</a:t>
            </a:r>
            <a:endParaRPr lang="zh-CN" altLang="en-US" sz="2200" dirty="0">
              <a:latin typeface="Times New Roman" panose="02020603050405020304" charset="0"/>
            </a:endParaRPr>
          </a:p>
        </p:txBody>
      </p:sp>
      <p:pic>
        <p:nvPicPr>
          <p:cNvPr id="98308" name="图片 124932" descr="11"/>
          <p:cNvPicPr>
            <a:picLocks noChangeAspect="1"/>
          </p:cNvPicPr>
          <p:nvPr/>
        </p:nvPicPr>
        <p:blipFill>
          <a:blip r:embed="rId1"/>
          <a:stretch>
            <a:fillRect/>
          </a:stretch>
        </p:blipFill>
        <p:spPr>
          <a:xfrm>
            <a:off x="3388360" y="3048000"/>
            <a:ext cx="4514850" cy="1905000"/>
          </a:xfrm>
          <a:prstGeom prst="rect">
            <a:avLst/>
          </a:prstGeom>
          <a:noFill/>
          <a:ln w="9525" cap="flat" cmpd="sng">
            <a:noFill/>
            <a:prstDash val="solid"/>
            <a:miter/>
            <a:headEnd type="none" w="med" len="med"/>
            <a:tailEnd type="none" w="med" len="med"/>
          </a:ln>
          <a:effectLst/>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95235" name="文本框 121859"/>
          <p:cNvSpPr txBox="1"/>
          <p:nvPr/>
        </p:nvSpPr>
        <p:spPr>
          <a:xfrm>
            <a:off x="1008380" y="1748790"/>
            <a:ext cx="10124440" cy="1299210"/>
          </a:xfrm>
          <a:prstGeom prst="rect">
            <a:avLst/>
          </a:prstGeom>
          <a:noFill/>
          <a:ln w="9525">
            <a:noFill/>
          </a:ln>
        </p:spPr>
        <p:txBody>
          <a:bodyPr wrap="square" anchor="t">
            <a:spAutoFit/>
          </a:bodyPr>
          <a:lstStyle/>
          <a:p>
            <a:pPr marL="342900" indent="-342900">
              <a:lnSpc>
                <a:spcPct val="80000"/>
              </a:lnSpc>
              <a:spcBef>
                <a:spcPct val="50000"/>
              </a:spcBef>
              <a:buFont typeface="Wingdings" panose="05000000000000000000" charset="0"/>
              <a:buChar char="Ø"/>
            </a:pPr>
            <a:r>
              <a:rPr lang="zh-CN" altLang="en-US" sz="2400" b="1" dirty="0">
                <a:latin typeface="微软雅黑" panose="020B0503020204020204" charset="-122"/>
                <a:ea typeface="微软雅黑" panose="020B0503020204020204" charset="-122"/>
              </a:rPr>
              <a:t>鲁棒性分析</a:t>
            </a:r>
            <a:endParaRPr lang="zh-CN" altLang="en-US" sz="2400" b="1" dirty="0">
              <a:latin typeface="微软雅黑" panose="020B0503020204020204" charset="-122"/>
              <a:ea typeface="微软雅黑" panose="020B0503020204020204" charset="-122"/>
            </a:endParaRPr>
          </a:p>
          <a:p>
            <a:pPr>
              <a:lnSpc>
                <a:spcPct val="110000"/>
              </a:lnSpc>
              <a:spcBef>
                <a:spcPct val="50000"/>
              </a:spcBef>
            </a:pPr>
            <a:r>
              <a:rPr lang="zh-CN" altLang="en-US" sz="2200" dirty="0">
                <a:latin typeface="Times New Roman" panose="02020603050405020304" charset="0"/>
                <a:ea typeface="宋体" panose="02010600030101010101" pitchFamily="2" charset="-122"/>
                <a:sym typeface="+mn-ea"/>
              </a:rPr>
              <a:t>“一个实体类（组件）通常用来模拟那些长期存在并且具用持久性的信息。”（</a:t>
            </a:r>
            <a:r>
              <a:rPr lang="en-US" altLang="zh-CN" sz="2200" dirty="0">
                <a:latin typeface="Times New Roman" panose="02020603050405020304" charset="0"/>
                <a:ea typeface="宋体" panose="02010600030101010101" pitchFamily="2" charset="-122"/>
                <a:sym typeface="+mn-ea"/>
              </a:rPr>
              <a:t>Jacobson</a:t>
            </a:r>
            <a:r>
              <a:rPr lang="zh-CN" altLang="en-US" sz="2200" dirty="0">
                <a:latin typeface="Times New Roman" panose="02020603050405020304" charset="0"/>
                <a:ea typeface="宋体" panose="02010600030101010101" pitchFamily="2" charset="-122"/>
                <a:sym typeface="+mn-ea"/>
              </a:rPr>
              <a:t>，</a:t>
            </a:r>
            <a:r>
              <a:rPr lang="en-US" altLang="zh-CN" sz="2200" dirty="0">
                <a:latin typeface="Times New Roman" panose="02020603050405020304" charset="0"/>
                <a:ea typeface="宋体" panose="02010600030101010101" pitchFamily="2" charset="-122"/>
                <a:sym typeface="+mn-ea"/>
              </a:rPr>
              <a:t>Booch</a:t>
            </a:r>
            <a:r>
              <a:rPr lang="zh-CN" altLang="en-US" sz="2200" dirty="0">
                <a:latin typeface="Times New Roman" panose="02020603050405020304" charset="0"/>
                <a:ea typeface="宋体" panose="02010600030101010101" pitchFamily="2" charset="-122"/>
                <a:sym typeface="+mn-ea"/>
              </a:rPr>
              <a:t>，和</a:t>
            </a:r>
            <a:r>
              <a:rPr lang="en-US" altLang="zh-CN" sz="2200" dirty="0">
                <a:latin typeface="Times New Roman" panose="02020603050405020304" charset="0"/>
                <a:ea typeface="宋体" panose="02010600030101010101" pitchFamily="2" charset="-122"/>
                <a:sym typeface="+mn-ea"/>
              </a:rPr>
              <a:t>Rumbaugh </a:t>
            </a:r>
            <a:r>
              <a:rPr lang="zh-CN" altLang="en-US" sz="2200" dirty="0">
                <a:latin typeface="Times New Roman" panose="02020603050405020304" charset="0"/>
                <a:ea typeface="宋体" panose="02010600030101010101" pitchFamily="2" charset="-122"/>
                <a:sym typeface="+mn-ea"/>
              </a:rPr>
              <a:t>第</a:t>
            </a:r>
            <a:r>
              <a:rPr lang="en-US" altLang="zh-CN" sz="2200" dirty="0">
                <a:latin typeface="Times New Roman" panose="02020603050405020304" charset="0"/>
                <a:ea typeface="宋体" panose="02010600030101010101" pitchFamily="2" charset="-122"/>
                <a:sym typeface="+mn-ea"/>
              </a:rPr>
              <a:t>184</a:t>
            </a:r>
            <a:r>
              <a:rPr lang="zh-CN" altLang="en-US" sz="2200" dirty="0">
                <a:latin typeface="Times New Roman" panose="02020603050405020304" charset="0"/>
                <a:ea typeface="宋体" panose="02010600030101010101" pitchFamily="2" charset="-122"/>
                <a:sym typeface="+mn-ea"/>
              </a:rPr>
              <a:t>页）。</a:t>
            </a:r>
            <a:endParaRPr lang="zh-CN" altLang="en-US" sz="2200" dirty="0">
              <a:latin typeface="Times New Roman" panose="02020603050405020304" charset="0"/>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125954"/>
          <p:cNvSpPr>
            <a:spLocks noGrp="1"/>
          </p:cNvSpPr>
          <p:nvPr>
            <p:ph idx="1"/>
          </p:nvPr>
        </p:nvSpPr>
        <p:spPr>
          <a:xfrm>
            <a:off x="982980" y="1690370"/>
            <a:ext cx="9218295" cy="4618355"/>
          </a:xfrm>
        </p:spPr>
        <p:txBody>
          <a:bodyPr wrap="square" lIns="91440" tIns="45720" rIns="91440" bIns="45720" anchor="t"/>
          <a:lstStyle/>
          <a:p>
            <a:pPr eaLnBrk="1" hangingPunct="1">
              <a:lnSpc>
                <a:spcPct val="90000"/>
              </a:lnSpc>
              <a:buFont typeface="Wingdings" panose="05000000000000000000" charset="0"/>
              <a:buChar char="Ø"/>
            </a:pPr>
            <a:r>
              <a:rPr lang="zh-CN" altLang="en-US" sz="2400" dirty="0">
                <a:latin typeface="微软雅黑" panose="020B0503020204020204" charset="-122"/>
                <a:ea typeface="微软雅黑" panose="020B0503020204020204" charset="-122"/>
                <a:sym typeface="+mn-ea"/>
              </a:rPr>
              <a:t>  鲁棒性分析过程</a:t>
            </a:r>
            <a:endParaRPr lang="en-US" altLang="zh-CN" sz="2400" dirty="0">
              <a:latin typeface="微软雅黑" panose="020B0503020204020204" charset="-122"/>
              <a:ea typeface="微软雅黑" panose="020B0503020204020204" charset="-122"/>
            </a:endParaRPr>
          </a:p>
          <a:p>
            <a:pPr marL="945515" indent="-532765" eaLnBrk="1" hangingPunct="1">
              <a:lnSpc>
                <a:spcPct val="90000"/>
              </a:lnSpc>
              <a:buNone/>
            </a:pPr>
            <a:r>
              <a:rPr lang="en-US" altLang="zh-CN" sz="2000" dirty="0">
                <a:latin typeface="宋体" panose="02010600030101010101" pitchFamily="2" charset="-122"/>
              </a:rPr>
              <a:t>1. </a:t>
            </a:r>
            <a:r>
              <a:rPr lang="zh-CN" altLang="en-US" sz="2000" dirty="0">
                <a:latin typeface="宋体" panose="02010600030101010101" pitchFamily="2" charset="-122"/>
              </a:rPr>
              <a:t>选择一个适当的用例。</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2. </a:t>
            </a:r>
            <a:r>
              <a:rPr lang="zh-CN" altLang="en-US" sz="2000" dirty="0">
                <a:latin typeface="宋体" panose="02010600030101010101" pitchFamily="2" charset="-122"/>
              </a:rPr>
              <a:t>把一个参与者放到协作图里面。</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3. </a:t>
            </a:r>
            <a:r>
              <a:rPr lang="zh-CN" altLang="en-US" sz="2000" dirty="0">
                <a:latin typeface="宋体" panose="02010600030101010101" pitchFamily="2" charset="-122"/>
              </a:rPr>
              <a:t>分析这个用例（活动图）。</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	</a:t>
            </a:r>
            <a:r>
              <a:rPr lang="zh-CN" altLang="en-US" sz="2000" dirty="0">
                <a:latin typeface="宋体" panose="02010600030101010101" pitchFamily="2" charset="-122"/>
              </a:rPr>
              <a:t>对于用例的每一个动作：</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	a.</a:t>
            </a:r>
            <a:r>
              <a:rPr lang="zh-CN" altLang="en-US" sz="2000" dirty="0">
                <a:latin typeface="宋体" panose="02010600030101010101" pitchFamily="2" charset="-122"/>
              </a:rPr>
              <a:t>确定并增加边界组件</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	b.</a:t>
            </a:r>
            <a:r>
              <a:rPr lang="zh-CN" altLang="en-US" sz="2000" dirty="0">
                <a:latin typeface="宋体" panose="02010600030101010101" pitchFamily="2" charset="-122"/>
              </a:rPr>
              <a:t>确定并增加服务组件</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	c.</a:t>
            </a:r>
            <a:r>
              <a:rPr lang="zh-CN" altLang="en-US" sz="2000" dirty="0">
                <a:latin typeface="宋体" panose="02010600030101010101" pitchFamily="2" charset="-122"/>
              </a:rPr>
              <a:t>确定并增加实体组件</a:t>
            </a:r>
            <a:endParaRPr lang="zh-CN" altLang="en-US" sz="2000" dirty="0">
              <a:latin typeface="宋体" panose="02010600030101010101" pitchFamily="2" charset="-122"/>
            </a:endParaRPr>
          </a:p>
          <a:p>
            <a:pPr marL="945515" indent="-532765" eaLnBrk="1" hangingPunct="1">
              <a:lnSpc>
                <a:spcPct val="90000"/>
              </a:lnSpc>
              <a:buNone/>
            </a:pPr>
            <a:r>
              <a:rPr lang="en-US" altLang="zh-CN" sz="2000" dirty="0">
                <a:latin typeface="宋体" panose="02010600030101010101" pitchFamily="2" charset="-122"/>
              </a:rPr>
              <a:t>	d.</a:t>
            </a:r>
            <a:r>
              <a:rPr lang="zh-CN" altLang="en-US" sz="2000" dirty="0">
                <a:latin typeface="宋体" panose="02010600030101010101" pitchFamily="2" charset="-122"/>
              </a:rPr>
              <a:t>画出这些组件间的关联</a:t>
            </a:r>
            <a:endParaRPr lang="zh-CN" altLang="en-US" sz="2000" dirty="0">
              <a:solidFill>
                <a:schemeClr val="hlink"/>
              </a:solidFill>
              <a:latin typeface="宋体" panose="02010600030101010101" pitchFamily="2" charset="-122"/>
            </a:endParaRPr>
          </a:p>
          <a:p>
            <a:pPr marL="945515" indent="-532765" eaLnBrk="1" hangingPunct="1">
              <a:lnSpc>
                <a:spcPct val="90000"/>
              </a:lnSpc>
              <a:buNone/>
            </a:pPr>
            <a:r>
              <a:rPr lang="zh-CN" altLang="en-US" sz="2000" dirty="0">
                <a:latin typeface="宋体" panose="02010600030101010101" pitchFamily="2" charset="-122"/>
              </a:rPr>
              <a:t>	</a:t>
            </a:r>
            <a:r>
              <a:rPr lang="en-US" altLang="zh-CN" sz="2000" dirty="0">
                <a:latin typeface="宋体" panose="02010600030101010101" pitchFamily="2" charset="-122"/>
              </a:rPr>
              <a:t>e.</a:t>
            </a:r>
            <a:r>
              <a:rPr lang="zh-CN" altLang="en-US" sz="2000" dirty="0">
                <a:latin typeface="宋体" panose="02010600030101010101" pitchFamily="2" charset="-122"/>
              </a:rPr>
              <a:t>把每个组件都贴上用来满足用例交互的动作标签</a:t>
            </a:r>
            <a:endParaRPr lang="zh-CN" altLang="en-US" sz="2000" dirty="0">
              <a:latin typeface="宋体" panose="02010600030101010101" pitchFamily="2" charset="-122"/>
            </a:endParaRPr>
          </a:p>
          <a:p>
            <a:pPr marL="945515" indent="-532765" eaLnBrk="1" hangingPunct="1">
              <a:lnSpc>
                <a:spcPct val="90000"/>
              </a:lnSpc>
              <a:buNone/>
            </a:pPr>
            <a:r>
              <a:rPr lang="zh-CN" altLang="en-US" sz="2000" dirty="0">
                <a:latin typeface="宋体" panose="02010600030101010101" pitchFamily="2" charset="-122"/>
              </a:rPr>
              <a:t>4. 把协作图转换成序列图（可选）</a:t>
            </a:r>
            <a:endParaRPr lang="zh-CN" altLang="en-US" sz="2000" dirty="0">
              <a:latin typeface="宋体" panose="02010600030101010101" pitchFamily="2" charset="-122"/>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26977"/>
          <p:cNvSpPr>
            <a:spLocks noGrp="1"/>
          </p:cNvSpPr>
          <p:nvPr>
            <p:ph type="title"/>
          </p:nvPr>
        </p:nvSpPr>
        <p:spPr>
          <a:xfrm>
            <a:off x="1088390" y="923290"/>
            <a:ext cx="2557780" cy="863600"/>
          </a:xfrm>
        </p:spPr>
        <p:txBody>
          <a:bodyPr wrap="square" lIns="91440" tIns="45720" rIns="91440" bIns="45720" anchor="ctr"/>
          <a:lstStyle/>
          <a:p>
            <a:pPr eaLnBrk="1" hangingPunct="1"/>
            <a:r>
              <a:rPr lang="zh-CN" altLang="en-US" sz="3200" dirty="0">
                <a:latin typeface="黑体" panose="02010609060101010101" charset="-122"/>
                <a:ea typeface="黑体" panose="02010609060101010101" charset="-122"/>
              </a:rPr>
              <a:t>第</a:t>
            </a:r>
            <a:r>
              <a:rPr lang="en-US" altLang="zh-CN" sz="3200" dirty="0">
                <a:latin typeface="黑体" panose="02010609060101010101" charset="-122"/>
                <a:ea typeface="黑体" panose="02010609060101010101" charset="-122"/>
              </a:rPr>
              <a:t>1</a:t>
            </a:r>
            <a:r>
              <a:rPr lang="zh-CN" altLang="en-US" sz="3200" dirty="0">
                <a:latin typeface="黑体" panose="02010609060101010101" charset="-122"/>
                <a:ea typeface="黑体" panose="02010609060101010101" charset="-122"/>
              </a:rPr>
              <a:t>步</a:t>
            </a:r>
            <a:r>
              <a:rPr lang="en-US" altLang="zh-CN" sz="3200" dirty="0">
                <a:latin typeface="Tahoma" panose="020B0604030504040204" pitchFamily="34" charset="0"/>
                <a:ea typeface="黑体" panose="02010609060101010101" charset="-122"/>
              </a:rPr>
              <a:t>——</a:t>
            </a:r>
            <a:r>
              <a:rPr lang="zh-CN" altLang="en-US" sz="3200" dirty="0">
                <a:latin typeface="黑体" panose="02010609060101010101" charset="-122"/>
                <a:ea typeface="黑体" panose="02010609060101010101" charset="-122"/>
              </a:rPr>
              <a:t>选择一个用例</a:t>
            </a:r>
            <a:endParaRPr lang="en-US" altLang="zh-CN" sz="3200" dirty="0">
              <a:latin typeface="黑体" panose="02010609060101010101" charset="-122"/>
              <a:ea typeface="黑体" panose="02010609060101010101" charset="-122"/>
            </a:endParaRPr>
          </a:p>
        </p:txBody>
      </p:sp>
      <p:sp>
        <p:nvSpPr>
          <p:cNvPr id="100354" name="内容占位符 126978"/>
          <p:cNvSpPr>
            <a:spLocks noGrp="1"/>
          </p:cNvSpPr>
          <p:nvPr>
            <p:ph idx="1"/>
          </p:nvPr>
        </p:nvSpPr>
        <p:spPr>
          <a:xfrm>
            <a:off x="3646170" y="713740"/>
            <a:ext cx="5448935" cy="5732780"/>
          </a:xfrm>
          <a:ln>
            <a:solidFill>
              <a:srgbClr val="C00000"/>
            </a:solidFill>
          </a:ln>
        </p:spPr>
        <p:txBody>
          <a:bodyPr wrap="square" lIns="91440" tIns="45720" rIns="91440" bIns="45720" anchor="t"/>
          <a:lstStyle/>
          <a:p>
            <a:pPr eaLnBrk="1" hangingPunct="1">
              <a:lnSpc>
                <a:spcPct val="80000"/>
              </a:lnSpc>
              <a:buNone/>
            </a:pPr>
            <a:r>
              <a:rPr lang="zh-CN" altLang="en-US" sz="2000" dirty="0"/>
              <a:t>用例：创建预约</a:t>
            </a:r>
            <a:endParaRPr lang="zh-CN" altLang="en-US" sz="2000" dirty="0"/>
          </a:p>
          <a:p>
            <a:pPr eaLnBrk="1" hangingPunct="1">
              <a:lnSpc>
                <a:spcPct val="50000"/>
              </a:lnSpc>
              <a:buNone/>
            </a:pPr>
            <a:r>
              <a:rPr lang="en-US" altLang="zh-CN" sz="2000" dirty="0"/>
              <a:t>	1.</a:t>
            </a:r>
            <a:r>
              <a:rPr lang="zh-CN" altLang="en-US" sz="2000" dirty="0"/>
              <a:t>顾客联系预约代理</a:t>
            </a:r>
            <a:endParaRPr lang="zh-CN" altLang="en-US" sz="2000" dirty="0"/>
          </a:p>
          <a:p>
            <a:pPr eaLnBrk="1" hangingPunct="1">
              <a:lnSpc>
                <a:spcPct val="50000"/>
              </a:lnSpc>
              <a:buNone/>
            </a:pPr>
            <a:r>
              <a:rPr lang="en-US" altLang="zh-CN" sz="2000" dirty="0"/>
              <a:t>	2.</a:t>
            </a:r>
            <a:r>
              <a:rPr lang="zh-CN" altLang="en-US" sz="2000" dirty="0"/>
              <a:t>预约代理选择</a:t>
            </a:r>
            <a:r>
              <a:rPr lang="zh-CN" altLang="en-US" sz="2000" dirty="0">
                <a:latin typeface="Tahoma" panose="020B0604030504040204" pitchFamily="34" charset="0"/>
              </a:rPr>
              <a:t>“</a:t>
            </a:r>
            <a:r>
              <a:rPr lang="zh-CN" altLang="en-US" sz="2000" dirty="0"/>
              <a:t>新建预约</a:t>
            </a:r>
            <a:r>
              <a:rPr lang="en-US" altLang="zh-CN" sz="2000" dirty="0">
                <a:latin typeface="Tahoma" panose="020B0604030504040204" pitchFamily="34" charset="0"/>
              </a:rPr>
              <a:t>”</a:t>
            </a:r>
            <a:r>
              <a:rPr lang="zh-CN" altLang="en-US" sz="2000" dirty="0"/>
              <a:t>图标</a:t>
            </a:r>
            <a:endParaRPr lang="zh-CN" altLang="en-US" sz="2000" dirty="0"/>
          </a:p>
          <a:p>
            <a:pPr eaLnBrk="1" hangingPunct="1">
              <a:lnSpc>
                <a:spcPct val="50000"/>
              </a:lnSpc>
              <a:buNone/>
            </a:pPr>
            <a:r>
              <a:rPr lang="zh-CN" altLang="en-US" sz="2000" dirty="0"/>
              <a:t>	</a:t>
            </a:r>
            <a:r>
              <a:rPr lang="en-US" altLang="zh-CN" sz="2000" dirty="0"/>
              <a:t>3.</a:t>
            </a:r>
            <a:r>
              <a:rPr lang="zh-CN" altLang="en-US" sz="2000" dirty="0"/>
              <a:t>预约代理输入查询标准</a:t>
            </a:r>
            <a:endParaRPr lang="zh-CN" altLang="en-US" sz="2000" dirty="0"/>
          </a:p>
          <a:p>
            <a:pPr eaLnBrk="1" hangingPunct="1">
              <a:lnSpc>
                <a:spcPct val="50000"/>
              </a:lnSpc>
              <a:buNone/>
            </a:pPr>
            <a:r>
              <a:rPr lang="en-US" altLang="zh-CN" sz="2000" dirty="0"/>
              <a:t>		3.1</a:t>
            </a:r>
            <a:r>
              <a:rPr lang="zh-CN" altLang="en-US" sz="2000" dirty="0"/>
              <a:t>预约代理输入入住和退宿日期</a:t>
            </a:r>
            <a:endParaRPr lang="zh-CN" altLang="en-US" sz="2000" dirty="0"/>
          </a:p>
          <a:p>
            <a:pPr eaLnBrk="1" hangingPunct="1">
              <a:lnSpc>
                <a:spcPct val="50000"/>
              </a:lnSpc>
              <a:buNone/>
            </a:pPr>
            <a:r>
              <a:rPr lang="zh-CN" altLang="en-US" sz="2000" dirty="0"/>
              <a:t>		</a:t>
            </a:r>
            <a:r>
              <a:rPr lang="en-US" altLang="zh-CN" sz="2000" dirty="0"/>
              <a:t>3.2</a:t>
            </a:r>
            <a:r>
              <a:rPr lang="zh-CN" altLang="en-US" sz="2000" dirty="0"/>
              <a:t>预约代理输入房间类型</a:t>
            </a:r>
            <a:endParaRPr lang="zh-CN" altLang="en-US" sz="2000" dirty="0"/>
          </a:p>
          <a:p>
            <a:pPr eaLnBrk="1" hangingPunct="1">
              <a:lnSpc>
                <a:spcPct val="50000"/>
              </a:lnSpc>
              <a:buNone/>
            </a:pPr>
            <a:r>
              <a:rPr lang="en-US" altLang="zh-CN" sz="2000" dirty="0"/>
              <a:t>	4.</a:t>
            </a:r>
            <a:r>
              <a:rPr lang="zh-CN" altLang="en-US" sz="2000" dirty="0"/>
              <a:t>预约代理点击</a:t>
            </a:r>
            <a:r>
              <a:rPr lang="en-US" altLang="zh-CN"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zh-CN" altLang="en-US" sz="2000" dirty="0"/>
              <a:t>	</a:t>
            </a:r>
            <a:r>
              <a:rPr lang="en-US" altLang="zh-CN" sz="2000" dirty="0"/>
              <a:t>11</a:t>
            </a:r>
            <a:r>
              <a:rPr lang="zh-CN" altLang="en-US" sz="2000" dirty="0"/>
              <a:t>预约代理输入顾客姓名</a:t>
            </a:r>
            <a:endParaRPr lang="zh-CN" altLang="en-US" sz="2000" dirty="0"/>
          </a:p>
          <a:p>
            <a:pPr eaLnBrk="1" hangingPunct="1">
              <a:lnSpc>
                <a:spcPct val="50000"/>
              </a:lnSpc>
              <a:buNone/>
            </a:pPr>
            <a:r>
              <a:rPr lang="zh-CN" altLang="en-US" sz="2000" dirty="0"/>
              <a:t>	</a:t>
            </a:r>
            <a:r>
              <a:rPr lang="en-US" altLang="zh-CN" sz="2000" dirty="0"/>
              <a:t>12.</a:t>
            </a:r>
            <a:r>
              <a:rPr lang="zh-CN" altLang="en-US" sz="2000" dirty="0"/>
              <a:t>预约代理点击</a:t>
            </a:r>
            <a:r>
              <a:rPr lang="zh-CN" altLang="en-US"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t>13.</a:t>
            </a:r>
            <a:r>
              <a:rPr lang="zh-CN" altLang="en-US" sz="2000" dirty="0"/>
              <a:t>如果没有找到匹配的顾客：</a:t>
            </a:r>
            <a:endParaRPr lang="zh-CN" altLang="en-US" sz="2000" dirty="0"/>
          </a:p>
          <a:p>
            <a:pPr eaLnBrk="1" hangingPunct="1">
              <a:lnSpc>
                <a:spcPct val="50000"/>
              </a:lnSpc>
              <a:buNone/>
            </a:pPr>
            <a:r>
              <a:rPr lang="zh-CN" altLang="en-US" sz="2000" dirty="0"/>
              <a:t>		</a:t>
            </a:r>
            <a:r>
              <a:rPr lang="en-US" altLang="zh-CN" sz="2000" dirty="0"/>
              <a:t>13.1</a:t>
            </a:r>
            <a:r>
              <a:rPr lang="zh-CN" altLang="en-US" sz="2000" dirty="0"/>
              <a:t>预约代理输入地址信息</a:t>
            </a:r>
            <a:endParaRPr lang="zh-CN" altLang="en-US" sz="2000" dirty="0"/>
          </a:p>
          <a:p>
            <a:pPr eaLnBrk="1" hangingPunct="1">
              <a:lnSpc>
                <a:spcPct val="50000"/>
              </a:lnSpc>
              <a:buNone/>
            </a:pPr>
            <a:r>
              <a:rPr lang="en-US" altLang="zh-CN" sz="2000" dirty="0"/>
              <a:t>		13.2</a:t>
            </a:r>
            <a:r>
              <a:rPr lang="zh-CN" altLang="en-US" sz="2000" dirty="0"/>
              <a:t>预约代理输入电话信息</a:t>
            </a:r>
            <a:endParaRPr lang="zh-CN" altLang="en-US" sz="2000" dirty="0"/>
          </a:p>
          <a:p>
            <a:pPr eaLnBrk="1" hangingPunct="1">
              <a:lnSpc>
                <a:spcPct val="50000"/>
              </a:lnSpc>
              <a:buNone/>
            </a:pPr>
            <a:r>
              <a:rPr lang="en-US" altLang="zh-CN" sz="2000" dirty="0"/>
              <a:t>		13.3</a:t>
            </a:r>
            <a:r>
              <a:rPr lang="zh-CN" altLang="en-US" sz="2000" dirty="0"/>
              <a:t>预约代理点击</a:t>
            </a:r>
            <a:r>
              <a:rPr lang="zh-CN" altLang="en-US" sz="2000" dirty="0">
                <a:latin typeface="Tahoma" panose="020B0604030504040204" pitchFamily="34" charset="0"/>
              </a:rPr>
              <a:t>“</a:t>
            </a:r>
            <a:r>
              <a:rPr lang="zh-CN" altLang="en-US" sz="2000" dirty="0"/>
              <a:t>增加新顾客</a:t>
            </a:r>
            <a:r>
              <a:rPr lang="zh-CN" altLang="en-US" sz="2000" dirty="0">
                <a:latin typeface="Tahoma" panose="020B0604030504040204" pitchFamily="34" charset="0"/>
              </a:rPr>
              <a:t>”</a:t>
            </a:r>
            <a:endParaRPr lang="zh-CN" altLang="en-US" sz="2000" dirty="0"/>
          </a:p>
          <a:p>
            <a:pPr eaLnBrk="1" hangingPunct="1">
              <a:lnSpc>
                <a:spcPct val="50000"/>
              </a:lnSpc>
              <a:buNone/>
            </a:pPr>
            <a:r>
              <a:rPr lang="en-US" altLang="zh-CN" sz="2000" dirty="0"/>
              <a:t>	14.</a:t>
            </a:r>
            <a:r>
              <a:rPr lang="zh-CN" altLang="en-US" sz="2000" dirty="0"/>
              <a:t>否则</a:t>
            </a:r>
            <a:endParaRPr lang="zh-CN" altLang="en-US" sz="2000" dirty="0"/>
          </a:p>
          <a:p>
            <a:pPr eaLnBrk="1" hangingPunct="1">
              <a:lnSpc>
                <a:spcPct val="50000"/>
              </a:lnSpc>
              <a:buNone/>
            </a:pPr>
            <a:r>
              <a:rPr lang="en-US" altLang="zh-CN" sz="2000" dirty="0"/>
              <a:t>		14.1</a:t>
            </a:r>
            <a:r>
              <a:rPr lang="zh-CN" altLang="en-US" sz="2000" dirty="0"/>
              <a:t>系统显示匹配信息列表</a:t>
            </a:r>
            <a:endParaRPr lang="zh-CN" altLang="en-US" sz="2000" dirty="0"/>
          </a:p>
          <a:p>
            <a:pPr eaLnBrk="1" hangingPunct="1">
              <a:lnSpc>
                <a:spcPct val="50000"/>
              </a:lnSpc>
              <a:buNone/>
            </a:pPr>
            <a:r>
              <a:rPr lang="zh-CN" altLang="en-US" sz="2000" dirty="0"/>
              <a:t>		</a:t>
            </a:r>
            <a:r>
              <a:rPr lang="en-US" altLang="zh-CN" sz="2000" dirty="0"/>
              <a:t>14.2</a:t>
            </a:r>
            <a:r>
              <a:rPr lang="zh-CN" altLang="en-US" sz="2000" dirty="0"/>
              <a:t>预约代理选择所要查找的顾客</a:t>
            </a:r>
            <a:endParaRPr lang="zh-CN" altLang="en-US" sz="2000" dirty="0"/>
          </a:p>
          <a:p>
            <a:pPr eaLnBrk="1" hangingPunct="1">
              <a:lnSpc>
                <a:spcPct val="50000"/>
              </a:lnSpc>
              <a:buNone/>
            </a:pPr>
            <a:r>
              <a:rPr lang="zh-CN" altLang="en-US" sz="2000" dirty="0"/>
              <a:t>		</a:t>
            </a:r>
            <a:r>
              <a:rPr lang="en-US" altLang="zh-CN" sz="2000" dirty="0"/>
              <a:t>14.3</a:t>
            </a:r>
            <a:r>
              <a:rPr lang="zh-CN" altLang="en-US" sz="2000" dirty="0"/>
              <a:t>系统跳转到顾客信息界面</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en-US" altLang="zh-CN" sz="2000" dirty="0"/>
              <a:t>	21.</a:t>
            </a:r>
            <a:r>
              <a:rPr lang="zh-CN" altLang="en-US" sz="2000" dirty="0"/>
              <a:t>系统保存预约并显示预约编号</a:t>
            </a:r>
            <a:endParaRPr lang="zh-CN" altLang="en-US" sz="2000" dirty="0"/>
          </a:p>
          <a:p>
            <a:pPr eaLnBrk="1" hangingPunct="1">
              <a:lnSpc>
                <a:spcPct val="50000"/>
              </a:lnSpc>
              <a:buNone/>
            </a:pPr>
            <a:r>
              <a:rPr lang="zh-CN" altLang="en-US" sz="2000" dirty="0"/>
              <a:t>	</a:t>
            </a:r>
            <a:r>
              <a:rPr lang="en-US" altLang="zh-CN" sz="2000" dirty="0"/>
              <a:t>22.</a:t>
            </a:r>
            <a:r>
              <a:rPr lang="zh-CN" altLang="en-US" sz="2000" dirty="0"/>
              <a:t>预约代理点击</a:t>
            </a:r>
            <a:r>
              <a:rPr lang="zh-CN" altLang="en-US" sz="2000" dirty="0">
                <a:latin typeface="Tahoma" panose="020B0604030504040204" pitchFamily="34" charset="0"/>
              </a:rPr>
              <a:t>“</a:t>
            </a:r>
            <a:r>
              <a:rPr lang="zh-CN" altLang="en-US" sz="2000" dirty="0"/>
              <a:t>确定</a:t>
            </a:r>
            <a:r>
              <a:rPr lang="zh-CN" altLang="en-US" sz="2000" dirty="0">
                <a:latin typeface="Tahoma" panose="020B0604030504040204" pitchFamily="34" charset="0"/>
              </a:rPr>
              <a:t>”</a:t>
            </a:r>
            <a:endParaRPr lang="en-US" altLang="zh-CN" sz="2000" dirty="0"/>
          </a:p>
          <a:p>
            <a:pPr eaLnBrk="1" hangingPunct="1">
              <a:lnSpc>
                <a:spcPct val="50000"/>
              </a:lnSpc>
              <a:buNone/>
            </a:pPr>
            <a:r>
              <a:rPr lang="en-US" altLang="zh-CN" sz="2000" dirty="0"/>
              <a:t>	</a:t>
            </a:r>
            <a:endParaRPr lang="en-US" altLang="zh-CN" sz="200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9" name="图片 128003"/>
          <p:cNvPicPr>
            <a:picLocks noChangeAspect="1"/>
          </p:cNvPicPr>
          <p:nvPr/>
        </p:nvPicPr>
        <p:blipFill>
          <a:blip r:embed="rId1"/>
          <a:stretch>
            <a:fillRect/>
          </a:stretch>
        </p:blipFill>
        <p:spPr>
          <a:xfrm>
            <a:off x="4934585" y="2762250"/>
            <a:ext cx="1800225" cy="1333500"/>
          </a:xfrm>
          <a:prstGeom prst="rect">
            <a:avLst/>
          </a:prstGeom>
          <a:noFill/>
          <a:ln w="9525" cap="flat" cmpd="sng">
            <a:noFill/>
            <a:prstDash val="solid"/>
            <a:miter/>
            <a:headEnd type="none" w="med" len="med"/>
            <a:tailEnd type="none" w="med" len="med"/>
          </a:ln>
          <a:effectLst/>
        </p:spPr>
      </p:pic>
      <p:sp>
        <p:nvSpPr>
          <p:cNvPr id="100353" name="标题 126977"/>
          <p:cNvSpPr>
            <a:spLocks noGrp="1"/>
          </p:cNvSpPr>
          <p:nvPr/>
        </p:nvSpPr>
        <p:spPr>
          <a:xfrm>
            <a:off x="1030605" y="1183640"/>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latin typeface="黑体" panose="02010609060101010101" charset="-122"/>
                <a:ea typeface="黑体" panose="02010609060101010101" charset="-122"/>
                <a:sym typeface="+mn-ea"/>
              </a:rPr>
              <a:t>第</a:t>
            </a:r>
            <a:r>
              <a:rPr lang="en-US" altLang="zh-CN" sz="3200" dirty="0">
                <a:latin typeface="黑体" panose="02010609060101010101" charset="-122"/>
                <a:ea typeface="黑体" panose="02010609060101010101" charset="-122"/>
                <a:sym typeface="+mn-ea"/>
              </a:rPr>
              <a:t>2</a:t>
            </a:r>
            <a:r>
              <a:rPr lang="zh-CN" altLang="en-US" sz="3200" dirty="0">
                <a:latin typeface="黑体" panose="02010609060101010101" charset="-122"/>
                <a:ea typeface="黑体" panose="02010609060101010101" charset="-122"/>
                <a:sym typeface="+mn-ea"/>
              </a:rPr>
              <a:t>步</a:t>
            </a:r>
            <a:r>
              <a:rPr lang="en-US" altLang="zh-CN" sz="3200" dirty="0">
                <a:latin typeface="Tahoma" panose="020B0604030504040204" pitchFamily="34" charset="0"/>
                <a:ea typeface="黑体" panose="02010609060101010101" charset="-122"/>
                <a:sym typeface="+mn-ea"/>
              </a:rPr>
              <a:t>——</a:t>
            </a:r>
            <a:r>
              <a:rPr lang="zh-CN" altLang="en-US" sz="3200" dirty="0">
                <a:latin typeface="黑体" panose="02010609060101010101" charset="-122"/>
                <a:ea typeface="黑体" panose="02010609060101010101" charset="-122"/>
                <a:sym typeface="+mn-ea"/>
              </a:rPr>
              <a:t>在图中放置参与者</a:t>
            </a:r>
            <a:endParaRPr lang="en-US" altLang="zh-CN" sz="3200" dirty="0">
              <a:latin typeface="黑体" panose="02010609060101010101" charset="-122"/>
              <a:ea typeface="黑体" panose="02010609060101010101" charset="-122"/>
            </a:endParaRPr>
          </a:p>
        </p:txBody>
      </p:sp>
      <p:sp>
        <p:nvSpPr>
          <p:cNvPr id="2" name="内容占位符 1"/>
          <p:cNvSpPr>
            <a:spLocks noGrp="1"/>
          </p:cNvSpPr>
          <p:nvPr>
            <p:ph idx="1"/>
          </p:nvPr>
        </p:nvSpPr>
        <p:spPr/>
        <p:txBody>
          <a:bodyPr/>
          <a:lstStyle/>
          <a:p>
            <a:endParaRPr lang="zh-CN" altLang="en-US"/>
          </a:p>
        </p:txBody>
      </p:sp>
      <p:sp>
        <p:nvSpPr>
          <p:cNvPr id="3" name="TextBox 2"/>
          <p:cNvSpPr txBox="1"/>
          <p:nvPr/>
        </p:nvSpPr>
        <p:spPr>
          <a:xfrm>
            <a:off x="4693920" y="975360"/>
            <a:ext cx="4587240" cy="369332"/>
          </a:xfrm>
          <a:prstGeom prst="rect">
            <a:avLst/>
          </a:prstGeom>
          <a:noFill/>
        </p:spPr>
        <p:txBody>
          <a:bodyPr wrap="square" rtlCol="0">
            <a:spAutoFit/>
          </a:bodyPr>
          <a:lstStyle/>
          <a:p>
            <a:r>
              <a:rPr lang="zh-CN" altLang="en-US" dirty="0" smtClean="0"/>
              <a:t>把参与者</a:t>
            </a:r>
            <a:r>
              <a:rPr lang="en-US" altLang="zh-CN" dirty="0" err="1" smtClean="0"/>
              <a:t>BookingAgent</a:t>
            </a:r>
            <a:r>
              <a:rPr lang="zh-CN" altLang="en-US" dirty="0" smtClean="0"/>
              <a:t>放到协作图中</a:t>
            </a:r>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129026"/>
          <p:cNvSpPr>
            <a:spLocks noGrp="1"/>
          </p:cNvSpPr>
          <p:nvPr>
            <p:ph idx="1"/>
          </p:nvPr>
        </p:nvSpPr>
        <p:spPr>
          <a:xfrm>
            <a:off x="3839210" y="1529715"/>
            <a:ext cx="8457565" cy="664845"/>
          </a:xfrm>
        </p:spPr>
        <p:txBody>
          <a:bodyPr wrap="square" lIns="91440" tIns="45720" rIns="91440" bIns="45720" anchor="t"/>
          <a:lstStyle/>
          <a:p>
            <a:pPr eaLnBrk="1" hangingPunct="1">
              <a:buNone/>
            </a:pPr>
            <a:r>
              <a:rPr lang="zh-CN" altLang="en-US" dirty="0">
                <a:latin typeface="宋体" panose="02010600030101010101" pitchFamily="2" charset="-122"/>
                <a:ea typeface="宋体" panose="02010600030101010101" pitchFamily="2" charset="-122"/>
                <a:cs typeface="宋体" panose="02010600030101010101" pitchFamily="2" charset="-122"/>
              </a:rPr>
              <a:t>活动：</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预约代理选择“新建预约</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eaLnBrk="1" hangingPunct="1">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02403" name="图片 129027"/>
          <p:cNvPicPr>
            <a:picLocks noChangeAspect="1"/>
          </p:cNvPicPr>
          <p:nvPr/>
        </p:nvPicPr>
        <p:blipFill>
          <a:blip r:embed="rId1"/>
          <a:stretch>
            <a:fillRect/>
          </a:stretch>
        </p:blipFill>
        <p:spPr>
          <a:xfrm>
            <a:off x="4327208" y="2694305"/>
            <a:ext cx="4537075" cy="1701800"/>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0353" name="标题 126977"/>
          <p:cNvSpPr>
            <a:spLocks noGrp="1"/>
          </p:cNvSpPr>
          <p:nvPr/>
        </p:nvSpPr>
        <p:spPr>
          <a:xfrm>
            <a:off x="1030605" y="1183640"/>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latin typeface="黑体" panose="02010609060101010101" charset="-122"/>
                <a:ea typeface="黑体" panose="02010609060101010101" charset="-122"/>
                <a:sym typeface="+mn-ea"/>
              </a:rPr>
              <a:t>第</a:t>
            </a:r>
            <a:r>
              <a:rPr lang="en-US" altLang="zh-CN" sz="3200" dirty="0">
                <a:latin typeface="黑体" panose="02010609060101010101" charset="-122"/>
                <a:ea typeface="黑体" panose="02010609060101010101" charset="-122"/>
                <a:sym typeface="+mn-ea"/>
              </a:rPr>
              <a:t>3a</a:t>
            </a:r>
            <a:r>
              <a:rPr lang="zh-CN" altLang="en-US" sz="3200" dirty="0">
                <a:latin typeface="黑体" panose="02010609060101010101" charset="-122"/>
                <a:ea typeface="黑体" panose="02010609060101010101" charset="-122"/>
                <a:sym typeface="+mn-ea"/>
              </a:rPr>
              <a:t>步</a:t>
            </a:r>
            <a:r>
              <a:rPr lang="en-US" altLang="zh-CN" sz="3200" dirty="0">
                <a:latin typeface="Tahoma" panose="020B0604030504040204" pitchFamily="34" charset="0"/>
                <a:ea typeface="黑体" panose="02010609060101010101" charset="-122"/>
                <a:sym typeface="+mn-ea"/>
              </a:rPr>
              <a:t>——</a:t>
            </a:r>
            <a:r>
              <a:rPr lang="zh-CN" altLang="en-US" sz="3200" dirty="0">
                <a:latin typeface="黑体" panose="02010609060101010101" charset="-122"/>
                <a:ea typeface="黑体" panose="02010609060101010101" charset="-122"/>
                <a:sym typeface="+mn-ea"/>
              </a:rPr>
              <a:t>确定边界组件</a:t>
            </a:r>
            <a:endParaRPr lang="en-US" altLang="zh-CN" sz="3200" dirty="0">
              <a:latin typeface="黑体" panose="02010609060101010101" charset="-122"/>
              <a:ea typeface="黑体" panose="02010609060101010101"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7" name="图片 130051"/>
          <p:cNvPicPr>
            <a:picLocks noChangeAspect="1"/>
          </p:cNvPicPr>
          <p:nvPr/>
        </p:nvPicPr>
        <p:blipFill>
          <a:blip r:embed="rId1"/>
          <a:stretch>
            <a:fillRect/>
          </a:stretch>
        </p:blipFill>
        <p:spPr>
          <a:xfrm>
            <a:off x="6092190" y="2345690"/>
            <a:ext cx="5181600" cy="308927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2402" name="内容占位符 129026"/>
          <p:cNvSpPr>
            <a:spLocks noGrp="1"/>
          </p:cNvSpPr>
          <p:nvPr/>
        </p:nvSpPr>
        <p:spPr>
          <a:xfrm>
            <a:off x="3734435" y="1529715"/>
            <a:ext cx="8457565" cy="664845"/>
          </a:xfrm>
        </p:spPr>
        <p:txBody>
          <a:bodyPr wrap="square"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None/>
            </a:pPr>
            <a:r>
              <a:rPr lang="zh-CN" altLang="en-US" dirty="0">
                <a:latin typeface="宋体" panose="02010600030101010101" pitchFamily="2" charset="-122"/>
                <a:ea typeface="宋体" panose="02010600030101010101" pitchFamily="2" charset="-122"/>
                <a:cs typeface="宋体" panose="02010600030101010101" pitchFamily="2" charset="-122"/>
              </a:rPr>
              <a:t>活动：</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预约代理选择“新建预约</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eaLnBrk="1" hangingPunct="1">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100353" name="标题 126977"/>
          <p:cNvSpPr>
            <a:spLocks noGrp="1"/>
          </p:cNvSpPr>
          <p:nvPr/>
        </p:nvSpPr>
        <p:spPr>
          <a:xfrm>
            <a:off x="1030605" y="1183640"/>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latin typeface="黑体" panose="02010609060101010101" charset="-122"/>
                <a:ea typeface="黑体" panose="02010609060101010101" charset="-122"/>
                <a:sym typeface="+mn-ea"/>
              </a:rPr>
              <a:t>第</a:t>
            </a:r>
            <a:r>
              <a:rPr lang="en-US" altLang="zh-CN" sz="3200" dirty="0">
                <a:latin typeface="黑体" panose="02010609060101010101" charset="-122"/>
                <a:ea typeface="黑体" panose="02010609060101010101" charset="-122"/>
                <a:sym typeface="+mn-ea"/>
              </a:rPr>
              <a:t>3a</a:t>
            </a:r>
            <a:r>
              <a:rPr lang="zh-CN" altLang="en-US" sz="3200" dirty="0">
                <a:latin typeface="黑体" panose="02010609060101010101" charset="-122"/>
                <a:ea typeface="黑体" panose="02010609060101010101" charset="-122"/>
                <a:sym typeface="+mn-ea"/>
              </a:rPr>
              <a:t>步</a:t>
            </a:r>
            <a:r>
              <a:rPr lang="en-US" altLang="zh-CN" sz="3200" dirty="0">
                <a:latin typeface="Tahoma" panose="020B0604030504040204" pitchFamily="34" charset="0"/>
                <a:ea typeface="黑体" panose="02010609060101010101" charset="-122"/>
                <a:sym typeface="+mn-ea"/>
              </a:rPr>
              <a:t>——</a:t>
            </a:r>
            <a:r>
              <a:rPr lang="zh-CN" altLang="en-US" sz="3200" dirty="0">
                <a:latin typeface="黑体" panose="02010609060101010101" charset="-122"/>
                <a:ea typeface="黑体" panose="02010609060101010101" charset="-122"/>
                <a:sym typeface="+mn-ea"/>
              </a:rPr>
              <a:t>确定边界组件</a:t>
            </a:r>
            <a:endParaRPr lang="en-US" altLang="zh-CN" sz="3200" dirty="0">
              <a:latin typeface="黑体" panose="02010609060101010101" charset="-122"/>
              <a:ea typeface="黑体" panose="02010609060101010101" charset="-122"/>
            </a:endParaRPr>
          </a:p>
        </p:txBody>
      </p:sp>
      <p:sp>
        <p:nvSpPr>
          <p:cNvPr id="100354" name="内容占位符 126978"/>
          <p:cNvSpPr>
            <a:spLocks noGrp="1"/>
          </p:cNvSpPr>
          <p:nvPr>
            <p:ph idx="1"/>
          </p:nvPr>
        </p:nvSpPr>
        <p:spPr>
          <a:xfrm>
            <a:off x="643255" y="2345690"/>
            <a:ext cx="5448935" cy="5732780"/>
          </a:xfrm>
          <a:ln>
            <a:gradFill>
              <a:gsLst>
                <a:gs pos="0">
                  <a:srgbClr val="E30000"/>
                </a:gs>
                <a:gs pos="100000">
                  <a:srgbClr val="760303"/>
                </a:gs>
              </a:gsLst>
            </a:gradFill>
          </a:ln>
        </p:spPr>
        <p:txBody>
          <a:bodyPr wrap="square" lIns="91440" tIns="45720" rIns="91440" bIns="45720" anchor="t"/>
          <a:p>
            <a:pPr eaLnBrk="1" hangingPunct="1">
              <a:lnSpc>
                <a:spcPct val="80000"/>
              </a:lnSpc>
              <a:buNone/>
            </a:pPr>
            <a:r>
              <a:rPr lang="zh-CN" altLang="en-US" sz="2000" dirty="0"/>
              <a:t>用例：创建预约</a:t>
            </a:r>
            <a:endParaRPr lang="zh-CN" altLang="en-US" sz="2000" dirty="0"/>
          </a:p>
          <a:p>
            <a:pPr eaLnBrk="1" hangingPunct="1">
              <a:lnSpc>
                <a:spcPct val="50000"/>
              </a:lnSpc>
              <a:buNone/>
            </a:pPr>
            <a:r>
              <a:rPr lang="en-US" altLang="zh-CN" sz="2000" dirty="0"/>
              <a:t>	1.</a:t>
            </a:r>
            <a:r>
              <a:rPr lang="zh-CN" altLang="en-US" sz="2000" dirty="0"/>
              <a:t>顾客联系预约代理</a:t>
            </a:r>
            <a:endParaRPr lang="zh-CN" altLang="en-US" sz="2000" dirty="0"/>
          </a:p>
          <a:p>
            <a:pPr eaLnBrk="1" hangingPunct="1">
              <a:lnSpc>
                <a:spcPct val="50000"/>
              </a:lnSpc>
              <a:buNone/>
            </a:pPr>
            <a:r>
              <a:rPr lang="en-US" altLang="zh-CN" sz="2000" dirty="0"/>
              <a:t>	2.</a:t>
            </a:r>
            <a:r>
              <a:rPr lang="zh-CN" altLang="en-US" sz="2000" dirty="0"/>
              <a:t>预约代理选择</a:t>
            </a:r>
            <a:r>
              <a:rPr lang="zh-CN" altLang="en-US" sz="2000" dirty="0">
                <a:latin typeface="Tahoma" panose="020B0604030504040204" pitchFamily="34" charset="0"/>
              </a:rPr>
              <a:t>“</a:t>
            </a:r>
            <a:r>
              <a:rPr lang="zh-CN" altLang="en-US" sz="2000" dirty="0"/>
              <a:t>新建预约</a:t>
            </a:r>
            <a:r>
              <a:rPr lang="en-US" altLang="zh-CN" sz="2000" dirty="0">
                <a:latin typeface="Tahoma" panose="020B0604030504040204" pitchFamily="34" charset="0"/>
              </a:rPr>
              <a:t>”</a:t>
            </a:r>
            <a:r>
              <a:rPr lang="zh-CN" altLang="en-US" sz="2000" dirty="0"/>
              <a:t>图标</a:t>
            </a:r>
            <a:endParaRPr lang="zh-CN" altLang="en-US" sz="2000" dirty="0"/>
          </a:p>
          <a:p>
            <a:pPr eaLnBrk="1" hangingPunct="1">
              <a:lnSpc>
                <a:spcPct val="50000"/>
              </a:lnSpc>
              <a:buNone/>
            </a:pPr>
            <a:r>
              <a:rPr lang="zh-CN" altLang="en-US" sz="2000" dirty="0"/>
              <a:t>	</a:t>
            </a:r>
            <a:r>
              <a:rPr lang="en-US" altLang="zh-CN" sz="2000" dirty="0"/>
              <a:t>3.</a:t>
            </a:r>
            <a:r>
              <a:rPr lang="zh-CN" altLang="en-US" sz="2000" dirty="0"/>
              <a:t>预约代理输入查询标准</a:t>
            </a:r>
            <a:endParaRPr lang="zh-CN" altLang="en-US" sz="2000" dirty="0"/>
          </a:p>
          <a:p>
            <a:pPr eaLnBrk="1" hangingPunct="1">
              <a:lnSpc>
                <a:spcPct val="50000"/>
              </a:lnSpc>
              <a:buNone/>
            </a:pPr>
            <a:r>
              <a:rPr lang="en-US" altLang="zh-CN" sz="2000" dirty="0"/>
              <a:t>		3.1</a:t>
            </a:r>
            <a:r>
              <a:rPr lang="zh-CN" altLang="en-US" sz="2000" dirty="0"/>
              <a:t>预约代理输入入住和退宿日期</a:t>
            </a:r>
            <a:endParaRPr lang="zh-CN" altLang="en-US" sz="2000" dirty="0"/>
          </a:p>
          <a:p>
            <a:pPr eaLnBrk="1" hangingPunct="1">
              <a:lnSpc>
                <a:spcPct val="50000"/>
              </a:lnSpc>
              <a:buNone/>
            </a:pPr>
            <a:r>
              <a:rPr lang="zh-CN" altLang="en-US" sz="2000" dirty="0"/>
              <a:t>		</a:t>
            </a:r>
            <a:r>
              <a:rPr lang="en-US" altLang="zh-CN" sz="2000" dirty="0"/>
              <a:t>3.2</a:t>
            </a:r>
            <a:r>
              <a:rPr lang="zh-CN" altLang="en-US" sz="2000" dirty="0"/>
              <a:t>预约代理输入房间类型</a:t>
            </a:r>
            <a:endParaRPr lang="zh-CN" altLang="en-US" sz="2000" dirty="0"/>
          </a:p>
          <a:p>
            <a:pPr eaLnBrk="1" hangingPunct="1">
              <a:lnSpc>
                <a:spcPct val="50000"/>
              </a:lnSpc>
              <a:buNone/>
            </a:pPr>
            <a:r>
              <a:rPr lang="en-US" altLang="zh-CN" sz="2000" dirty="0"/>
              <a:t>	4.</a:t>
            </a:r>
            <a:r>
              <a:rPr lang="zh-CN" altLang="en-US" sz="2000" dirty="0"/>
              <a:t>预约代理点击</a:t>
            </a:r>
            <a:r>
              <a:rPr lang="en-US" altLang="zh-CN"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zh-CN" altLang="en-US" sz="2000" dirty="0"/>
              <a:t>	</a:t>
            </a:r>
            <a:r>
              <a:rPr lang="en-US" altLang="zh-CN" sz="2000" dirty="0"/>
              <a:t>11</a:t>
            </a:r>
            <a:r>
              <a:rPr lang="zh-CN" altLang="en-US" sz="2000" dirty="0"/>
              <a:t>预约代理输入顾客姓名</a:t>
            </a:r>
            <a:endParaRPr lang="zh-CN" altLang="en-US" sz="2000" dirty="0"/>
          </a:p>
          <a:p>
            <a:pPr eaLnBrk="1" hangingPunct="1">
              <a:lnSpc>
                <a:spcPct val="50000"/>
              </a:lnSpc>
              <a:buNone/>
            </a:pPr>
            <a:r>
              <a:rPr lang="zh-CN" altLang="en-US" sz="2000" dirty="0"/>
              <a:t>	</a:t>
            </a:r>
            <a:r>
              <a:rPr lang="en-US" altLang="zh-CN" sz="2000" dirty="0"/>
              <a:t>12.</a:t>
            </a:r>
            <a:r>
              <a:rPr lang="zh-CN" altLang="en-US" sz="2000" dirty="0"/>
              <a:t>预约代理点击</a:t>
            </a:r>
            <a:r>
              <a:rPr lang="zh-CN" altLang="en-US"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t>13.</a:t>
            </a:r>
            <a:r>
              <a:rPr lang="zh-CN" altLang="en-US" sz="2000" dirty="0"/>
              <a:t>如果没有找到匹配的顾客：</a:t>
            </a:r>
            <a:endParaRPr lang="zh-CN" altLang="en-US" sz="2000" dirty="0"/>
          </a:p>
          <a:p>
            <a:pPr eaLnBrk="1" hangingPunct="1">
              <a:lnSpc>
                <a:spcPct val="50000"/>
              </a:lnSpc>
              <a:buNone/>
            </a:pPr>
            <a:r>
              <a:rPr lang="zh-CN" altLang="en-US" sz="2000" dirty="0"/>
              <a:t>		</a:t>
            </a:r>
            <a:r>
              <a:rPr lang="en-US" altLang="zh-CN" sz="2000" dirty="0"/>
              <a:t>13.1</a:t>
            </a:r>
            <a:r>
              <a:rPr lang="zh-CN" altLang="en-US" sz="2000" dirty="0"/>
              <a:t>预约代理输入地址信息</a:t>
            </a:r>
            <a:endParaRPr lang="zh-CN" altLang="en-US" sz="2000" dirty="0"/>
          </a:p>
          <a:p>
            <a:pPr eaLnBrk="1" hangingPunct="1">
              <a:lnSpc>
                <a:spcPct val="50000"/>
              </a:lnSpc>
              <a:buNone/>
            </a:pPr>
            <a:r>
              <a:rPr lang="en-US" altLang="zh-CN" sz="2000" dirty="0"/>
              <a:t>		13.2</a:t>
            </a:r>
            <a:r>
              <a:rPr lang="zh-CN" altLang="en-US" sz="2000" dirty="0"/>
              <a:t>预约代理输入电话信息</a:t>
            </a:r>
            <a:endParaRPr lang="zh-CN" altLang="en-US" sz="2000" dirty="0"/>
          </a:p>
          <a:p>
            <a:pPr eaLnBrk="1" hangingPunct="1">
              <a:lnSpc>
                <a:spcPct val="50000"/>
              </a:lnSpc>
              <a:buNone/>
            </a:pPr>
            <a:r>
              <a:rPr lang="en-US" altLang="zh-CN" sz="2000" dirty="0"/>
              <a:t>		13.3</a:t>
            </a:r>
            <a:r>
              <a:rPr lang="zh-CN" altLang="en-US" sz="2000" dirty="0"/>
              <a:t>预约代理点击</a:t>
            </a:r>
            <a:r>
              <a:rPr lang="zh-CN" altLang="en-US" sz="2000" dirty="0">
                <a:latin typeface="Tahoma" panose="020B0604030504040204" pitchFamily="34" charset="0"/>
              </a:rPr>
              <a:t>“</a:t>
            </a:r>
            <a:r>
              <a:rPr lang="zh-CN" altLang="en-US" sz="2000" dirty="0"/>
              <a:t>增加新顾客</a:t>
            </a:r>
            <a:r>
              <a:rPr lang="zh-CN" altLang="en-US" sz="2000" dirty="0">
                <a:latin typeface="Tahoma" panose="020B0604030504040204" pitchFamily="34" charset="0"/>
              </a:rPr>
              <a:t>”</a:t>
            </a:r>
            <a:endParaRPr lang="zh-CN" altLang="en-US" sz="2000" dirty="0"/>
          </a:p>
          <a:p>
            <a:pPr eaLnBrk="1" hangingPunct="1">
              <a:lnSpc>
                <a:spcPct val="50000"/>
              </a:lnSpc>
              <a:buNone/>
            </a:pPr>
            <a:r>
              <a:rPr lang="en-US" altLang="zh-CN" sz="2000" dirty="0"/>
              <a:t>	14.</a:t>
            </a:r>
            <a:r>
              <a:rPr lang="zh-CN" altLang="en-US" sz="2000" dirty="0"/>
              <a:t>否则</a:t>
            </a:r>
            <a:endParaRPr lang="zh-CN" altLang="en-US" sz="2000" dirty="0"/>
          </a:p>
          <a:p>
            <a:pPr eaLnBrk="1" hangingPunct="1">
              <a:lnSpc>
                <a:spcPct val="50000"/>
              </a:lnSpc>
              <a:buNone/>
            </a:pPr>
            <a:r>
              <a:rPr lang="en-US" altLang="zh-CN" sz="2000" dirty="0"/>
              <a:t>		14.1</a:t>
            </a:r>
            <a:r>
              <a:rPr lang="zh-CN" altLang="en-US" sz="2000" dirty="0"/>
              <a:t>系统显示匹配信息列表</a:t>
            </a:r>
            <a:endParaRPr lang="zh-CN" altLang="en-US" sz="2000" dirty="0"/>
          </a:p>
          <a:p>
            <a:pPr eaLnBrk="1" hangingPunct="1">
              <a:lnSpc>
                <a:spcPct val="50000"/>
              </a:lnSpc>
              <a:buNone/>
            </a:pPr>
            <a:r>
              <a:rPr lang="zh-CN" altLang="en-US" sz="2000" dirty="0"/>
              <a:t>		</a:t>
            </a:r>
            <a:r>
              <a:rPr lang="en-US" altLang="zh-CN" sz="2000" dirty="0"/>
              <a:t>14.2</a:t>
            </a:r>
            <a:r>
              <a:rPr lang="zh-CN" altLang="en-US" sz="2000" dirty="0"/>
              <a:t>预约代理选择所要查找的顾客</a:t>
            </a:r>
            <a:endParaRPr lang="zh-CN" altLang="en-US" sz="2000" dirty="0"/>
          </a:p>
          <a:p>
            <a:pPr eaLnBrk="1" hangingPunct="1">
              <a:lnSpc>
                <a:spcPct val="50000"/>
              </a:lnSpc>
              <a:buNone/>
            </a:pPr>
            <a:r>
              <a:rPr lang="zh-CN" altLang="en-US" sz="2000" dirty="0"/>
              <a:t>		</a:t>
            </a:r>
            <a:r>
              <a:rPr lang="en-US" altLang="zh-CN" sz="2000" dirty="0"/>
              <a:t>14.3</a:t>
            </a:r>
            <a:r>
              <a:rPr lang="zh-CN" altLang="en-US" sz="2000" dirty="0"/>
              <a:t>系统跳转到顾客信息界面</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en-US" altLang="zh-CN" sz="2000" dirty="0"/>
              <a:t>	21.</a:t>
            </a:r>
            <a:r>
              <a:rPr lang="zh-CN" altLang="en-US" sz="2000" dirty="0"/>
              <a:t>系统保存预约并显示预约编号</a:t>
            </a:r>
            <a:endParaRPr lang="zh-CN" altLang="en-US" sz="2000" dirty="0"/>
          </a:p>
          <a:p>
            <a:pPr eaLnBrk="1" hangingPunct="1">
              <a:lnSpc>
                <a:spcPct val="50000"/>
              </a:lnSpc>
              <a:buNone/>
            </a:pPr>
            <a:r>
              <a:rPr lang="zh-CN" altLang="en-US" sz="2000" dirty="0"/>
              <a:t>	</a:t>
            </a:r>
            <a:r>
              <a:rPr lang="en-US" altLang="zh-CN" sz="2000" dirty="0"/>
              <a:t>22.</a:t>
            </a:r>
            <a:r>
              <a:rPr lang="zh-CN" altLang="en-US" sz="2000" dirty="0"/>
              <a:t>预约代理点击</a:t>
            </a:r>
            <a:r>
              <a:rPr lang="zh-CN" altLang="en-US" sz="2000" dirty="0">
                <a:latin typeface="Tahoma" panose="020B0604030504040204" pitchFamily="34" charset="0"/>
              </a:rPr>
              <a:t>“</a:t>
            </a:r>
            <a:r>
              <a:rPr lang="zh-CN" altLang="en-US" sz="2000" dirty="0"/>
              <a:t>确定</a:t>
            </a:r>
            <a:r>
              <a:rPr lang="zh-CN" altLang="en-US" sz="2000" dirty="0">
                <a:latin typeface="Tahoma" panose="020B0604030504040204" pitchFamily="34" charset="0"/>
              </a:rPr>
              <a:t>”</a:t>
            </a:r>
            <a:endParaRPr lang="en-US" altLang="zh-CN" sz="2000" dirty="0"/>
          </a:p>
          <a:p>
            <a:pPr eaLnBrk="1" hangingPunct="1">
              <a:lnSpc>
                <a:spcPct val="50000"/>
              </a:lnSpc>
              <a:buNone/>
            </a:pPr>
            <a:r>
              <a:rPr lang="en-US" altLang="zh-CN" sz="2000" dirty="0"/>
              <a:t>	</a:t>
            </a:r>
            <a:endParaRPr lang="en-US" altLang="zh-CN" sz="20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131074"/>
          <p:cNvSpPr>
            <a:spLocks noGrp="1"/>
          </p:cNvSpPr>
          <p:nvPr>
            <p:ph idx="1"/>
          </p:nvPr>
        </p:nvSpPr>
        <p:spPr>
          <a:xfrm>
            <a:off x="4070985" y="1183640"/>
            <a:ext cx="8245475" cy="608330"/>
          </a:xfrm>
        </p:spPr>
        <p:txBody>
          <a:bodyPr wrap="square" lIns="91440" tIns="45720" rIns="91440" bIns="45720" anchor="t"/>
          <a:lstStyle/>
          <a:p>
            <a:pPr eaLnBrk="1" hangingPunct="1">
              <a:buNone/>
            </a:pPr>
            <a:r>
              <a:rPr lang="zh-CN" altLang="en-US" dirty="0">
                <a:latin typeface="宋体" panose="02010600030101010101" pitchFamily="2" charset="-122"/>
                <a:ea typeface="宋体" panose="02010600030101010101" pitchFamily="2" charset="-122"/>
                <a:cs typeface="宋体" panose="02010600030101010101" pitchFamily="2" charset="-122"/>
              </a:rPr>
              <a:t>活动：</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预约代理选择“新建预约</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eaLnBrk="1" hangingPunct="1">
              <a:buNone/>
            </a:pPr>
            <a:endParaRPr lang="en-US" altLang="zh-CN" dirty="0">
              <a:latin typeface="宋体" panose="02010600030101010101" pitchFamily="2" charset="-122"/>
              <a:ea typeface="宋体" panose="02010600030101010101" pitchFamily="2" charset="-122"/>
              <a:cs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cs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04451" name="图片 131075"/>
          <p:cNvPicPr>
            <a:picLocks noChangeAspect="1"/>
          </p:cNvPicPr>
          <p:nvPr/>
        </p:nvPicPr>
        <p:blipFill>
          <a:blip r:embed="rId1"/>
          <a:stretch>
            <a:fillRect/>
          </a:stretch>
        </p:blipFill>
        <p:spPr>
          <a:xfrm>
            <a:off x="5468620" y="2726373"/>
            <a:ext cx="6481763" cy="2755900"/>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0353" name="标题 126977"/>
          <p:cNvSpPr>
            <a:spLocks noGrp="1"/>
          </p:cNvSpPr>
          <p:nvPr/>
        </p:nvSpPr>
        <p:spPr>
          <a:xfrm>
            <a:off x="1030605" y="1183640"/>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latin typeface="黑体" panose="02010609060101010101" charset="-122"/>
                <a:ea typeface="黑体" panose="02010609060101010101" charset="-122"/>
                <a:sym typeface="+mn-ea"/>
              </a:rPr>
              <a:t>第</a:t>
            </a:r>
            <a:r>
              <a:rPr lang="en-US" altLang="zh-CN" sz="3200" dirty="0">
                <a:latin typeface="黑体" panose="02010609060101010101" charset="-122"/>
                <a:ea typeface="黑体" panose="02010609060101010101" charset="-122"/>
                <a:sym typeface="+mn-ea"/>
              </a:rPr>
              <a:t>3b</a:t>
            </a:r>
            <a:r>
              <a:rPr lang="zh-CN" altLang="en-US" sz="3200" dirty="0">
                <a:latin typeface="黑体" panose="02010609060101010101" charset="-122"/>
                <a:ea typeface="黑体" panose="02010609060101010101" charset="-122"/>
                <a:sym typeface="+mn-ea"/>
              </a:rPr>
              <a:t>步</a:t>
            </a:r>
            <a:r>
              <a:rPr lang="en-US" altLang="zh-CN" sz="3200" dirty="0">
                <a:latin typeface="Tahoma" panose="020B0604030504040204" pitchFamily="34" charset="0"/>
                <a:ea typeface="黑体" panose="02010609060101010101" charset="-122"/>
                <a:sym typeface="+mn-ea"/>
              </a:rPr>
              <a:t>——</a:t>
            </a:r>
            <a:r>
              <a:rPr lang="zh-CN" altLang="en-US" sz="3200" dirty="0">
                <a:latin typeface="黑体" panose="02010609060101010101" charset="-122"/>
                <a:ea typeface="黑体" panose="02010609060101010101" charset="-122"/>
                <a:sym typeface="+mn-ea"/>
              </a:rPr>
              <a:t>确定服务组件</a:t>
            </a:r>
            <a:endParaRPr lang="en-US" altLang="zh-CN" sz="3200" dirty="0">
              <a:latin typeface="黑体" panose="02010609060101010101" charset="-122"/>
              <a:ea typeface="黑体" panose="02010609060101010101"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图片 132099"/>
          <p:cNvPicPr>
            <a:picLocks noChangeAspect="1"/>
          </p:cNvPicPr>
          <p:nvPr/>
        </p:nvPicPr>
        <p:blipFill>
          <a:blip r:embed="rId1"/>
          <a:stretch>
            <a:fillRect/>
          </a:stretch>
        </p:blipFill>
        <p:spPr>
          <a:xfrm>
            <a:off x="3708400" y="2580640"/>
            <a:ext cx="6832600" cy="266382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0353" name="标题 126977"/>
          <p:cNvSpPr>
            <a:spLocks noGrp="1"/>
          </p:cNvSpPr>
          <p:nvPr/>
        </p:nvSpPr>
        <p:spPr>
          <a:xfrm>
            <a:off x="1030605" y="1183640"/>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latin typeface="黑体" panose="02010609060101010101" charset="-122"/>
                <a:ea typeface="黑体" panose="02010609060101010101" charset="-122"/>
                <a:sym typeface="+mn-ea"/>
              </a:rPr>
              <a:t>第</a:t>
            </a:r>
            <a:r>
              <a:rPr lang="en-US" altLang="zh-CN" sz="3200" dirty="0">
                <a:latin typeface="黑体" panose="02010609060101010101" charset="-122"/>
                <a:ea typeface="黑体" panose="02010609060101010101" charset="-122"/>
                <a:sym typeface="+mn-ea"/>
              </a:rPr>
              <a:t>3c</a:t>
            </a:r>
            <a:r>
              <a:rPr lang="zh-CN" altLang="en-US" sz="3200" dirty="0">
                <a:latin typeface="黑体" panose="02010609060101010101" charset="-122"/>
                <a:ea typeface="黑体" panose="02010609060101010101" charset="-122"/>
                <a:sym typeface="+mn-ea"/>
              </a:rPr>
              <a:t>步</a:t>
            </a:r>
            <a:r>
              <a:rPr lang="en-US" altLang="zh-CN" sz="3200" dirty="0">
                <a:latin typeface="Tahoma" panose="020B0604030504040204" pitchFamily="34" charset="0"/>
                <a:ea typeface="黑体" panose="02010609060101010101" charset="-122"/>
                <a:sym typeface="+mn-ea"/>
              </a:rPr>
              <a:t>——</a:t>
            </a:r>
            <a:r>
              <a:rPr lang="zh-CN" altLang="en-US" sz="3200" dirty="0">
                <a:latin typeface="黑体" panose="02010609060101010101" charset="-122"/>
                <a:ea typeface="黑体" panose="02010609060101010101" charset="-122"/>
                <a:sym typeface="+mn-ea"/>
              </a:rPr>
              <a:t>确定实体组件</a:t>
            </a:r>
            <a:endParaRPr lang="en-US" altLang="zh-CN" sz="3200" dirty="0">
              <a:latin typeface="黑体" panose="02010609060101010101" charset="-122"/>
              <a:ea typeface="黑体" panose="02010609060101010101"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133122"/>
          <p:cNvSpPr>
            <a:spLocks noGrp="1"/>
          </p:cNvSpPr>
          <p:nvPr>
            <p:ph idx="1"/>
          </p:nvPr>
        </p:nvSpPr>
        <p:spPr>
          <a:xfrm>
            <a:off x="4069080" y="1356995"/>
            <a:ext cx="5701030" cy="708025"/>
          </a:xfrm>
        </p:spPr>
        <p:txBody>
          <a:bodyPr wrap="square" lIns="91440" tIns="45720" rIns="91440" bIns="45720" anchor="t"/>
          <a:lstStyle/>
          <a:p>
            <a:pPr eaLnBrk="1" hangingPunct="1">
              <a:buNone/>
            </a:pPr>
            <a:r>
              <a:rPr lang="zh-CN" altLang="en-US" dirty="0">
                <a:latin typeface="宋体" panose="02010600030101010101" pitchFamily="2" charset="-122"/>
                <a:ea typeface="宋体" panose="02010600030101010101" pitchFamily="2" charset="-122"/>
                <a:cs typeface="宋体" panose="02010600030101010101" pitchFamily="2" charset="-122"/>
              </a:rPr>
              <a:t>活动：</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预约代理输入查询标准</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pic>
        <p:nvPicPr>
          <p:cNvPr id="106499" name="图片 133123"/>
          <p:cNvPicPr>
            <a:picLocks noChangeAspect="1"/>
          </p:cNvPicPr>
          <p:nvPr/>
        </p:nvPicPr>
        <p:blipFill>
          <a:blip r:embed="rId1"/>
          <a:stretch>
            <a:fillRect/>
          </a:stretch>
        </p:blipFill>
        <p:spPr>
          <a:xfrm>
            <a:off x="4912678" y="2065020"/>
            <a:ext cx="6840537" cy="234156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0353" name="标题 126977"/>
          <p:cNvSpPr>
            <a:spLocks noGrp="1"/>
          </p:cNvSpPr>
          <p:nvPr/>
        </p:nvSpPr>
        <p:spPr>
          <a:xfrm>
            <a:off x="695960" y="1356995"/>
            <a:ext cx="337312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ea typeface="黑体" panose="02010609060101010101" charset="-122"/>
                <a:sym typeface="+mn-ea"/>
              </a:rPr>
              <a:t>在活动图里分析所有动作</a:t>
            </a:r>
            <a:endParaRPr lang="en-US" altLang="zh-CN" sz="3200" dirty="0">
              <a:latin typeface="黑体" panose="02010609060101010101" charset="-122"/>
              <a:ea typeface="黑体" panose="02010609060101010101" charset="-122"/>
            </a:endParaRPr>
          </a:p>
        </p:txBody>
      </p:sp>
      <p:sp>
        <p:nvSpPr>
          <p:cNvPr id="100354" name="内容占位符 126978"/>
          <p:cNvSpPr>
            <a:spLocks noGrp="1"/>
          </p:cNvSpPr>
          <p:nvPr/>
        </p:nvSpPr>
        <p:spPr>
          <a:xfrm>
            <a:off x="191135" y="2458720"/>
            <a:ext cx="5448935" cy="5732780"/>
          </a:xfrm>
          <a:ln>
            <a:solidFill>
              <a:srgbClr val="C00000"/>
            </a:solidFill>
          </a:ln>
        </p:spPr>
        <p:txBody>
          <a:bodyPr wrap="square"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None/>
            </a:pPr>
            <a:r>
              <a:rPr lang="zh-CN" altLang="en-US" sz="2000" dirty="0"/>
              <a:t>用例：创建预约</a:t>
            </a:r>
            <a:endParaRPr lang="zh-CN" altLang="en-US" sz="2000" dirty="0"/>
          </a:p>
          <a:p>
            <a:pPr eaLnBrk="1" hangingPunct="1">
              <a:lnSpc>
                <a:spcPct val="50000"/>
              </a:lnSpc>
              <a:buNone/>
            </a:pPr>
            <a:r>
              <a:rPr lang="en-US" altLang="zh-CN" sz="2000" dirty="0"/>
              <a:t>	1.</a:t>
            </a:r>
            <a:r>
              <a:rPr lang="zh-CN" altLang="en-US" sz="2000" dirty="0"/>
              <a:t>顾客联系预约代理</a:t>
            </a:r>
            <a:endParaRPr lang="zh-CN" altLang="en-US" sz="2000" dirty="0"/>
          </a:p>
          <a:p>
            <a:pPr eaLnBrk="1" hangingPunct="1">
              <a:lnSpc>
                <a:spcPct val="50000"/>
              </a:lnSpc>
              <a:buNone/>
            </a:pPr>
            <a:r>
              <a:rPr lang="en-US" altLang="zh-CN" sz="2000" dirty="0"/>
              <a:t>	2.</a:t>
            </a:r>
            <a:r>
              <a:rPr lang="zh-CN" altLang="en-US" sz="2000" dirty="0"/>
              <a:t>预约代理选择</a:t>
            </a:r>
            <a:r>
              <a:rPr lang="zh-CN" altLang="en-US" sz="2000" dirty="0">
                <a:latin typeface="Tahoma" panose="020B0604030504040204" pitchFamily="34" charset="0"/>
              </a:rPr>
              <a:t>“</a:t>
            </a:r>
            <a:r>
              <a:rPr lang="zh-CN" altLang="en-US" sz="2000" dirty="0"/>
              <a:t>新建预约</a:t>
            </a:r>
            <a:r>
              <a:rPr lang="en-US" altLang="zh-CN" sz="2000" dirty="0">
                <a:latin typeface="Tahoma" panose="020B0604030504040204" pitchFamily="34" charset="0"/>
              </a:rPr>
              <a:t>”</a:t>
            </a:r>
            <a:r>
              <a:rPr lang="zh-CN" altLang="en-US" sz="2000" dirty="0"/>
              <a:t>图标</a:t>
            </a:r>
            <a:endParaRPr lang="zh-CN" altLang="en-US" sz="2000" dirty="0"/>
          </a:p>
          <a:p>
            <a:pPr eaLnBrk="1" hangingPunct="1">
              <a:lnSpc>
                <a:spcPct val="50000"/>
              </a:lnSpc>
              <a:buNone/>
            </a:pPr>
            <a:r>
              <a:rPr lang="zh-CN" altLang="en-US" sz="2000" dirty="0"/>
              <a:t>	</a:t>
            </a:r>
            <a:r>
              <a:rPr lang="en-US" altLang="zh-CN" sz="2000" dirty="0"/>
              <a:t>3.</a:t>
            </a:r>
            <a:r>
              <a:rPr lang="zh-CN" altLang="en-US" sz="2000" dirty="0"/>
              <a:t>预约代理输入查询标准</a:t>
            </a:r>
            <a:endParaRPr lang="zh-CN" altLang="en-US" sz="2000" dirty="0"/>
          </a:p>
          <a:p>
            <a:pPr eaLnBrk="1" hangingPunct="1">
              <a:lnSpc>
                <a:spcPct val="50000"/>
              </a:lnSpc>
              <a:buNone/>
            </a:pPr>
            <a:r>
              <a:rPr lang="en-US" altLang="zh-CN" sz="2000" dirty="0"/>
              <a:t>		3.1</a:t>
            </a:r>
            <a:r>
              <a:rPr lang="zh-CN" altLang="en-US" sz="2000" dirty="0"/>
              <a:t>预约代理输入入住和退宿日期</a:t>
            </a:r>
            <a:endParaRPr lang="zh-CN" altLang="en-US" sz="2000" dirty="0"/>
          </a:p>
          <a:p>
            <a:pPr eaLnBrk="1" hangingPunct="1">
              <a:lnSpc>
                <a:spcPct val="50000"/>
              </a:lnSpc>
              <a:buNone/>
            </a:pPr>
            <a:r>
              <a:rPr lang="zh-CN" altLang="en-US" sz="2000" dirty="0"/>
              <a:t>		</a:t>
            </a:r>
            <a:r>
              <a:rPr lang="en-US" altLang="zh-CN" sz="2000" dirty="0"/>
              <a:t>3.2</a:t>
            </a:r>
            <a:r>
              <a:rPr lang="zh-CN" altLang="en-US" sz="2000" dirty="0"/>
              <a:t>预约代理输入房间类型</a:t>
            </a:r>
            <a:endParaRPr lang="zh-CN" altLang="en-US" sz="2000" dirty="0"/>
          </a:p>
          <a:p>
            <a:pPr eaLnBrk="1" hangingPunct="1">
              <a:lnSpc>
                <a:spcPct val="50000"/>
              </a:lnSpc>
              <a:buNone/>
            </a:pPr>
            <a:r>
              <a:rPr lang="en-US" altLang="zh-CN" sz="2000" dirty="0"/>
              <a:t>	4.</a:t>
            </a:r>
            <a:r>
              <a:rPr lang="zh-CN" altLang="en-US" sz="2000" dirty="0"/>
              <a:t>预约代理点击</a:t>
            </a:r>
            <a:r>
              <a:rPr lang="en-US" altLang="zh-CN"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zh-CN" altLang="en-US" sz="2000" dirty="0"/>
              <a:t>	</a:t>
            </a:r>
            <a:r>
              <a:rPr lang="en-US" altLang="zh-CN" sz="2000" dirty="0"/>
              <a:t>11</a:t>
            </a:r>
            <a:r>
              <a:rPr lang="zh-CN" altLang="en-US" sz="2000" dirty="0"/>
              <a:t>预约代理输入顾客姓名</a:t>
            </a:r>
            <a:endParaRPr lang="zh-CN" altLang="en-US" sz="2000" dirty="0"/>
          </a:p>
          <a:p>
            <a:pPr eaLnBrk="1" hangingPunct="1">
              <a:lnSpc>
                <a:spcPct val="50000"/>
              </a:lnSpc>
              <a:buNone/>
            </a:pPr>
            <a:r>
              <a:rPr lang="zh-CN" altLang="en-US" sz="2000" dirty="0"/>
              <a:t>	</a:t>
            </a:r>
            <a:r>
              <a:rPr lang="en-US" altLang="zh-CN" sz="2000" dirty="0"/>
              <a:t>12.</a:t>
            </a:r>
            <a:r>
              <a:rPr lang="zh-CN" altLang="en-US" sz="2000" dirty="0"/>
              <a:t>预约代理点击</a:t>
            </a:r>
            <a:r>
              <a:rPr lang="zh-CN" altLang="en-US" sz="2000" dirty="0">
                <a:latin typeface="Tahoma" panose="020B0604030504040204" pitchFamily="34" charset="0"/>
              </a:rPr>
              <a:t>“</a:t>
            </a:r>
            <a:r>
              <a:rPr lang="zh-CN" altLang="en-US" sz="2000" dirty="0"/>
              <a:t>查询</a:t>
            </a:r>
            <a:r>
              <a:rPr lang="zh-CN" altLang="en-US" sz="2000" dirty="0">
                <a:latin typeface="Tahoma" panose="020B0604030504040204" pitchFamily="34" charset="0"/>
              </a:rPr>
              <a:t>”</a:t>
            </a:r>
            <a:r>
              <a:rPr lang="zh-CN" altLang="en-US" sz="2000" dirty="0"/>
              <a:t>按钮</a:t>
            </a:r>
            <a:endParaRPr lang="zh-CN" altLang="en-US" sz="2000" dirty="0"/>
          </a:p>
          <a:p>
            <a:pPr eaLnBrk="1" hangingPunct="1">
              <a:lnSpc>
                <a:spcPct val="50000"/>
              </a:lnSpc>
              <a:buNone/>
            </a:pPr>
            <a:r>
              <a:rPr lang="zh-CN" altLang="en-US" sz="2000" dirty="0"/>
              <a:t>	</a:t>
            </a:r>
            <a:r>
              <a:rPr lang="en-US" altLang="zh-CN" sz="2000" dirty="0"/>
              <a:t>13.</a:t>
            </a:r>
            <a:r>
              <a:rPr lang="zh-CN" altLang="en-US" sz="2000" dirty="0"/>
              <a:t>如果没有找到匹配的顾客：</a:t>
            </a:r>
            <a:endParaRPr lang="zh-CN" altLang="en-US" sz="2000" dirty="0"/>
          </a:p>
          <a:p>
            <a:pPr eaLnBrk="1" hangingPunct="1">
              <a:lnSpc>
                <a:spcPct val="50000"/>
              </a:lnSpc>
              <a:buNone/>
            </a:pPr>
            <a:r>
              <a:rPr lang="zh-CN" altLang="en-US" sz="2000" dirty="0"/>
              <a:t>		</a:t>
            </a:r>
            <a:r>
              <a:rPr lang="en-US" altLang="zh-CN" sz="2000" dirty="0"/>
              <a:t>13.1</a:t>
            </a:r>
            <a:r>
              <a:rPr lang="zh-CN" altLang="en-US" sz="2000" dirty="0"/>
              <a:t>预约代理输入地址信息</a:t>
            </a:r>
            <a:endParaRPr lang="zh-CN" altLang="en-US" sz="2000" dirty="0"/>
          </a:p>
          <a:p>
            <a:pPr eaLnBrk="1" hangingPunct="1">
              <a:lnSpc>
                <a:spcPct val="50000"/>
              </a:lnSpc>
              <a:buNone/>
            </a:pPr>
            <a:r>
              <a:rPr lang="en-US" altLang="zh-CN" sz="2000" dirty="0"/>
              <a:t>		13.2</a:t>
            </a:r>
            <a:r>
              <a:rPr lang="zh-CN" altLang="en-US" sz="2000" dirty="0"/>
              <a:t>预约代理输入电话信息</a:t>
            </a:r>
            <a:endParaRPr lang="zh-CN" altLang="en-US" sz="2000" dirty="0"/>
          </a:p>
          <a:p>
            <a:pPr eaLnBrk="1" hangingPunct="1">
              <a:lnSpc>
                <a:spcPct val="50000"/>
              </a:lnSpc>
              <a:buNone/>
            </a:pPr>
            <a:r>
              <a:rPr lang="en-US" altLang="zh-CN" sz="2000" dirty="0"/>
              <a:t>		13.3</a:t>
            </a:r>
            <a:r>
              <a:rPr lang="zh-CN" altLang="en-US" sz="2000" dirty="0"/>
              <a:t>预约代理点击</a:t>
            </a:r>
            <a:r>
              <a:rPr lang="zh-CN" altLang="en-US" sz="2000" dirty="0">
                <a:latin typeface="Tahoma" panose="020B0604030504040204" pitchFamily="34" charset="0"/>
              </a:rPr>
              <a:t>“</a:t>
            </a:r>
            <a:r>
              <a:rPr lang="zh-CN" altLang="en-US" sz="2000" dirty="0"/>
              <a:t>增加新顾客</a:t>
            </a:r>
            <a:r>
              <a:rPr lang="zh-CN" altLang="en-US" sz="2000" dirty="0">
                <a:latin typeface="Tahoma" panose="020B0604030504040204" pitchFamily="34" charset="0"/>
              </a:rPr>
              <a:t>”</a:t>
            </a:r>
            <a:endParaRPr lang="zh-CN" altLang="en-US" sz="2000" dirty="0"/>
          </a:p>
          <a:p>
            <a:pPr eaLnBrk="1" hangingPunct="1">
              <a:lnSpc>
                <a:spcPct val="50000"/>
              </a:lnSpc>
              <a:buNone/>
            </a:pPr>
            <a:r>
              <a:rPr lang="en-US" altLang="zh-CN" sz="2000" dirty="0"/>
              <a:t>	14.</a:t>
            </a:r>
            <a:r>
              <a:rPr lang="zh-CN" altLang="en-US" sz="2000" dirty="0"/>
              <a:t>否则</a:t>
            </a:r>
            <a:endParaRPr lang="zh-CN" altLang="en-US" sz="2000" dirty="0"/>
          </a:p>
          <a:p>
            <a:pPr eaLnBrk="1" hangingPunct="1">
              <a:lnSpc>
                <a:spcPct val="50000"/>
              </a:lnSpc>
              <a:buNone/>
            </a:pPr>
            <a:r>
              <a:rPr lang="en-US" altLang="zh-CN" sz="2000" dirty="0"/>
              <a:t>		14.1</a:t>
            </a:r>
            <a:r>
              <a:rPr lang="zh-CN" altLang="en-US" sz="2000" dirty="0"/>
              <a:t>系统显示匹配信息列表</a:t>
            </a:r>
            <a:endParaRPr lang="zh-CN" altLang="en-US" sz="2000" dirty="0"/>
          </a:p>
          <a:p>
            <a:pPr eaLnBrk="1" hangingPunct="1">
              <a:lnSpc>
                <a:spcPct val="50000"/>
              </a:lnSpc>
              <a:buNone/>
            </a:pPr>
            <a:r>
              <a:rPr lang="zh-CN" altLang="en-US" sz="2000" dirty="0"/>
              <a:t>		</a:t>
            </a:r>
            <a:r>
              <a:rPr lang="en-US" altLang="zh-CN" sz="2000" dirty="0"/>
              <a:t>14.2</a:t>
            </a:r>
            <a:r>
              <a:rPr lang="zh-CN" altLang="en-US" sz="2000" dirty="0"/>
              <a:t>预约代理选择所要查找的顾客</a:t>
            </a:r>
            <a:endParaRPr lang="zh-CN" altLang="en-US" sz="2000" dirty="0"/>
          </a:p>
          <a:p>
            <a:pPr eaLnBrk="1" hangingPunct="1">
              <a:lnSpc>
                <a:spcPct val="50000"/>
              </a:lnSpc>
              <a:buNone/>
            </a:pPr>
            <a:r>
              <a:rPr lang="zh-CN" altLang="en-US" sz="2000" dirty="0"/>
              <a:t>		</a:t>
            </a:r>
            <a:r>
              <a:rPr lang="en-US" altLang="zh-CN" sz="2000" dirty="0"/>
              <a:t>14.3</a:t>
            </a:r>
            <a:r>
              <a:rPr lang="zh-CN" altLang="en-US" sz="2000" dirty="0"/>
              <a:t>系统跳转到顾客信息界面</a:t>
            </a:r>
            <a:endParaRPr lang="zh-CN" altLang="en-US" sz="2000" dirty="0"/>
          </a:p>
          <a:p>
            <a:pPr eaLnBrk="1" hangingPunct="1">
              <a:lnSpc>
                <a:spcPct val="50000"/>
              </a:lnSpc>
              <a:buNone/>
            </a:pPr>
            <a:r>
              <a:rPr lang="zh-CN" altLang="en-US" sz="2000" dirty="0"/>
              <a:t>	</a:t>
            </a:r>
            <a:r>
              <a:rPr lang="en-US" altLang="zh-CN" sz="2000" dirty="0">
                <a:latin typeface="Tahoma" panose="020B0604030504040204" pitchFamily="34" charset="0"/>
              </a:rPr>
              <a:t>…………</a:t>
            </a:r>
            <a:endParaRPr lang="en-US" altLang="zh-CN" sz="2000" dirty="0"/>
          </a:p>
          <a:p>
            <a:pPr eaLnBrk="1" hangingPunct="1">
              <a:lnSpc>
                <a:spcPct val="50000"/>
              </a:lnSpc>
              <a:buNone/>
            </a:pPr>
            <a:r>
              <a:rPr lang="en-US" altLang="zh-CN" sz="2000" dirty="0"/>
              <a:t>	21.</a:t>
            </a:r>
            <a:r>
              <a:rPr lang="zh-CN" altLang="en-US" sz="2000" dirty="0"/>
              <a:t>系统保存预约并显示预约编号</a:t>
            </a:r>
            <a:endParaRPr lang="zh-CN" altLang="en-US" sz="2000" dirty="0"/>
          </a:p>
          <a:p>
            <a:pPr eaLnBrk="1" hangingPunct="1">
              <a:lnSpc>
                <a:spcPct val="50000"/>
              </a:lnSpc>
              <a:buNone/>
            </a:pPr>
            <a:r>
              <a:rPr lang="zh-CN" altLang="en-US" sz="2000" dirty="0"/>
              <a:t>	</a:t>
            </a:r>
            <a:r>
              <a:rPr lang="en-US" altLang="zh-CN" sz="2000" dirty="0"/>
              <a:t>22.</a:t>
            </a:r>
            <a:r>
              <a:rPr lang="zh-CN" altLang="en-US" sz="2000" dirty="0"/>
              <a:t>预约代理点击</a:t>
            </a:r>
            <a:r>
              <a:rPr lang="zh-CN" altLang="en-US" sz="2000" dirty="0">
                <a:latin typeface="Tahoma" panose="020B0604030504040204" pitchFamily="34" charset="0"/>
              </a:rPr>
              <a:t>“</a:t>
            </a:r>
            <a:r>
              <a:rPr lang="zh-CN" altLang="en-US" sz="2000" dirty="0"/>
              <a:t>确定</a:t>
            </a:r>
            <a:r>
              <a:rPr lang="zh-CN" altLang="en-US" sz="2000" dirty="0">
                <a:latin typeface="Tahoma" panose="020B0604030504040204" pitchFamily="34" charset="0"/>
              </a:rPr>
              <a:t>”</a:t>
            </a:r>
            <a:endParaRPr lang="en-US" altLang="zh-CN" sz="2000" dirty="0"/>
          </a:p>
          <a:p>
            <a:pPr eaLnBrk="1" hangingPunct="1">
              <a:lnSpc>
                <a:spcPct val="50000"/>
              </a:lnSpc>
              <a:buNone/>
            </a:pPr>
            <a:r>
              <a:rPr lang="en-US" altLang="zh-CN" sz="2000" dirty="0"/>
              <a:t>	</a:t>
            </a:r>
            <a:endParaRPr lang="en-US" altLang="zh-CN"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5" y="680720"/>
            <a:ext cx="5573395" cy="845185"/>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a:solidFill>
                    <a:schemeClr val="accent1">
                      <a:lumMod val="50000"/>
                    </a:schemeClr>
                  </a:solidFill>
                  <a:latin typeface="微软雅黑" panose="020B0503020204020204" charset="-122"/>
                  <a:ea typeface="微软雅黑" panose="020B0503020204020204" charset="-122"/>
                  <a:sym typeface="+mn-ea"/>
                </a:rPr>
                <a:t>1 </a:t>
              </a:r>
              <a:r>
                <a:rPr lang="zh-CN" altLang="en-US" sz="3600" dirty="0">
                  <a:solidFill>
                    <a:schemeClr val="accent1">
                      <a:lumMod val="50000"/>
                    </a:schemeClr>
                  </a:solidFill>
                  <a:latin typeface="微软雅黑" panose="020B0503020204020204" charset="-122"/>
                </a:rPr>
                <a:t>设计概述</a:t>
              </a:r>
              <a:endParaRPr lang="zh-CN" altLang="en-US" sz="360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1055370" y="1525905"/>
            <a:ext cx="5618385" cy="4616648"/>
          </a:xfrm>
          <a:prstGeom prst="rect">
            <a:avLst/>
          </a:prstGeom>
          <a:noFill/>
        </p:spPr>
        <p:txBody>
          <a:bodyPr wrap="square" rtlCol="0">
            <a:spAutoFit/>
          </a:bodyPr>
          <a:lstStyle/>
          <a:p>
            <a:pPr>
              <a:lnSpc>
                <a:spcPct val="150000"/>
              </a:lnSpc>
              <a:buFont typeface="Wingdings" panose="05000000000000000000" pitchFamily="2" charset="2"/>
              <a:buNone/>
            </a:pPr>
            <a:r>
              <a:rPr lang="en-GB" altLang="en-US" sz="2800" b="1" dirty="0">
                <a:solidFill>
                  <a:srgbClr val="002060"/>
                </a:solidFill>
                <a:latin typeface="+mj-ea"/>
              </a:rPr>
              <a:t>1.2 </a:t>
            </a:r>
            <a:r>
              <a:rPr lang="zh-CN" altLang="en-US" sz="2800" b="1" dirty="0">
                <a:solidFill>
                  <a:srgbClr val="002060"/>
                </a:solidFill>
                <a:latin typeface="+mj-ea"/>
              </a:rPr>
              <a:t>设计中的重要概念</a:t>
            </a:r>
            <a:endParaRPr lang="en-US" altLang="zh-CN" sz="2800" b="1" dirty="0">
              <a:solidFill>
                <a:srgbClr val="002060"/>
              </a:solidFill>
              <a:latin typeface="+mj-ea"/>
            </a:endParaRPr>
          </a:p>
          <a:p>
            <a:pPr>
              <a:lnSpc>
                <a:spcPct val="150000"/>
              </a:lnSpc>
            </a:pPr>
            <a:r>
              <a:rPr lang="en-GB" altLang="en-US" sz="2400" b="1" dirty="0">
                <a:solidFill>
                  <a:schemeClr val="accent3">
                    <a:lumMod val="75000"/>
                  </a:schemeClr>
                </a:solidFill>
                <a:latin typeface="+mn-ea"/>
              </a:rPr>
              <a:t>1.2.1 </a:t>
            </a:r>
            <a:r>
              <a:rPr lang="zh-CN" altLang="en-US" sz="2400" b="1" dirty="0">
                <a:solidFill>
                  <a:schemeClr val="accent3">
                    <a:lumMod val="75000"/>
                  </a:schemeClr>
                </a:solidFill>
                <a:latin typeface="+mn-ea"/>
              </a:rPr>
              <a:t>模块化 </a:t>
            </a:r>
            <a:endParaRPr lang="en-US" altLang="zh-CN" sz="2400" b="1" dirty="0" smtClean="0">
              <a:solidFill>
                <a:schemeClr val="accent3">
                  <a:lumMod val="75000"/>
                </a:schemeClr>
              </a:solidFill>
              <a:latin typeface="+mn-ea"/>
            </a:endParaRPr>
          </a:p>
          <a:p>
            <a:pPr marL="342900" indent="-342900">
              <a:lnSpc>
                <a:spcPct val="150000"/>
              </a:lnSpc>
              <a:buFont typeface="Wingdings" panose="05000000000000000000" pitchFamily="2" charset="2"/>
              <a:buChar char="Ø"/>
            </a:pPr>
            <a:r>
              <a:rPr lang="zh-CN" altLang="en-US" sz="2400" b="1" i="1" dirty="0">
                <a:latin typeface="+mn-ea"/>
              </a:rPr>
              <a:t>模块划分与成本</a:t>
            </a:r>
            <a:endParaRPr lang="en-US" altLang="zh-CN" sz="2400" b="1" dirty="0" smtClean="0">
              <a:solidFill>
                <a:schemeClr val="accent3">
                  <a:lumMod val="75000"/>
                </a:schemeClr>
              </a:solidFill>
              <a:latin typeface="+mn-ea"/>
            </a:endParaRPr>
          </a:p>
          <a:p>
            <a:pPr marL="342900" indent="-342900">
              <a:buFont typeface="Arial" panose="020B0604020202020204" pitchFamily="34" charset="0"/>
              <a:buChar char="•"/>
            </a:pPr>
            <a:r>
              <a:rPr lang="zh-CN" altLang="en-US" sz="2400" dirty="0">
                <a:solidFill>
                  <a:srgbClr val="000066"/>
                </a:solidFill>
                <a:latin typeface="+mn-ea"/>
              </a:rPr>
              <a:t>如果模块是相互独立的，模块越小，每个模块的工作量越少；但当模块数增加时，模块间的联系随之增加，把这些模块联接起来的工作量也随之增加。</a:t>
            </a:r>
            <a:endParaRPr lang="zh-CN" altLang="en-US" sz="2400" dirty="0">
              <a:solidFill>
                <a:srgbClr val="000066"/>
              </a:solidFill>
              <a:latin typeface="+mn-ea"/>
            </a:endParaRPr>
          </a:p>
          <a:p>
            <a:endParaRPr lang="en-US" altLang="zh-CN" sz="2400" b="1" dirty="0">
              <a:solidFill>
                <a:schemeClr val="accent3">
                  <a:lumMod val="75000"/>
                </a:schemeClr>
              </a:solidFill>
              <a:latin typeface="+mn-ea"/>
            </a:endParaRPr>
          </a:p>
          <a:p>
            <a:pPr lvl="1">
              <a:lnSpc>
                <a:spcPct val="150000"/>
              </a:lnSpc>
            </a:pPr>
            <a:endParaRPr lang="en-US" altLang="zh-CN" sz="2400" dirty="0"/>
          </a:p>
        </p:txBody>
      </p:sp>
      <p:pic>
        <p:nvPicPr>
          <p:cNvPr id="8" name="图片 163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585" y="2061883"/>
            <a:ext cx="5121767" cy="384759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134146"/>
          <p:cNvSpPr>
            <a:spLocks noGrp="1"/>
          </p:cNvSpPr>
          <p:nvPr>
            <p:ph idx="1"/>
          </p:nvPr>
        </p:nvSpPr>
        <p:spPr>
          <a:xfrm>
            <a:off x="3622040" y="1038860"/>
            <a:ext cx="7807325" cy="505460"/>
          </a:xfrm>
        </p:spPr>
        <p:txBody>
          <a:bodyPr wrap="square" lIns="91440" tIns="45720" rIns="91440" bIns="45720" anchor="t"/>
          <a:lstStyle/>
          <a:p>
            <a:pPr eaLnBrk="1" hangingPunct="1">
              <a:buNone/>
            </a:pPr>
            <a:r>
              <a:rPr lang="zh-CN" altLang="en-US" dirty="0">
                <a:latin typeface="宋体" panose="02010600030101010101" pitchFamily="2" charset="-122"/>
                <a:ea typeface="宋体" panose="02010600030101010101" pitchFamily="2" charset="-122"/>
                <a:cs typeface="宋体" panose="02010600030101010101" pitchFamily="2" charset="-122"/>
              </a:rPr>
              <a:t>活动：</a:t>
            </a:r>
            <a:r>
              <a:rPr lang="en-US" altLang="zh-CN" dirty="0">
                <a:latin typeface="宋体" panose="02010600030101010101" pitchFamily="2" charset="-122"/>
                <a:ea typeface="宋体" panose="02010600030101010101" pitchFamily="2" charset="-122"/>
                <a:cs typeface="宋体" panose="02010600030101010101" pitchFamily="2" charset="-122"/>
              </a:rPr>
              <a:t>4.</a:t>
            </a:r>
            <a:r>
              <a:rPr lang="zh-CN" altLang="en-US" dirty="0">
                <a:latin typeface="宋体" panose="02010600030101010101" pitchFamily="2" charset="-122"/>
                <a:ea typeface="宋体" panose="02010600030101010101" pitchFamily="2" charset="-122"/>
                <a:cs typeface="宋体" panose="02010600030101010101" pitchFamily="2" charset="-122"/>
              </a:rPr>
              <a:t>预约代理点击“查询”按钮</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07523" name="图片 134147"/>
          <p:cNvPicPr>
            <a:picLocks noChangeAspect="1"/>
          </p:cNvPicPr>
          <p:nvPr/>
        </p:nvPicPr>
        <p:blipFill>
          <a:blip r:embed="rId1"/>
          <a:stretch>
            <a:fillRect/>
          </a:stretch>
        </p:blipFill>
        <p:spPr>
          <a:xfrm>
            <a:off x="4254500" y="2037715"/>
            <a:ext cx="6792595" cy="3712845"/>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pic>
      <p:sp>
        <p:nvSpPr>
          <p:cNvPr id="100353" name="标题 126977"/>
          <p:cNvSpPr>
            <a:spLocks noGrp="1"/>
          </p:cNvSpPr>
          <p:nvPr/>
        </p:nvSpPr>
        <p:spPr>
          <a:xfrm>
            <a:off x="900430" y="1443355"/>
            <a:ext cx="2557780" cy="863600"/>
          </a:xfrm>
        </p:spPr>
        <p:txBody>
          <a:bodyPr wrap="square" lIns="91440" tIns="45720" rIns="91440" bIns="4572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zh-CN" altLang="en-US" sz="3200" dirty="0">
                <a:ea typeface="黑体" panose="02010609060101010101" charset="-122"/>
                <a:sym typeface="+mn-ea"/>
              </a:rPr>
              <a:t>在活动图里分析所有动作</a:t>
            </a:r>
            <a:endParaRPr lang="en-US" altLang="zh-CN" sz="3200" dirty="0">
              <a:latin typeface="黑体" panose="02010609060101010101" charset="-122"/>
              <a:ea typeface="黑体" panose="02010609060101010101"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35169"/>
          <p:cNvSpPr>
            <a:spLocks noGrp="1"/>
          </p:cNvSpPr>
          <p:nvPr>
            <p:ph type="title"/>
          </p:nvPr>
        </p:nvSpPr>
        <p:spPr>
          <a:xfrm>
            <a:off x="1896110" y="503555"/>
            <a:ext cx="5089525" cy="863600"/>
          </a:xfrm>
        </p:spPr>
        <p:txBody>
          <a:bodyPr wrap="square" lIns="91440" tIns="45720" rIns="91440" bIns="45720" anchor="ctr"/>
          <a:lstStyle/>
          <a:p>
            <a:pPr eaLnBrk="1" hangingPunct="1"/>
            <a:r>
              <a:rPr lang="zh-CN" altLang="en-US" sz="3200" dirty="0">
                <a:ea typeface="黑体" panose="02010609060101010101" charset="-122"/>
              </a:rPr>
              <a:t>把协作图转换成序列图</a:t>
            </a:r>
            <a:endParaRPr lang="en-US" altLang="zh-CN" sz="3200" dirty="0">
              <a:ea typeface="黑体" panose="02010609060101010101" charset="-122"/>
            </a:endParaRPr>
          </a:p>
        </p:txBody>
      </p:sp>
      <p:sp>
        <p:nvSpPr>
          <p:cNvPr id="108546" name="内容占位符 135170"/>
          <p:cNvSpPr>
            <a:spLocks noGrp="1"/>
          </p:cNvSpPr>
          <p:nvPr>
            <p:ph idx="1"/>
          </p:nvPr>
        </p:nvSpPr>
        <p:spPr>
          <a:xfrm>
            <a:off x="1011555" y="1571625"/>
            <a:ext cx="10151745" cy="4114800"/>
          </a:xfrm>
        </p:spPr>
        <p:txBody>
          <a:bodyPr wrap="square" lIns="91440" tIns="45720" rIns="91440" bIns="45720" anchor="t"/>
          <a:lstStyle/>
          <a:p>
            <a:pPr eaLnBrk="1" hangingPunct="1">
              <a:lnSpc>
                <a:spcPct val="130000"/>
              </a:lnSpc>
            </a:pPr>
            <a:r>
              <a:rPr lang="zh-CN" altLang="en-US" sz="2600" dirty="0">
                <a:latin typeface="宋体" panose="02010600030101010101" pitchFamily="2" charset="-122"/>
              </a:rPr>
              <a:t>为了给鲁棒性分析提供另外一个视角，可以把协作图转换成序列图。这个图对开发者而言将更为有用。</a:t>
            </a:r>
            <a:endParaRPr lang="zh-CN" altLang="en-US" sz="2600" dirty="0">
              <a:latin typeface="宋体" panose="02010600030101010101" pitchFamily="2" charset="-122"/>
            </a:endParaRPr>
          </a:p>
          <a:p>
            <a:pPr eaLnBrk="1" hangingPunct="1">
              <a:lnSpc>
                <a:spcPct val="130000"/>
              </a:lnSpc>
            </a:pPr>
            <a:r>
              <a:rPr lang="zh-CN" altLang="en-US" sz="2600" dirty="0">
                <a:latin typeface="宋体" panose="02010600030101010101" pitchFamily="2" charset="-122"/>
              </a:rPr>
              <a:t>下一个部分将描述</a:t>
            </a:r>
            <a:r>
              <a:rPr lang="en-US" altLang="zh-CN" sz="2600" dirty="0">
                <a:latin typeface="宋体" panose="02010600030101010101" pitchFamily="2" charset="-122"/>
              </a:rPr>
              <a:t>UML</a:t>
            </a:r>
            <a:r>
              <a:rPr lang="zh-CN" altLang="en-US" sz="2600" dirty="0">
                <a:latin typeface="宋体" panose="02010600030101010101" pitchFamily="2" charset="-122"/>
              </a:rPr>
              <a:t>序列图。</a:t>
            </a:r>
            <a:endParaRPr lang="en-US" altLang="zh-CN" sz="2600" dirty="0">
              <a:latin typeface="宋体" panose="02010600030101010101" pitchFamily="2" charset="-122"/>
            </a:endParaRPr>
          </a:p>
        </p:txBody>
      </p:sp>
      <p:pic>
        <p:nvPicPr>
          <p:cNvPr id="108547" name="图片 135171" descr="dglxasset[1]"/>
          <p:cNvPicPr>
            <a:picLocks noChangeAspect="1"/>
          </p:cNvPicPr>
          <p:nvPr/>
        </p:nvPicPr>
        <p:blipFill>
          <a:blip r:embed="rId1"/>
          <a:stretch>
            <a:fillRect/>
          </a:stretch>
        </p:blipFill>
        <p:spPr>
          <a:xfrm>
            <a:off x="9943465" y="5330508"/>
            <a:ext cx="1374775" cy="1296987"/>
          </a:xfrm>
          <a:prstGeom prst="rect">
            <a:avLst/>
          </a:prstGeom>
          <a:noFill/>
          <a:ln w="9525">
            <a:noFill/>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37217"/>
          <p:cNvSpPr>
            <a:spLocks noGrp="1"/>
          </p:cNvSpPr>
          <p:nvPr>
            <p:ph type="title"/>
          </p:nvPr>
        </p:nvSpPr>
        <p:spPr>
          <a:xfrm>
            <a:off x="1800225" y="407670"/>
            <a:ext cx="8764905" cy="863600"/>
          </a:xfrm>
        </p:spPr>
        <p:txBody>
          <a:bodyPr wrap="square" lIns="91440" tIns="45720" rIns="91440" bIns="45720" anchor="ctr"/>
          <a:lstStyle/>
          <a:p>
            <a:pPr eaLnBrk="1" hangingPunct="1"/>
            <a:r>
              <a:rPr lang="zh-CN" altLang="en-US" sz="3200" dirty="0">
                <a:latin typeface="Times New Roman" panose="02020603050405020304" charset="0"/>
                <a:ea typeface="黑体" panose="02010609060101010101" charset="-122"/>
              </a:rPr>
              <a:t>利用序列图弄清设计模型</a:t>
            </a:r>
            <a:endParaRPr lang="zh-CN" altLang="en-US" sz="3200" dirty="0">
              <a:latin typeface="Times New Roman" panose="02020603050405020304" charset="0"/>
              <a:ea typeface="黑体" panose="02010609060101010101" charset="-122"/>
            </a:endParaRPr>
          </a:p>
        </p:txBody>
      </p:sp>
      <p:sp>
        <p:nvSpPr>
          <p:cNvPr id="110594" name="内容占位符 137218"/>
          <p:cNvSpPr>
            <a:spLocks noGrp="1"/>
          </p:cNvSpPr>
          <p:nvPr>
            <p:ph idx="1"/>
          </p:nvPr>
        </p:nvSpPr>
        <p:spPr>
          <a:xfrm>
            <a:off x="1169035" y="1557655"/>
            <a:ext cx="9560560" cy="4114800"/>
          </a:xfrm>
        </p:spPr>
        <p:txBody>
          <a:bodyPr wrap="square" lIns="91440" tIns="45720" rIns="91440" bIns="45720" anchor="t"/>
          <a:lstStyle/>
          <a:p>
            <a:pPr marL="23495" indent="-13335" eaLnBrk="1" hangingPunct="1">
              <a:lnSpc>
                <a:spcPct val="110000"/>
              </a:lnSpc>
              <a:buNone/>
            </a:pPr>
            <a:r>
              <a:rPr lang="en-US" altLang="zh-CN" sz="2600" dirty="0">
                <a:latin typeface="Times New Roman" panose="02020603050405020304" charset="0"/>
              </a:rPr>
              <a:t>1. </a:t>
            </a:r>
            <a:r>
              <a:rPr lang="zh-CN" altLang="en-US" sz="2600" dirty="0">
                <a:latin typeface="Times New Roman" panose="02020603050405020304" charset="0"/>
              </a:rPr>
              <a:t>按照对第一次动作反映的时间顺序将合作者安排在序列图的顶部。</a:t>
            </a:r>
            <a:endParaRPr lang="zh-CN" altLang="en-US" sz="2600" dirty="0">
              <a:latin typeface="Times New Roman" panose="02020603050405020304" charset="0"/>
            </a:endParaRPr>
          </a:p>
          <a:p>
            <a:pPr marL="23495" indent="-13335" eaLnBrk="1" hangingPunct="1">
              <a:lnSpc>
                <a:spcPct val="110000"/>
              </a:lnSpc>
              <a:buNone/>
            </a:pPr>
            <a:r>
              <a:rPr lang="en-US" altLang="zh-CN" sz="2600" dirty="0">
                <a:latin typeface="Times New Roman" panose="02020603050405020304" charset="0"/>
              </a:rPr>
              <a:t>2. </a:t>
            </a:r>
            <a:r>
              <a:rPr lang="zh-CN" altLang="en-US" sz="2600" dirty="0">
                <a:latin typeface="Times New Roman" panose="02020603050405020304" charset="0"/>
              </a:rPr>
              <a:t>在第一次活动中为每一个消息添加信息链（</a:t>
            </a:r>
            <a:r>
              <a:rPr lang="en-US" altLang="zh-CN" sz="2600" dirty="0">
                <a:latin typeface="Times New Roman" panose="02020603050405020304" charset="0"/>
              </a:rPr>
              <a:t>message link</a:t>
            </a:r>
            <a:r>
              <a:rPr lang="zh-CN" altLang="en-US" sz="2600" dirty="0">
                <a:latin typeface="Times New Roman" panose="02020603050405020304" charset="0"/>
              </a:rPr>
              <a:t>）和活动条（</a:t>
            </a:r>
            <a:r>
              <a:rPr lang="en-US" altLang="zh-CN" sz="2600" dirty="0">
                <a:latin typeface="Times New Roman" panose="02020603050405020304" charset="0"/>
              </a:rPr>
              <a:t>activation bars</a:t>
            </a:r>
            <a:r>
              <a:rPr lang="zh-CN" altLang="en-US" sz="2600" dirty="0">
                <a:latin typeface="Times New Roman" panose="02020603050405020304" charset="0"/>
              </a:rPr>
              <a:t>）</a:t>
            </a:r>
            <a:r>
              <a:rPr lang="en-US" altLang="zh-CN" sz="2600" dirty="0">
                <a:latin typeface="Times New Roman" panose="02020603050405020304" charset="0"/>
              </a:rPr>
              <a:t>.</a:t>
            </a:r>
            <a:endParaRPr lang="en-US" altLang="zh-CN" sz="2600" dirty="0">
              <a:latin typeface="Times New Roman" panose="02020603050405020304" charset="0"/>
            </a:endParaRPr>
          </a:p>
          <a:p>
            <a:pPr marL="23495" indent="-13335" eaLnBrk="1" hangingPunct="1">
              <a:lnSpc>
                <a:spcPct val="110000"/>
              </a:lnSpc>
              <a:buNone/>
            </a:pPr>
            <a:r>
              <a:rPr lang="en-US" altLang="zh-CN" sz="2600" dirty="0">
                <a:latin typeface="Times New Roman" panose="02020603050405020304" charset="0"/>
              </a:rPr>
              <a:t>3. </a:t>
            </a:r>
            <a:r>
              <a:rPr lang="zh-CN" altLang="en-US" sz="2600" dirty="0">
                <a:latin typeface="Times New Roman" panose="02020603050405020304" charset="0"/>
              </a:rPr>
              <a:t>对于每一个活动都重复第</a:t>
            </a:r>
            <a:r>
              <a:rPr lang="en-US" altLang="zh-CN" sz="2600" dirty="0">
                <a:latin typeface="Times New Roman" panose="02020603050405020304" charset="0"/>
              </a:rPr>
              <a:t>2</a:t>
            </a:r>
            <a:r>
              <a:rPr lang="zh-CN" altLang="en-US" sz="2600" dirty="0">
                <a:latin typeface="Times New Roman" panose="02020603050405020304" charset="0"/>
              </a:rPr>
              <a:t>步操作，直至转换完成为止。</a:t>
            </a:r>
            <a:endParaRPr lang="zh-CN" altLang="en-US" sz="2600" dirty="0">
              <a:latin typeface="Times New Roman" panose="0202060305040502030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39265"/>
          <p:cNvSpPr>
            <a:spLocks noGrp="1"/>
          </p:cNvSpPr>
          <p:nvPr>
            <p:ph type="title"/>
          </p:nvPr>
        </p:nvSpPr>
        <p:spPr>
          <a:xfrm>
            <a:off x="1781598" y="204470"/>
            <a:ext cx="10943167" cy="863600"/>
          </a:xfrm>
        </p:spPr>
        <p:txBody>
          <a:bodyPr wrap="square" lIns="91440" tIns="45720" rIns="91440" bIns="45720" anchor="ctr"/>
          <a:lstStyle/>
          <a:p>
            <a:pPr eaLnBrk="1" hangingPunct="1"/>
            <a:r>
              <a:rPr lang="zh-CN" altLang="en-US" sz="2800" dirty="0">
                <a:latin typeface="黑体" panose="02010609060101010101" charset="-122"/>
                <a:ea typeface="黑体" panose="02010609060101010101" charset="-122"/>
              </a:rPr>
              <a:t>第</a:t>
            </a:r>
            <a:r>
              <a:rPr lang="en-US" altLang="zh-CN" sz="2800" dirty="0">
                <a:latin typeface="黑体" panose="02010609060101010101" charset="-122"/>
                <a:ea typeface="黑体" panose="02010609060101010101" charset="-122"/>
              </a:rPr>
              <a:t>1</a:t>
            </a:r>
            <a:r>
              <a:rPr lang="zh-CN" altLang="en-US" sz="2800" dirty="0">
                <a:latin typeface="黑体" panose="02010609060101010101" charset="-122"/>
                <a:ea typeface="黑体" panose="02010609060101010101" charset="-122"/>
              </a:rPr>
              <a:t>步</a:t>
            </a:r>
            <a:r>
              <a:rPr lang="en-US" altLang="zh-CN" sz="2800" dirty="0">
                <a:latin typeface="Verdana" panose="020B0604030504040204" pitchFamily="34" charset="0"/>
                <a:ea typeface="黑体" panose="02010609060101010101" charset="-122"/>
              </a:rPr>
              <a:t>——</a:t>
            </a:r>
            <a:r>
              <a:rPr lang="zh-CN" altLang="en-US" sz="2800" dirty="0">
                <a:latin typeface="黑体" panose="02010609060101010101" charset="-122"/>
                <a:ea typeface="黑体" panose="02010609060101010101" charset="-122"/>
              </a:rPr>
              <a:t>为第一个活动安排组件</a:t>
            </a:r>
            <a:endParaRPr lang="en-US" altLang="zh-CN" sz="2800" dirty="0">
              <a:latin typeface="黑体" panose="02010609060101010101" charset="-122"/>
              <a:ea typeface="黑体" panose="02010609060101010101" charset="-122"/>
            </a:endParaRPr>
          </a:p>
        </p:txBody>
      </p:sp>
      <p:pic>
        <p:nvPicPr>
          <p:cNvPr id="112642" name="内容占位符 139266"/>
          <p:cNvPicPr>
            <a:picLocks noGrp="1" noChangeAspect="1"/>
          </p:cNvPicPr>
          <p:nvPr>
            <p:ph idx="1"/>
          </p:nvPr>
        </p:nvPicPr>
        <p:blipFill>
          <a:blip r:embed="rId1"/>
          <a:stretch>
            <a:fillRect/>
          </a:stretch>
        </p:blipFill>
        <p:spPr>
          <a:xfrm>
            <a:off x="1781810" y="1369695"/>
            <a:ext cx="8065135" cy="4817110"/>
          </a:xfrm>
          <a:ln>
            <a:noFill/>
            <a:miter/>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40289"/>
          <p:cNvSpPr>
            <a:spLocks noGrp="1"/>
          </p:cNvSpPr>
          <p:nvPr>
            <p:ph type="title"/>
          </p:nvPr>
        </p:nvSpPr>
        <p:spPr>
          <a:xfrm>
            <a:off x="1896745" y="190500"/>
            <a:ext cx="9672955" cy="863600"/>
          </a:xfrm>
        </p:spPr>
        <p:txBody>
          <a:bodyPr wrap="square" lIns="91440" tIns="45720" rIns="91440" bIns="45720" anchor="ctr"/>
          <a:lstStyle/>
          <a:p>
            <a:pPr eaLnBrk="1" hangingPunct="1"/>
            <a:r>
              <a:rPr lang="zh-CN" altLang="en-US" sz="2800" dirty="0">
                <a:latin typeface="黑体" panose="02010609060101010101" charset="-122"/>
                <a:ea typeface="黑体" panose="02010609060101010101" charset="-122"/>
              </a:rPr>
              <a:t>第</a:t>
            </a:r>
            <a:r>
              <a:rPr lang="en-US" altLang="zh-CN" sz="2800" dirty="0">
                <a:latin typeface="黑体" panose="02010609060101010101" charset="-122"/>
                <a:ea typeface="黑体" panose="02010609060101010101" charset="-122"/>
              </a:rPr>
              <a:t>2</a:t>
            </a:r>
            <a:r>
              <a:rPr lang="zh-CN" altLang="en-US" sz="2800" dirty="0">
                <a:latin typeface="黑体" panose="02010609060101010101" charset="-122"/>
                <a:ea typeface="黑体" panose="02010609060101010101" charset="-122"/>
              </a:rPr>
              <a:t>步</a:t>
            </a:r>
            <a:r>
              <a:rPr lang="en-US" altLang="zh-CN" sz="2800" dirty="0">
                <a:latin typeface="Verdana" panose="020B0604030504040204" pitchFamily="34" charset="0"/>
                <a:ea typeface="黑体" panose="02010609060101010101" charset="-122"/>
              </a:rPr>
              <a:t>——</a:t>
            </a:r>
            <a:r>
              <a:rPr lang="zh-CN" altLang="en-US" sz="2800" dirty="0">
                <a:latin typeface="黑体" panose="02010609060101010101" charset="-122"/>
                <a:ea typeface="黑体" panose="02010609060101010101" charset="-122"/>
              </a:rPr>
              <a:t>添加消息连接和活动条</a:t>
            </a:r>
            <a:endParaRPr lang="zh-CN" altLang="en-US" sz="2800" dirty="0">
              <a:latin typeface="黑体" panose="02010609060101010101" charset="-122"/>
              <a:ea typeface="黑体" panose="02010609060101010101" charset="-122"/>
            </a:endParaRPr>
          </a:p>
        </p:txBody>
      </p:sp>
      <p:pic>
        <p:nvPicPr>
          <p:cNvPr id="113666" name="内容占位符 140290"/>
          <p:cNvPicPr>
            <a:picLocks noGrp="1" noChangeAspect="1"/>
          </p:cNvPicPr>
          <p:nvPr>
            <p:ph idx="1"/>
          </p:nvPr>
        </p:nvPicPr>
        <p:blipFill>
          <a:blip r:embed="rId1"/>
          <a:stretch>
            <a:fillRect/>
          </a:stretch>
        </p:blipFill>
        <p:spPr>
          <a:xfrm>
            <a:off x="2035175" y="1460500"/>
            <a:ext cx="8089900" cy="4283075"/>
          </a:xfrm>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41313"/>
          <p:cNvSpPr>
            <a:spLocks noGrp="1"/>
          </p:cNvSpPr>
          <p:nvPr>
            <p:ph type="title"/>
          </p:nvPr>
        </p:nvSpPr>
        <p:spPr>
          <a:xfrm>
            <a:off x="2026285" y="190500"/>
            <a:ext cx="9543415" cy="863600"/>
          </a:xfrm>
        </p:spPr>
        <p:txBody>
          <a:bodyPr wrap="square" lIns="91440" tIns="45720" rIns="91440" bIns="45720" anchor="ctr"/>
          <a:lstStyle/>
          <a:p>
            <a:pPr eaLnBrk="1" hangingPunct="1"/>
            <a:r>
              <a:rPr lang="zh-CN" altLang="en-US" sz="2800" dirty="0">
                <a:latin typeface="黑体" panose="02010609060101010101" charset="-122"/>
                <a:ea typeface="黑体" panose="02010609060101010101" charset="-122"/>
              </a:rPr>
              <a:t>第</a:t>
            </a:r>
            <a:r>
              <a:rPr lang="en-US" altLang="zh-CN" sz="2800" dirty="0">
                <a:latin typeface="黑体" panose="02010609060101010101" charset="-122"/>
                <a:ea typeface="黑体" panose="02010609060101010101" charset="-122"/>
              </a:rPr>
              <a:t>3</a:t>
            </a:r>
            <a:r>
              <a:rPr lang="zh-CN" altLang="en-US" sz="2800" dirty="0">
                <a:latin typeface="黑体" panose="02010609060101010101" charset="-122"/>
                <a:ea typeface="黑体" panose="02010609060101010101" charset="-122"/>
              </a:rPr>
              <a:t>步</a:t>
            </a:r>
            <a:r>
              <a:rPr lang="en-US" altLang="zh-CN" sz="2800" dirty="0">
                <a:latin typeface="Verdana" panose="020B0604030504040204" pitchFamily="34" charset="0"/>
                <a:ea typeface="黑体" panose="02010609060101010101" charset="-122"/>
              </a:rPr>
              <a:t>——</a:t>
            </a:r>
            <a:r>
              <a:rPr lang="zh-CN" altLang="en-US" sz="2800" dirty="0">
                <a:latin typeface="黑体" panose="02010609060101010101" charset="-122"/>
                <a:ea typeface="黑体" panose="02010609060101010101" charset="-122"/>
              </a:rPr>
              <a:t>每一个活动重复第</a:t>
            </a:r>
            <a:r>
              <a:rPr lang="en-US" altLang="zh-CN" sz="2800" dirty="0">
                <a:latin typeface="黑体" panose="02010609060101010101" charset="-122"/>
                <a:ea typeface="黑体" panose="02010609060101010101" charset="-122"/>
              </a:rPr>
              <a:t>2</a:t>
            </a:r>
            <a:r>
              <a:rPr lang="zh-CN" altLang="en-US" sz="2800" dirty="0">
                <a:latin typeface="黑体" panose="02010609060101010101" charset="-122"/>
                <a:ea typeface="黑体" panose="02010609060101010101" charset="-122"/>
              </a:rPr>
              <a:t>步</a:t>
            </a:r>
            <a:endParaRPr lang="en-US" altLang="zh-CN" sz="2800" dirty="0">
              <a:latin typeface="黑体" panose="02010609060101010101" charset="-122"/>
              <a:ea typeface="黑体" panose="02010609060101010101" charset="-122"/>
            </a:endParaRPr>
          </a:p>
        </p:txBody>
      </p:sp>
      <p:pic>
        <p:nvPicPr>
          <p:cNvPr id="114690" name="内容占位符 141314"/>
          <p:cNvPicPr>
            <a:picLocks noGrp="1" noChangeAspect="1"/>
          </p:cNvPicPr>
          <p:nvPr>
            <p:ph idx="1"/>
          </p:nvPr>
        </p:nvPicPr>
        <p:blipFill>
          <a:blip r:embed="rId1"/>
          <a:stretch>
            <a:fillRect/>
          </a:stretch>
        </p:blipFill>
        <p:spPr>
          <a:xfrm>
            <a:off x="2026285" y="1486535"/>
            <a:ext cx="7764145" cy="4257040"/>
          </a:xfrm>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42337"/>
          <p:cNvSpPr>
            <a:spLocks noGrp="1"/>
          </p:cNvSpPr>
          <p:nvPr>
            <p:ph type="title"/>
          </p:nvPr>
        </p:nvSpPr>
        <p:spPr>
          <a:xfrm>
            <a:off x="1723390" y="190500"/>
            <a:ext cx="9846310" cy="863600"/>
          </a:xfrm>
        </p:spPr>
        <p:txBody>
          <a:bodyPr wrap="square" lIns="91440" tIns="45720" rIns="91440" bIns="45720" anchor="ctr"/>
          <a:lstStyle/>
          <a:p>
            <a:pPr eaLnBrk="1" hangingPunct="1"/>
            <a:r>
              <a:rPr lang="zh-CN" altLang="en-US" sz="2800" dirty="0">
                <a:latin typeface="黑体" panose="02010609060101010101" charset="-122"/>
                <a:ea typeface="黑体" panose="02010609060101010101" charset="-122"/>
              </a:rPr>
              <a:t>第</a:t>
            </a:r>
            <a:r>
              <a:rPr lang="en-US" altLang="zh-CN" sz="2800" dirty="0">
                <a:latin typeface="黑体" panose="02010609060101010101" charset="-122"/>
                <a:ea typeface="黑体" panose="02010609060101010101" charset="-122"/>
              </a:rPr>
              <a:t>3</a:t>
            </a:r>
            <a:r>
              <a:rPr lang="zh-CN" altLang="en-US" sz="2800" dirty="0">
                <a:latin typeface="黑体" panose="02010609060101010101" charset="-122"/>
                <a:ea typeface="黑体" panose="02010609060101010101" charset="-122"/>
              </a:rPr>
              <a:t>步</a:t>
            </a:r>
            <a:r>
              <a:rPr lang="en-US" altLang="zh-CN" sz="2800" dirty="0">
                <a:latin typeface="Verdana" panose="020B0604030504040204" pitchFamily="34" charset="0"/>
                <a:ea typeface="黑体" panose="02010609060101010101" charset="-122"/>
              </a:rPr>
              <a:t>——</a:t>
            </a:r>
            <a:r>
              <a:rPr lang="zh-CN" altLang="en-US" sz="2800" dirty="0">
                <a:latin typeface="黑体" panose="02010609060101010101" charset="-122"/>
                <a:ea typeface="黑体" panose="02010609060101010101" charset="-122"/>
              </a:rPr>
              <a:t>每一个活动重复第</a:t>
            </a:r>
            <a:r>
              <a:rPr lang="en-US" altLang="zh-CN" sz="2800" dirty="0">
                <a:latin typeface="黑体" panose="02010609060101010101" charset="-122"/>
                <a:ea typeface="黑体" panose="02010609060101010101" charset="-122"/>
              </a:rPr>
              <a:t>2</a:t>
            </a:r>
            <a:r>
              <a:rPr lang="zh-CN" altLang="en-US" sz="2800" dirty="0">
                <a:latin typeface="黑体" panose="02010609060101010101" charset="-122"/>
                <a:ea typeface="黑体" panose="02010609060101010101" charset="-122"/>
              </a:rPr>
              <a:t>步</a:t>
            </a:r>
            <a:endParaRPr lang="zh-CN" altLang="en-US" sz="2800" dirty="0">
              <a:latin typeface="黑体" panose="02010609060101010101" charset="-122"/>
              <a:ea typeface="黑体" panose="02010609060101010101" charset="-122"/>
            </a:endParaRPr>
          </a:p>
        </p:txBody>
      </p:sp>
      <p:pic>
        <p:nvPicPr>
          <p:cNvPr id="115714" name="内容占位符 142338"/>
          <p:cNvPicPr>
            <a:picLocks noGrp="1" noChangeAspect="1"/>
          </p:cNvPicPr>
          <p:nvPr>
            <p:ph idx="1"/>
          </p:nvPr>
        </p:nvPicPr>
        <p:blipFill>
          <a:blip r:embed="rId1"/>
          <a:stretch>
            <a:fillRect/>
          </a:stretch>
        </p:blipFill>
        <p:spPr>
          <a:xfrm>
            <a:off x="1723390" y="1422400"/>
            <a:ext cx="8162290" cy="4321175"/>
          </a:xfr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143362"/>
          <p:cNvSpPr>
            <a:spLocks noGrp="1"/>
          </p:cNvSpPr>
          <p:nvPr>
            <p:ph idx="1"/>
          </p:nvPr>
        </p:nvSpPr>
        <p:spPr>
          <a:xfrm>
            <a:off x="1082675" y="1614805"/>
            <a:ext cx="9872345" cy="4114800"/>
          </a:xfrm>
        </p:spPr>
        <p:txBody>
          <a:bodyPr wrap="square" lIns="91440" tIns="45720" rIns="91440" bIns="45720" anchor="t"/>
          <a:lstStyle/>
          <a:p>
            <a:pPr marL="0" indent="0" eaLnBrk="1" hangingPunct="1">
              <a:lnSpc>
                <a:spcPct val="110000"/>
              </a:lnSpc>
              <a:buNone/>
            </a:pPr>
            <a:r>
              <a:rPr lang="en-US" altLang="zh-CN" sz="2600" dirty="0">
                <a:sym typeface="+mn-ea"/>
              </a:rPr>
              <a:t>4.3 </a:t>
            </a:r>
            <a:r>
              <a:rPr lang="zh-CN" altLang="en-US" sz="2600" dirty="0">
                <a:sym typeface="+mn-ea"/>
              </a:rPr>
              <a:t>细化系统解决方案</a:t>
            </a:r>
            <a:endParaRPr lang="zh-CN" altLang="en-US" sz="2600" dirty="0">
              <a:solidFill>
                <a:srgbClr val="000066"/>
              </a:solidFill>
            </a:endParaRPr>
          </a:p>
          <a:p>
            <a:pPr eaLnBrk="1" hangingPunct="1">
              <a:lnSpc>
                <a:spcPct val="110000"/>
              </a:lnSpc>
            </a:pPr>
            <a:r>
              <a:rPr lang="zh-CN" altLang="en-US" sz="2600" dirty="0">
                <a:solidFill>
                  <a:srgbClr val="000066"/>
                </a:solidFill>
              </a:rPr>
              <a:t> 通过架构设计和鲁棒性分析得到系统的解决方案（概念性设计模型），后面还需要进行进一步的细化设计工作，以得到系统的物理实现细节。</a:t>
            </a:r>
            <a:endParaRPr lang="zh-CN" altLang="en-US" sz="2600" dirty="0">
              <a:solidFill>
                <a:srgbClr val="000066"/>
              </a:solidFill>
            </a:endParaRPr>
          </a:p>
          <a:p>
            <a:pPr eaLnBrk="1" hangingPunct="1">
              <a:lnSpc>
                <a:spcPct val="110000"/>
              </a:lnSpc>
            </a:pPr>
            <a:r>
              <a:rPr lang="zh-CN" altLang="en-US" sz="2600" dirty="0">
                <a:solidFill>
                  <a:srgbClr val="000066"/>
                </a:solidFill>
              </a:rPr>
              <a:t> 后续的细化设计工作可以按以下任务集完成：</a:t>
            </a:r>
            <a:endParaRPr lang="zh-CN" altLang="en-US" sz="2600" dirty="0">
              <a:solidFill>
                <a:srgbClr val="000066"/>
              </a:solidFill>
            </a:endParaRPr>
          </a:p>
        </p:txBody>
      </p:sp>
      <p:pic>
        <p:nvPicPr>
          <p:cNvPr id="116739" name="图片 143363" descr="MC900237242[1]"/>
          <p:cNvPicPr>
            <a:picLocks noChangeAspect="1"/>
          </p:cNvPicPr>
          <p:nvPr/>
        </p:nvPicPr>
        <p:blipFill>
          <a:blip r:embed="rId1"/>
          <a:stretch>
            <a:fillRect/>
          </a:stretch>
        </p:blipFill>
        <p:spPr>
          <a:xfrm>
            <a:off x="9670415" y="4782185"/>
            <a:ext cx="1693863" cy="1685925"/>
          </a:xfrm>
          <a:prstGeom prst="rect">
            <a:avLst/>
          </a:prstGeom>
          <a:noFill/>
          <a:ln w="9525">
            <a:noFill/>
          </a:ln>
        </p:spPr>
      </p:pic>
      <p:grpSp>
        <p:nvGrpSpPr>
          <p:cNvPr id="10" name="组合 9"/>
          <p:cNvGrpSpPr/>
          <p:nvPr/>
        </p:nvGrpSpPr>
        <p:grpSpPr>
          <a:xfrm>
            <a:off x="1430656" y="680488"/>
            <a:ext cx="5573394" cy="845417"/>
            <a:chOff x="2253" y="1072"/>
            <a:chExt cx="8777" cy="1331"/>
          </a:xfrm>
        </p:grpSpPr>
        <p:sp>
          <p:nvSpPr>
            <p:cNvPr id="7" name="MH_Other_2"/>
            <p:cNvSpPr/>
            <p:nvPr>
              <p:custDataLst>
                <p:tags r:id="rId2"/>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144386"/>
          <p:cNvSpPr>
            <a:spLocks noGrp="1"/>
          </p:cNvSpPr>
          <p:nvPr>
            <p:ph idx="1"/>
          </p:nvPr>
        </p:nvSpPr>
        <p:spPr>
          <a:xfrm>
            <a:off x="1029970" y="1847215"/>
            <a:ext cx="9558020" cy="4418965"/>
          </a:xfrm>
        </p:spPr>
        <p:txBody>
          <a:bodyPr wrap="square" lIns="91440" tIns="45720" rIns="91440" bIns="45720" anchor="t"/>
          <a:lstStyle/>
          <a:p>
            <a:pPr marL="0" indent="0" eaLnBrk="1" hangingPunct="1">
              <a:buNone/>
            </a:pPr>
            <a:r>
              <a:rPr lang="en-US" altLang="zh-CN" sz="2000" dirty="0">
                <a:solidFill>
                  <a:srgbClr val="000066"/>
                </a:solidFill>
              </a:rPr>
              <a:t>1  </a:t>
            </a:r>
            <a:r>
              <a:rPr lang="zh-CN" altLang="en-US" sz="2000" dirty="0">
                <a:solidFill>
                  <a:srgbClr val="000066"/>
                </a:solidFill>
              </a:rPr>
              <a:t>标识出所有与问题域相对应的设计类；</a:t>
            </a:r>
            <a:endParaRPr lang="zh-CN" altLang="en-US" sz="2000" dirty="0">
              <a:solidFill>
                <a:srgbClr val="000066"/>
              </a:solidFill>
            </a:endParaRPr>
          </a:p>
          <a:p>
            <a:pPr marL="0" indent="0" eaLnBrk="1" hangingPunct="1">
              <a:buNone/>
            </a:pPr>
            <a:r>
              <a:rPr lang="en-US" altLang="zh-CN" sz="2000" dirty="0">
                <a:solidFill>
                  <a:srgbClr val="000066"/>
                </a:solidFill>
              </a:rPr>
              <a:t>2  </a:t>
            </a:r>
            <a:r>
              <a:rPr lang="zh-CN" altLang="en-US" sz="2000" dirty="0">
                <a:solidFill>
                  <a:srgbClr val="000066"/>
                </a:solidFill>
              </a:rPr>
              <a:t>确定所有与基础设施域相对应的设计类；</a:t>
            </a:r>
            <a:endParaRPr lang="zh-CN" altLang="en-US" sz="2000" dirty="0">
              <a:solidFill>
                <a:srgbClr val="000066"/>
              </a:solidFill>
            </a:endParaRPr>
          </a:p>
          <a:p>
            <a:pPr marL="0" indent="0" eaLnBrk="1" hangingPunct="1">
              <a:buNone/>
            </a:pPr>
            <a:r>
              <a:rPr lang="en-US" altLang="zh-CN" sz="2000" dirty="0">
                <a:solidFill>
                  <a:srgbClr val="000066"/>
                </a:solidFill>
              </a:rPr>
              <a:t>3  </a:t>
            </a:r>
            <a:r>
              <a:rPr lang="zh-CN" altLang="en-US" sz="2000" dirty="0">
                <a:solidFill>
                  <a:srgbClr val="000066"/>
                </a:solidFill>
              </a:rPr>
              <a:t>细化所有不能作为复用构件的设计类：</a:t>
            </a:r>
            <a:endParaRPr lang="zh-CN" altLang="en-US" sz="2000" dirty="0">
              <a:solidFill>
                <a:srgbClr val="000066"/>
              </a:solidFill>
            </a:endParaRPr>
          </a:p>
          <a:p>
            <a:pPr marL="457200" lvl="1" indent="0" eaLnBrk="1" hangingPunct="1">
              <a:buNone/>
            </a:pPr>
            <a:r>
              <a:rPr lang="en-US" altLang="zh-CN" sz="1800" dirty="0">
                <a:solidFill>
                  <a:schemeClr val="tx2"/>
                </a:solidFill>
              </a:rPr>
              <a:t>3a  </a:t>
            </a:r>
            <a:r>
              <a:rPr lang="zh-CN" altLang="en-US" sz="1800" dirty="0">
                <a:solidFill>
                  <a:schemeClr val="tx2"/>
                </a:solidFill>
              </a:rPr>
              <a:t>在类或构件的协作时说明消息的细节；</a:t>
            </a:r>
            <a:endParaRPr lang="zh-CN" altLang="en-US" sz="1800" dirty="0">
              <a:solidFill>
                <a:schemeClr val="tx2"/>
              </a:solidFill>
            </a:endParaRPr>
          </a:p>
          <a:p>
            <a:pPr marL="457200" lvl="1" indent="0" eaLnBrk="1" hangingPunct="1">
              <a:buNone/>
            </a:pPr>
            <a:r>
              <a:rPr lang="en-US" altLang="zh-CN" sz="1800" dirty="0">
                <a:solidFill>
                  <a:schemeClr val="tx2"/>
                </a:solidFill>
              </a:rPr>
              <a:t>3b  </a:t>
            </a:r>
            <a:r>
              <a:rPr lang="zh-CN" altLang="en-US" sz="1800" dirty="0">
                <a:solidFill>
                  <a:schemeClr val="tx2"/>
                </a:solidFill>
              </a:rPr>
              <a:t>为每一个构件确定适当的接口；</a:t>
            </a:r>
            <a:endParaRPr lang="zh-CN" altLang="en-US" sz="1800" dirty="0">
              <a:solidFill>
                <a:schemeClr val="tx2"/>
              </a:solidFill>
            </a:endParaRPr>
          </a:p>
          <a:p>
            <a:pPr marL="457200" lvl="1" indent="0" eaLnBrk="1" hangingPunct="1">
              <a:buNone/>
            </a:pPr>
            <a:r>
              <a:rPr lang="en-US" altLang="zh-CN" sz="1800" dirty="0">
                <a:solidFill>
                  <a:schemeClr val="tx2"/>
                </a:solidFill>
              </a:rPr>
              <a:t>3c  </a:t>
            </a:r>
            <a:r>
              <a:rPr lang="zh-CN" altLang="en-US" sz="1800" dirty="0">
                <a:solidFill>
                  <a:schemeClr val="tx2"/>
                </a:solidFill>
              </a:rPr>
              <a:t>细化属性并且定义相应的数据类型和数据结构；</a:t>
            </a:r>
            <a:endParaRPr lang="zh-CN" altLang="en-US" sz="1800" dirty="0">
              <a:solidFill>
                <a:schemeClr val="tx2"/>
              </a:solidFill>
            </a:endParaRPr>
          </a:p>
          <a:p>
            <a:pPr marL="457200" lvl="1" indent="0" eaLnBrk="1" hangingPunct="1">
              <a:buNone/>
            </a:pPr>
            <a:r>
              <a:rPr lang="en-US" altLang="zh-CN" sz="1800" dirty="0">
                <a:solidFill>
                  <a:schemeClr val="tx2"/>
                </a:solidFill>
              </a:rPr>
              <a:t>3d  </a:t>
            </a:r>
            <a:r>
              <a:rPr lang="zh-CN" altLang="en-US" sz="1800" dirty="0">
                <a:solidFill>
                  <a:schemeClr val="tx2"/>
                </a:solidFill>
              </a:rPr>
              <a:t>详细描述每一个操作中的处理流。</a:t>
            </a:r>
            <a:endParaRPr lang="zh-CN" altLang="en-US" sz="1800" dirty="0">
              <a:solidFill>
                <a:schemeClr val="tx2"/>
              </a:solidFill>
            </a:endParaRPr>
          </a:p>
          <a:p>
            <a:pPr marL="0" indent="0" eaLnBrk="1" hangingPunct="1">
              <a:buNone/>
            </a:pPr>
            <a:r>
              <a:rPr lang="en-US" altLang="zh-CN" sz="2000" dirty="0">
                <a:solidFill>
                  <a:srgbClr val="000066"/>
                </a:solidFill>
              </a:rPr>
              <a:t>4  </a:t>
            </a:r>
            <a:r>
              <a:rPr lang="zh-CN" altLang="en-US" sz="2000" dirty="0">
                <a:solidFill>
                  <a:srgbClr val="000066"/>
                </a:solidFill>
              </a:rPr>
              <a:t>说明持久数据源（数据库和文件）并确定管理数据源所需要的类；</a:t>
            </a:r>
            <a:endParaRPr lang="zh-CN" altLang="en-US" sz="2000" dirty="0">
              <a:solidFill>
                <a:srgbClr val="000066"/>
              </a:solidFill>
            </a:endParaRPr>
          </a:p>
          <a:p>
            <a:pPr marL="0" indent="0" eaLnBrk="1" hangingPunct="1">
              <a:buNone/>
            </a:pPr>
            <a:r>
              <a:rPr lang="en-US" altLang="zh-CN" sz="2000" dirty="0">
                <a:solidFill>
                  <a:srgbClr val="000066"/>
                </a:solidFill>
              </a:rPr>
              <a:t>5  </a:t>
            </a:r>
            <a:r>
              <a:rPr lang="zh-CN" altLang="en-US" sz="2000" dirty="0">
                <a:solidFill>
                  <a:srgbClr val="000066"/>
                </a:solidFill>
              </a:rPr>
              <a:t>开发并细化类或构件的行为表示；</a:t>
            </a:r>
            <a:endParaRPr lang="zh-CN" altLang="en-US" sz="2000" dirty="0">
              <a:solidFill>
                <a:srgbClr val="000066"/>
              </a:solidFill>
            </a:endParaRPr>
          </a:p>
          <a:p>
            <a:pPr marL="0" indent="0" eaLnBrk="1" hangingPunct="1">
              <a:buNone/>
            </a:pPr>
            <a:r>
              <a:rPr lang="en-US" altLang="zh-CN" sz="2000" dirty="0">
                <a:solidFill>
                  <a:srgbClr val="000066"/>
                </a:solidFill>
              </a:rPr>
              <a:t>6  </a:t>
            </a:r>
            <a:r>
              <a:rPr lang="zh-CN" altLang="en-US" sz="2000" dirty="0">
                <a:solidFill>
                  <a:srgbClr val="000066"/>
                </a:solidFill>
              </a:rPr>
              <a:t>细化部署图以提供额外的实现细节；</a:t>
            </a:r>
            <a:endParaRPr lang="zh-CN" altLang="en-US" sz="2000" dirty="0">
              <a:solidFill>
                <a:srgbClr val="000066"/>
              </a:solidFill>
            </a:endParaRPr>
          </a:p>
          <a:p>
            <a:pPr marL="0" indent="0" eaLnBrk="1" hangingPunct="1">
              <a:buNone/>
            </a:pPr>
            <a:r>
              <a:rPr lang="en-US" altLang="zh-CN" sz="2000" dirty="0">
                <a:solidFill>
                  <a:srgbClr val="000066"/>
                </a:solidFill>
              </a:rPr>
              <a:t>7  </a:t>
            </a:r>
            <a:r>
              <a:rPr lang="zh-CN" altLang="en-US" sz="2000" dirty="0">
                <a:solidFill>
                  <a:srgbClr val="000066"/>
                </a:solidFill>
              </a:rPr>
              <a:t>考虑每一个构件级表示，并且时刻考虑其他选择。</a:t>
            </a:r>
            <a:endParaRPr lang="zh-CN" altLang="en-US" sz="2000" dirty="0">
              <a:solidFill>
                <a:srgbClr val="000066"/>
              </a:solidFill>
            </a:endParaRPr>
          </a:p>
          <a:p>
            <a:pPr marL="0" indent="0" algn="r" eaLnBrk="1" hangingPunct="1">
              <a:buNone/>
            </a:pPr>
            <a:r>
              <a:rPr lang="zh-CN" altLang="en-US" sz="1600" i="1" dirty="0">
                <a:solidFill>
                  <a:srgbClr val="800080"/>
                </a:solidFill>
              </a:rPr>
              <a:t>（具体参照</a:t>
            </a:r>
            <a:r>
              <a:rPr lang="en-US" altLang="zh-CN" sz="1600" i="1" dirty="0">
                <a:solidFill>
                  <a:srgbClr val="800080"/>
                </a:solidFill>
              </a:rPr>
              <a:t>《</a:t>
            </a:r>
            <a:r>
              <a:rPr lang="zh-CN" altLang="en-US" sz="1600" i="1" dirty="0">
                <a:solidFill>
                  <a:srgbClr val="800080"/>
                </a:solidFill>
              </a:rPr>
              <a:t>实践者的研究方法</a:t>
            </a:r>
            <a:r>
              <a:rPr lang="en-US" altLang="zh-CN" sz="1600" i="1" dirty="0">
                <a:solidFill>
                  <a:srgbClr val="800080"/>
                </a:solidFill>
              </a:rPr>
              <a:t>》</a:t>
            </a:r>
            <a:r>
              <a:rPr lang="zh-CN" altLang="en-US" sz="1600" i="1" dirty="0">
                <a:solidFill>
                  <a:srgbClr val="800080"/>
                </a:solidFill>
              </a:rPr>
              <a:t>第六版 </a:t>
            </a:r>
            <a:r>
              <a:rPr lang="en-US" altLang="zh-CN" sz="1600" i="1" dirty="0">
                <a:solidFill>
                  <a:srgbClr val="800080"/>
                </a:solidFill>
              </a:rPr>
              <a:t>11.3</a:t>
            </a:r>
            <a:r>
              <a:rPr lang="zh-CN" altLang="en-US" sz="1600" i="1" dirty="0">
                <a:solidFill>
                  <a:srgbClr val="800080"/>
                </a:solidFill>
              </a:rPr>
              <a:t>）</a:t>
            </a:r>
            <a:endParaRPr lang="zh-CN" altLang="en-US" sz="2000" dirty="0">
              <a:solidFill>
                <a:srgbClr val="800080"/>
              </a:solidFill>
            </a:endParaRPr>
          </a:p>
        </p:txBody>
      </p:sp>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4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面向对象设计方法</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30656" y="680488"/>
            <a:ext cx="5573394" cy="845417"/>
            <a:chOff x="2253" y="1072"/>
            <a:chExt cx="8777" cy="1331"/>
          </a:xfrm>
        </p:grpSpPr>
        <p:sp>
          <p:nvSpPr>
            <p:cNvPr id="7" name="MH_Other_2"/>
            <p:cNvSpPr/>
            <p:nvPr>
              <p:custDataLst>
                <p:tags r:id="rId1"/>
              </p:custDataLst>
            </p:nvPr>
          </p:nvSpPr>
          <p:spPr>
            <a:xfrm>
              <a:off x="2253" y="1072"/>
              <a:ext cx="480" cy="48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3"/>
            <p:cNvSpPr txBox="1"/>
            <p:nvPr/>
          </p:nvSpPr>
          <p:spPr>
            <a:xfrm>
              <a:off x="2733" y="1387"/>
              <a:ext cx="8297" cy="1016"/>
            </a:xfrm>
            <a:prstGeom prst="rect">
              <a:avLst/>
            </a:prstGeom>
            <a:noFill/>
          </p:spPr>
          <p:txBody>
            <a:bodyPr wrap="square" rtlCol="0">
              <a:spAutoFit/>
            </a:bodyPr>
            <a:lstStyle/>
            <a:p>
              <a:r>
                <a:rPr lang="en-US" altLang="zh-CN" sz="3600" dirty="0" smtClean="0">
                  <a:solidFill>
                    <a:schemeClr val="accent1">
                      <a:lumMod val="50000"/>
                    </a:schemeClr>
                  </a:solidFill>
                  <a:latin typeface="微软雅黑" panose="020B0503020204020204" charset="-122"/>
                  <a:ea typeface="微软雅黑" panose="020B0503020204020204" charset="-122"/>
                  <a:sym typeface="+mn-ea"/>
                </a:rPr>
                <a:t>5 </a:t>
              </a:r>
              <a:r>
                <a:rPr lang="zh-CN" altLang="en-US" sz="3600" dirty="0" smtClean="0">
                  <a:solidFill>
                    <a:schemeClr val="accent1">
                      <a:lumMod val="50000"/>
                    </a:schemeClr>
                  </a:solidFill>
                  <a:latin typeface="微软雅黑" panose="020B0503020204020204" charset="-122"/>
                  <a:ea typeface="微软雅黑" panose="020B0503020204020204" charset="-122"/>
                  <a:sym typeface="+mn-ea"/>
                </a:rPr>
                <a:t>用户界面设计</a:t>
              </a:r>
              <a:endParaRPr lang="zh-CN" altLang="en-US" sz="360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微软雅黑" panose="020B0503020204020204" charset="-122"/>
                <a:ea typeface="微软雅黑" panose="020B0503020204020204" charset="-122"/>
                <a:sym typeface="+mn-ea"/>
              </a:endParaRPr>
            </a:p>
          </p:txBody>
        </p:sp>
      </p:grpSp>
      <p:sp>
        <p:nvSpPr>
          <p:cNvPr id="14" name="TextBox 13"/>
          <p:cNvSpPr txBox="1"/>
          <p:nvPr/>
        </p:nvSpPr>
        <p:spPr>
          <a:xfrm>
            <a:off x="796925" y="1843405"/>
            <a:ext cx="10179685" cy="3171190"/>
          </a:xfrm>
          <a:prstGeom prst="rect">
            <a:avLst/>
          </a:prstGeom>
          <a:noFill/>
        </p:spPr>
        <p:txBody>
          <a:bodyPr wrap="square" rtlCol="0">
            <a:spAutoFit/>
          </a:bodyPr>
          <a:lstStyle/>
          <a:p>
            <a:pPr marL="488950" indent="-488950" defTabSz="962025" eaLnBrk="1" hangingPunct="1">
              <a:lnSpc>
                <a:spcPct val="130000"/>
              </a:lnSpc>
              <a:buFont typeface="Wingdings" panose="05000000000000000000" charset="0"/>
              <a:buChar char="Ø"/>
            </a:pPr>
            <a:r>
              <a:rPr lang="zh-CN" altLang="en-US" sz="2600" dirty="0">
                <a:solidFill>
                  <a:srgbClr val="000066"/>
                </a:solidFill>
                <a:sym typeface="+mn-ea"/>
              </a:rPr>
              <a:t>用户界面设计的好坏通常对一个系统的整体设计成败是至关重要的，它直接决定了系统的易用性。</a:t>
            </a:r>
            <a:endParaRPr lang="zh-CN" altLang="en-US" sz="2600" dirty="0">
              <a:solidFill>
                <a:srgbClr val="000066"/>
              </a:solidFill>
            </a:endParaRPr>
          </a:p>
          <a:p>
            <a:pPr marL="488950" indent="-488950" defTabSz="962025" eaLnBrk="1" hangingPunct="1">
              <a:lnSpc>
                <a:spcPct val="130000"/>
              </a:lnSpc>
              <a:buFont typeface="Wingdings" panose="05000000000000000000" charset="0"/>
              <a:buChar char="Ø"/>
            </a:pPr>
            <a:r>
              <a:rPr lang="zh-CN" altLang="en-US" sz="2600" dirty="0">
                <a:solidFill>
                  <a:srgbClr val="000066"/>
                </a:solidFill>
                <a:sym typeface="+mn-ea"/>
              </a:rPr>
              <a:t>一个使用非常困难的用户界面可能会导致很严重的用户操作错误，最终致使用户拒绝使用系统。</a:t>
            </a:r>
            <a:endParaRPr lang="zh-CN" altLang="en-US" sz="2600" dirty="0">
              <a:solidFill>
                <a:srgbClr val="000066"/>
              </a:solidFill>
            </a:endParaRPr>
          </a:p>
          <a:p>
            <a:pPr marL="488950" indent="-488950" defTabSz="962025" eaLnBrk="1" hangingPunct="1">
              <a:lnSpc>
                <a:spcPct val="130000"/>
              </a:lnSpc>
              <a:buFont typeface="Wingdings" panose="05000000000000000000" charset="0"/>
              <a:buChar char="Ø"/>
            </a:pPr>
            <a:r>
              <a:rPr lang="zh-CN" altLang="en-US" sz="2600" dirty="0">
                <a:solidFill>
                  <a:srgbClr val="000066"/>
                </a:solidFill>
                <a:sym typeface="+mn-ea"/>
              </a:rPr>
              <a:t>用户界面应该按照一定的技巧、经验和用户期望进行设计。</a:t>
            </a:r>
            <a:endParaRPr lang="zh-CN" altLang="en-US" sz="2600" dirty="0">
              <a:solidFill>
                <a:srgbClr val="000066"/>
              </a:solidFill>
            </a:endParaRPr>
          </a:p>
          <a:p>
            <a:pPr marL="800100" marR="0" lvl="1" indent="-342900" algn="l" rtl="0" eaLnBrk="1" latinLnBrk="0" hangingPunct="1">
              <a:lnSpc>
                <a:spcPct val="120000"/>
              </a:lnSpc>
              <a:spcAft>
                <a:spcPct val="0"/>
              </a:spcAft>
              <a:buFont typeface="Arial" panose="020B0604020202020204" pitchFamily="34" charset="0"/>
              <a:buChar char="•"/>
            </a:pPr>
            <a:endParaRPr lang="zh-CN" altLang="en-US" sz="2600" dirty="0">
              <a:solidFill>
                <a:srgbClr val="000066"/>
              </a:solidFill>
              <a:latin typeface="微软雅黑" panose="020B0503020204020204" charset="-122"/>
              <a:ea typeface="微软雅黑" panose="020B0503020204020204" charset="-122"/>
              <a:cs typeface="微软雅黑" panose="020B0503020204020204" charset="-122"/>
            </a:endParaRPr>
          </a:p>
        </p:txBody>
      </p:sp>
      <p:pic>
        <p:nvPicPr>
          <p:cNvPr id="118787" name="图片 145411"/>
          <p:cNvPicPr/>
          <p:nvPr/>
        </p:nvPicPr>
        <p:blipFill>
          <a:blip r:embed="rId2"/>
          <a:stretch>
            <a:fillRect/>
          </a:stretch>
        </p:blipFill>
        <p:spPr>
          <a:xfrm>
            <a:off x="9909175" y="5014278"/>
            <a:ext cx="1527175" cy="1420812"/>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p="http://schemas.openxmlformats.org/presentationml/2006/main">
  <p:tag name="MH" val="20170726164042"/>
  <p:tag name="MH_LIBRARY" val="GRAPHIC"/>
  <p:tag name="MH_TYPE" val="Other"/>
  <p:tag name="MH_ORDER" val="2"/>
</p:tagLst>
</file>

<file path=ppt/tags/tag1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00.xml><?xml version="1.0" encoding="utf-8"?>
<p:tagLst xmlns:p="http://schemas.openxmlformats.org/presentationml/2006/main">
  <p:tag name="MH" val="20170726164042"/>
  <p:tag name="MH_LIBRARY" val="GRAPHIC"/>
  <p:tag name="MH_TYPE" val="Other"/>
  <p:tag name="MH_ORDER" val="2"/>
</p:tagLst>
</file>

<file path=ppt/tags/tag101.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02.xml><?xml version="1.0" encoding="utf-8"?>
<p:tagLst xmlns:p="http://schemas.openxmlformats.org/presentationml/2006/main">
  <p:tag name="MH" val="20170726164042"/>
  <p:tag name="MH_LIBRARY" val="GRAPHIC"/>
  <p:tag name="MH_TYPE" val="Other"/>
  <p:tag name="MH_ORDER" val="2"/>
</p:tagLst>
</file>

<file path=ppt/tags/tag103.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04.xml><?xml version="1.0" encoding="utf-8"?>
<p:tagLst xmlns:p="http://schemas.openxmlformats.org/presentationml/2006/main">
  <p:tag name="MH" val="20170726164042"/>
  <p:tag name="MH_LIBRARY" val="GRAPHIC"/>
  <p:tag name="MH_TYPE" val="Other"/>
  <p:tag name="MH_ORDER" val="2"/>
</p:tagLst>
</file>

<file path=ppt/tags/tag105.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06.xml><?xml version="1.0" encoding="utf-8"?>
<p:tagLst xmlns:p="http://schemas.openxmlformats.org/presentationml/2006/main">
  <p:tag name="MH" val="20170726164042"/>
  <p:tag name="MH_LIBRARY" val="GRAPHIC"/>
  <p:tag name="MH_TYPE" val="Other"/>
  <p:tag name="MH_ORDER" val="2"/>
</p:tagLst>
</file>

<file path=ppt/tags/tag107.xml><?xml version="1.0" encoding="utf-8"?>
<p:tagLst xmlns:p="http://schemas.openxmlformats.org/presentationml/2006/main">
  <p:tag name="MH" val="20170726164042"/>
  <p:tag name="MH_LIBRARY" val="GRAPHIC"/>
  <p:tag name="MH_TYPE" val="Other"/>
  <p:tag name="MH_ORDER" val="2"/>
</p:tagLst>
</file>

<file path=ppt/tags/tag108.xml><?xml version="1.0" encoding="utf-8"?>
<p:tagLst xmlns:p="http://schemas.openxmlformats.org/presentationml/2006/main">
  <p:tag name="MH" val="20170726164042"/>
  <p:tag name="MH_LIBRARY" val="GRAPHIC"/>
  <p:tag name="MH_TYPE" val="Other"/>
  <p:tag name="MH_ORDER" val="2"/>
</p:tagLst>
</file>

<file path=ppt/tags/tag109.xml><?xml version="1.0" encoding="utf-8"?>
<p:tagLst xmlns:p="http://schemas.openxmlformats.org/presentationml/2006/main">
  <p:tag name="MH" val="20170726164042"/>
  <p:tag name="MH_LIBRARY" val="GRAPHIC"/>
  <p:tag name="MH_TYPE" val="Other"/>
  <p:tag name="MH_ORDER" val="2"/>
</p:tagLst>
</file>

<file path=ppt/tags/tag11.xml><?xml version="1.0" encoding="utf-8"?>
<p:tagLst xmlns:p="http://schemas.openxmlformats.org/presentationml/2006/main">
  <p:tag name="MH" val="20170726164042"/>
  <p:tag name="MH_LIBRARY" val="GRAPHIC"/>
  <p:tag name="MH_TYPE" val="Other"/>
  <p:tag name="MH_ORDER" val="2"/>
</p:tagLst>
</file>

<file path=ppt/tags/tag110.xml><?xml version="1.0" encoding="utf-8"?>
<p:tagLst xmlns:p="http://schemas.openxmlformats.org/presentationml/2006/main">
  <p:tag name="MH" val="20170726164042"/>
  <p:tag name="MH_LIBRARY" val="GRAPHIC"/>
  <p:tag name="MH_TYPE" val="Other"/>
  <p:tag name="MH_ORDER" val="2"/>
</p:tagLst>
</file>

<file path=ppt/tags/tag111.xml><?xml version="1.0" encoding="utf-8"?>
<p:tagLst xmlns:p="http://schemas.openxmlformats.org/presentationml/2006/main">
  <p:tag name="MH" val="20170726164042"/>
  <p:tag name="MH_LIBRARY" val="GRAPHIC"/>
  <p:tag name="MH_TYPE" val="Other"/>
  <p:tag name="MH_ORDER" val="2"/>
</p:tagLst>
</file>

<file path=ppt/tags/tag112.xml><?xml version="1.0" encoding="utf-8"?>
<p:tagLst xmlns:p="http://schemas.openxmlformats.org/presentationml/2006/main">
  <p:tag name="MH" val="20170726164042"/>
  <p:tag name="MH_LIBRARY" val="GRAPHIC"/>
  <p:tag name="MH_TYPE" val="Other"/>
  <p:tag name="MH_ORDER" val="2"/>
</p:tagLst>
</file>

<file path=ppt/tags/tag113.xml><?xml version="1.0" encoding="utf-8"?>
<p:tagLst xmlns:p="http://schemas.openxmlformats.org/presentationml/2006/main">
  <p:tag name="MH" val="20170726164042"/>
  <p:tag name="MH_LIBRARY" val="GRAPHIC"/>
  <p:tag name="MH_TYPE" val="Other"/>
  <p:tag name="MH_ORDER" val="2"/>
</p:tagLst>
</file>

<file path=ppt/tags/tag114.xml><?xml version="1.0" encoding="utf-8"?>
<p:tagLst xmlns:p="http://schemas.openxmlformats.org/presentationml/2006/main">
  <p:tag name="MH" val="20170726164042"/>
  <p:tag name="MH_LIBRARY" val="GRAPHIC"/>
  <p:tag name="MH_TYPE" val="Other"/>
  <p:tag name="MH_ORDER" val="2"/>
</p:tagLst>
</file>

<file path=ppt/tags/tag115.xml><?xml version="1.0" encoding="utf-8"?>
<p:tagLst xmlns:p="http://schemas.openxmlformats.org/presentationml/2006/main">
  <p:tag name="MH" val="20170726164042"/>
  <p:tag name="MH_LIBRARY" val="GRAPHIC"/>
  <p:tag name="MH_TYPE" val="Other"/>
  <p:tag name="MH_ORDER" val="2"/>
</p:tagLst>
</file>

<file path=ppt/tags/tag116.xml><?xml version="1.0" encoding="utf-8"?>
<p:tagLst xmlns:p="http://schemas.openxmlformats.org/presentationml/2006/main">
  <p:tag name="MH" val="20170726164042"/>
  <p:tag name="MH_LIBRARY" val="GRAPHIC"/>
  <p:tag name="MH_TYPE" val="Other"/>
  <p:tag name="MH_ORDER" val="2"/>
</p:tagLst>
</file>

<file path=ppt/tags/tag117.xml><?xml version="1.0" encoding="utf-8"?>
<p:tagLst xmlns:p="http://schemas.openxmlformats.org/presentationml/2006/main">
  <p:tag name="MH" val="20170726164042"/>
  <p:tag name="MH_LIBRARY" val="GRAPHIC"/>
  <p:tag name="MH_TYPE" val="Other"/>
  <p:tag name="MH_ORDER" val="2"/>
</p:tagLst>
</file>

<file path=ppt/tags/tag118.xml><?xml version="1.0" encoding="utf-8"?>
<p:tagLst xmlns:p="http://schemas.openxmlformats.org/presentationml/2006/main">
  <p:tag name="MH" val="20170726164042"/>
  <p:tag name="MH_LIBRARY" val="GRAPHIC"/>
  <p:tag name="MH_TYPE" val="Other"/>
  <p:tag name="MH_ORDER" val="2"/>
</p:tagLst>
</file>

<file path=ppt/tags/tag119.xml><?xml version="1.0" encoding="utf-8"?>
<p:tagLst xmlns:p="http://schemas.openxmlformats.org/presentationml/2006/main">
  <p:tag name="MH" val="20170726164042"/>
  <p:tag name="MH_LIBRARY" val="GRAPHIC"/>
  <p:tag name="MH_TYPE" val="Other"/>
  <p:tag name="MH_ORDER" val="2"/>
</p:tagLst>
</file>

<file path=ppt/tags/tag1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20.xml><?xml version="1.0" encoding="utf-8"?>
<p:tagLst xmlns:p="http://schemas.openxmlformats.org/presentationml/2006/main">
  <p:tag name="MH" val="20170726164042"/>
  <p:tag name="MH_LIBRARY" val="GRAPHIC"/>
  <p:tag name="MH_TYPE" val="Other"/>
  <p:tag name="MH_ORDER" val="2"/>
</p:tagLst>
</file>

<file path=ppt/tags/tag121.xml><?xml version="1.0" encoding="utf-8"?>
<p:tagLst xmlns:p="http://schemas.openxmlformats.org/presentationml/2006/main">
  <p:tag name="MH" val="20170726164042"/>
  <p:tag name="MH_LIBRARY" val="GRAPHIC"/>
  <p:tag name="MH_TYPE" val="Other"/>
  <p:tag name="MH_ORDER" val="2"/>
</p:tagLst>
</file>

<file path=ppt/tags/tag12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23.xml><?xml version="1.0" encoding="utf-8"?>
<p:tagLst xmlns:p="http://schemas.openxmlformats.org/presentationml/2006/main">
  <p:tag name="MH" val="20170726164042"/>
  <p:tag name="MH_LIBRARY" val="GRAPHIC"/>
  <p:tag name="MH_TYPE" val="Other"/>
  <p:tag name="MH_ORDER" val="2"/>
</p:tagLst>
</file>

<file path=ppt/tags/tag12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25.xml><?xml version="1.0" encoding="utf-8"?>
<p:tagLst xmlns:p="http://schemas.openxmlformats.org/presentationml/2006/main">
  <p:tag name="MH" val="20170726164042"/>
  <p:tag name="MH_LIBRARY" val="GRAPHIC"/>
  <p:tag name="MH_TYPE" val="Other"/>
  <p:tag name="MH_ORDER" val="2"/>
</p:tagLst>
</file>

<file path=ppt/tags/tag12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27.xml><?xml version="1.0" encoding="utf-8"?>
<p:tagLst xmlns:p="http://schemas.openxmlformats.org/presentationml/2006/main">
  <p:tag name="MH" val="20170726164042"/>
  <p:tag name="MH_LIBRARY" val="GRAPHIC"/>
  <p:tag name="MH_TYPE" val="Other"/>
  <p:tag name="MH_ORDER" val="2"/>
</p:tagLst>
</file>

<file path=ppt/tags/tag128.xml><?xml version="1.0" encoding="utf-8"?>
<p:tagLst xmlns:p="http://schemas.openxmlformats.org/presentationml/2006/main">
  <p:tag name="MH" val="20170726164042"/>
  <p:tag name="MH_LIBRARY" val="GRAPHIC"/>
  <p:tag name="MH_TYPE" val="Other"/>
  <p:tag name="MH_ORDER" val="2"/>
</p:tagLst>
</file>

<file path=ppt/tags/tag129.xml><?xml version="1.0" encoding="utf-8"?>
<p:tagLst xmlns:p="http://schemas.openxmlformats.org/presentationml/2006/main">
  <p:tag name="MH" val="20170726164042"/>
  <p:tag name="MH_LIBRARY" val="GRAPHIC"/>
  <p:tag name="MH_TYPE" val="Other"/>
  <p:tag name="MH_ORDER" val="2"/>
</p:tagLst>
</file>

<file path=ppt/tags/tag13.xml><?xml version="1.0" encoding="utf-8"?>
<p:tagLst xmlns:p="http://schemas.openxmlformats.org/presentationml/2006/main">
  <p:tag name="MH" val="20170726164042"/>
  <p:tag name="MH_LIBRARY" val="GRAPHIC"/>
  <p:tag name="MH_TYPE" val="Other"/>
  <p:tag name="MH_ORDER" val="2"/>
</p:tagLst>
</file>

<file path=ppt/tags/tag130.xml><?xml version="1.0" encoding="utf-8"?>
<p:tagLst xmlns:p="http://schemas.openxmlformats.org/presentationml/2006/main">
  <p:tag name="MH" val="20170726164042"/>
  <p:tag name="MH_LIBRARY" val="GRAPHIC"/>
  <p:tag name="MH_TYPE" val="Other"/>
  <p:tag name="MH_ORDER" val="2"/>
</p:tagLst>
</file>

<file path=ppt/tags/tag131.xml><?xml version="1.0" encoding="utf-8"?>
<p:tagLst xmlns:p="http://schemas.openxmlformats.org/presentationml/2006/main">
  <p:tag name="MH" val="20170726164042"/>
  <p:tag name="MH_LIBRARY" val="GRAPHIC"/>
  <p:tag name="MH_TYPE" val="Other"/>
  <p:tag name="MH_ORDER" val="2"/>
</p:tagLst>
</file>

<file path=ppt/tags/tag132.xml><?xml version="1.0" encoding="utf-8"?>
<p:tagLst xmlns:p="http://schemas.openxmlformats.org/presentationml/2006/main">
  <p:tag name="MH" val="20170726164042"/>
  <p:tag name="MH_LIBRARY" val="GRAPHIC"/>
  <p:tag name="MH_TYPE" val="Other"/>
  <p:tag name="MH_ORDER" val="2"/>
</p:tagLst>
</file>

<file path=ppt/tags/tag133.xml><?xml version="1.0" encoding="utf-8"?>
<p:tagLst xmlns:p="http://schemas.openxmlformats.org/presentationml/2006/main">
  <p:tag name="MH" val="20170726164042"/>
  <p:tag name="MH_LIBRARY" val="GRAPHIC"/>
  <p:tag name="MH_TYPE" val="Other"/>
  <p:tag name="MH_ORDER" val="2"/>
</p:tagLst>
</file>

<file path=ppt/tags/tag134.xml><?xml version="1.0" encoding="utf-8"?>
<p:tagLst xmlns:p="http://schemas.openxmlformats.org/presentationml/2006/main">
  <p:tag name="MH" val="20170726164042"/>
  <p:tag name="MH_LIBRARY" val="GRAPHIC"/>
  <p:tag name="MH_TYPE" val="Other"/>
  <p:tag name="MH_ORDER" val="2"/>
</p:tagLst>
</file>

<file path=ppt/tags/tag135.xml><?xml version="1.0" encoding="utf-8"?>
<p:tagLst xmlns:p="http://schemas.openxmlformats.org/presentationml/2006/main">
  <p:tag name="MH" val="20170726164042"/>
  <p:tag name="MH_LIBRARY" val="GRAPHIC"/>
  <p:tag name="MH_TYPE" val="Other"/>
  <p:tag name="MH_ORDER" val="2"/>
</p:tagLst>
</file>

<file path=ppt/tags/tag136.xml><?xml version="1.0" encoding="utf-8"?>
<p:tagLst xmlns:p="http://schemas.openxmlformats.org/presentationml/2006/main">
  <p:tag name="MH" val="20170726164042"/>
  <p:tag name="MH_LIBRARY" val="GRAPHIC"/>
  <p:tag name="MH_TYPE" val="Other"/>
  <p:tag name="MH_ORDER" val="2"/>
</p:tagLst>
</file>

<file path=ppt/tags/tag137.xml><?xml version="1.0" encoding="utf-8"?>
<p:tagLst xmlns:p="http://schemas.openxmlformats.org/presentationml/2006/main">
  <p:tag name="MH" val="20170726164042"/>
  <p:tag name="MH_LIBRARY" val="GRAPHIC"/>
  <p:tag name="MH_TYPE" val="Other"/>
  <p:tag name="MH_ORDER" val="2"/>
</p:tagLst>
</file>

<file path=ppt/tags/tag138.xml><?xml version="1.0" encoding="utf-8"?>
<p:tagLst xmlns:p="http://schemas.openxmlformats.org/presentationml/2006/main">
  <p:tag name="MH" val="20170726164042"/>
  <p:tag name="MH_LIBRARY" val="GRAPHIC"/>
  <p:tag name="MH_TYPE" val="Other"/>
  <p:tag name="MH_ORDER" val="2"/>
</p:tagLst>
</file>

<file path=ppt/tags/tag139.xml><?xml version="1.0" encoding="utf-8"?>
<p:tagLst xmlns:p="http://schemas.openxmlformats.org/presentationml/2006/main">
  <p:tag name="MH" val="20170726164042"/>
  <p:tag name="MH_LIBRARY" val="GRAPHIC"/>
  <p:tag name="MH_TYPE" val="Other"/>
  <p:tag name="MH_ORDER" val="2"/>
</p:tagLst>
</file>

<file path=ppt/tags/tag1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40.xml><?xml version="1.0" encoding="utf-8"?>
<p:tagLst xmlns:p="http://schemas.openxmlformats.org/presentationml/2006/main">
  <p:tag name="MH" val="20170726164042"/>
  <p:tag name="MH_LIBRARY" val="GRAPHIC"/>
  <p:tag name="MH_TYPE" val="Other"/>
  <p:tag name="MH_ORDER" val="2"/>
</p:tagLst>
</file>

<file path=ppt/tags/tag141.xml><?xml version="1.0" encoding="utf-8"?>
<p:tagLst xmlns:p="http://schemas.openxmlformats.org/presentationml/2006/main">
  <p:tag name="MH" val="20170726164042"/>
  <p:tag name="MH_LIBRARY" val="GRAPHIC"/>
  <p:tag name="MH_TYPE" val="Other"/>
  <p:tag name="MH_ORDER" val="2"/>
</p:tagLst>
</file>

<file path=ppt/tags/tag142.xml><?xml version="1.0" encoding="utf-8"?>
<p:tagLst xmlns:p="http://schemas.openxmlformats.org/presentationml/2006/main">
  <p:tag name="MH" val="20170726164042"/>
  <p:tag name="MH_LIBRARY" val="GRAPHIC"/>
  <p:tag name="MH_TYPE" val="Other"/>
  <p:tag name="MH_ORDER" val="2"/>
</p:tagLst>
</file>

<file path=ppt/tags/tag143.xml><?xml version="1.0" encoding="utf-8"?>
<p:tagLst xmlns:p="http://schemas.openxmlformats.org/presentationml/2006/main">
  <p:tag name="MH" val="20170726164042"/>
  <p:tag name="MH_LIBRARY" val="GRAPHIC"/>
  <p:tag name="MH_TYPE" val="Other"/>
  <p:tag name="MH_ORDER" val="2"/>
</p:tagLst>
</file>

<file path=ppt/tags/tag144.xml><?xml version="1.0" encoding="utf-8"?>
<p:tagLst xmlns:p="http://schemas.openxmlformats.org/presentationml/2006/main">
  <p:tag name="MH" val="20170726164042"/>
  <p:tag name="MH_LIBRARY" val="GRAPHIC"/>
  <p:tag name="MH_TYPE" val="Other"/>
  <p:tag name="MH_ORDER" val="2"/>
</p:tagLst>
</file>

<file path=ppt/tags/tag145.xml><?xml version="1.0" encoding="utf-8"?>
<p:tagLst xmlns:p="http://schemas.openxmlformats.org/presentationml/2006/main">
  <p:tag name="MH" val="20170726164042"/>
  <p:tag name="MH_LIBRARY" val="GRAPHIC"/>
  <p:tag name="MH_TYPE" val="Other"/>
  <p:tag name="MH_ORDER" val="2"/>
</p:tagLst>
</file>

<file path=ppt/tags/tag146.xml><?xml version="1.0" encoding="utf-8"?>
<p:tagLst xmlns:p="http://schemas.openxmlformats.org/presentationml/2006/main">
  <p:tag name="MH" val="20170726164042"/>
  <p:tag name="MH_LIBRARY" val="GRAPHIC"/>
  <p:tag name="MH_TYPE" val="Other"/>
  <p:tag name="MH_ORDER" val="2"/>
</p:tagLst>
</file>

<file path=ppt/tags/tag147.xml><?xml version="1.0" encoding="utf-8"?>
<p:tagLst xmlns:p="http://schemas.openxmlformats.org/presentationml/2006/main">
  <p:tag name="ISPRING_PRESENTATION_TITLE" val="PowerPoint 演示文稿"/>
  <p:tag name="KSO_WPP_MARK_KEY" val="6dec1746-0402-46ee-bd99-d006b7f7f6ab"/>
  <p:tag name="COMMONDATA" val="eyJoZGlkIjoiOWMxODNiN2ViMWMxNzg2NDQ1ZjVlNTdiNTgzZGZlZDYifQ=="/>
</p:tagLst>
</file>

<file path=ppt/tags/tag15.xml><?xml version="1.0" encoding="utf-8"?>
<p:tagLst xmlns:p="http://schemas.openxmlformats.org/presentationml/2006/main">
  <p:tag name="MH" val="20170726164042"/>
  <p:tag name="MH_LIBRARY" val="GRAPHIC"/>
  <p:tag name="MH_TYPE" val="Other"/>
  <p:tag name="MH_ORDER" val="2"/>
</p:tagLst>
</file>

<file path=ppt/tags/tag1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7.xml><?xml version="1.0" encoding="utf-8"?>
<p:tagLst xmlns:p="http://schemas.openxmlformats.org/presentationml/2006/main">
  <p:tag name="MH" val="20170726164042"/>
  <p:tag name="MH_LIBRARY" val="GRAPHIC"/>
  <p:tag name="MH_TYPE" val="Other"/>
  <p:tag name="MH_ORDER" val="2"/>
</p:tagLst>
</file>

<file path=ppt/tags/tag1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19.xml><?xml version="1.0" encoding="utf-8"?>
<p:tagLst xmlns:p="http://schemas.openxmlformats.org/presentationml/2006/main">
  <p:tag name="MH" val="20170726164042"/>
  <p:tag name="MH_LIBRARY" val="GRAPHIC"/>
  <p:tag name="MH_TYPE" val="Other"/>
  <p:tag name="MH_ORDER" val="2"/>
</p:tagLst>
</file>

<file path=ppt/tags/tag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1.xml><?xml version="1.0" encoding="utf-8"?>
<p:tagLst xmlns:p="http://schemas.openxmlformats.org/presentationml/2006/main">
  <p:tag name="MH" val="20170726164042"/>
  <p:tag name="MH_LIBRARY" val="GRAPHIC"/>
  <p:tag name="MH_TYPE" val="Other"/>
  <p:tag name="MH_ORDER" val="2"/>
</p:tagLst>
</file>

<file path=ppt/tags/tag2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3.xml><?xml version="1.0" encoding="utf-8"?>
<p:tagLst xmlns:p="http://schemas.openxmlformats.org/presentationml/2006/main">
  <p:tag name="MH" val="20170726164042"/>
  <p:tag name="MH_LIBRARY" val="GRAPHIC"/>
  <p:tag name="MH_TYPE" val="Other"/>
  <p:tag name="MH_ORDER" val="2"/>
</p:tagLst>
</file>

<file path=ppt/tags/tag2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5.xml><?xml version="1.0" encoding="utf-8"?>
<p:tagLst xmlns:p="http://schemas.openxmlformats.org/presentationml/2006/main">
  <p:tag name="MH" val="20170726164042"/>
  <p:tag name="MH_LIBRARY" val="GRAPHIC"/>
  <p:tag name="MH_TYPE" val="Other"/>
  <p:tag name="MH_ORDER" val="2"/>
</p:tagLst>
</file>

<file path=ppt/tags/tag2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7.xml><?xml version="1.0" encoding="utf-8"?>
<p:tagLst xmlns:p="http://schemas.openxmlformats.org/presentationml/2006/main">
  <p:tag name="MH" val="20170726164042"/>
  <p:tag name="MH_LIBRARY" val="GRAPHIC"/>
  <p:tag name="MH_TYPE" val="Other"/>
  <p:tag name="MH_ORDER" val="2"/>
</p:tagLst>
</file>

<file path=ppt/tags/tag2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29.xml><?xml version="1.0" encoding="utf-8"?>
<p:tagLst xmlns:p="http://schemas.openxmlformats.org/presentationml/2006/main">
  <p:tag name="MH" val="20170726164042"/>
  <p:tag name="MH_LIBRARY" val="GRAPHIC"/>
  <p:tag name="MH_TYPE" val="Other"/>
  <p:tag name="MH_ORDER" val="2"/>
</p:tagLst>
</file>

<file path=ppt/tags/tag3.xml><?xml version="1.0" encoding="utf-8"?>
<p:tagLst xmlns:p="http://schemas.openxmlformats.org/presentationml/2006/main">
  <p:tag name="MH" val="20170726164042"/>
  <p:tag name="MH_LIBRARY" val="GRAPHIC"/>
  <p:tag name="MH_TYPE" val="Other"/>
  <p:tag name="MH_ORDER" val="2"/>
</p:tagLst>
</file>

<file path=ppt/tags/tag3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1.xml><?xml version="1.0" encoding="utf-8"?>
<p:tagLst xmlns:p="http://schemas.openxmlformats.org/presentationml/2006/main">
  <p:tag name="MH" val="20170726164042"/>
  <p:tag name="MH_LIBRARY" val="GRAPHIC"/>
  <p:tag name="MH_TYPE" val="Other"/>
  <p:tag name="MH_ORDER" val="2"/>
</p:tagLst>
</file>

<file path=ppt/tags/tag3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3.xml><?xml version="1.0" encoding="utf-8"?>
<p:tagLst xmlns:p="http://schemas.openxmlformats.org/presentationml/2006/main">
  <p:tag name="MH" val="20170726164042"/>
  <p:tag name="MH_LIBRARY" val="GRAPHIC"/>
  <p:tag name="MH_TYPE" val="Other"/>
  <p:tag name="MH_ORDER" val="2"/>
</p:tagLst>
</file>

<file path=ppt/tags/tag3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5.xml><?xml version="1.0" encoding="utf-8"?>
<p:tagLst xmlns:p="http://schemas.openxmlformats.org/presentationml/2006/main">
  <p:tag name="MH" val="20170726164042"/>
  <p:tag name="MH_LIBRARY" val="GRAPHIC"/>
  <p:tag name="MH_TYPE" val="Other"/>
  <p:tag name="MH_ORDER" val="2"/>
</p:tagLst>
</file>

<file path=ppt/tags/tag3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7.xml><?xml version="1.0" encoding="utf-8"?>
<p:tagLst xmlns:p="http://schemas.openxmlformats.org/presentationml/2006/main">
  <p:tag name="MH" val="20170726164042"/>
  <p:tag name="MH_LIBRARY" val="GRAPHIC"/>
  <p:tag name="MH_TYPE" val="Other"/>
  <p:tag name="MH_ORDER" val="2"/>
</p:tagLst>
</file>

<file path=ppt/tags/tag3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39.xml><?xml version="1.0" encoding="utf-8"?>
<p:tagLst xmlns:p="http://schemas.openxmlformats.org/presentationml/2006/main">
  <p:tag name="MH" val="20170726164042"/>
  <p:tag name="MH_LIBRARY" val="GRAPHIC"/>
  <p:tag name="MH_TYPE" val="Other"/>
  <p:tag name="MH_ORDER" val="2"/>
</p:tagLst>
</file>

<file path=ppt/tags/tag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1.xml><?xml version="1.0" encoding="utf-8"?>
<p:tagLst xmlns:p="http://schemas.openxmlformats.org/presentationml/2006/main">
  <p:tag name="MH" val="20170726164042"/>
  <p:tag name="MH_LIBRARY" val="GRAPHIC"/>
  <p:tag name="MH_TYPE" val="Other"/>
  <p:tag name="MH_ORDER" val="2"/>
</p:tagLst>
</file>

<file path=ppt/tags/tag4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3.xml><?xml version="1.0" encoding="utf-8"?>
<p:tagLst xmlns:p="http://schemas.openxmlformats.org/presentationml/2006/main">
  <p:tag name="MH" val="20170726164042"/>
  <p:tag name="MH_LIBRARY" val="GRAPHIC"/>
  <p:tag name="MH_TYPE" val="Other"/>
  <p:tag name="MH_ORDER" val="2"/>
</p:tagLst>
</file>

<file path=ppt/tags/tag4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5.xml><?xml version="1.0" encoding="utf-8"?>
<p:tagLst xmlns:p="http://schemas.openxmlformats.org/presentationml/2006/main">
  <p:tag name="MH" val="20170726164042"/>
  <p:tag name="MH_LIBRARY" val="GRAPHIC"/>
  <p:tag name="MH_TYPE" val="Other"/>
  <p:tag name="MH_ORDER" val="2"/>
</p:tagLst>
</file>

<file path=ppt/tags/tag4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7.xml><?xml version="1.0" encoding="utf-8"?>
<p:tagLst xmlns:p="http://schemas.openxmlformats.org/presentationml/2006/main">
  <p:tag name="MH" val="20170726164042"/>
  <p:tag name="MH_LIBRARY" val="GRAPHIC"/>
  <p:tag name="MH_TYPE" val="Other"/>
  <p:tag name="MH_ORDER" val="2"/>
</p:tagLst>
</file>

<file path=ppt/tags/tag4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9.xml><?xml version="1.0" encoding="utf-8"?>
<p:tagLst xmlns:p="http://schemas.openxmlformats.org/presentationml/2006/main">
  <p:tag name="MH" val="20170726164042"/>
  <p:tag name="MH_LIBRARY" val="GRAPHIC"/>
  <p:tag name="MH_TYPE" val="Other"/>
  <p:tag name="MH_ORDER" val="2"/>
</p:tagLst>
</file>

<file path=ppt/tags/tag5.xml><?xml version="1.0" encoding="utf-8"?>
<p:tagLst xmlns:p="http://schemas.openxmlformats.org/presentationml/2006/main">
  <p:tag name="MH" val="20170726164042"/>
  <p:tag name="MH_LIBRARY" val="GRAPHIC"/>
  <p:tag name="MH_TYPE" val="Other"/>
  <p:tag name="MH_ORDER" val="2"/>
</p:tagLst>
</file>

<file path=ppt/tags/tag5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1.xml><?xml version="1.0" encoding="utf-8"?>
<p:tagLst xmlns:p="http://schemas.openxmlformats.org/presentationml/2006/main">
  <p:tag name="MH" val="20170726164042"/>
  <p:tag name="MH_LIBRARY" val="GRAPHIC"/>
  <p:tag name="MH_TYPE" val="Other"/>
  <p:tag name="MH_ORDER" val="2"/>
</p:tagLst>
</file>

<file path=ppt/tags/tag5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3.xml><?xml version="1.0" encoding="utf-8"?>
<p:tagLst xmlns:p="http://schemas.openxmlformats.org/presentationml/2006/main">
  <p:tag name="MH" val="20170726164042"/>
  <p:tag name="MH_LIBRARY" val="GRAPHIC"/>
  <p:tag name="MH_TYPE" val="Other"/>
  <p:tag name="MH_ORDER" val="2"/>
</p:tagLst>
</file>

<file path=ppt/tags/tag5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5.xml><?xml version="1.0" encoding="utf-8"?>
<p:tagLst xmlns:p="http://schemas.openxmlformats.org/presentationml/2006/main">
  <p:tag name="MH" val="20170726164042"/>
  <p:tag name="MH_LIBRARY" val="GRAPHIC"/>
  <p:tag name="MH_TYPE" val="Other"/>
  <p:tag name="MH_ORDER" val="2"/>
</p:tagLst>
</file>

<file path=ppt/tags/tag5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7.xml><?xml version="1.0" encoding="utf-8"?>
<p:tagLst xmlns:p="http://schemas.openxmlformats.org/presentationml/2006/main">
  <p:tag name="MH" val="20170726164042"/>
  <p:tag name="MH_LIBRARY" val="GRAPHIC"/>
  <p:tag name="MH_TYPE" val="Other"/>
  <p:tag name="MH_ORDER" val="2"/>
</p:tagLst>
</file>

<file path=ppt/tags/tag5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59.xml><?xml version="1.0" encoding="utf-8"?>
<p:tagLst xmlns:p="http://schemas.openxmlformats.org/presentationml/2006/main">
  <p:tag name="MH" val="20170726164042"/>
  <p:tag name="MH_LIBRARY" val="GRAPHIC"/>
  <p:tag name="MH_TYPE" val="Other"/>
  <p:tag name="MH_ORDER" val="2"/>
</p:tagLst>
</file>

<file path=ppt/tags/tag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1.xml><?xml version="1.0" encoding="utf-8"?>
<p:tagLst xmlns:p="http://schemas.openxmlformats.org/presentationml/2006/main">
  <p:tag name="MH" val="20170726164042"/>
  <p:tag name="MH_LIBRARY" val="GRAPHIC"/>
  <p:tag name="MH_TYPE" val="Other"/>
  <p:tag name="MH_ORDER" val="2"/>
</p:tagLst>
</file>

<file path=ppt/tags/tag6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3.xml><?xml version="1.0" encoding="utf-8"?>
<p:tagLst xmlns:p="http://schemas.openxmlformats.org/presentationml/2006/main">
  <p:tag name="MH" val="20170726164042"/>
  <p:tag name="MH_LIBRARY" val="GRAPHIC"/>
  <p:tag name="MH_TYPE" val="Other"/>
  <p:tag name="MH_ORDER" val="2"/>
</p:tagLst>
</file>

<file path=ppt/tags/tag6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5.xml><?xml version="1.0" encoding="utf-8"?>
<p:tagLst xmlns:p="http://schemas.openxmlformats.org/presentationml/2006/main">
  <p:tag name="MH" val="20170726164042"/>
  <p:tag name="MH_LIBRARY" val="GRAPHIC"/>
  <p:tag name="MH_TYPE" val="Other"/>
  <p:tag name="MH_ORDER" val="2"/>
</p:tagLst>
</file>

<file path=ppt/tags/tag6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7.xml><?xml version="1.0" encoding="utf-8"?>
<p:tagLst xmlns:p="http://schemas.openxmlformats.org/presentationml/2006/main">
  <p:tag name="MH" val="20170726164042"/>
  <p:tag name="MH_LIBRARY" val="GRAPHIC"/>
  <p:tag name="MH_TYPE" val="Other"/>
  <p:tag name="MH_ORDER" val="2"/>
</p:tagLst>
</file>

<file path=ppt/tags/tag6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69.xml><?xml version="1.0" encoding="utf-8"?>
<p:tagLst xmlns:p="http://schemas.openxmlformats.org/presentationml/2006/main">
  <p:tag name="MH" val="20170726164042"/>
  <p:tag name="MH_LIBRARY" val="GRAPHIC"/>
  <p:tag name="MH_TYPE" val="Other"/>
  <p:tag name="MH_ORDER" val="2"/>
</p:tagLst>
</file>

<file path=ppt/tags/tag7.xml><?xml version="1.0" encoding="utf-8"?>
<p:tagLst xmlns:p="http://schemas.openxmlformats.org/presentationml/2006/main">
  <p:tag name="MH" val="20170726164042"/>
  <p:tag name="MH_LIBRARY" val="GRAPHIC"/>
  <p:tag name="MH_TYPE" val="Other"/>
  <p:tag name="MH_ORDER" val="2"/>
</p:tagLst>
</file>

<file path=ppt/tags/tag7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1.xml><?xml version="1.0" encoding="utf-8"?>
<p:tagLst xmlns:p="http://schemas.openxmlformats.org/presentationml/2006/main">
  <p:tag name="MH" val="20170726164042"/>
  <p:tag name="MH_LIBRARY" val="GRAPHIC"/>
  <p:tag name="MH_TYPE" val="Other"/>
  <p:tag name="MH_ORDER" val="2"/>
</p:tagLst>
</file>

<file path=ppt/tags/tag7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3.xml><?xml version="1.0" encoding="utf-8"?>
<p:tagLst xmlns:p="http://schemas.openxmlformats.org/presentationml/2006/main">
  <p:tag name="MH" val="20170726164042"/>
  <p:tag name="MH_LIBRARY" val="GRAPHIC"/>
  <p:tag name="MH_TYPE" val="Other"/>
  <p:tag name="MH_ORDER" val="2"/>
</p:tagLst>
</file>

<file path=ppt/tags/tag7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5.xml><?xml version="1.0" encoding="utf-8"?>
<p:tagLst xmlns:p="http://schemas.openxmlformats.org/presentationml/2006/main">
  <p:tag name="MH" val="20170726164042"/>
  <p:tag name="MH_LIBRARY" val="GRAPHIC"/>
  <p:tag name="MH_TYPE" val="Other"/>
  <p:tag name="MH_ORDER" val="2"/>
</p:tagLst>
</file>

<file path=ppt/tags/tag7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7.xml><?xml version="1.0" encoding="utf-8"?>
<p:tagLst xmlns:p="http://schemas.openxmlformats.org/presentationml/2006/main">
  <p:tag name="MH" val="20170726164042"/>
  <p:tag name="MH_LIBRARY" val="GRAPHIC"/>
  <p:tag name="MH_TYPE" val="Other"/>
  <p:tag name="MH_ORDER" val="2"/>
</p:tagLst>
</file>

<file path=ppt/tags/tag7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79.xml><?xml version="1.0" encoding="utf-8"?>
<p:tagLst xmlns:p="http://schemas.openxmlformats.org/presentationml/2006/main">
  <p:tag name="MH" val="20170726164042"/>
  <p:tag name="MH_LIBRARY" val="GRAPHIC"/>
  <p:tag name="MH_TYPE" val="Other"/>
  <p:tag name="MH_ORDER" val="2"/>
</p:tagLst>
</file>

<file path=ppt/tags/tag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0.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1.xml><?xml version="1.0" encoding="utf-8"?>
<p:tagLst xmlns:p="http://schemas.openxmlformats.org/presentationml/2006/main">
  <p:tag name="MH" val="20170726164042"/>
  <p:tag name="MH_LIBRARY" val="GRAPHIC"/>
  <p:tag name="MH_TYPE" val="Other"/>
  <p:tag name="MH_ORDER" val="2"/>
</p:tagLst>
</file>

<file path=ppt/tags/tag82.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3.xml><?xml version="1.0" encoding="utf-8"?>
<p:tagLst xmlns:p="http://schemas.openxmlformats.org/presentationml/2006/main">
  <p:tag name="MH" val="20170726164042"/>
  <p:tag name="MH_LIBRARY" val="GRAPHIC"/>
  <p:tag name="MH_TYPE" val="Other"/>
  <p:tag name="MH_ORDER" val="2"/>
</p:tagLst>
</file>

<file path=ppt/tags/tag84.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5.xml><?xml version="1.0" encoding="utf-8"?>
<p:tagLst xmlns:p="http://schemas.openxmlformats.org/presentationml/2006/main">
  <p:tag name="MH" val="20170726164042"/>
  <p:tag name="MH_LIBRARY" val="GRAPHIC"/>
  <p:tag name="MH_TYPE" val="Other"/>
  <p:tag name="MH_ORDER" val="2"/>
</p:tagLst>
</file>

<file path=ppt/tags/tag86.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7.xml><?xml version="1.0" encoding="utf-8"?>
<p:tagLst xmlns:p="http://schemas.openxmlformats.org/presentationml/2006/main">
  <p:tag name="MH" val="20170726164042"/>
  <p:tag name="MH_LIBRARY" val="GRAPHIC"/>
  <p:tag name="MH_TYPE" val="Other"/>
  <p:tag name="MH_ORDER" val="2"/>
</p:tagLst>
</file>

<file path=ppt/tags/tag88.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89.xml><?xml version="1.0" encoding="utf-8"?>
<p:tagLst xmlns:p="http://schemas.openxmlformats.org/presentationml/2006/main">
  <p:tag name="KSO_WM_UNIT_PLACING_PICTURE_USER_VIEWPORT" val="{&quot;height&quot;:8157.500787401575,&quot;width&quot;:8277.500787401576}"/>
</p:tagLst>
</file>

<file path=ppt/tags/tag9.xml><?xml version="1.0" encoding="utf-8"?>
<p:tagLst xmlns:p="http://schemas.openxmlformats.org/presentationml/2006/main">
  <p:tag name="MH" val="20170726164042"/>
  <p:tag name="MH_LIBRARY" val="GRAPHIC"/>
  <p:tag name="MH_TYPE" val="Other"/>
  <p:tag name="MH_ORDER" val="2"/>
</p:tagLst>
</file>

<file path=ppt/tags/tag90.xml><?xml version="1.0" encoding="utf-8"?>
<p:tagLst xmlns:p="http://schemas.openxmlformats.org/presentationml/2006/main">
  <p:tag name="MH" val="20170726164042"/>
  <p:tag name="MH_LIBRARY" val="GRAPHIC"/>
  <p:tag name="MH_TYPE" val="Other"/>
  <p:tag name="MH_ORDER" val="2"/>
</p:tagLst>
</file>

<file path=ppt/tags/tag91.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2.xml><?xml version="1.0" encoding="utf-8"?>
<p:tagLst xmlns:p="http://schemas.openxmlformats.org/presentationml/2006/main">
  <p:tag name="MH" val="20170726164042"/>
  <p:tag name="MH_LIBRARY" val="GRAPHIC"/>
  <p:tag name="MH_TYPE" val="Other"/>
  <p:tag name="MH_ORDER" val="2"/>
</p:tagLst>
</file>

<file path=ppt/tags/tag93.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4.xml><?xml version="1.0" encoding="utf-8"?>
<p:tagLst xmlns:p="http://schemas.openxmlformats.org/presentationml/2006/main">
  <p:tag name="MH" val="20170726164042"/>
  <p:tag name="MH_LIBRARY" val="GRAPHIC"/>
  <p:tag name="MH_TYPE" val="Other"/>
  <p:tag name="MH_ORDER" val="2"/>
</p:tagLst>
</file>

<file path=ppt/tags/tag95.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6.xml><?xml version="1.0" encoding="utf-8"?>
<p:tagLst xmlns:p="http://schemas.openxmlformats.org/presentationml/2006/main">
  <p:tag name="MH" val="20170726164042"/>
  <p:tag name="MH_LIBRARY" val="GRAPHIC"/>
  <p:tag name="MH_TYPE" val="Other"/>
  <p:tag name="MH_ORDER" val="2"/>
</p:tagLst>
</file>

<file path=ppt/tags/tag97.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98.xml><?xml version="1.0" encoding="utf-8"?>
<p:tagLst xmlns:p="http://schemas.openxmlformats.org/presentationml/2006/main">
  <p:tag name="MH" val="20170726164042"/>
  <p:tag name="MH_LIBRARY" val="GRAPHIC"/>
  <p:tag name="MH_TYPE" val="Other"/>
  <p:tag name="MH_ORDER" val="2"/>
</p:tagLst>
</file>

<file path=ppt/tags/tag99.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15516</Words>
  <Application>WPS 演示</Application>
  <PresentationFormat>自定义</PresentationFormat>
  <Paragraphs>1328</Paragraphs>
  <Slides>133</Slides>
  <Notes>65</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2</vt:i4>
      </vt:variant>
      <vt:variant>
        <vt:lpstr>幻灯片标题</vt:lpstr>
      </vt:variant>
      <vt:variant>
        <vt:i4>133</vt:i4>
      </vt:variant>
    </vt:vector>
  </HeadingPairs>
  <TitlesOfParts>
    <vt:vector size="164" baseType="lpstr">
      <vt:lpstr>Arial</vt:lpstr>
      <vt:lpstr>宋体</vt:lpstr>
      <vt:lpstr>Wingdings</vt:lpstr>
      <vt:lpstr>Calibri</vt:lpstr>
      <vt:lpstr>黑体</vt:lpstr>
      <vt:lpstr>Times New Roman</vt:lpstr>
      <vt:lpstr>隶书</vt:lpstr>
      <vt:lpstr>微软雅黑</vt:lpstr>
      <vt:lpstr>经典综艺体简</vt:lpstr>
      <vt:lpstr>Tahoma</vt:lpstr>
      <vt:lpstr>楷体_GB2312</vt:lpstr>
      <vt:lpstr>Monotype Corsiva</vt:lpstr>
      <vt:lpstr>Mongolian Baiti</vt:lpstr>
      <vt:lpstr>华文行楷</vt:lpstr>
      <vt:lpstr>Verdana</vt:lpstr>
      <vt:lpstr>新宋体</vt:lpstr>
      <vt:lpstr>Arial Unicode MS</vt:lpstr>
      <vt:lpstr>等线</vt:lpstr>
      <vt:lpstr>Helvetica</vt:lpstr>
      <vt:lpstr>华文楷体</vt:lpstr>
      <vt:lpstr>Wingdings</vt:lpstr>
      <vt:lpstr>Palatino</vt:lpstr>
      <vt:lpstr>Palatino Linotype</vt:lpstr>
      <vt:lpstr>Times</vt:lpstr>
      <vt:lpstr>BookAntiqua</vt:lpstr>
      <vt:lpstr>Segoe Print</vt:lpstr>
      <vt:lpstr>Showcard Gothic</vt:lpstr>
      <vt:lpstr>Gabriola</vt:lpstr>
      <vt:lpstr>第一PPT，www.1ppt.com</vt:lpstr>
      <vt:lpstr>Paint.Picture</vt:lpstr>
      <vt:lpstr>Paint.Picture</vt:lpstr>
      <vt:lpstr>PowerPoint 演示文稿</vt:lpstr>
      <vt:lpstr>PowerPoint 演示文稿</vt:lpstr>
      <vt:lpstr>PowerPoint 演示文稿</vt:lpstr>
      <vt:lpstr>PowerPoint 演示文稿</vt:lpstr>
      <vt:lpstr>设计的重要性</vt:lpstr>
      <vt:lpstr>设计的重要性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过程抽象与数据抽象</vt:lpstr>
      <vt:lpstr>过程抽象与数据抽象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小场景：办公室里的争论</vt:lpstr>
      <vt:lpstr>体系结构设计的4+1视图</vt:lpstr>
      <vt:lpstr>例：设备调试系统案例</vt:lpstr>
      <vt:lpstr>例：设备调试系统案例</vt:lpstr>
      <vt:lpstr>例：设备调试系统案例</vt:lpstr>
      <vt:lpstr>例：设备调试系统案例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面向对象构件</vt:lpstr>
      <vt:lpstr>传统构件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酒店预定系统架构</vt:lpstr>
      <vt:lpstr>PowerPoint 演示文稿</vt:lpstr>
      <vt:lpstr>详细的部署图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第1步——选择一个用例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把协作图转换成序列图</vt:lpstr>
      <vt:lpstr>利用序列图弄清设计模型</vt:lpstr>
      <vt:lpstr>第1步——为第一个活动安排组件</vt:lpstr>
      <vt:lpstr>第2步——添加消息连接和活动条</vt:lpstr>
      <vt:lpstr>第3步——每一个活动重复第2步</vt:lpstr>
      <vt:lpstr>第3步——每一个活动重复第2步</vt:lpstr>
      <vt:lpstr>PowerPoint 演示文稿</vt:lpstr>
      <vt:lpstr>PowerPoint 演示文稿</vt:lpstr>
      <vt:lpstr>PowerPoint 演示文稿</vt:lpstr>
      <vt:lpstr>PowerPoint 演示文稿</vt:lpstr>
      <vt:lpstr>PowerPoint 演示文稿</vt:lpstr>
      <vt:lpstr>用户界面设计过程——Ian Sommerville</vt:lpstr>
      <vt:lpstr>PowerPoint 演示文稿</vt:lpstr>
      <vt:lpstr>PowerPoint 演示文稿</vt:lpstr>
      <vt:lpstr>PowerPoint 演示文稿</vt:lpstr>
      <vt:lpstr>PowerPoint 演示文稿</vt:lpstr>
      <vt:lpstr>交互类型</vt:lpstr>
      <vt:lpstr>多用户界面</vt:lpstr>
      <vt:lpstr>PowerPoint 演示文稿</vt:lpstr>
      <vt:lpstr>5.3 信息表示</vt:lpstr>
      <vt:lpstr>Model-view-controller（MVC）</vt:lpstr>
      <vt:lpstr>PowerPoint 演示文稿</vt:lpstr>
      <vt:lpstr>PowerPoint 演示文稿</vt:lpstr>
      <vt:lpstr>两种信息表示方法</vt:lpstr>
      <vt:lpstr>两种信息表示方法</vt:lpstr>
      <vt:lpstr>动态信息表示方法</vt:lpstr>
      <vt:lpstr>PowerPoint 演示文稿</vt:lpstr>
      <vt:lpstr>PowerPoint 演示文稿</vt:lpstr>
      <vt:lpstr>PowerPoint 演示文稿</vt:lpstr>
      <vt:lpstr>帮助与消息系统</vt:lpstr>
      <vt:lpstr>PowerPoint 演示文稿</vt:lpstr>
      <vt:lpstr>在消息措辞上的设计因素</vt:lpstr>
      <vt:lpstr>PowerPoint 演示文稿</vt:lpstr>
      <vt:lpstr>好的和差的错误消息</vt:lpstr>
      <vt:lpstr>PowerPoint 演示文稿</vt:lpstr>
      <vt:lpstr>PowerPoint 演示文稿</vt:lpstr>
      <vt:lpstr>一个帮助系统的不同入口</vt:lpstr>
      <vt:lpstr>帮助系统窗口</vt:lpstr>
      <vt:lpstr>PowerPoint 演示文稿</vt:lpstr>
      <vt:lpstr>设计规约</vt:lpstr>
      <vt:lpstr>PowerPoint 演示文稿</vt:lpstr>
      <vt:lpstr>设计评审内容</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平淡的生活</cp:lastModifiedBy>
  <cp:revision>173</cp:revision>
  <dcterms:created xsi:type="dcterms:W3CDTF">2017-09-22T08:16:00Z</dcterms:created>
  <dcterms:modified xsi:type="dcterms:W3CDTF">2022-10-26T04:25:04Z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06CA97C6F497491CA83958A933B7EC5C</vt:lpwstr>
  </property>
</Properties>
</file>