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337" r:id="rId3"/>
    <p:sldId id="324" r:id="rId4"/>
    <p:sldId id="343" r:id="rId5"/>
    <p:sldId id="341" r:id="rId6"/>
    <p:sldId id="340" r:id="rId7"/>
    <p:sldId id="33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934" autoAdjust="0"/>
  </p:normalViewPr>
  <p:slideViewPr>
    <p:cSldViewPr snapToGrid="0" showGuides="1">
      <p:cViewPr varScale="1">
        <p:scale>
          <a:sx n="115" d="100"/>
          <a:sy n="115" d="100"/>
        </p:scale>
        <p:origin x="472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3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740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1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3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73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3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3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1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486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2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5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0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4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3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9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2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7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6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6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5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7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7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6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17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1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72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68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72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7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9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6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advTm="3000">
    <p:pull dir="r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任意多边形 18"/>
          <p:cNvSpPr/>
          <p:nvPr/>
        </p:nvSpPr>
        <p:spPr>
          <a:xfrm>
            <a:off x="0" y="-91548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EABC27-3F97-47F0-BA09-CF92B9BAF976}"/>
              </a:ext>
            </a:extLst>
          </p:cNvPr>
          <p:cNvSpPr/>
          <p:nvPr/>
        </p:nvSpPr>
        <p:spPr>
          <a:xfrm>
            <a:off x="3346579" y="25926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</p:spTree>
  </p:cSld>
  <p:clrMapOvr>
    <a:masterClrMapping/>
  </p:clrMapOvr>
  <p:transition advTm="3000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B0919B-40AA-8549-B494-AC2433A1145A}"/>
              </a:ext>
            </a:extLst>
          </p:cNvPr>
          <p:cNvSpPr txBox="1"/>
          <p:nvPr/>
        </p:nvSpPr>
        <p:spPr>
          <a:xfrm>
            <a:off x="300554" y="664490"/>
            <a:ext cx="23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5FF11-6CAE-084B-A344-48F5D74A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1" y="1590714"/>
            <a:ext cx="10842936" cy="36765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552DBA-CA5E-DA4B-ACFD-62C3732F4194}"/>
              </a:ext>
            </a:extLst>
          </p:cNvPr>
          <p:cNvSpPr txBox="1"/>
          <p:nvPr/>
        </p:nvSpPr>
        <p:spPr>
          <a:xfrm>
            <a:off x="597920" y="5511554"/>
            <a:ext cx="445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</a:t>
            </a:r>
          </a:p>
        </p:txBody>
      </p:sp>
    </p:spTree>
    <p:extLst>
      <p:ext uri="{BB962C8B-B14F-4D97-AF65-F5344CB8AC3E}">
        <p14:creationId xmlns:p14="http://schemas.microsoft.com/office/powerpoint/2010/main" val="4135965723"/>
      </p:ext>
    </p:extLst>
  </p:cSld>
  <p:clrMapOvr>
    <a:masterClrMapping/>
  </p:clrMapOvr>
  <p:transition advTm="3000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435E17-D569-214A-9503-1C552A14F2FB}"/>
              </a:ext>
            </a:extLst>
          </p:cNvPr>
          <p:cNvSpPr txBox="1"/>
          <p:nvPr/>
        </p:nvSpPr>
        <p:spPr>
          <a:xfrm>
            <a:off x="312234" y="577178"/>
            <a:ext cx="3780264" cy="391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Load_Weight(Wq)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Load_Weight(Wk)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Load_Weight(Wv)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Load_Weight(Wo)</a:t>
            </a: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Load_Input(X)</a:t>
            </a: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3DB106-ED07-1546-8FC4-27D559690164}"/>
              </a:ext>
            </a:extLst>
          </p:cNvPr>
          <p:cNvSpPr txBox="1"/>
          <p:nvPr/>
        </p:nvSpPr>
        <p:spPr>
          <a:xfrm>
            <a:off x="312234" y="122663"/>
            <a:ext cx="322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确定需要实现的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1B9508-9466-3F41-B92A-05620245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76" y="1565638"/>
            <a:ext cx="6438900" cy="1689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990325-C8A5-4E4F-A58B-118522ACA498}"/>
              </a:ext>
            </a:extLst>
          </p:cNvPr>
          <p:cNvSpPr/>
          <p:nvPr/>
        </p:nvSpPr>
        <p:spPr>
          <a:xfrm>
            <a:off x="4092498" y="869589"/>
            <a:ext cx="4915128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(single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059E86-6B87-074B-84C3-D87624873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76" y="3337562"/>
            <a:ext cx="4939871" cy="9199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DF5EEAE-6DFE-5342-BC55-07575D3CCC72}"/>
              </a:ext>
            </a:extLst>
          </p:cNvPr>
          <p:cNvSpPr txBox="1"/>
          <p:nvPr/>
        </p:nvSpPr>
        <p:spPr>
          <a:xfrm>
            <a:off x="4487376" y="4511083"/>
            <a:ext cx="7522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MatMul()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个矩阵相乘，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X * Wq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X * Wk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X * Wv</a:t>
            </a:r>
            <a:r>
              <a:rPr kumimoji="1" lang="zh-CN" alt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Scale()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Softmax()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MatMul()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833"/>
      </p:ext>
    </p:extLst>
  </p:cSld>
  <p:clrMapOvr>
    <a:masterClrMapping/>
  </p:clrMapOvr>
  <p:transition advTm="3000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435E17-D569-214A-9503-1C552A14F2FB}"/>
              </a:ext>
            </a:extLst>
          </p:cNvPr>
          <p:cNvSpPr txBox="1"/>
          <p:nvPr/>
        </p:nvSpPr>
        <p:spPr>
          <a:xfrm>
            <a:off x="334536" y="1115121"/>
            <a:ext cx="5006898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tiling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&lt;Tp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7E6827-C43D-AD41-BC80-563D999C9831}"/>
              </a:ext>
            </a:extLst>
          </p:cNvPr>
          <p:cNvSpPr/>
          <p:nvPr/>
        </p:nvSpPr>
        <p:spPr>
          <a:xfrm>
            <a:off x="6096000" y="1226634"/>
            <a:ext cx="2398042" cy="42165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X[Tp][Tm]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Wq[Tm][Tn]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Wk [Tm][Tn]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Wv [Tm][Tn]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[Tm][Tn]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Q[Tp][Tn]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K[Tp][Tn]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V[Tp][Tn]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的维度要相同，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的列维度可以任意。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0B720-5486-B446-B885-F0A8132142D6}"/>
              </a:ext>
            </a:extLst>
          </p:cNvPr>
          <p:cNvSpPr txBox="1"/>
          <p:nvPr/>
        </p:nvSpPr>
        <p:spPr>
          <a:xfrm>
            <a:off x="334536" y="111513"/>
            <a:ext cx="3222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ea"/>
              </a:rPr>
              <a:t>确定硬件的参数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BACC33-16F8-3E4B-A17E-7EE9A1A5434B}"/>
              </a:ext>
            </a:extLst>
          </p:cNvPr>
          <p:cNvSpPr txBox="1"/>
          <p:nvPr/>
        </p:nvSpPr>
        <p:spPr>
          <a:xfrm>
            <a:off x="533400" y="3711554"/>
            <a:ext cx="5185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off-chip/on-chip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T1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max{</a:t>
            </a:r>
            <a:r>
              <a:rPr kumimoji="1" lang="zh-CN" altLang="en-US" dirty="0"/>
              <a:t> </a:t>
            </a:r>
            <a:r>
              <a:rPr kumimoji="1" lang="en-US" altLang="zh-CN" dirty="0"/>
              <a:t>Tp</a:t>
            </a:r>
            <a:r>
              <a:rPr kumimoji="1" lang="zh-CN" altLang="en-US" dirty="0"/>
              <a:t>*</a:t>
            </a:r>
            <a:r>
              <a:rPr kumimoji="1" lang="en-US" altLang="zh-CN" dirty="0"/>
              <a:t>Tm/Wp,</a:t>
            </a:r>
            <a:r>
              <a:rPr kumimoji="1" lang="zh-CN" altLang="en-US" dirty="0"/>
              <a:t> </a:t>
            </a:r>
            <a:r>
              <a:rPr kumimoji="1" lang="en-US" altLang="zh-CN" dirty="0"/>
              <a:t>Tm</a:t>
            </a:r>
            <a:r>
              <a:rPr kumimoji="1" lang="zh-CN" altLang="en-US" dirty="0"/>
              <a:t>*</a:t>
            </a:r>
            <a:r>
              <a:rPr kumimoji="1" lang="en-US" altLang="zh-CN" dirty="0"/>
              <a:t>Tn/Ip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其中，</a:t>
            </a:r>
            <a:r>
              <a:rPr kumimoji="1" lang="en-US" altLang="zh-CN" dirty="0"/>
              <a:t>Wp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Ip</a:t>
            </a:r>
            <a:r>
              <a:rPr kumimoji="1" lang="zh-CN" altLang="en-US" dirty="0"/>
              <a:t>分别为</a:t>
            </a:r>
            <a:r>
              <a:rPr kumimoji="1" lang="en-US" altLang="zh-CN" dirty="0"/>
              <a:t>off-chip/on-chip</a:t>
            </a:r>
            <a:r>
              <a:rPr kumimoji="1" lang="zh-CN" altLang="en-US" dirty="0"/>
              <a:t> 每个</a:t>
            </a:r>
            <a:r>
              <a:rPr kumimoji="1" lang="en-US" altLang="zh-CN" dirty="0"/>
              <a:t>clock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数据传输量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75959"/>
      </p:ext>
    </p:extLst>
  </p:cSld>
  <p:clrMapOvr>
    <a:masterClrMapping/>
  </p:clrMapOvr>
  <p:transition advTm="3000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5C513B-36A9-499F-AAD2-AC24F1BAE6D7}"/>
              </a:ext>
            </a:extLst>
          </p:cNvPr>
          <p:cNvSpPr/>
          <p:nvPr/>
        </p:nvSpPr>
        <p:spPr>
          <a:xfrm>
            <a:off x="174294" y="109248"/>
            <a:ext cx="2893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loop</a:t>
            </a:r>
            <a:r>
              <a:rPr lang="zh-CN" altLang="en-US" sz="2400" dirty="0"/>
              <a:t> </a:t>
            </a:r>
            <a:r>
              <a:rPr lang="en-US" altLang="zh-CN" sz="2400" dirty="0"/>
              <a:t>tiling-</a:t>
            </a:r>
            <a:r>
              <a:rPr lang="zh-CN" altLang="en-US" sz="2400" dirty="0"/>
              <a:t>矩阵相乘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09640E-E680-8443-9BBB-24AC06EB68B2}"/>
              </a:ext>
            </a:extLst>
          </p:cNvPr>
          <p:cNvSpPr/>
          <p:nvPr/>
        </p:nvSpPr>
        <p:spPr>
          <a:xfrm>
            <a:off x="382858" y="817812"/>
            <a:ext cx="4244898" cy="2997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transfer:</a:t>
            </a:r>
            <a:endParaRPr lang="e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i=0; i&lt;P;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i+=Tp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j=0; j&lt;N; j+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k=0; k&lt;M; k+=Tm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BA346F-1BF6-FC4A-B146-BEDDB0A92BFC}"/>
              </a:ext>
            </a:extLst>
          </p:cNvPr>
          <p:cNvSpPr/>
          <p:nvPr/>
        </p:nvSpPr>
        <p:spPr>
          <a:xfrm>
            <a:off x="4627756" y="817812"/>
            <a:ext cx="6144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On-chip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</a:t>
            </a:r>
          </a:p>
          <a:p>
            <a:pPr>
              <a:lnSpc>
                <a:spcPct val="150000"/>
              </a:lnSpc>
            </a:pP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A[Tp][Tm],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B[Tm][Tn],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C[Tp][Tn]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ti = 0;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&lt; Tp;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i++) {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HLS PIPELINE II=1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0;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&lt; Tn;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j++) {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temp = 0;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0;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&lt; Tm;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k++) {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+= A[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i][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k] * B[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k][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j];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i][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j] = temp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985957-5CC3-D94A-8F18-B9B5DEEF1B63}"/>
              </a:ext>
            </a:extLst>
          </p:cNvPr>
          <p:cNvSpPr txBox="1"/>
          <p:nvPr/>
        </p:nvSpPr>
        <p:spPr>
          <a:xfrm>
            <a:off x="4728117" y="4928839"/>
            <a:ext cx="663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完成</a:t>
            </a:r>
            <a:r>
              <a:rPr kumimoji="1" lang="en-US" altLang="zh-CN" dirty="0"/>
              <a:t>Tm</a:t>
            </a:r>
            <a:r>
              <a:rPr kumimoji="1" lang="zh-CN" altLang="en-US" dirty="0"/>
              <a:t>*</a:t>
            </a:r>
            <a:r>
              <a:rPr kumimoji="1" lang="en-US" altLang="zh-CN" dirty="0"/>
              <a:t>Tn</a:t>
            </a:r>
            <a:r>
              <a:rPr kumimoji="1" lang="zh-CN" altLang="en-US" dirty="0"/>
              <a:t>次</a:t>
            </a:r>
            <a:r>
              <a:rPr kumimoji="1" lang="en-US" altLang="zh-CN" dirty="0"/>
              <a:t>MAC</a:t>
            </a:r>
          </a:p>
          <a:p>
            <a:r>
              <a:rPr kumimoji="1" lang="zh-CN" altLang="en-US" dirty="0"/>
              <a:t>完成一次矩阵相乘需要花费的时间为 </a:t>
            </a:r>
            <a:r>
              <a:rPr kumimoji="1" lang="en-US" altLang="zh-CN" dirty="0"/>
              <a:t>Tp*Tn</a:t>
            </a:r>
            <a:r>
              <a:rPr kumimoji="1" lang="zh-CN" altLang="en-US" dirty="0"/>
              <a:t>*</a:t>
            </a:r>
            <a:r>
              <a:rPr kumimoji="1" lang="en-US" altLang="zh-CN" dirty="0"/>
              <a:t>Tm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Tn</a:t>
            </a:r>
            <a:r>
              <a:rPr kumimoji="1" lang="zh-CN" altLang="en-US" dirty="0"/>
              <a:t>*</a:t>
            </a:r>
            <a:r>
              <a:rPr kumimoji="1" lang="en-US" altLang="zh-CN" dirty="0"/>
              <a:t>Tm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559588171"/>
      </p:ext>
    </p:extLst>
  </p:cSld>
  <p:clrMapOvr>
    <a:masterClrMapping/>
  </p:clrMapOvr>
  <p:transition advTm="3000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5C513B-36A9-499F-AAD2-AC24F1BAE6D7}"/>
              </a:ext>
            </a:extLst>
          </p:cNvPr>
          <p:cNvSpPr/>
          <p:nvPr/>
        </p:nvSpPr>
        <p:spPr>
          <a:xfrm>
            <a:off x="174294" y="109248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矩阵相乘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07EE4EF-B3D4-DE44-AA9E-3ED79251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6852"/>
              </p:ext>
            </p:extLst>
          </p:nvPr>
        </p:nvGraphicFramePr>
        <p:xfrm>
          <a:off x="1317085" y="2181763"/>
          <a:ext cx="120185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64">
                  <a:extLst>
                    <a:ext uri="{9D8B030D-6E8A-4147-A177-3AD203B41FA5}">
                      <a16:colId xmlns:a16="http://schemas.microsoft.com/office/drawing/2014/main" val="2914135767"/>
                    </a:ext>
                  </a:extLst>
                </a:gridCol>
                <a:gridCol w="300464">
                  <a:extLst>
                    <a:ext uri="{9D8B030D-6E8A-4147-A177-3AD203B41FA5}">
                      <a16:colId xmlns:a16="http://schemas.microsoft.com/office/drawing/2014/main" val="1574855191"/>
                    </a:ext>
                  </a:extLst>
                </a:gridCol>
                <a:gridCol w="300464">
                  <a:extLst>
                    <a:ext uri="{9D8B030D-6E8A-4147-A177-3AD203B41FA5}">
                      <a16:colId xmlns:a16="http://schemas.microsoft.com/office/drawing/2014/main" val="727091085"/>
                    </a:ext>
                  </a:extLst>
                </a:gridCol>
                <a:gridCol w="300464">
                  <a:extLst>
                    <a:ext uri="{9D8B030D-6E8A-4147-A177-3AD203B41FA5}">
                      <a16:colId xmlns:a16="http://schemas.microsoft.com/office/drawing/2014/main" val="1913446004"/>
                    </a:ext>
                  </a:extLst>
                </a:gridCol>
              </a:tblGrid>
              <a:tr h="3649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916688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390058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05CEBC1-1582-7648-8F2B-F3192D9E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16884"/>
              </p:ext>
            </p:extLst>
          </p:nvPr>
        </p:nvGraphicFramePr>
        <p:xfrm>
          <a:off x="1317085" y="3532618"/>
          <a:ext cx="120185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64">
                  <a:extLst>
                    <a:ext uri="{9D8B030D-6E8A-4147-A177-3AD203B41FA5}">
                      <a16:colId xmlns:a16="http://schemas.microsoft.com/office/drawing/2014/main" val="2914135767"/>
                    </a:ext>
                  </a:extLst>
                </a:gridCol>
                <a:gridCol w="300464">
                  <a:extLst>
                    <a:ext uri="{9D8B030D-6E8A-4147-A177-3AD203B41FA5}">
                      <a16:colId xmlns:a16="http://schemas.microsoft.com/office/drawing/2014/main" val="1574855191"/>
                    </a:ext>
                  </a:extLst>
                </a:gridCol>
                <a:gridCol w="300464">
                  <a:extLst>
                    <a:ext uri="{9D8B030D-6E8A-4147-A177-3AD203B41FA5}">
                      <a16:colId xmlns:a16="http://schemas.microsoft.com/office/drawing/2014/main" val="727091085"/>
                    </a:ext>
                  </a:extLst>
                </a:gridCol>
                <a:gridCol w="300464">
                  <a:extLst>
                    <a:ext uri="{9D8B030D-6E8A-4147-A177-3AD203B41FA5}">
                      <a16:colId xmlns:a16="http://schemas.microsoft.com/office/drawing/2014/main" val="1913446004"/>
                    </a:ext>
                  </a:extLst>
                </a:gridCol>
              </a:tblGrid>
              <a:tr h="3649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916688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39005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728A20D-CFC2-1B4F-B135-6098477D5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44872"/>
              </p:ext>
            </p:extLst>
          </p:nvPr>
        </p:nvGraphicFramePr>
        <p:xfrm>
          <a:off x="10132123" y="2929558"/>
          <a:ext cx="120185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64">
                  <a:extLst>
                    <a:ext uri="{9D8B030D-6E8A-4147-A177-3AD203B41FA5}">
                      <a16:colId xmlns:a16="http://schemas.microsoft.com/office/drawing/2014/main" val="2914135767"/>
                    </a:ext>
                  </a:extLst>
                </a:gridCol>
                <a:gridCol w="392648">
                  <a:extLst>
                    <a:ext uri="{9D8B030D-6E8A-4147-A177-3AD203B41FA5}">
                      <a16:colId xmlns:a16="http://schemas.microsoft.com/office/drawing/2014/main" val="15748551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7091085"/>
                    </a:ext>
                  </a:extLst>
                </a:gridCol>
                <a:gridCol w="300464">
                  <a:extLst>
                    <a:ext uri="{9D8B030D-6E8A-4147-A177-3AD203B41FA5}">
                      <a16:colId xmlns:a16="http://schemas.microsoft.com/office/drawing/2014/main" val="1913446004"/>
                    </a:ext>
                  </a:extLst>
                </a:gridCol>
              </a:tblGrid>
              <a:tr h="3208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916688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390058"/>
                  </a:ext>
                </a:extLst>
              </a:tr>
            </a:tbl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DA456C16-1897-FD48-B7D6-EAF9B7E8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33" y="2331000"/>
            <a:ext cx="3433920" cy="2196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6FDCFC6-7608-1F44-B7C0-28E799ADFECD}"/>
              </a:ext>
            </a:extLst>
          </p:cNvPr>
          <p:cNvSpPr txBox="1"/>
          <p:nvPr/>
        </p:nvSpPr>
        <p:spPr>
          <a:xfrm>
            <a:off x="919978" y="2179516"/>
            <a:ext cx="39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Tp</a:t>
            </a:r>
            <a:endParaRPr kumimoji="1"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8B40D4-BDFF-7944-81D8-989565D51D2F}"/>
              </a:ext>
            </a:extLst>
          </p:cNvPr>
          <p:cNvSpPr txBox="1"/>
          <p:nvPr/>
        </p:nvSpPr>
        <p:spPr>
          <a:xfrm>
            <a:off x="1279711" y="1852723"/>
            <a:ext cx="1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Tm</a:t>
            </a:r>
            <a:endParaRPr kumimoji="1" lang="zh-CN" altLang="en-US" sz="1600" dirty="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96FDCFC6-7608-1F44-B7C0-28E799ADFECD}"/>
              </a:ext>
            </a:extLst>
          </p:cNvPr>
          <p:cNvSpPr txBox="1"/>
          <p:nvPr/>
        </p:nvSpPr>
        <p:spPr>
          <a:xfrm>
            <a:off x="919976" y="3532262"/>
            <a:ext cx="1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/>
              <a:t>Tm</a:t>
            </a:r>
            <a:endParaRPr kumimoji="1" lang="zh-CN" altLang="en-US" sz="1600" dirty="0"/>
          </a:p>
        </p:txBody>
      </p:sp>
      <p:sp>
        <p:nvSpPr>
          <p:cNvPr id="22" name="文本框 18">
            <a:extLst>
              <a:ext uri="{FF2B5EF4-FFF2-40B4-BE49-F238E27FC236}">
                <a16:creationId xmlns:a16="http://schemas.microsoft.com/office/drawing/2014/main" id="{65801610-FCD7-3140-A049-71323CE52613}"/>
              </a:ext>
            </a:extLst>
          </p:cNvPr>
          <p:cNvSpPr txBox="1"/>
          <p:nvPr/>
        </p:nvSpPr>
        <p:spPr>
          <a:xfrm>
            <a:off x="1268143" y="3129573"/>
            <a:ext cx="1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/>
              <a:t>Tn</a:t>
            </a:r>
            <a:endParaRPr kumimoji="1" lang="zh-CN" altLang="en-US" sz="1600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9FABB43-1112-3C4F-AD0B-AABED8E2694D}"/>
              </a:ext>
            </a:extLst>
          </p:cNvPr>
          <p:cNvCxnSpPr/>
          <p:nvPr/>
        </p:nvCxnSpPr>
        <p:spPr>
          <a:xfrm>
            <a:off x="2675056" y="2716800"/>
            <a:ext cx="69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50C3AB0-82EB-664F-8ED3-298C4673B0C0}"/>
              </a:ext>
            </a:extLst>
          </p:cNvPr>
          <p:cNvCxnSpPr/>
          <p:nvPr/>
        </p:nvCxnSpPr>
        <p:spPr>
          <a:xfrm>
            <a:off x="2675056" y="3909570"/>
            <a:ext cx="69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9FABB43-1112-3C4F-AD0B-AABED8E2694D}"/>
              </a:ext>
            </a:extLst>
          </p:cNvPr>
          <p:cNvCxnSpPr/>
          <p:nvPr/>
        </p:nvCxnSpPr>
        <p:spPr>
          <a:xfrm>
            <a:off x="9053550" y="3214802"/>
            <a:ext cx="69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6166F22-632C-7143-9749-A077FD61C25B}"/>
              </a:ext>
            </a:extLst>
          </p:cNvPr>
          <p:cNvSpPr txBox="1"/>
          <p:nvPr/>
        </p:nvSpPr>
        <p:spPr>
          <a:xfrm>
            <a:off x="9744925" y="2929558"/>
            <a:ext cx="387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Tp</a:t>
            </a:r>
            <a:endParaRPr kumimoji="1" lang="zh-CN" altLang="en-US" sz="1600" dirty="0"/>
          </a:p>
        </p:txBody>
      </p:sp>
      <p:sp>
        <p:nvSpPr>
          <p:cNvPr id="28" name="文本框 18">
            <a:extLst>
              <a:ext uri="{FF2B5EF4-FFF2-40B4-BE49-F238E27FC236}">
                <a16:creationId xmlns:a16="http://schemas.microsoft.com/office/drawing/2014/main" id="{CDAFD06F-4DC2-7142-AAE0-9677B92B8C48}"/>
              </a:ext>
            </a:extLst>
          </p:cNvPr>
          <p:cNvSpPr txBox="1"/>
          <p:nvPr/>
        </p:nvSpPr>
        <p:spPr>
          <a:xfrm>
            <a:off x="10031762" y="2505534"/>
            <a:ext cx="1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/>
              <a:t>Tn</a:t>
            </a:r>
            <a:endParaRPr kumimoji="1"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74150F-0B91-474B-A4CB-988ACE40C392}"/>
              </a:ext>
            </a:extLst>
          </p:cNvPr>
          <p:cNvSpPr txBox="1"/>
          <p:nvPr/>
        </p:nvSpPr>
        <p:spPr>
          <a:xfrm>
            <a:off x="2596174" y="2219330"/>
            <a:ext cx="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Tp</a:t>
            </a:r>
            <a:r>
              <a:rPr kumimoji="1" lang="zh-CN" altLang="en-US" dirty="0"/>
              <a:t> * </a:t>
            </a:r>
            <a:r>
              <a:rPr kumimoji="1" lang="en-US" altLang="zh-CN" dirty="0"/>
              <a:t>Tm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6E418F5-8BC1-F44F-B28B-579CCA039674}"/>
              </a:ext>
            </a:extLst>
          </p:cNvPr>
          <p:cNvSpPr txBox="1"/>
          <p:nvPr/>
        </p:nvSpPr>
        <p:spPr>
          <a:xfrm>
            <a:off x="2568599" y="3429000"/>
            <a:ext cx="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Tm</a:t>
            </a:r>
            <a:r>
              <a:rPr kumimoji="1" lang="zh-CN" altLang="en-US" dirty="0"/>
              <a:t>* </a:t>
            </a:r>
            <a:r>
              <a:rPr kumimoji="1" lang="en-US" altLang="zh-CN" dirty="0"/>
              <a:t>Tn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D6A90FC-917E-3B48-8140-CDF71F2F96B5}"/>
              </a:ext>
            </a:extLst>
          </p:cNvPr>
          <p:cNvSpPr txBox="1"/>
          <p:nvPr/>
        </p:nvSpPr>
        <p:spPr>
          <a:xfrm>
            <a:off x="8997899" y="2760241"/>
            <a:ext cx="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Tp</a:t>
            </a:r>
            <a:r>
              <a:rPr kumimoji="1" lang="zh-CN" altLang="en-US" dirty="0"/>
              <a:t>* </a:t>
            </a:r>
            <a:r>
              <a:rPr kumimoji="1" lang="en-US" altLang="zh-CN" dirty="0"/>
              <a:t>Tn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6E7279C-7669-4448-87C9-C998408FF438}"/>
              </a:ext>
            </a:extLst>
          </p:cNvPr>
          <p:cNvSpPr txBox="1"/>
          <p:nvPr/>
        </p:nvSpPr>
        <p:spPr>
          <a:xfrm>
            <a:off x="1388330" y="1327264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X[P][M]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C152E3-B875-D943-90F8-BCA978E3B2D2}"/>
              </a:ext>
            </a:extLst>
          </p:cNvPr>
          <p:cNvSpPr txBox="1"/>
          <p:nvPr/>
        </p:nvSpPr>
        <p:spPr>
          <a:xfrm>
            <a:off x="1294782" y="4698807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Wq[M][N]</a:t>
            </a:r>
            <a:endParaRPr kumimoji="1" lang="zh-CN" altLang="en-US" dirty="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A6E7279C-7669-4448-87C9-C998408FF438}"/>
              </a:ext>
            </a:extLst>
          </p:cNvPr>
          <p:cNvSpPr txBox="1"/>
          <p:nvPr/>
        </p:nvSpPr>
        <p:spPr>
          <a:xfrm>
            <a:off x="10203368" y="3891922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Q[P][N]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64B200-980E-0B4D-988E-2873A0E2EA23}"/>
              </a:ext>
            </a:extLst>
          </p:cNvPr>
          <p:cNvSpPr/>
          <p:nvPr/>
        </p:nvSpPr>
        <p:spPr>
          <a:xfrm>
            <a:off x="3661274" y="1668057"/>
            <a:ext cx="108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X[Tp][Tm]</a:t>
            </a:r>
            <a:endParaRPr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C8CFAF2E-8B68-1B4C-B44D-FEB98ACB67D5}"/>
              </a:ext>
            </a:extLst>
          </p:cNvPr>
          <p:cNvSpPr/>
          <p:nvPr/>
        </p:nvSpPr>
        <p:spPr>
          <a:xfrm>
            <a:off x="3671287" y="2222902"/>
            <a:ext cx="992875" cy="49388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571344A7-5281-7740-A55D-2DEC34E7A3AD}"/>
              </a:ext>
            </a:extLst>
          </p:cNvPr>
          <p:cNvSpPr/>
          <p:nvPr/>
        </p:nvSpPr>
        <p:spPr>
          <a:xfrm>
            <a:off x="3637356" y="3689545"/>
            <a:ext cx="992874" cy="5561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02810E-559E-E84B-A460-7D0CBA90470F}"/>
              </a:ext>
            </a:extLst>
          </p:cNvPr>
          <p:cNvSpPr/>
          <p:nvPr/>
        </p:nvSpPr>
        <p:spPr>
          <a:xfrm>
            <a:off x="3469619" y="3154741"/>
            <a:ext cx="128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Wq[Tm][Tn]</a:t>
            </a:r>
            <a:endParaRPr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325B31E-5680-9345-A605-AE2A9671E822}"/>
              </a:ext>
            </a:extLst>
          </p:cNvPr>
          <p:cNvCxnSpPr/>
          <p:nvPr/>
        </p:nvCxnSpPr>
        <p:spPr>
          <a:xfrm>
            <a:off x="4750290" y="2469844"/>
            <a:ext cx="54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325B31E-5680-9345-A605-AE2A9671E822}"/>
              </a:ext>
            </a:extLst>
          </p:cNvPr>
          <p:cNvCxnSpPr/>
          <p:nvPr/>
        </p:nvCxnSpPr>
        <p:spPr>
          <a:xfrm>
            <a:off x="4750290" y="4032366"/>
            <a:ext cx="54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E19AE16-8DD1-A44A-B6FF-312B9B040528}"/>
              </a:ext>
            </a:extLst>
          </p:cNvPr>
          <p:cNvSpPr/>
          <p:nvPr/>
        </p:nvSpPr>
        <p:spPr>
          <a:xfrm>
            <a:off x="3469619" y="1327264"/>
            <a:ext cx="5487292" cy="386267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31CDEF-CC94-504A-B602-2E87AEA9FF2A}"/>
              </a:ext>
            </a:extLst>
          </p:cNvPr>
          <p:cNvSpPr txBox="1"/>
          <p:nvPr/>
        </p:nvSpPr>
        <p:spPr>
          <a:xfrm>
            <a:off x="7687839" y="1437520"/>
            <a:ext cx="12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on-chip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025645"/>
      </p:ext>
    </p:extLst>
  </p:cSld>
  <p:clrMapOvr>
    <a:masterClrMapping/>
  </p:clrMapOvr>
  <p:transition advTm="3000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1552DBA-CA5E-DA4B-ACFD-62C3732F4194}"/>
              </a:ext>
            </a:extLst>
          </p:cNvPr>
          <p:cNvSpPr txBox="1"/>
          <p:nvPr/>
        </p:nvSpPr>
        <p:spPr>
          <a:xfrm>
            <a:off x="163021" y="582716"/>
            <a:ext cx="445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single-head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0CAFBC-C75C-834C-BD5C-E34FED3DA684}"/>
              </a:ext>
            </a:extLst>
          </p:cNvPr>
          <p:cNvSpPr txBox="1"/>
          <p:nvPr/>
        </p:nvSpPr>
        <p:spPr>
          <a:xfrm>
            <a:off x="427196" y="1012305"/>
            <a:ext cx="49253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/>
              <a:t>single-head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attention</a:t>
            </a:r>
            <a:r>
              <a:rPr kumimoji="1" lang="zh-CN" altLang="en" sz="2000" b="1" dirty="0"/>
              <a:t>计算</a:t>
            </a:r>
            <a:r>
              <a:rPr kumimoji="1" lang="zh-CN" altLang="en-US" sz="2000" b="1" dirty="0"/>
              <a:t>过程：</a:t>
            </a:r>
            <a:endParaRPr kumimoji="1" lang="en" altLang="zh-CN" sz="2000" b="1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矩阵计算</a:t>
            </a:r>
            <a:r>
              <a:rPr kumimoji="1" lang="zh-CN" altLang="en" dirty="0"/>
              <a:t>并行</a:t>
            </a:r>
            <a:endParaRPr kumimoji="1" lang="en-US" altLang="zh-CN" dirty="0"/>
          </a:p>
          <a:p>
            <a:r>
              <a:rPr kumimoji="1" lang="en" altLang="zh-CN" dirty="0"/>
              <a:t>Q = X * Wq</a:t>
            </a:r>
          </a:p>
          <a:p>
            <a:r>
              <a:rPr kumimoji="1" lang="en" altLang="zh-CN" dirty="0"/>
              <a:t>K = X * Wk</a:t>
            </a:r>
          </a:p>
          <a:p>
            <a:r>
              <a:rPr kumimoji="1" lang="en" altLang="zh-CN" dirty="0"/>
              <a:t>V = X * Wv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调用三次</a:t>
            </a:r>
            <a:r>
              <a:rPr kumimoji="1" lang="en-US" altLang="zh-CN" dirty="0" err="1"/>
              <a:t>mmul</a:t>
            </a:r>
            <a:r>
              <a:rPr kumimoji="1" lang="zh-CN" altLang="en-US" dirty="0"/>
              <a:t>函数，并行执行：</a:t>
            </a:r>
            <a:endParaRPr kumimoji="1" lang="en-US" altLang="zh-CN" dirty="0"/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X[Tp][Tm],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Wq[Tm][Tn],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Q[Tp][Tn]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/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X[Tp][Tm],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Wk[Tm][Tn],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K[Tp][Tn]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/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X[Tp][Tm],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Wv[Tm][Tn],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V[Tp][Tn]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617B4C-6E81-0740-A97B-F59116EA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752" y="2674298"/>
            <a:ext cx="1776761" cy="72156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7799334-D294-E843-99CB-1EDCEE9DC554}"/>
              </a:ext>
            </a:extLst>
          </p:cNvPr>
          <p:cNvSpPr/>
          <p:nvPr/>
        </p:nvSpPr>
        <p:spPr>
          <a:xfrm>
            <a:off x="5445513" y="93424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计算矩阵</a:t>
            </a:r>
            <a:r>
              <a:rPr kumimoji="1" lang="en-US" altLang="zh-CN" dirty="0"/>
              <a:t>Q</a:t>
            </a:r>
            <a:r>
              <a:rPr kumimoji="1" lang="zh-CN" altLang="en-US" dirty="0"/>
              <a:t>*</a:t>
            </a:r>
            <a:r>
              <a:rPr kumimoji="1" lang="en-US" altLang="zh-CN" dirty="0"/>
              <a:t>K</a:t>
            </a:r>
            <a:r>
              <a:rPr kumimoji="1" lang="en-US" altLang="zh-CN" baseline="30000" dirty="0"/>
              <a:t>T</a:t>
            </a:r>
            <a:r>
              <a:rPr kumimoji="1" lang="zh-CN" altLang="en-US" baseline="30000" dirty="0"/>
              <a:t> 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Scale</a:t>
            </a:r>
          </a:p>
          <a:p>
            <a:r>
              <a:rPr kumimoji="1" lang="en-US" altLang="zh-CN" dirty="0"/>
              <a:t>(Tp,</a:t>
            </a:r>
            <a:r>
              <a:rPr kumimoji="1" lang="zh-CN" altLang="en-US" dirty="0"/>
              <a:t> </a:t>
            </a:r>
            <a:r>
              <a:rPr kumimoji="1" lang="en-US" altLang="zh-CN" dirty="0"/>
              <a:t>Tn)</a:t>
            </a:r>
            <a:r>
              <a:rPr kumimoji="1" lang="zh-CN" altLang="en-US" dirty="0"/>
              <a:t> *</a:t>
            </a:r>
            <a:r>
              <a:rPr kumimoji="1" lang="en-US" altLang="zh-CN" dirty="0"/>
              <a:t> (Tn,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Tp)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(Tp,</a:t>
            </a:r>
            <a:r>
              <a:rPr kumimoji="1" lang="zh-CN" altLang="en-US" dirty="0"/>
              <a:t> </a:t>
            </a:r>
            <a:r>
              <a:rPr kumimoji="1" lang="en-US" altLang="zh-CN" dirty="0"/>
              <a:t>Tp)</a:t>
            </a:r>
            <a:r>
              <a:rPr kumimoji="1" lang="zh-CN" altLang="en-US" dirty="0"/>
              <a:t> 方阵</a:t>
            </a:r>
            <a:r>
              <a:rPr kumimoji="1" lang="en-US" altLang="zh-CN" dirty="0"/>
              <a:t>,</a:t>
            </a:r>
            <a:r>
              <a:rPr kumimoji="1" lang="zh-CN" altLang="en-US" dirty="0"/>
              <a:t> 维度不同，不能用</a:t>
            </a:r>
            <a:r>
              <a:rPr kumimoji="1" lang="en-US" altLang="zh-CN" dirty="0" err="1"/>
              <a:t>mmul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方法：再设计一个不同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的矩阵乘法，同时进行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，结果存到</a:t>
            </a:r>
            <a:r>
              <a:rPr kumimoji="1" lang="en-US" altLang="zh-CN" dirty="0" err="1"/>
              <a:t>buffer_S</a:t>
            </a:r>
            <a:r>
              <a:rPr kumimoji="1" lang="zh-CN" altLang="en-US" dirty="0"/>
              <a:t> </a:t>
            </a:r>
            <a:r>
              <a:rPr kumimoji="1" lang="en-US" altLang="zh-CN" dirty="0"/>
              <a:t>[][]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A[Tp][T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[Tp][T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涉及到指数运算。如何在</a:t>
            </a:r>
            <a:r>
              <a:rPr kumimoji="1" lang="en-US" altLang="zh-CN" dirty="0"/>
              <a:t>FPGA</a:t>
            </a:r>
            <a:r>
              <a:rPr kumimoji="1" lang="zh-CN" altLang="en-US" dirty="0"/>
              <a:t>上实现？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zh-CN" altLang="en" dirty="0"/>
              <a:t>计算</a:t>
            </a:r>
            <a:r>
              <a:rPr kumimoji="1" lang="zh-CN" altLang="en-US" dirty="0"/>
              <a:t>矩阵 </a:t>
            </a:r>
            <a:r>
              <a:rPr kumimoji="1" lang="en-US" altLang="zh-CN" dirty="0"/>
              <a:t>Z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zh-CN" altLang="en-US" dirty="0"/>
              <a:t>*</a:t>
            </a:r>
            <a:r>
              <a:rPr kumimoji="1" lang="en-US" altLang="zh-CN" dirty="0"/>
              <a:t>V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维度为</a:t>
            </a:r>
            <a:r>
              <a:rPr kumimoji="1" lang="en-US" altLang="zh-CN" dirty="0"/>
              <a:t>(Tp</a:t>
            </a:r>
            <a:r>
              <a:rPr kumimoji="1" lang="zh-CN" altLang="en-US" dirty="0"/>
              <a:t>*</a:t>
            </a:r>
            <a:r>
              <a:rPr kumimoji="1" lang="en-US" altLang="zh-CN" dirty="0"/>
              <a:t>Tp)</a:t>
            </a:r>
            <a:r>
              <a:rPr kumimoji="1" lang="zh-CN" altLang="en-US" dirty="0"/>
              <a:t>*</a:t>
            </a:r>
            <a:r>
              <a:rPr kumimoji="1" lang="en-US" altLang="zh-CN" dirty="0"/>
              <a:t>(Tp</a:t>
            </a:r>
            <a:r>
              <a:rPr kumimoji="1" lang="zh-CN" altLang="en-US" dirty="0"/>
              <a:t>*</a:t>
            </a:r>
            <a:r>
              <a:rPr kumimoji="1" lang="en-US" altLang="zh-CN" dirty="0"/>
              <a:t>Tn)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(Tp</a:t>
            </a:r>
            <a:r>
              <a:rPr kumimoji="1" lang="zh-CN" altLang="en-US" dirty="0"/>
              <a:t>*</a:t>
            </a:r>
            <a:r>
              <a:rPr kumimoji="1" lang="en-US" altLang="zh-CN" dirty="0"/>
              <a:t>Tn)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A[Tp][T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C[Tp][T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0283B2-3E2E-424C-9C49-8CC4FF64E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60" y="3462137"/>
            <a:ext cx="3694896" cy="7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42311"/>
      </p:ext>
    </p:extLst>
  </p:cSld>
  <p:clrMapOvr>
    <a:masterClrMapping/>
  </p:clrMapOvr>
  <p:transition advTm="3000">
    <p:pull dir="r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787</Words>
  <Application>Microsoft Macintosh PowerPoint</Application>
  <PresentationFormat>宽屏</PresentationFormat>
  <Paragraphs>111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Qi PanJie</cp:lastModifiedBy>
  <cp:revision>529</cp:revision>
  <dcterms:created xsi:type="dcterms:W3CDTF">2017-03-09T23:18:00Z</dcterms:created>
  <dcterms:modified xsi:type="dcterms:W3CDTF">2020-07-11T13:56:31Z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