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76" r:id="rId3"/>
    <p:sldId id="285" r:id="rId4"/>
    <p:sldId id="277" r:id="rId5"/>
    <p:sldId id="278" r:id="rId6"/>
    <p:sldId id="279" r:id="rId7"/>
    <p:sldId id="286" r:id="rId8"/>
    <p:sldId id="293" r:id="rId9"/>
    <p:sldId id="280" r:id="rId10"/>
    <p:sldId id="281" r:id="rId11"/>
    <p:sldId id="282" r:id="rId12"/>
    <p:sldId id="287" r:id="rId13"/>
    <p:sldId id="288" r:id="rId14"/>
    <p:sldId id="292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7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FED3CE-B836-4CA1-A329-67963A5BB04C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D96A7E-514D-4F22-B47B-4B5BB73F3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567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147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60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88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550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48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871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619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411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07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43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B2538-C609-4CF7-B9CD-C8A258EF3A10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16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3120"/>
            <a:ext cx="9144000" cy="2403566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33748" y="2375488"/>
            <a:ext cx="538517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</a:rPr>
              <a:t>周报</a:t>
            </a:r>
            <a:r>
              <a:rPr lang="en-US" altLang="zh-CN" sz="3600" dirty="0" smtClean="0">
                <a:solidFill>
                  <a:schemeClr val="bg1"/>
                </a:solidFill>
              </a:rPr>
              <a:t>-pattern pruning</a:t>
            </a:r>
          </a:p>
          <a:p>
            <a:endParaRPr lang="en-US" altLang="zh-CN" sz="3600" dirty="0" smtClean="0">
              <a:solidFill>
                <a:schemeClr val="bg1"/>
              </a:solidFill>
            </a:endParaRPr>
          </a:p>
          <a:p>
            <a:pPr algn="r"/>
            <a:r>
              <a:rPr lang="en-US" altLang="zh-CN" sz="3600" dirty="0" smtClean="0">
                <a:solidFill>
                  <a:schemeClr val="bg1"/>
                </a:solidFill>
              </a:rPr>
              <a:t>		</a:t>
            </a:r>
            <a:r>
              <a:rPr lang="zh-CN" altLang="en-US" sz="2800" dirty="0" smtClean="0">
                <a:solidFill>
                  <a:schemeClr val="bg1"/>
                </a:solidFill>
              </a:rPr>
              <a:t>宋玉红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algn="r"/>
            <a:r>
              <a:rPr lang="en-US" altLang="zh-CN" sz="2800" dirty="0" smtClean="0">
                <a:solidFill>
                  <a:schemeClr val="bg1"/>
                </a:solidFill>
              </a:rPr>
              <a:t>2020.06.13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8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任务</a:t>
            </a:r>
            <a:r>
              <a:rPr lang="zh-CN" altLang="en-US" sz="3200" dirty="0">
                <a:solidFill>
                  <a:schemeClr val="bg1"/>
                </a:solidFill>
              </a:rPr>
              <a:t>二</a:t>
            </a:r>
          </a:p>
        </p:txBody>
      </p:sp>
      <p:sp>
        <p:nvSpPr>
          <p:cNvPr id="3" name="矩形 2"/>
          <p:cNvSpPr/>
          <p:nvPr/>
        </p:nvSpPr>
        <p:spPr>
          <a:xfrm>
            <a:off x="352697" y="2022680"/>
            <a:ext cx="832966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结合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AMC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和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pattern pruning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使用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AMC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确定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出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每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层的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压缩率</a:t>
            </a:r>
            <a:endParaRPr lang="en-US" altLang="zh-CN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每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层从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一个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确定的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小范围的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pattern set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中选择这一层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的要剪枝的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pattern</a:t>
            </a:r>
            <a:endParaRPr lang="en-US" altLang="zh-CN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如何缩小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pattern set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范围：在每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种剪枝数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(1-8)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的所有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组合空间中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选择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top-k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个重要的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pattern(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基于某种标准，比如说根据重要性度量，选择最常出现的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top-k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个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pattern)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每一层都剪枝完成后训练一个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epoch(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只训练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400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个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batch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，节省时间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，以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accuracy(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或者加上整体剪枝率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作为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reward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可能存在的问题：</a:t>
            </a:r>
            <a:r>
              <a:rPr lang="en-US" altLang="zh-CN" sz="2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zh-CN" altLang="en-US" sz="2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如何决定？</a:t>
            </a:r>
            <a:endParaRPr lang="en-US" altLang="zh-CN" sz="2400" dirty="0" smtClean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0661" y="1268841"/>
            <a:ext cx="39773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关于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RL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的一点想法一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29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任务二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0661" y="1268841"/>
            <a:ext cx="39773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关于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RL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的一点想法二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2697" y="2095130"/>
            <a:ext cx="83562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之前我们的方法是在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pattern set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和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pruning layer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组合中使用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RL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进行选择，以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accuracy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作为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reward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面临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着如何缩小搜索空间的问题</a:t>
            </a:r>
            <a:endParaRPr lang="en-US" altLang="zh-CN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是否可以在每一种剪枝数的对应的组合空间内按照某种标准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比如前面说的说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根据重要性度量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选择出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top-k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个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pattern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组成一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个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pattern 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可能</a:t>
            </a:r>
            <a:r>
              <a:rPr lang="zh-CN" altLang="en-US" sz="2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存在的问题：</a:t>
            </a:r>
            <a:endParaRPr lang="en-US" altLang="zh-CN" sz="2400" dirty="0" smtClean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zh-CN" altLang="en-US" sz="2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如何决定</a:t>
            </a:r>
            <a:endParaRPr lang="en-US" altLang="zh-CN" sz="2400" dirty="0" smtClean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剪枝</a:t>
            </a:r>
            <a:r>
              <a:rPr lang="zh-CN" altLang="en-US" sz="2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的层的剪枝率都是相同的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2724" y="4131538"/>
            <a:ext cx="721314" cy="2215996"/>
          </a:xfrm>
          <a:prstGeom prst="rect">
            <a:avLst/>
          </a:prstGeom>
        </p:spPr>
      </p:pic>
      <p:sp>
        <p:nvSpPr>
          <p:cNvPr id="7" name="任意多边形 6"/>
          <p:cNvSpPr/>
          <p:nvPr/>
        </p:nvSpPr>
        <p:spPr>
          <a:xfrm flipV="1">
            <a:off x="6329779" y="3897296"/>
            <a:ext cx="1447989" cy="1269507"/>
          </a:xfrm>
          <a:custGeom>
            <a:avLst/>
            <a:gdLst>
              <a:gd name="connsiteX0" fmla="*/ 0 w 2636668"/>
              <a:gd name="connsiteY0" fmla="*/ 798990 h 798990"/>
              <a:gd name="connsiteX1" fmla="*/ 443884 w 2636668"/>
              <a:gd name="connsiteY1" fmla="*/ 328474 h 798990"/>
              <a:gd name="connsiteX2" fmla="*/ 2636668 w 2636668"/>
              <a:gd name="connsiteY2" fmla="*/ 0 h 798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6668" h="798990">
                <a:moveTo>
                  <a:pt x="0" y="798990"/>
                </a:moveTo>
                <a:cubicBezTo>
                  <a:pt x="2219" y="630314"/>
                  <a:pt x="4439" y="461639"/>
                  <a:pt x="443884" y="328474"/>
                </a:cubicBezTo>
                <a:cubicBezTo>
                  <a:pt x="883329" y="195309"/>
                  <a:pt x="1759998" y="97654"/>
                  <a:pt x="2636668" y="0"/>
                </a:cubicBezTo>
              </a:path>
            </a:pathLst>
          </a:custGeom>
          <a:noFill/>
          <a:ln w="1905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95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任务二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0661" y="1268841"/>
            <a:ext cx="60740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关于多种压缩方法结合的一点想法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2697" y="2148396"/>
            <a:ext cx="84539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目前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两种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压缩技术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结合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的比较多</a:t>
            </a:r>
            <a:endParaRPr lang="en-US" altLang="zh-CN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可否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考虑的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Compact Model,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Network </a:t>
            </a:r>
            <a:r>
              <a:rPr lang="en-US" altLang="zh-CN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Sparsification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Quantization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三种技术的结合</a:t>
            </a:r>
            <a:endParaRPr lang="en-US" altLang="zh-CN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可能</a:t>
            </a:r>
            <a:r>
              <a:rPr lang="zh-CN" altLang="en-US" sz="2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存在的问题：压缩率有保证，但是</a:t>
            </a:r>
            <a:r>
              <a:rPr lang="en-US" altLang="zh-CN" sz="2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accuracy</a:t>
            </a:r>
            <a:r>
              <a:rPr lang="zh-CN" altLang="en-US" sz="2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不一定能够保证</a:t>
            </a:r>
            <a:endParaRPr lang="en-US" altLang="zh-CN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73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任务二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0661" y="1268841"/>
            <a:ext cx="60740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关于多种剪枝方法结合的一点想法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0566" y="1925160"/>
            <a:ext cx="82828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非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结构化剪枝和结构化剪枝都存在很多标准</a:t>
            </a:r>
            <a:endParaRPr lang="en-US" altLang="zh-CN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可不可以在剪枝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kernel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和剪枝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channel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的时候考虑使用不用的标准，使之成为一种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hybrid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方法</a:t>
            </a:r>
            <a:endParaRPr lang="zh-CN" alt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964" y="3079692"/>
            <a:ext cx="5209575" cy="377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任务二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2697" y="1571348"/>
            <a:ext cx="6143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再比较难的一点可能就是提出自己的新标准</a:t>
            </a:r>
          </a:p>
        </p:txBody>
      </p:sp>
      <p:sp>
        <p:nvSpPr>
          <p:cNvPr id="6" name="矩形 5"/>
          <p:cNvSpPr/>
          <p:nvPr/>
        </p:nvSpPr>
        <p:spPr>
          <a:xfrm>
            <a:off x="268416" y="2406917"/>
            <a:ext cx="3621504" cy="15388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下一步计划</a:t>
            </a:r>
            <a:endParaRPr lang="en-US" altLang="zh-CN" sz="2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  <a:cs typeface="Times New Roman" panose="02020603050405020304" pitchFamily="18" charset="0"/>
              </a:rPr>
              <a:t>先确定</a:t>
            </a:r>
            <a:r>
              <a:rPr lang="zh-CN" altLang="en-US" sz="2800" dirty="0" smtClean="0">
                <a:latin typeface="+mn-ea"/>
                <a:cs typeface="Times New Roman" panose="02020603050405020304" pitchFamily="18" charset="0"/>
              </a:rPr>
              <a:t>目标方向</a:t>
            </a:r>
            <a:endParaRPr lang="en-US" altLang="zh-CN" sz="2800" dirty="0" smtClean="0">
              <a:latin typeface="+mn-ea"/>
              <a:cs typeface="Times New Roman" panose="02020603050405020304" pitchFamily="18" charset="0"/>
            </a:endParaRP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+mn-ea"/>
                <a:cs typeface="Times New Roman" panose="02020603050405020304" pitchFamily="18" charset="0"/>
              </a:rPr>
              <a:t>再进行深入调研</a:t>
            </a:r>
            <a:endParaRPr lang="en-US" altLang="zh-CN" sz="28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01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本周任务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3123" y="2089653"/>
            <a:ext cx="815775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对</a:t>
            </a:r>
            <a:r>
              <a:rPr lang="zh-CN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压缩技术的调研</a:t>
            </a:r>
            <a:endParaRPr lang="en-US" altLang="zh-CN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调研后的一点</a:t>
            </a:r>
            <a:r>
              <a:rPr lang="zh-CN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想法</a:t>
            </a:r>
            <a:endParaRPr lang="en-US" altLang="zh-CN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30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任务一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1560" y="1983121"/>
            <a:ext cx="81577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调研</a:t>
            </a:r>
            <a:r>
              <a:rPr lang="zh-CN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多种</a:t>
            </a:r>
            <a:r>
              <a:rPr lang="zh-CN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压缩技术</a:t>
            </a:r>
            <a:endParaRPr lang="en-US" altLang="zh-CN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四种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DNN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压缩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技术</a:t>
            </a:r>
            <a:endParaRPr lang="en-US" altLang="zh-CN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结合多种压缩技术的方法</a:t>
            </a:r>
            <a:endParaRPr lang="en-US" altLang="zh-CN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未来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可能的研究方向</a:t>
            </a:r>
            <a:endParaRPr lang="en-US" altLang="zh-CN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81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任务一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2711" y="2032986"/>
            <a:ext cx="815857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Compact Model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在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保证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accuracy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的情况下，设计更小的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以减少参数和操作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量，如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Google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的</a:t>
            </a:r>
            <a:r>
              <a:rPr lang="en-US" altLang="zh-CN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MobileNet</a:t>
            </a:r>
            <a:endParaRPr lang="en-US" altLang="zh-CN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Tensor Decomposition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分解大型的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tensor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至一系列比较小的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tensor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的运算，以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降低空间复杂度</a:t>
            </a:r>
            <a:endParaRPr lang="en-US" altLang="zh-CN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Quantization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量化数据以减少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数据位，达到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压缩原始模型的目的</a:t>
            </a:r>
            <a:endParaRPr lang="en-US" altLang="zh-CN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Network Sparsification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通过结构化和非结构化的剪枝稀疏化网络</a:t>
            </a:r>
            <a:endParaRPr lang="en-US" altLang="zh-CN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0661" y="1289846"/>
            <a:ext cx="28616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DNN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压缩技术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68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任务一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0661" y="1268841"/>
            <a:ext cx="40945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Joint-Way Compression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2811" y="1800939"/>
            <a:ext cx="831837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Compact  Model and Others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训练一个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Compact Model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来模拟大型模型的输出行为</a:t>
            </a:r>
            <a:endParaRPr lang="en-US" altLang="zh-CN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Quantization</a:t>
            </a: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进一步压缩模型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Tensor Decomposition and Network Sparsification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张量分解后进一步的稀疏化小张量</a:t>
            </a:r>
            <a:endParaRPr lang="en-US" altLang="zh-CN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Quantization and Network Sparsification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网络稀疏化和数据量化结合的研究比较多</a:t>
            </a:r>
            <a:endParaRPr lang="en-US" altLang="zh-CN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220" y="4162865"/>
            <a:ext cx="4434155" cy="269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14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任务一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0660" y="2057352"/>
            <a:ext cx="8458333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400" dirty="0"/>
              <a:t>目前大多数的</a:t>
            </a:r>
            <a:r>
              <a:rPr lang="en-US" altLang="zh-CN" sz="2400" dirty="0" smtClean="0"/>
              <a:t>DNN</a:t>
            </a:r>
            <a:r>
              <a:rPr lang="zh-CN" altLang="en-US" sz="2400" dirty="0" smtClean="0"/>
              <a:t>联合压缩方法都</a:t>
            </a:r>
            <a:r>
              <a:rPr lang="zh-CN" altLang="en-US" sz="2400" dirty="0"/>
              <a:t>集中在</a:t>
            </a:r>
            <a:r>
              <a:rPr lang="en-US" altLang="zh-CN" sz="2400" dirty="0"/>
              <a:t>CNN</a:t>
            </a:r>
            <a:r>
              <a:rPr lang="zh-CN" altLang="en-US" sz="2400" dirty="0"/>
              <a:t>上</a:t>
            </a:r>
            <a:r>
              <a:rPr lang="zh-CN" altLang="en-US" sz="2400" dirty="0" smtClean="0"/>
              <a:t>，针对</a:t>
            </a:r>
            <a:r>
              <a:rPr lang="en-US" altLang="zh-CN" sz="2400" dirty="0" smtClean="0"/>
              <a:t>RNN</a:t>
            </a:r>
            <a:r>
              <a:rPr lang="zh-CN" altLang="en-US" sz="2400" dirty="0" smtClean="0"/>
              <a:t>的很少</a:t>
            </a:r>
            <a:r>
              <a:rPr lang="zh-CN" altLang="en-US" sz="2400" dirty="0" smtClean="0"/>
              <a:t>，导致</a:t>
            </a:r>
            <a:r>
              <a:rPr lang="zh-CN" altLang="en-US" sz="2400" dirty="0"/>
              <a:t>在</a:t>
            </a:r>
            <a:r>
              <a:rPr lang="en-US" altLang="zh-CN" sz="2400" dirty="0"/>
              <a:t>RNN</a:t>
            </a:r>
            <a:r>
              <a:rPr lang="zh-CN" altLang="en-US" sz="2400" dirty="0"/>
              <a:t>压缩上的</a:t>
            </a:r>
            <a:r>
              <a:rPr lang="en-US" altLang="zh-CN" sz="2400" dirty="0"/>
              <a:t>benchmark</a:t>
            </a:r>
            <a:r>
              <a:rPr lang="zh-CN" altLang="en-US" sz="2400" dirty="0" smtClean="0"/>
              <a:t>缺乏</a:t>
            </a:r>
            <a:endParaRPr lang="en-US" altLang="zh-CN" sz="2400" dirty="0" smtClean="0"/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目前联合方法一般会将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两种压缩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技术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按照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先后顺序实施，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鼓励将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多种压缩方法集成在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一起的研究，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来减少压缩时间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。</a:t>
            </a:r>
            <a:endParaRPr lang="en-US" altLang="zh-CN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目前，剪枝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量化方法的结合较为流行，希望有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更多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压缩技术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结合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的方式，或者融合更多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的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压缩技术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在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一起，而不仅仅是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两种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技术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的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融合。</a:t>
            </a:r>
            <a:endParaRPr lang="zh-CN" alt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0661" y="1268841"/>
            <a:ext cx="28007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未来研究方向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1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任务二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1560" y="1983121"/>
            <a:ext cx="81577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一点想法</a:t>
            </a:r>
            <a:endParaRPr lang="en-US" altLang="zh-CN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使用强化学习的压缩方法</a:t>
            </a:r>
            <a:endParaRPr lang="en-US" altLang="zh-CN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多种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压缩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技术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的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结合</a:t>
            </a:r>
            <a:endParaRPr lang="en-US" altLang="zh-CN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多种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剪枝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标准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的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结合</a:t>
            </a:r>
            <a:endParaRPr lang="en-US" altLang="zh-CN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33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任务二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" y="3032047"/>
            <a:ext cx="9058275" cy="1362075"/>
          </a:xfrm>
          <a:prstGeom prst="rect">
            <a:avLst/>
          </a:prstGeom>
        </p:spPr>
      </p:pic>
      <p:sp>
        <p:nvSpPr>
          <p:cNvPr id="7" name="任意多边形 6"/>
          <p:cNvSpPr/>
          <p:nvPr/>
        </p:nvSpPr>
        <p:spPr>
          <a:xfrm>
            <a:off x="4074852" y="2246050"/>
            <a:ext cx="532659" cy="1029810"/>
          </a:xfrm>
          <a:custGeom>
            <a:avLst/>
            <a:gdLst>
              <a:gd name="connsiteX0" fmla="*/ 0 w 2636668"/>
              <a:gd name="connsiteY0" fmla="*/ 798990 h 798990"/>
              <a:gd name="connsiteX1" fmla="*/ 443884 w 2636668"/>
              <a:gd name="connsiteY1" fmla="*/ 328474 h 798990"/>
              <a:gd name="connsiteX2" fmla="*/ 2636668 w 2636668"/>
              <a:gd name="connsiteY2" fmla="*/ 0 h 798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6668" h="798990">
                <a:moveTo>
                  <a:pt x="0" y="798990"/>
                </a:moveTo>
                <a:cubicBezTo>
                  <a:pt x="2219" y="630314"/>
                  <a:pt x="4439" y="461639"/>
                  <a:pt x="443884" y="328474"/>
                </a:cubicBezTo>
                <a:cubicBezTo>
                  <a:pt x="883329" y="195309"/>
                  <a:pt x="1759998" y="97654"/>
                  <a:pt x="2636668" y="0"/>
                </a:cubicBezTo>
              </a:path>
            </a:pathLst>
          </a:custGeom>
          <a:noFill/>
          <a:ln w="1905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011420" y="5050409"/>
            <a:ext cx="1555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pattern set</a:t>
            </a:r>
            <a:endParaRPr lang="zh-CN" alt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68469" y="3675355"/>
            <a:ext cx="4314548" cy="248576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 flipV="1">
            <a:off x="5877017" y="3919167"/>
            <a:ext cx="337352" cy="1260952"/>
          </a:xfrm>
          <a:custGeom>
            <a:avLst/>
            <a:gdLst>
              <a:gd name="connsiteX0" fmla="*/ 0 w 2636668"/>
              <a:gd name="connsiteY0" fmla="*/ 798990 h 798990"/>
              <a:gd name="connsiteX1" fmla="*/ 443884 w 2636668"/>
              <a:gd name="connsiteY1" fmla="*/ 328474 h 798990"/>
              <a:gd name="connsiteX2" fmla="*/ 2636668 w 2636668"/>
              <a:gd name="connsiteY2" fmla="*/ 0 h 798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6668" h="798990">
                <a:moveTo>
                  <a:pt x="0" y="798990"/>
                </a:moveTo>
                <a:cubicBezTo>
                  <a:pt x="2219" y="630314"/>
                  <a:pt x="4439" y="461639"/>
                  <a:pt x="443884" y="328474"/>
                </a:cubicBezTo>
                <a:cubicBezTo>
                  <a:pt x="883329" y="195309"/>
                  <a:pt x="1759998" y="97654"/>
                  <a:pt x="2636668" y="0"/>
                </a:cubicBezTo>
              </a:path>
            </a:pathLst>
          </a:custGeom>
          <a:noFill/>
          <a:ln w="1905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608991" y="1936785"/>
            <a:ext cx="25186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Pattern</a:t>
            </a:r>
          </a:p>
          <a:p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Pruning number: 5</a:t>
            </a:r>
            <a:endParaRPr lang="zh-CN" alt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任意多边形 12"/>
          <p:cNvSpPr/>
          <p:nvPr/>
        </p:nvSpPr>
        <p:spPr>
          <a:xfrm flipH="1" flipV="1">
            <a:off x="2121764" y="4394121"/>
            <a:ext cx="97654" cy="1117952"/>
          </a:xfrm>
          <a:custGeom>
            <a:avLst/>
            <a:gdLst>
              <a:gd name="connsiteX0" fmla="*/ 0 w 2636668"/>
              <a:gd name="connsiteY0" fmla="*/ 798990 h 798990"/>
              <a:gd name="connsiteX1" fmla="*/ 443884 w 2636668"/>
              <a:gd name="connsiteY1" fmla="*/ 328474 h 798990"/>
              <a:gd name="connsiteX2" fmla="*/ 2636668 w 2636668"/>
              <a:gd name="connsiteY2" fmla="*/ 0 h 798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6668" h="798990">
                <a:moveTo>
                  <a:pt x="0" y="798990"/>
                </a:moveTo>
                <a:cubicBezTo>
                  <a:pt x="2219" y="630314"/>
                  <a:pt x="4439" y="461639"/>
                  <a:pt x="443884" y="328474"/>
                </a:cubicBezTo>
                <a:cubicBezTo>
                  <a:pt x="883329" y="195309"/>
                  <a:pt x="1759998" y="97654"/>
                  <a:pt x="2636668" y="0"/>
                </a:cubicBezTo>
              </a:path>
            </a:pathLst>
          </a:custGeom>
          <a:noFill/>
          <a:ln w="1905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789839" y="5512073"/>
            <a:ext cx="1832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runing layer</a:t>
            </a:r>
            <a:endParaRPr lang="zh-CN" alt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50661" y="1268841"/>
            <a:ext cx="20826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几个概念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27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任务二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0661" y="1268841"/>
            <a:ext cx="49696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关于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Reinforcement Learning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6045" y="1873189"/>
            <a:ext cx="83119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使用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RL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进行神经结构搜索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(NAS), NAS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是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Compact model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压缩方法中一个方向</a:t>
            </a:r>
            <a:endParaRPr lang="en-US" altLang="zh-CN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联合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压缩方法中的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RL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应用</a:t>
            </a:r>
            <a:endParaRPr lang="en-US" altLang="zh-CN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AMC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AutoML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for Model Compression and Acceleration on Mobile Devices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使用压缩模型</a:t>
            </a:r>
            <a:r>
              <a:rPr lang="en-US" altLang="zh-CN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MobileNet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，搭配网络稀疏化方法</a:t>
            </a:r>
            <a:endParaRPr lang="en-US" altLang="zh-CN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使用强化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学习中的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DDPG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（深度确定性策略梯度法）来产生连续空间上的具体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压缩率</a:t>
            </a:r>
            <a:endParaRPr lang="en-US" altLang="zh-CN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根据策略确定每层的压缩率</a:t>
            </a:r>
            <a:endParaRPr lang="en-US" altLang="zh-CN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根据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压缩率在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Channel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上进行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剪枝</a:t>
            </a:r>
            <a:endParaRPr lang="en-US" altLang="zh-CN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使用压缩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后模型的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accuracy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和计算量作为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Reward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返回</a:t>
            </a:r>
            <a:r>
              <a:rPr lang="zh-CN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给智能体</a:t>
            </a:r>
            <a:endParaRPr lang="en-US" altLang="zh-CN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09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dirty="0" smtClean="0"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1422</TotalTime>
  <Words>732</Words>
  <Application>Microsoft Office PowerPoint</Application>
  <PresentationFormat>全屏显示(4:3)</PresentationFormat>
  <Paragraphs>87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等线</vt:lpstr>
      <vt:lpstr>等线 Light</vt:lpstr>
      <vt:lpstr>黑体</vt:lpstr>
      <vt:lpstr>Arial</vt:lpstr>
      <vt:lpstr>Calibri</vt:lpstr>
      <vt:lpstr>Calibri Light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song yuhong</cp:lastModifiedBy>
  <cp:revision>607</cp:revision>
  <dcterms:created xsi:type="dcterms:W3CDTF">2020-03-21T11:47:14Z</dcterms:created>
  <dcterms:modified xsi:type="dcterms:W3CDTF">2020-06-13T13:08:46Z</dcterms:modified>
</cp:coreProperties>
</file>