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6" r:id="rId3"/>
    <p:sldId id="301" r:id="rId4"/>
    <p:sldId id="300" r:id="rId5"/>
    <p:sldId id="312" r:id="rId6"/>
    <p:sldId id="302" r:id="rId7"/>
    <p:sldId id="309" r:id="rId8"/>
    <p:sldId id="310" r:id="rId9"/>
    <p:sldId id="303" r:id="rId10"/>
    <p:sldId id="304" r:id="rId11"/>
    <p:sldId id="306" r:id="rId12"/>
    <p:sldId id="311" r:id="rId13"/>
    <p:sldId id="305" r:id="rId14"/>
    <p:sldId id="308" r:id="rId15"/>
    <p:sldId id="31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4463" autoAdjust="0"/>
  </p:normalViewPr>
  <p:slideViewPr>
    <p:cSldViewPr snapToGrid="0">
      <p:cViewPr varScale="1">
        <p:scale>
          <a:sx n="97" d="100"/>
          <a:sy n="97" d="100"/>
        </p:scale>
        <p:origin x="20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问题：只用一行来代表一个</a:t>
            </a:r>
            <a:r>
              <a:rPr lang="en-US" altLang="zh-CN" dirty="0"/>
              <a:t>block</a:t>
            </a:r>
            <a:r>
              <a:rPr lang="zh-CN" altLang="en-US" dirty="0"/>
              <a:t>不是相当于把一个</a:t>
            </a:r>
            <a:r>
              <a:rPr lang="en-US" altLang="zh-CN" dirty="0"/>
              <a:t>block</a:t>
            </a:r>
            <a:r>
              <a:rPr lang="zh-CN" altLang="en-US" dirty="0"/>
              <a:t>内的后面的行都剪枝掉，这样准确率不是很没有保证吗？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9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  <a:r>
              <a:rPr lang="zh-CN" altLang="en-US" dirty="0"/>
              <a:t>之间的粗粒度并行：</a:t>
            </a:r>
            <a:endParaRPr lang="en-US" altLang="zh-CN" dirty="0"/>
          </a:p>
          <a:p>
            <a:r>
              <a:rPr lang="en-US" altLang="zh-CN" dirty="0"/>
              <a:t>1.Encoder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  <a:r>
              <a:rPr lang="zh-CN" altLang="en-US" dirty="0"/>
              <a:t>之间的</a:t>
            </a:r>
            <a:r>
              <a:rPr lang="en-US" altLang="zh-CN" dirty="0"/>
              <a:t>buffer</a:t>
            </a:r>
            <a:r>
              <a:rPr lang="zh-CN" altLang="en-US" dirty="0"/>
              <a:t>用来作为两者并行的中间件</a:t>
            </a:r>
            <a:endParaRPr lang="en-US" altLang="zh-CN" dirty="0"/>
          </a:p>
          <a:p>
            <a:r>
              <a:rPr lang="en-US" altLang="zh-CN" dirty="0"/>
              <a:t>2.Encoder</a:t>
            </a:r>
            <a:r>
              <a:rPr lang="zh-CN" altLang="en-US" dirty="0"/>
              <a:t>不断的读取输入的</a:t>
            </a:r>
            <a:r>
              <a:rPr lang="en-US" altLang="zh-CN" dirty="0"/>
              <a:t>embedding</a:t>
            </a:r>
            <a:r>
              <a:rPr lang="zh-CN" altLang="en-US" dirty="0"/>
              <a:t>，进行编码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将结果放入</a:t>
            </a:r>
            <a:r>
              <a:rPr lang="en-US" altLang="zh-CN" dirty="0"/>
              <a:t>decoder</a:t>
            </a:r>
            <a:r>
              <a:rPr lang="zh-CN" altLang="en-US" dirty="0"/>
              <a:t>，</a:t>
            </a:r>
            <a:r>
              <a:rPr lang="en-US" altLang="zh-CN" dirty="0"/>
              <a:t>decoder</a:t>
            </a:r>
            <a:r>
              <a:rPr lang="zh-CN" altLang="en-US" dirty="0"/>
              <a:t>就可以直接从</a:t>
            </a:r>
            <a:r>
              <a:rPr lang="en-US" altLang="zh-CN" dirty="0"/>
              <a:t>buffer</a:t>
            </a:r>
            <a:r>
              <a:rPr lang="zh-CN" altLang="en-US" dirty="0"/>
              <a:t>中取数据，而不需要阻塞</a:t>
            </a:r>
            <a:r>
              <a:rPr lang="en-US" altLang="zh-CN" dirty="0"/>
              <a:t>encoder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4.Encoder</a:t>
            </a:r>
            <a:r>
              <a:rPr lang="zh-CN" altLang="en-US" dirty="0"/>
              <a:t>就可以继续取下一个</a:t>
            </a:r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4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0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1.</a:t>
            </a:r>
            <a:r>
              <a:rPr lang="zh-CN" altLang="en-US" dirty="0"/>
              <a:t>为什么</a:t>
            </a:r>
            <a:r>
              <a:rPr lang="en-US" altLang="zh-CN" dirty="0"/>
              <a:t>Attention</a:t>
            </a:r>
            <a:r>
              <a:rPr lang="zh-CN" altLang="en-US" dirty="0"/>
              <a:t>层将矩阵转换成块循坏矩阵之后不使用傅里叶变换来进行矩阵乘法，上图中</a:t>
            </a:r>
            <a:r>
              <a:rPr lang="en-US" altLang="zh-CN" dirty="0"/>
              <a:t>MM</a:t>
            </a:r>
            <a:r>
              <a:rPr lang="zh-CN" altLang="en-US" dirty="0"/>
              <a:t>部分还是使用的矩阵乘法器来做的，只有最后的</a:t>
            </a:r>
            <a:r>
              <a:rPr lang="en-US" altLang="zh-CN" dirty="0"/>
              <a:t>feed-forward</a:t>
            </a:r>
            <a:r>
              <a:rPr lang="zh-CN" altLang="en-US" dirty="0"/>
              <a:t>部分的线性变换和</a:t>
            </a:r>
            <a:r>
              <a:rPr lang="en-US" altLang="zh-CN" dirty="0" err="1"/>
              <a:t>softmax</a:t>
            </a:r>
            <a:r>
              <a:rPr lang="zh-CN" altLang="en-US" dirty="0"/>
              <a:t>部分用的才是设计的傅里叶变换单元（文中就是这么安排的）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2.</a:t>
            </a:r>
            <a:r>
              <a:rPr lang="zh-CN" altLang="en-US" dirty="0"/>
              <a:t>为什么</a:t>
            </a:r>
            <a:r>
              <a:rPr lang="en-US" altLang="zh-CN" dirty="0"/>
              <a:t>V</a:t>
            </a:r>
            <a:r>
              <a:rPr lang="zh-CN" altLang="en-US" dirty="0"/>
              <a:t>的乘法单元是在</a:t>
            </a:r>
            <a:r>
              <a:rPr lang="en-US" altLang="zh-CN" dirty="0"/>
              <a:t>stage2</a:t>
            </a:r>
            <a:r>
              <a:rPr lang="zh-CN" altLang="en-US" dirty="0"/>
              <a:t>进行的，划分</a:t>
            </a:r>
            <a:r>
              <a:rPr lang="en-US" altLang="zh-CN" dirty="0"/>
              <a:t>multi-head</a:t>
            </a:r>
            <a:r>
              <a:rPr lang="zh-CN" altLang="en-US" dirty="0"/>
              <a:t>不同时做吗？</a:t>
            </a:r>
            <a:endParaRPr lang="en-US" altLang="zh-CN" dirty="0"/>
          </a:p>
          <a:p>
            <a:r>
              <a:rPr lang="zh-CN" altLang="en-US" dirty="0"/>
              <a:t>陈述：</a:t>
            </a:r>
            <a:r>
              <a:rPr lang="en-US" altLang="zh-CN" dirty="0"/>
              <a:t>3.stage2</a:t>
            </a:r>
            <a:r>
              <a:rPr lang="zh-CN" altLang="en-US" dirty="0"/>
              <a:t>实际上还堆叠了矩阵维度的重新缩放，和</a:t>
            </a:r>
            <a:r>
              <a:rPr lang="en-US" altLang="zh-CN" dirty="0" err="1"/>
              <a:t>softmax</a:t>
            </a:r>
            <a:r>
              <a:rPr lang="zh-CN" altLang="en-US" dirty="0"/>
              <a:t>操作，在</a:t>
            </a:r>
            <a:r>
              <a:rPr lang="en-US" altLang="zh-CN" dirty="0"/>
              <a:t>stage2</a:t>
            </a:r>
            <a:r>
              <a:rPr lang="zh-CN" altLang="en-US" dirty="0"/>
              <a:t>中使用</a:t>
            </a:r>
            <a:r>
              <a:rPr lang="en-US" altLang="zh-CN" dirty="0"/>
              <a:t>PE</a:t>
            </a:r>
            <a:r>
              <a:rPr lang="zh-CN" altLang="en-US" dirty="0"/>
              <a:t>进行矩阵乘法操作，内部的乘法器和除法器、指数单元之间也是并行的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6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姜师兄文章</a:t>
            </a:r>
            <a:r>
              <a:rPr lang="en-US" altLang="zh-CN" dirty="0"/>
              <a:t>Accuracy vs. Efficiency: Achieving Both through</a:t>
            </a:r>
            <a:r>
              <a:rPr lang="en-US" altLang="zh-CN" baseline="0" dirty="0"/>
              <a:t> </a:t>
            </a:r>
            <a:r>
              <a:rPr lang="en-US" altLang="zh-CN" dirty="0"/>
              <a:t>FPGA-Implementation Aware Neural Architecture Search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CNN</a:t>
            </a:r>
            <a:r>
              <a:rPr lang="zh-CN" altLang="en-US" dirty="0"/>
              <a:t>上进行搜索</a:t>
            </a:r>
            <a:endParaRPr lang="en-US" altLang="zh-CN" dirty="0"/>
          </a:p>
          <a:p>
            <a:r>
              <a:rPr lang="zh-CN" altLang="en-US" dirty="0"/>
              <a:t>软件层面的搜索内容包括，</a:t>
            </a:r>
            <a:r>
              <a:rPr lang="en-US" altLang="zh-CN" dirty="0"/>
              <a:t>layer</a:t>
            </a:r>
            <a:r>
              <a:rPr lang="en-US" altLang="zh-CN" baseline="0" dirty="0"/>
              <a:t> number, filter size, channel number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6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是指在深度学习网络的训练过程中，对于神经网络单元，按照一定的概率将其暂时从网络中丢弃。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evolved transformer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 transformer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中都涉及到了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的结合，就是在选择该层的计算层的时候，选择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，还是卷积（标准卷积和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0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9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每个块内深色行代表</a:t>
            </a:r>
            <a:r>
              <a:rPr lang="en-US" altLang="zh-CN" dirty="0"/>
              <a:t>BCM</a:t>
            </a:r>
            <a:r>
              <a:rPr lang="zh-CN" altLang="en-US" dirty="0"/>
              <a:t>保留行，灰色位置表示</a:t>
            </a:r>
            <a:r>
              <a:rPr lang="en-US" altLang="zh-CN" dirty="0"/>
              <a:t>mask</a:t>
            </a:r>
            <a:r>
              <a:rPr lang="zh-CN" altLang="en-US" dirty="0"/>
              <a:t>剪枝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矩阵乘法操作次数的计算方式：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 × Q × K ×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mask</a:t>
            </a:r>
            <a:r>
              <a:rPr lang="zh-CN" altLang="en-US" baseline="0" dirty="0" smtClean="0"/>
              <a:t>剪枝之后：</a:t>
            </a:r>
            <a:r>
              <a:rPr lang="en-US" altLang="zh-CN" baseline="0" dirty="0" smtClean="0"/>
              <a:t>P × Q × K × 1×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1-sparsity_ratio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2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最初矩阵的存储数量</a:t>
                </a:r>
                <a:r>
                  <a:rPr lang="en-US" altLang="zh-CN" dirty="0" smtClean="0"/>
                  <a:t>=P×K×Q×K + Q×K×1</a:t>
                </a:r>
              </a:p>
              <a:p>
                <a:r>
                  <a:rPr lang="zh-CN" altLang="en-US" dirty="0" smtClean="0"/>
                  <a:t>使用快循环矩阵之后存储数量</a:t>
                </a:r>
                <a:r>
                  <a:rPr lang="en-US" altLang="zh-CN" dirty="0" smtClean="0"/>
                  <a:t>=P×Q×K + Q×K×1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加</a:t>
                </a:r>
                <a:r>
                  <a:rPr lang="en-US" altLang="zh-CN" dirty="0" smtClean="0"/>
                  <a:t>mask</a:t>
                </a:r>
                <a:r>
                  <a:rPr lang="zh-CN" altLang="en-US" dirty="0" smtClean="0"/>
                  <a:t>之后矩阵的存储数量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zh-CN" altLang="en-US" sz="12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a:rPr lang="en-US" altLang="zh-CN" sz="1200" i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</m:oMath>
                </a14:m>
                <a:r>
                  <a:rPr lang="en-US" altLang="zh-CN" sz="120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Q×K</a:t>
                </a:r>
                <a:r>
                  <a:rPr lang="en-US" altLang="zh-CN" sz="1200" i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altLang="zh-CN" dirty="0" smtClean="0"/>
                  <a:t>Q×K×1</a:t>
                </a:r>
                <a:r>
                  <a:rPr lang="zh-CN" altLang="en-US" dirty="0" smtClean="0"/>
                  <a:t>）</a:t>
                </a:r>
                <a:r>
                  <a:rPr lang="en-US" altLang="zh-CN" sz="120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×(1-sparsity_ratio)</a:t>
                </a:r>
                <a:endParaRPr lang="zh-CN" altLang="en-US" sz="1200" i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最初矩阵的存储数量</a:t>
                </a:r>
                <a:r>
                  <a:rPr lang="en-US" altLang="zh-CN" dirty="0" smtClean="0"/>
                  <a:t>=P×K×Q×K + Q×K×1</a:t>
                </a:r>
              </a:p>
              <a:p>
                <a:r>
                  <a:rPr lang="zh-CN" altLang="en-US" dirty="0" smtClean="0"/>
                  <a:t>使用快循环矩阵之后存储数量</a:t>
                </a:r>
                <a:r>
                  <a:rPr lang="en-US" altLang="zh-CN" dirty="0" smtClean="0"/>
                  <a:t>=P×Q×K + Q×K×1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加</a:t>
                </a:r>
                <a:r>
                  <a:rPr lang="en-US" altLang="zh-CN" dirty="0" smtClean="0"/>
                  <a:t>mask</a:t>
                </a:r>
                <a:r>
                  <a:rPr lang="zh-CN" altLang="en-US" dirty="0" smtClean="0"/>
                  <a:t>之后矩阵的存储数量</a:t>
                </a:r>
                <a:r>
                  <a:rPr lang="en-US" altLang="zh-CN" dirty="0" smtClean="0"/>
                  <a:t>=</a:t>
                </a:r>
                <a:r>
                  <a:rPr lang="zh-CN" altLang="en-US" sz="1200" b="0" i="0" dirty="0" smtClean="0">
                    <a:latin typeface="Cambria Math" panose="02040503050406030204" pitchFamily="18" charset="0"/>
                    <a:cs typeface="Calibri" panose="020F0502020204030204" pitchFamily="34" charset="0"/>
                  </a:rPr>
                  <a:t>（</a:t>
                </a:r>
                <a:r>
                  <a:rPr lang="en-US" altLang="zh-CN" sz="1200" b="0" i="0" smtClean="0">
                    <a:latin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altLang="zh-CN" sz="120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×</a:t>
                </a:r>
                <a:r>
                  <a:rPr lang="en-US" altLang="zh-CN" sz="120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Q×K</a:t>
                </a:r>
                <a:r>
                  <a:rPr lang="en-US" altLang="zh-CN" sz="1200" i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altLang="zh-CN" dirty="0" smtClean="0"/>
                  <a:t>Q×K×1</a:t>
                </a:r>
                <a:r>
                  <a:rPr lang="zh-CN" altLang="en-US" dirty="0" smtClean="0"/>
                  <a:t>）</a:t>
                </a:r>
                <a:r>
                  <a:rPr lang="en-US" altLang="zh-CN" sz="120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×(1-sparsity_ratio)</a:t>
                </a:r>
                <a:endParaRPr lang="zh-CN" altLang="en-US" sz="1200" i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4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1658" y="2321472"/>
            <a:ext cx="77006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NAS for Transformer with Compression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宋玉红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en-US" altLang="zh-CN" sz="2800" smtClean="0">
                <a:solidFill>
                  <a:schemeClr val="bg1"/>
                </a:solidFill>
              </a:rPr>
              <a:t>2020.07.18</a:t>
            </a: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2761" y="1529632"/>
            <a:ext cx="8238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NAS for transformer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NAS for an optimal transformer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 a pre-trained model to reduce the search time, to reach the accuracy faster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NAS upon a pre-trained model, the search space is composed of model parameters.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NAS from scratch, the search space includes some layer components and model parameters.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Search space</a:t>
            </a:r>
          </a:p>
        </p:txBody>
      </p:sp>
    </p:spTree>
    <p:extLst>
      <p:ext uri="{BB962C8B-B14F-4D97-AF65-F5344CB8AC3E}">
        <p14:creationId xmlns:p14="http://schemas.microsoft.com/office/powerpoint/2010/main" val="10611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8077" y="1484671"/>
            <a:ext cx="8407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Search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Layer components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Attention(Decoder)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Multi-head attention 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Normalization(yes or no)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function(which)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Model parameters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Layer number(in encoder and decoder)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Head number(self-attention)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Embedding dimension(input token dimension)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Hidden dimension(output dimension through FC layer)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5974" y="1366684"/>
            <a:ext cx="639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Transformer parameters in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package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56" y="2001785"/>
            <a:ext cx="7489964" cy="39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2761" y="1910199"/>
            <a:ext cx="8238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BCM-based pruning using reinforcement learning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Search space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size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After pruning, how to compute the operation number?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 operation number and model accuracy to co-search the best pruning method.</a:t>
            </a:r>
          </a:p>
        </p:txBody>
      </p:sp>
    </p:spTree>
    <p:extLst>
      <p:ext uri="{BB962C8B-B14F-4D97-AF65-F5344CB8AC3E}">
        <p14:creationId xmlns:p14="http://schemas.microsoft.com/office/powerpoint/2010/main" val="2712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5973" y="1366684"/>
            <a:ext cx="644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 compute the operation number?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35" y="2028386"/>
            <a:ext cx="5972528" cy="381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65609" y="6114141"/>
                <a:ext cx="6412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𝑂𝑝𝑒𝑟𝑎𝑡𝑖𝑜𝑛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𝑁𝑢𝑚𝑏𝑒𝑟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Q×K×(1-sparsity_ratio)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09" y="6114141"/>
                <a:ext cx="6412781" cy="369332"/>
              </a:xfrm>
              <a:prstGeom prst="rect">
                <a:avLst/>
              </a:prstGeom>
              <a:blipFill>
                <a:blip r:embed="rId4"/>
                <a:stretch>
                  <a:fillRect l="-2186" t="-26230" r="-190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4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5973" y="1366684"/>
            <a:ext cx="644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Simplify the matrix multiplication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4292"/>
            <a:ext cx="9039185" cy="2661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76569" y="5976490"/>
                <a:ext cx="7590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𝑆𝑡𝑜𝑟𝑎𝑔𝑒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𝑁𝑢𝑚𝑏𝑒𝑟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</m:oMath>
                </a14:m>
                <a:r>
                  <a:rPr lang="zh-CN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 ×K+Q×K×1)×(1-sparsity_ratio)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69" y="5976490"/>
                <a:ext cx="7590861" cy="369332"/>
              </a:xfrm>
              <a:prstGeom prst="rect">
                <a:avLst/>
              </a:prstGeom>
              <a:blipFill>
                <a:blip r:embed="rId4"/>
                <a:stretch>
                  <a:fillRect l="-1846" t="-24590" r="-80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55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 List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2089653"/>
            <a:ext cx="8157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basic ideas of FTRANS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optimization about FTRANS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NAS for transformer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BCM-based pruning using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0517" y="2050742"/>
            <a:ext cx="8238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basic ideas of FTRANS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 for transformer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acceleration design</a:t>
            </a:r>
          </a:p>
        </p:txBody>
      </p:sp>
    </p:spTree>
    <p:extLst>
      <p:ext uri="{BB962C8B-B14F-4D97-AF65-F5344CB8AC3E}">
        <p14:creationId xmlns:p14="http://schemas.microsoft.com/office/powerpoint/2010/main" val="6097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057835"/>
            <a:ext cx="856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 for Transformer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Enhanced BCM-based compression(Block-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circulant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matrix)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16 fixed-point data representation for weights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22" y="2362410"/>
            <a:ext cx="6165155" cy="39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92" y="1519499"/>
            <a:ext cx="5099008" cy="37780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941" y="1057835"/>
            <a:ext cx="85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BCM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397" y="5004619"/>
            <a:ext cx="6308143" cy="18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1057835"/>
            <a:ext cx="856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acceleration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overall hardware architecture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19" y="1993078"/>
            <a:ext cx="5914361" cy="28406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988" y="4833756"/>
            <a:ext cx="8839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Encoder/Decoder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Transformer controller: communicate with the host and control all the modules in 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On-chip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Off-chip controller(DDR): for token 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DDR controller</a:t>
            </a:r>
          </a:p>
        </p:txBody>
      </p:sp>
    </p:spTree>
    <p:extLst>
      <p:ext uri="{BB962C8B-B14F-4D97-AF65-F5344CB8AC3E}">
        <p14:creationId xmlns:p14="http://schemas.microsoft.com/office/powerpoint/2010/main" val="2704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8941" y="1057835"/>
            <a:ext cx="856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acceleration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flow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888832"/>
            <a:ext cx="74580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1057835"/>
            <a:ext cx="856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acceleration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Fine-grained operation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074831"/>
            <a:ext cx="75342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0517" y="2050742"/>
            <a:ext cx="8238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optimization about FTRANS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NAS for an optimal transformer architecture, using a pre-trained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Pruning on BCM using mask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Quantization at a low-bits</a:t>
            </a:r>
          </a:p>
        </p:txBody>
      </p:sp>
    </p:spTree>
    <p:extLst>
      <p:ext uri="{BB962C8B-B14F-4D97-AF65-F5344CB8AC3E}">
        <p14:creationId xmlns:p14="http://schemas.microsoft.com/office/powerpoint/2010/main" val="19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7988</TotalTime>
  <Words>714</Words>
  <Application>Microsoft Office PowerPoint</Application>
  <PresentationFormat>全屏显示(4:3)</PresentationFormat>
  <Paragraphs>101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song yuhong</cp:lastModifiedBy>
  <cp:revision>914</cp:revision>
  <dcterms:created xsi:type="dcterms:W3CDTF">2020-03-21T11:47:14Z</dcterms:created>
  <dcterms:modified xsi:type="dcterms:W3CDTF">2020-07-18T12:56:28Z</dcterms:modified>
</cp:coreProperties>
</file>