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6" r:id="rId3"/>
    <p:sldId id="301" r:id="rId4"/>
    <p:sldId id="300" r:id="rId5"/>
    <p:sldId id="312" r:id="rId6"/>
    <p:sldId id="302" r:id="rId7"/>
    <p:sldId id="309" r:id="rId8"/>
    <p:sldId id="310" r:id="rId9"/>
    <p:sldId id="303" r:id="rId10"/>
    <p:sldId id="304" r:id="rId11"/>
    <p:sldId id="306" r:id="rId12"/>
    <p:sldId id="311" r:id="rId13"/>
    <p:sldId id="305" r:id="rId14"/>
    <p:sldId id="30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4463" autoAdjust="0"/>
  </p:normalViewPr>
  <p:slideViewPr>
    <p:cSldViewPr snapToGrid="0">
      <p:cViewPr varScale="1">
        <p:scale>
          <a:sx n="96" d="100"/>
          <a:sy n="96" d="100"/>
        </p:scale>
        <p:origin x="20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D3CE-B836-4CA1-A329-67963A5BB04C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96A7E-514D-4F22-B47B-4B5BB73F3E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56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问题：只用一行来代表一个</a:t>
            </a:r>
            <a:r>
              <a:rPr lang="en-US" altLang="zh-CN" dirty="0"/>
              <a:t>block</a:t>
            </a:r>
            <a:r>
              <a:rPr lang="zh-CN" altLang="en-US" dirty="0"/>
              <a:t>不是相当于把一个</a:t>
            </a:r>
            <a:r>
              <a:rPr lang="en-US" altLang="zh-CN" dirty="0"/>
              <a:t>block</a:t>
            </a:r>
            <a:r>
              <a:rPr lang="zh-CN" altLang="en-US" dirty="0"/>
              <a:t>内的后面的行都剪枝掉，这样准确率不是很没有保证吗？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9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和</a:t>
            </a:r>
            <a:r>
              <a:rPr lang="en-US" altLang="zh-CN" dirty="0"/>
              <a:t>Decoder</a:t>
            </a:r>
            <a:r>
              <a:rPr lang="zh-CN" altLang="en-US" dirty="0"/>
              <a:t>之间的粗粒度并行：</a:t>
            </a:r>
            <a:endParaRPr lang="en-US" altLang="zh-CN" dirty="0"/>
          </a:p>
          <a:p>
            <a:r>
              <a:rPr lang="en-US" altLang="zh-CN" dirty="0"/>
              <a:t>1.Encoder</a:t>
            </a:r>
            <a:r>
              <a:rPr lang="zh-CN" altLang="en-US" dirty="0"/>
              <a:t>和</a:t>
            </a:r>
            <a:r>
              <a:rPr lang="en-US" altLang="zh-CN" dirty="0"/>
              <a:t>Decoder</a:t>
            </a:r>
            <a:r>
              <a:rPr lang="zh-CN" altLang="en-US" dirty="0"/>
              <a:t>之间的</a:t>
            </a:r>
            <a:r>
              <a:rPr lang="en-US" altLang="zh-CN" dirty="0"/>
              <a:t>buffer</a:t>
            </a:r>
            <a:r>
              <a:rPr lang="zh-CN" altLang="en-US" dirty="0"/>
              <a:t>用来作为两者并行的中间件</a:t>
            </a:r>
            <a:endParaRPr lang="en-US" altLang="zh-CN" dirty="0"/>
          </a:p>
          <a:p>
            <a:r>
              <a:rPr lang="en-US" altLang="zh-CN" dirty="0"/>
              <a:t>2.Encoder</a:t>
            </a:r>
            <a:r>
              <a:rPr lang="zh-CN" altLang="en-US" dirty="0"/>
              <a:t>不断的读取输入的</a:t>
            </a:r>
            <a:r>
              <a:rPr lang="en-US" altLang="zh-CN" dirty="0"/>
              <a:t>embedding</a:t>
            </a:r>
            <a:r>
              <a:rPr lang="zh-CN" altLang="en-US" dirty="0"/>
              <a:t>，进行编码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将结果放入</a:t>
            </a:r>
            <a:r>
              <a:rPr lang="en-US" altLang="zh-CN" dirty="0"/>
              <a:t>decoder</a:t>
            </a:r>
            <a:r>
              <a:rPr lang="zh-CN" altLang="en-US" dirty="0"/>
              <a:t>，</a:t>
            </a:r>
            <a:r>
              <a:rPr lang="en-US" altLang="zh-CN" dirty="0"/>
              <a:t>decoder</a:t>
            </a:r>
            <a:r>
              <a:rPr lang="zh-CN" altLang="en-US" dirty="0"/>
              <a:t>就可以直接从</a:t>
            </a:r>
            <a:r>
              <a:rPr lang="en-US" altLang="zh-CN" dirty="0"/>
              <a:t>buffer</a:t>
            </a:r>
            <a:r>
              <a:rPr lang="zh-CN" altLang="en-US" dirty="0"/>
              <a:t>中取数据，而不需要阻塞</a:t>
            </a:r>
            <a:r>
              <a:rPr lang="en-US" altLang="zh-CN" dirty="0"/>
              <a:t>encoder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4.Encoder</a:t>
            </a:r>
            <a:r>
              <a:rPr lang="zh-CN" altLang="en-US" dirty="0"/>
              <a:t>就可以继续取下一个</a:t>
            </a:r>
            <a:r>
              <a:rPr lang="en-US" altLang="zh-CN" dirty="0"/>
              <a:t>batch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4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0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en-US" altLang="zh-CN" dirty="0"/>
              <a:t>1.</a:t>
            </a:r>
            <a:r>
              <a:rPr lang="zh-CN" altLang="en-US" dirty="0"/>
              <a:t>为什么</a:t>
            </a:r>
            <a:r>
              <a:rPr lang="en-US" altLang="zh-CN" dirty="0"/>
              <a:t>Attention</a:t>
            </a:r>
            <a:r>
              <a:rPr lang="zh-CN" altLang="en-US" dirty="0"/>
              <a:t>层将矩阵转换成块循坏矩阵之后不使用傅里叶变换来进行矩阵乘法，上图中</a:t>
            </a:r>
            <a:r>
              <a:rPr lang="en-US" altLang="zh-CN" dirty="0"/>
              <a:t>MM</a:t>
            </a:r>
            <a:r>
              <a:rPr lang="zh-CN" altLang="en-US" dirty="0"/>
              <a:t>部分还是使用的矩阵乘法器来做的，只有最后的</a:t>
            </a:r>
            <a:r>
              <a:rPr lang="en-US" altLang="zh-CN" dirty="0"/>
              <a:t>feed-forward</a:t>
            </a:r>
            <a:r>
              <a:rPr lang="zh-CN" altLang="en-US" dirty="0"/>
              <a:t>部分的线性变换和</a:t>
            </a:r>
            <a:r>
              <a:rPr lang="en-US" altLang="zh-CN" dirty="0" err="1"/>
              <a:t>softmax</a:t>
            </a:r>
            <a:r>
              <a:rPr lang="zh-CN" altLang="en-US" dirty="0"/>
              <a:t>部分用的才是设计的傅里叶变换单元（文中就是这么安排的）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2.</a:t>
            </a:r>
            <a:r>
              <a:rPr lang="zh-CN" altLang="en-US" dirty="0"/>
              <a:t>为什么</a:t>
            </a:r>
            <a:r>
              <a:rPr lang="en-US" altLang="zh-CN" dirty="0"/>
              <a:t>V</a:t>
            </a:r>
            <a:r>
              <a:rPr lang="zh-CN" altLang="en-US" dirty="0"/>
              <a:t>的乘法单元是在</a:t>
            </a:r>
            <a:r>
              <a:rPr lang="en-US" altLang="zh-CN" dirty="0"/>
              <a:t>stage2</a:t>
            </a:r>
            <a:r>
              <a:rPr lang="zh-CN" altLang="en-US" dirty="0"/>
              <a:t>进行的，划分</a:t>
            </a:r>
            <a:r>
              <a:rPr lang="en-US" altLang="zh-CN" dirty="0"/>
              <a:t>multi-head</a:t>
            </a:r>
            <a:r>
              <a:rPr lang="zh-CN" altLang="en-US" dirty="0"/>
              <a:t>不同时做吗？</a:t>
            </a:r>
            <a:endParaRPr lang="en-US" altLang="zh-CN" dirty="0"/>
          </a:p>
          <a:p>
            <a:r>
              <a:rPr lang="zh-CN" altLang="en-US" dirty="0"/>
              <a:t>陈述：</a:t>
            </a:r>
            <a:r>
              <a:rPr lang="en-US" altLang="zh-CN" dirty="0"/>
              <a:t>3.stage2</a:t>
            </a:r>
            <a:r>
              <a:rPr lang="zh-CN" altLang="en-US" dirty="0"/>
              <a:t>实际上还堆叠了矩阵维度的重新缩放，和</a:t>
            </a:r>
            <a:r>
              <a:rPr lang="en-US" altLang="zh-CN" dirty="0" err="1"/>
              <a:t>softmax</a:t>
            </a:r>
            <a:r>
              <a:rPr lang="zh-CN" altLang="en-US" dirty="0"/>
              <a:t>操作，在</a:t>
            </a:r>
            <a:r>
              <a:rPr lang="en-US" altLang="zh-CN" dirty="0"/>
              <a:t>stage2</a:t>
            </a:r>
            <a:r>
              <a:rPr lang="zh-CN" altLang="en-US" dirty="0"/>
              <a:t>中使用</a:t>
            </a:r>
            <a:r>
              <a:rPr lang="en-US" altLang="zh-CN" dirty="0"/>
              <a:t>PE</a:t>
            </a:r>
            <a:r>
              <a:rPr lang="zh-CN" altLang="en-US" dirty="0"/>
              <a:t>进行矩阵乘法操作，内部的乘法器和除法器、指数单元之间也是并行的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6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姜师兄文章</a:t>
            </a:r>
            <a:r>
              <a:rPr lang="en-US" altLang="zh-CN" dirty="0"/>
              <a:t>Accuracy vs. Efficiency: Achieving Both through</a:t>
            </a:r>
            <a:r>
              <a:rPr lang="en-US" altLang="zh-CN" baseline="0" dirty="0"/>
              <a:t> </a:t>
            </a:r>
            <a:r>
              <a:rPr lang="en-US" altLang="zh-CN" dirty="0"/>
              <a:t>FPGA-Implementation Aware Neural Architecture Search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CNN</a:t>
            </a:r>
            <a:r>
              <a:rPr lang="zh-CN" altLang="en-US" dirty="0"/>
              <a:t>上进行搜索</a:t>
            </a:r>
            <a:endParaRPr lang="en-US" altLang="zh-CN" dirty="0"/>
          </a:p>
          <a:p>
            <a:r>
              <a:rPr lang="zh-CN" altLang="en-US" dirty="0"/>
              <a:t>软件层面的搜索内容包括，</a:t>
            </a:r>
            <a:r>
              <a:rPr lang="en-US" altLang="zh-CN" dirty="0"/>
              <a:t>layer</a:t>
            </a:r>
            <a:r>
              <a:rPr lang="en-US" altLang="zh-CN" baseline="0" dirty="0"/>
              <a:t> number, filter size, channel number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76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是指在深度学习网络的训练过程中，对于神经网络单元，按照一定的概率将其暂时从网络中丢弃。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evolved transformer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 transformer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中都涉及到了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的结合，就是在选择该层的计算层的时候，选择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，还是卷积（标准卷积和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0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9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每个块内深色行代表</a:t>
            </a:r>
            <a:r>
              <a:rPr lang="en-US" altLang="zh-CN" dirty="0"/>
              <a:t>BCM</a:t>
            </a:r>
            <a:r>
              <a:rPr lang="zh-CN" altLang="en-US" dirty="0"/>
              <a:t>保留行，灰色位置表示</a:t>
            </a:r>
            <a:r>
              <a:rPr lang="en-US" altLang="zh-CN" dirty="0"/>
              <a:t>mask</a:t>
            </a:r>
            <a:r>
              <a:rPr lang="zh-CN" altLang="en-US" dirty="0"/>
              <a:t>剪枝位置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96A7E-514D-4F22-B47B-4B5BB73F3E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2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4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88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7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2538-C609-4CF7-B9CD-C8A258EF3A10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3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2538-C609-4CF7-B9CD-C8A258EF3A10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A37E-7C23-4C9E-A343-A0690B237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3120"/>
            <a:ext cx="9144000" cy="2403566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1658" y="2321472"/>
            <a:ext cx="770068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NAS for Transformer with Compression</a:t>
            </a: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pPr algn="r"/>
            <a:r>
              <a:rPr lang="en-US" altLang="zh-CN" sz="3600" dirty="0">
                <a:solidFill>
                  <a:schemeClr val="bg1"/>
                </a:solidFill>
              </a:rPr>
              <a:t>		</a:t>
            </a:r>
            <a:r>
              <a:rPr lang="zh-CN" altLang="en-US" sz="2800" dirty="0">
                <a:solidFill>
                  <a:schemeClr val="bg1"/>
                </a:solidFill>
              </a:rPr>
              <a:t>宋玉红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r"/>
            <a:r>
              <a:rPr lang="en-US" altLang="zh-CN" sz="2800" dirty="0">
                <a:solidFill>
                  <a:schemeClr val="bg1"/>
                </a:solidFill>
              </a:rPr>
              <a:t>2020.07.11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8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2761" y="1529632"/>
            <a:ext cx="82384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NAS for transformer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NAS for an optimal transformer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Use a pre-trained model to reduce the search time, to reach the accuracy faster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NAS upon a pre-trained model, the search space is composed of model parameters.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 NAS from scratch, the search space includes some layer components and model parameters.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Search space</a:t>
            </a:r>
          </a:p>
        </p:txBody>
      </p:sp>
    </p:spTree>
    <p:extLst>
      <p:ext uri="{BB962C8B-B14F-4D97-AF65-F5344CB8AC3E}">
        <p14:creationId xmlns:p14="http://schemas.microsoft.com/office/powerpoint/2010/main" val="106110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8077" y="1484671"/>
            <a:ext cx="8407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Search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Layer components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Attention(Decoder)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Multi-head attention 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Normalization(yes or no)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function(which)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Model parameters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Layer number(in encoder and decoder)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Head number(self-attention)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Embedding dimension(input token dimension)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Hidden dimension(output dimension through FC layer)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5974" y="1366684"/>
            <a:ext cx="639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Transformer parameters in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package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56" y="2001785"/>
            <a:ext cx="7489964" cy="39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2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2761" y="1910199"/>
            <a:ext cx="8238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BCM-based pruning using reinforcement learning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Search space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Block size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After pruning, how to compute the operation number?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Use operation number and model accuracy to co-search the best pruning method.</a:t>
            </a:r>
          </a:p>
        </p:txBody>
      </p:sp>
    </p:spTree>
    <p:extLst>
      <p:ext uri="{BB962C8B-B14F-4D97-AF65-F5344CB8AC3E}">
        <p14:creationId xmlns:p14="http://schemas.microsoft.com/office/powerpoint/2010/main" val="27121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5973" y="1366684"/>
            <a:ext cx="644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 compute the operation number?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35" y="2028386"/>
            <a:ext cx="5972528" cy="3816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365609" y="6114141"/>
                <a:ext cx="6412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𝑂𝑝𝑒𝑟𝑎𝑡𝑖𝑜𝑛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𝑁𝑢𝑚𝑏𝑒𝑟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Q×K×(1-sparsity_ratio)</a:t>
                </a:r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09" y="6114141"/>
                <a:ext cx="6412781" cy="369332"/>
              </a:xfrm>
              <a:prstGeom prst="rect">
                <a:avLst/>
              </a:prstGeom>
              <a:blipFill>
                <a:blip r:embed="rId4"/>
                <a:stretch>
                  <a:fillRect l="-2186" t="-26230" r="-190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43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550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 List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123" y="2089653"/>
            <a:ext cx="8157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basic ideas of FTRANS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optimization about FTRANS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NAS for transformer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BCM-based pruning using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422730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0517" y="2050742"/>
            <a:ext cx="8238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basic ideas of FTRANS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Compression for transformer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Hardware acceleration design</a:t>
            </a:r>
          </a:p>
        </p:txBody>
      </p:sp>
    </p:spTree>
    <p:extLst>
      <p:ext uri="{BB962C8B-B14F-4D97-AF65-F5344CB8AC3E}">
        <p14:creationId xmlns:p14="http://schemas.microsoft.com/office/powerpoint/2010/main" val="60976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057835"/>
            <a:ext cx="856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Compression for Transformer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Enhanced BCM-based compression(Block-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circulant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matrix)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16 fixed-point data representation for weights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22" y="2362410"/>
            <a:ext cx="6165155" cy="396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2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Task1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92" y="1519499"/>
            <a:ext cx="5099008" cy="37780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8941" y="1057835"/>
            <a:ext cx="85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BCM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397" y="5004619"/>
            <a:ext cx="6308143" cy="18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9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1057835"/>
            <a:ext cx="856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Hardware acceleration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overall hardware architecture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19" y="1993078"/>
            <a:ext cx="5914361" cy="28406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988" y="4833756"/>
            <a:ext cx="8839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Encoder/Decoder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Transformer controller: communicate with the host and control all the modules in FPGA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On-chip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Off-chip controller(DDR): for token embedding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DDR controller</a:t>
            </a:r>
          </a:p>
        </p:txBody>
      </p:sp>
    </p:spTree>
    <p:extLst>
      <p:ext uri="{BB962C8B-B14F-4D97-AF65-F5344CB8AC3E}">
        <p14:creationId xmlns:p14="http://schemas.microsoft.com/office/powerpoint/2010/main" val="27046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8941" y="1057835"/>
            <a:ext cx="856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Hardware acceleration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Data flow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888832"/>
            <a:ext cx="74580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9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1057835"/>
            <a:ext cx="856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Hardware acceleration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Fine-grained operation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074831"/>
            <a:ext cx="75342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535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2697" y="184406"/>
            <a:ext cx="110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Task2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0517" y="2050742"/>
            <a:ext cx="82384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optimization about FTRANS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NAS for an optimal transformer architecture, using a pre-trained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Pruning on BCM using mask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Quantization at a low-bits</a:t>
            </a:r>
          </a:p>
        </p:txBody>
      </p:sp>
    </p:spTree>
    <p:extLst>
      <p:ext uri="{BB962C8B-B14F-4D97-AF65-F5344CB8AC3E}">
        <p14:creationId xmlns:p14="http://schemas.microsoft.com/office/powerpoint/2010/main" val="194409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6562</TotalTime>
  <Words>664</Words>
  <Application>Microsoft Office PowerPoint</Application>
  <PresentationFormat>全屏显示(4:3)</PresentationFormat>
  <Paragraphs>92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899</cp:revision>
  <dcterms:created xsi:type="dcterms:W3CDTF">2020-03-21T11:47:14Z</dcterms:created>
  <dcterms:modified xsi:type="dcterms:W3CDTF">2020-07-11T14:18:23Z</dcterms:modified>
</cp:coreProperties>
</file>