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91" r:id="rId2"/>
  </p:sldMasterIdLst>
  <p:notesMasterIdLst>
    <p:notesMasterId r:id="rId21"/>
  </p:notesMasterIdLst>
  <p:sldIdLst>
    <p:sldId id="256" r:id="rId3"/>
    <p:sldId id="257" r:id="rId4"/>
    <p:sldId id="291" r:id="rId5"/>
    <p:sldId id="301" r:id="rId6"/>
    <p:sldId id="259" r:id="rId7"/>
    <p:sldId id="293" r:id="rId8"/>
    <p:sldId id="281" r:id="rId9"/>
    <p:sldId id="300" r:id="rId10"/>
    <p:sldId id="282" r:id="rId11"/>
    <p:sldId id="294" r:id="rId12"/>
    <p:sldId id="284" r:id="rId13"/>
    <p:sldId id="295" r:id="rId14"/>
    <p:sldId id="302" r:id="rId15"/>
    <p:sldId id="296" r:id="rId16"/>
    <p:sldId id="303" r:id="rId17"/>
    <p:sldId id="289" r:id="rId18"/>
    <p:sldId id="299" r:id="rId19"/>
    <p:sldId id="26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douzi" initials="g" lastIdx="3" clrIdx="0">
    <p:extLst>
      <p:ext uri="{19B8F6BF-5375-455C-9EA6-DF929625EA0E}">
        <p15:presenceInfo xmlns:p15="http://schemas.microsoft.com/office/powerpoint/2012/main" userId="guodouz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130" autoAdjust="0"/>
  </p:normalViewPr>
  <p:slideViewPr>
    <p:cSldViewPr snapToGrid="0">
      <p:cViewPr varScale="1">
        <p:scale>
          <a:sx n="66" d="100"/>
          <a:sy n="66" d="100"/>
        </p:scale>
        <p:origin x="1080"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1178E-41DD-435F-9943-0C570A4E2608}" type="datetimeFigureOut">
              <a:rPr lang="zh-CN" altLang="en-US" smtClean="0"/>
              <a:t>2019/5/29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D9F12-743F-4DF1-A271-2AB02D9A496A}" type="slidenum">
              <a:rPr lang="zh-CN" altLang="en-US" smtClean="0"/>
              <a:t>‹#›</a:t>
            </a:fld>
            <a:endParaRPr lang="zh-CN" altLang="en-US"/>
          </a:p>
        </p:txBody>
      </p:sp>
    </p:spTree>
    <p:extLst>
      <p:ext uri="{BB962C8B-B14F-4D97-AF65-F5344CB8AC3E}">
        <p14:creationId xmlns:p14="http://schemas.microsoft.com/office/powerpoint/2010/main" val="694317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a:t>
            </a:fld>
            <a:endParaRPr lang="zh-CN" altLang="en-US"/>
          </a:p>
        </p:txBody>
      </p:sp>
    </p:spTree>
    <p:extLst>
      <p:ext uri="{BB962C8B-B14F-4D97-AF65-F5344CB8AC3E}">
        <p14:creationId xmlns:p14="http://schemas.microsoft.com/office/powerpoint/2010/main" val="426327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具体方法是通过在网络拓扑内部和拓扑周围根据一定方式生成一组样本点。这些样本点将作为区域故障的中心点，结合不同大小的故障半径生成一组随机的区域故障。通过这些故障对网络拓扑的影响来评估网络组件对区域故障的抗性。</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14</a:t>
            </a:fld>
            <a:endParaRPr lang="zh-CN" altLang="en-US"/>
          </a:p>
        </p:txBody>
      </p:sp>
    </p:spTree>
    <p:extLst>
      <p:ext uri="{BB962C8B-B14F-4D97-AF65-F5344CB8AC3E}">
        <p14:creationId xmlns:p14="http://schemas.microsoft.com/office/powerpoint/2010/main" val="1180296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出的备份算法有效地提高了网络对区域故障的鲁棒性。本章所提出的算法在各种概率函数下均表现出更好的性能。这同算法的具体思路不同有很大的关系，比如仿真实验中的对比算法为传统的应对区域故障的故障容忍算法，其着力安放的定位地标在区域故障的故障半径较小的情况下表现尚可，但是随着破坏的加深，算法内部所分配的地标将出现大量的故障情况，具体的外在表现就是骤降式的网络崩坏。</a:t>
            </a:r>
            <a:endParaRPr lang="en-US" altLang="zh-CN" dirty="0" smtClean="0"/>
          </a:p>
          <a:p>
            <a:r>
              <a:rPr lang="zh-CN" altLang="en-US" dirty="0" smtClean="0"/>
              <a:t>另一种对比算法借助的是进行概率感知的方式，所以仿真中存在网络波动大、结果不准确的情况。本文提出的算法表现较好的原因主要是摈弃了传统的地理地标的方式，是通过对区域故障的采样模拟和根据链路的具体形态进行分析之后进行的针对性备份。</a:t>
            </a:r>
          </a:p>
          <a:p>
            <a:r>
              <a:rPr lang="zh-CN" altLang="en-US" dirty="0" smtClean="0"/>
              <a:t>    在区域故障的故障容忍方面，提出算法表现出比其他算法更高的性能。目前，在故障容忍领域中使用的算法要么对区域故障的分析不够充分，要么没有针对区域故障进行相应的优化。仿真实验已经展示出对比算法在故障半径较大的区域故障中的表现不佳</a:t>
            </a:r>
            <a:r>
              <a:rPr lang="en-US" altLang="zh-CN" dirty="0" smtClean="0"/>
              <a:t>(</a:t>
            </a:r>
            <a:r>
              <a:rPr lang="zh-CN" altLang="en-US" dirty="0" smtClean="0"/>
              <a:t>如多个标记路径被破坏</a:t>
            </a:r>
            <a:r>
              <a:rPr lang="en-US" altLang="zh-CN" dirty="0" smtClean="0"/>
              <a:t>)</a:t>
            </a:r>
            <a:r>
              <a:rPr lang="zh-CN" altLang="en-US" dirty="0" smtClean="0"/>
              <a:t>，而本算法可以进行更准确的链路备份。特别地，可以通过调整网络拓扑的拓扑结构和区域故障概率函数的方式对算法的性能进行更深入的研究探讨。</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15</a:t>
            </a:fld>
            <a:endParaRPr lang="zh-CN" altLang="en-US"/>
          </a:p>
        </p:txBody>
      </p:sp>
    </p:spTree>
    <p:extLst>
      <p:ext uri="{BB962C8B-B14F-4D97-AF65-F5344CB8AC3E}">
        <p14:creationId xmlns:p14="http://schemas.microsoft.com/office/powerpoint/2010/main" val="230582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16</a:t>
            </a:fld>
            <a:endParaRPr lang="zh-CN" altLang="en-US"/>
          </a:p>
        </p:txBody>
      </p:sp>
    </p:spTree>
    <p:extLst>
      <p:ext uri="{BB962C8B-B14F-4D97-AF65-F5344CB8AC3E}">
        <p14:creationId xmlns:p14="http://schemas.microsoft.com/office/powerpoint/2010/main" val="3886516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17</a:t>
            </a:fld>
            <a:endParaRPr lang="zh-CN" altLang="en-US"/>
          </a:p>
        </p:txBody>
      </p:sp>
    </p:spTree>
    <p:extLst>
      <p:ext uri="{BB962C8B-B14F-4D97-AF65-F5344CB8AC3E}">
        <p14:creationId xmlns:p14="http://schemas.microsoft.com/office/powerpoint/2010/main" val="3586069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2D9F12-743F-4DF1-A271-2AB02D9A496A}" type="slidenum">
              <a:rPr lang="zh-CN" altLang="en-US" smtClean="0"/>
              <a:t>18</a:t>
            </a:fld>
            <a:endParaRPr lang="zh-CN" altLang="en-US"/>
          </a:p>
        </p:txBody>
      </p:sp>
    </p:spTree>
    <p:extLst>
      <p:ext uri="{BB962C8B-B14F-4D97-AF65-F5344CB8AC3E}">
        <p14:creationId xmlns:p14="http://schemas.microsoft.com/office/powerpoint/2010/main" val="121371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2</a:t>
            </a:fld>
            <a:endParaRPr lang="zh-CN" altLang="en-US"/>
          </a:p>
        </p:txBody>
      </p:sp>
    </p:spTree>
    <p:extLst>
      <p:ext uri="{BB962C8B-B14F-4D97-AF65-F5344CB8AC3E}">
        <p14:creationId xmlns:p14="http://schemas.microsoft.com/office/powerpoint/2010/main" val="229754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在现代电网中，电力通信网保证了电力网络的安全有效运行，确保了电力业务可以在实际环境中安全准确的执行。</a:t>
            </a:r>
            <a:endParaRPr lang="en-US" altLang="zh-CN" dirty="0" smtClean="0"/>
          </a:p>
          <a:p>
            <a:r>
              <a:rPr lang="zh-CN" altLang="en-US" dirty="0" smtClean="0"/>
              <a:t>电力通信网的主要工作是协调电力系统的联合运转，并有力地保障了电力生产和电网调度自动化的通信需求。</a:t>
            </a:r>
            <a:endParaRPr lang="en-US" altLang="zh-CN" dirty="0" smtClean="0"/>
          </a:p>
          <a:p>
            <a:r>
              <a:rPr lang="zh-CN" altLang="en-US" dirty="0" smtClean="0"/>
              <a:t>提高电力通信网的通信质量、增强电力通信网的可靠性十分重要，这是一个贯穿整个电力通信网生命周期的持续过程。</a:t>
            </a:r>
            <a:endParaRPr lang="en-US" altLang="zh-CN" dirty="0" smtClean="0"/>
          </a:p>
          <a:p>
            <a:r>
              <a:rPr lang="zh-CN" altLang="en-US" dirty="0" smtClean="0"/>
              <a:t>故障容忍是在发生不同类型的故障时，故障处理系统可以为故障单元提供可替代组件以避免系统出错的处理机制。</a:t>
            </a:r>
            <a:endParaRPr lang="en-US" altLang="zh-CN" dirty="0" smtClean="0"/>
          </a:p>
          <a:p>
            <a:r>
              <a:rPr lang="zh-CN" altLang="en-US" dirty="0" smtClean="0"/>
              <a:t>故障容忍可以通过增强电力通信网的可靠性来保证电力通信网能继续提供服务，从而支撑着电网的安全运行。</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电力通信网中的故障存在两种类型，区域故障和级联故障。</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电力通信网络的耦合特性是电力通信网研究的难点。电力通信基础设施和电力系统的高度互联互通导致了电力通信网与电力系统紧密耦合现象的出现，最终形成了与简单通信网络拓扑结构完全不同的互依耦合网络。当电力网络中的电站节点发生故障时，与该电站节点工作和业务紧密相连的电力通信网络中路由节点将失去电力供应源，这将会导致电力通信网的连通性遭到破坏。这连通性破坏又会引发调度中心对电站子站的具体电力调度失去应具有的精准网络控制调度能力。由于电力业务的高度时间敏感性和不能大规模存储电力系统状态的特点，这导致与故障节点相连的电力线路发生过载情况，从而引起电力网络中其余的电站发生电力过载现象，最终将会引起级联故障。</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如何对电力通信网耦合网络的数学模型进行建模已经引起了国内外研究机构的广泛关注，并取得了一些在模型建立方面的研究成果。但是现存的关于可靠性、生存性和脆弱性研究的方法大多只关注互依耦合网络的外部特征，忽略了对耦合网络内部节点故障的相关分析。目前的研究方法很难对级联故障过程做出实时快速的响应，这将导致级联故障无法得到及时的处理，对网络造成更严重的破坏。</a:t>
            </a:r>
          </a:p>
          <a:p>
            <a:endParaRPr lang="en-US" altLang="zh-CN" dirty="0" smtClean="0"/>
          </a:p>
          <a:p>
            <a:r>
              <a:rPr lang="zh-CN" altLang="en-US" smtClean="0"/>
              <a:t>在区域故障</a:t>
            </a:r>
            <a:r>
              <a:rPr lang="zh-CN" altLang="en-US" dirty="0" smtClean="0"/>
              <a:t>处理方面，现有的大部分研究工作主要集中在减少单个或多个链路发生故障上。目前这一领域的研究主要关注在模型建模失败造成的影响以及网络基础设施对故障的脆弱性分析方面。对于具体的区域性范围的故障容忍策略依然考虑的不够完善。虽然此类随机性灾害的发生概率较小，但是波及和影响范围很大。目前网络运营商在发生大规模区域故障时提供服务连续性的典型方法是分配额外的备用链路。然而，因为主链路和备用链路都容易受到灾难引起的相同影响</a:t>
            </a:r>
            <a:r>
              <a:rPr lang="en-US" altLang="zh-CN" dirty="0" smtClean="0"/>
              <a:t>(</a:t>
            </a:r>
            <a:r>
              <a:rPr lang="zh-CN" altLang="en-US" dirty="0" smtClean="0"/>
              <a:t>二者往往处于同一区域内</a:t>
            </a:r>
            <a:r>
              <a:rPr lang="en-US" altLang="zh-CN" dirty="0" smtClean="0"/>
              <a:t>)</a:t>
            </a:r>
            <a:r>
              <a:rPr lang="zh-CN" altLang="en-US" dirty="0" smtClean="0"/>
              <a:t>，所以在物理上增加网络冗余效率很低并且成本很高。</a:t>
            </a:r>
          </a:p>
          <a:p>
            <a:r>
              <a:rPr lang="zh-CN" altLang="en-US" dirty="0" smtClean="0"/>
              <a:t>所以，研究面向级联故障和区域故障的电力通信备份算法对于电网安全稳定运行具有重要的理论意义和应用价值。</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3</a:t>
            </a:fld>
            <a:endParaRPr lang="zh-CN" altLang="en-US"/>
          </a:p>
        </p:txBody>
      </p:sp>
    </p:spTree>
    <p:extLst>
      <p:ext uri="{BB962C8B-B14F-4D97-AF65-F5344CB8AC3E}">
        <p14:creationId xmlns:p14="http://schemas.microsoft.com/office/powerpoint/2010/main" val="121067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endParaRPr lang="zh-CN" altLang="zh-CN"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级联故障：</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第一个方向是基于复杂网络理论，从网络效率的角度来评估电力通信网络的脆弱性。</a:t>
            </a:r>
            <a:r>
              <a:rPr lang="zh-CN" altLang="en-US" sz="1200" kern="1200" dirty="0" smtClean="0">
                <a:solidFill>
                  <a:schemeClr val="tx1"/>
                </a:solidFill>
                <a:effectLst/>
                <a:latin typeface="+mn-lt"/>
                <a:ea typeface="+mn-ea"/>
                <a:cs typeface="+mn-cs"/>
              </a:rPr>
              <a:t>有研究通过</a:t>
            </a:r>
            <a:r>
              <a:rPr lang="zh-CN" altLang="zh-CN" sz="1200" kern="1200" dirty="0" smtClean="0">
                <a:solidFill>
                  <a:schemeClr val="tx1"/>
                </a:solidFill>
                <a:effectLst/>
                <a:latin typeface="+mn-lt"/>
                <a:ea typeface="+mn-ea"/>
                <a:cs typeface="+mn-cs"/>
              </a:rPr>
              <a:t>研究了同步数字体系光纤通信网络的拓扑演化过程。基于复杂网络理论提出了一种动态信息的网络脆弱性评估方法。</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第二个方向是专注于通信服务，通过建立合理的安全评估系统来提高通信网络的鲁棒性。</a:t>
            </a:r>
            <a:r>
              <a:rPr lang="zh-CN" altLang="en-US" sz="1200" kern="1200" dirty="0" smtClean="0">
                <a:solidFill>
                  <a:schemeClr val="tx1"/>
                </a:solidFill>
                <a:effectLst/>
                <a:latin typeface="+mn-lt"/>
                <a:ea typeface="+mn-ea"/>
                <a:cs typeface="+mn-cs"/>
              </a:rPr>
              <a:t>有研究</a:t>
            </a:r>
            <a:r>
              <a:rPr lang="zh-CN" altLang="zh-CN" sz="1200" kern="1200" dirty="0" smtClean="0">
                <a:solidFill>
                  <a:schemeClr val="tx1"/>
                </a:solidFill>
                <a:effectLst/>
                <a:latin typeface="+mn-lt"/>
                <a:ea typeface="+mn-ea"/>
                <a:cs typeface="+mn-cs"/>
              </a:rPr>
              <a:t>通过合理安排通信网络业务渠道和运营模式来平衡业务风险的概念</a:t>
            </a:r>
            <a:r>
              <a:rPr lang="zh-CN" altLang="en-US" sz="1200" kern="1200" dirty="0" smtClean="0">
                <a:solidFill>
                  <a:schemeClr val="tx1"/>
                </a:solidFill>
                <a:effectLst/>
                <a:latin typeface="+mn-lt"/>
                <a:ea typeface="+mn-ea"/>
                <a:cs typeface="+mn-cs"/>
              </a:rPr>
              <a:t>，并</a:t>
            </a:r>
            <a:r>
              <a:rPr lang="zh-CN" altLang="zh-CN" sz="1200" kern="1200" dirty="0" smtClean="0">
                <a:solidFill>
                  <a:schemeClr val="tx1"/>
                </a:solidFill>
                <a:effectLst/>
                <a:latin typeface="+mn-lt"/>
                <a:ea typeface="+mn-ea"/>
                <a:cs typeface="+mn-cs"/>
              </a:rPr>
              <a:t>提出了一种基于电力通信网络可靠性的业务路由优化算法。但是，这种方法没有考虑到网格结构的特殊性。在该算法中，算法只是将电力通信网络简化为服务层中的简单路由拓扑。</a:t>
            </a:r>
          </a:p>
          <a:p>
            <a:r>
              <a:rPr lang="zh-CN" altLang="en-US" sz="1200" kern="1200" dirty="0" smtClean="0">
                <a:solidFill>
                  <a:schemeClr val="tx1"/>
                </a:solidFill>
                <a:effectLst/>
                <a:latin typeface="+mn-lt"/>
                <a:ea typeface="+mn-ea"/>
                <a:cs typeface="+mn-cs"/>
              </a:rPr>
              <a:t>由于</a:t>
            </a:r>
            <a:r>
              <a:rPr lang="zh-CN" altLang="zh-CN" sz="1200" kern="1200" dirty="0" smtClean="0">
                <a:solidFill>
                  <a:schemeClr val="tx1"/>
                </a:solidFill>
                <a:effectLst/>
                <a:latin typeface="+mn-lt"/>
                <a:ea typeface="+mn-ea"/>
                <a:cs typeface="+mn-cs"/>
              </a:rPr>
              <a:t>电力通信网络的拓扑结构十分复杂。通信服务的有效传输要依靠可靠的物理网络。因为电力通信业务广泛而复杂，所以网络中易受攻击的节点需要重点保护。虽然有些学者提出了通过添加多个物理上独立的拓扑改善网络结构的想法，但是缺乏对各种备份策略的比较研究。它们的有效性尚未在实际的电力通信网络中得到证实。虽然电网的拓扑结构已经得到了广泛的重视，但是仍然有必要继续深入分析电力通信网络拓扑，并比较现有备份策略的有效性。</a:t>
            </a:r>
            <a:endParaRPr lang="en-US" altLang="zh-CN" sz="1200" kern="1200" dirty="0" smtClean="0">
              <a:solidFill>
                <a:schemeClr val="tx1"/>
              </a:solidFill>
              <a:effectLst/>
              <a:latin typeface="+mn-lt"/>
              <a:ea typeface="+mn-ea"/>
              <a:cs typeface="+mn-cs"/>
            </a:endParaRPr>
          </a:p>
          <a:p>
            <a:pPr lvl="2"/>
            <a:endParaRPr lang="en-US" altLang="zh-CN" sz="1400" kern="1200" dirty="0" smtClean="0">
              <a:solidFill>
                <a:schemeClr val="tx1"/>
              </a:solidFill>
              <a:effectLst/>
              <a:latin typeface="+mn-lt"/>
              <a:ea typeface="+mn-ea"/>
              <a:cs typeface="+mn-cs"/>
            </a:endParaRPr>
          </a:p>
          <a:p>
            <a:pPr lvl="2"/>
            <a:endParaRPr lang="zh-CN" altLang="zh-CN" sz="14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区域故障：</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大规模地理位置相关故障的问题最近才引起人们的注意。区域故障是一种特殊的故障类型。现有的弹性网络设计的大部分工作主要集中在缓解孤立的单链路或多链路故障</a:t>
            </a:r>
            <a:r>
              <a:rPr lang="en-US" altLang="zh-CN" sz="1200" kern="1200" dirty="0" smtClean="0">
                <a:solidFill>
                  <a:schemeClr val="tx1"/>
                </a:solidFill>
                <a:effectLst/>
                <a:latin typeface="+mn-lt"/>
                <a:ea typeface="+mn-ea"/>
                <a:cs typeface="+mn-cs"/>
              </a:rPr>
              <a:t>[36]</a:t>
            </a:r>
            <a:r>
              <a:rPr lang="zh-CN" altLang="zh-CN" sz="1200" kern="1200" dirty="0" smtClean="0">
                <a:solidFill>
                  <a:schemeClr val="tx1"/>
                </a:solidFill>
                <a:effectLst/>
                <a:latin typeface="+mn-lt"/>
                <a:ea typeface="+mn-ea"/>
                <a:cs typeface="+mn-cs"/>
              </a:rPr>
              <a:t>上。</a:t>
            </a:r>
          </a:p>
          <a:p>
            <a:r>
              <a:rPr lang="zh-CN" altLang="zh-CN" sz="1200" kern="1200" dirty="0" smtClean="0">
                <a:solidFill>
                  <a:schemeClr val="tx1"/>
                </a:solidFill>
                <a:effectLst/>
                <a:latin typeface="+mn-lt"/>
                <a:ea typeface="+mn-ea"/>
                <a:cs typeface="+mn-cs"/>
              </a:rPr>
              <a:t>该领域的研究主要涉及区域故障建模失败、测量其具体影响以及确定网络基础设施对区域故障的脆弱性上，对于具体的故障容忍策略考虑的仍不够完善。</a:t>
            </a:r>
          </a:p>
          <a:p>
            <a:r>
              <a:rPr lang="zh-CN" altLang="zh-CN" sz="1200" kern="1200" dirty="0" smtClean="0">
                <a:solidFill>
                  <a:schemeClr val="tx1"/>
                </a:solidFill>
                <a:effectLst/>
                <a:latin typeface="+mn-lt"/>
                <a:ea typeface="+mn-ea"/>
                <a:cs typeface="+mn-cs"/>
              </a:rPr>
              <a:t>尽管此类随机灾害的发生概率较小，但是波及范围很大目前，网络运营商在发生大规模区域故障时提供服务连续性的典型方法是分配额外的备用链路，因为这将创造更多的备用路径。然而，主链路和备用链路都容易受到相同灾难引起的相同影响，该备份方式性价比很低。</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4</a:t>
            </a:fld>
            <a:endParaRPr lang="zh-CN" altLang="en-US"/>
          </a:p>
        </p:txBody>
      </p:sp>
    </p:spTree>
    <p:extLst>
      <p:ext uri="{BB962C8B-B14F-4D97-AF65-F5344CB8AC3E}">
        <p14:creationId xmlns:p14="http://schemas.microsoft.com/office/powerpoint/2010/main" val="331420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未考虑两个网络之间的相互作用。</a:t>
            </a:r>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5</a:t>
            </a:fld>
            <a:endParaRPr lang="zh-CN" altLang="en-US"/>
          </a:p>
        </p:txBody>
      </p:sp>
    </p:spTree>
    <p:extLst>
      <p:ext uri="{BB962C8B-B14F-4D97-AF65-F5344CB8AC3E}">
        <p14:creationId xmlns:p14="http://schemas.microsoft.com/office/powerpoint/2010/main" val="3135897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6</a:t>
            </a:fld>
            <a:endParaRPr lang="zh-CN" altLang="en-US"/>
          </a:p>
        </p:txBody>
      </p:sp>
    </p:spTree>
    <p:extLst>
      <p:ext uri="{BB962C8B-B14F-4D97-AF65-F5344CB8AC3E}">
        <p14:creationId xmlns:p14="http://schemas.microsoft.com/office/powerpoint/2010/main" val="8838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随着网络攻击的持续进行，节点不断发生故障，网络逐渐崩溃。备份策略可以减慢此过程。但是只要攻击不断持续进行，网络中的所有节点都将停止工作。</a:t>
            </a:r>
          </a:p>
          <a:p>
            <a:r>
              <a:rPr lang="zh-CN" altLang="en-US" dirty="0" smtClean="0"/>
              <a:t>灰色攻击明显更具破坏性，因为攻击者可以选择目标。然而，在网络崩溃后，两种攻击策略造成的影响其实是相似的。可以使用多种备份策略来增强网络的健壮性。与其他算法相比，</a:t>
            </a:r>
            <a:r>
              <a:rPr lang="en-US" altLang="zh-CN" dirty="0" smtClean="0"/>
              <a:t>PNGA</a:t>
            </a:r>
            <a:r>
              <a:rPr lang="zh-CN" altLang="en-US" dirty="0" smtClean="0"/>
              <a:t>表现出了出色的故障抑制效果。</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9</a:t>
            </a:fld>
            <a:endParaRPr lang="zh-CN" altLang="en-US"/>
          </a:p>
        </p:txBody>
      </p:sp>
    </p:spTree>
    <p:extLst>
      <p:ext uri="{BB962C8B-B14F-4D97-AF65-F5344CB8AC3E}">
        <p14:creationId xmlns:p14="http://schemas.microsoft.com/office/powerpoint/2010/main" val="3405006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随着网络攻击的持续进行，节点不断发生故障，网络逐渐崩溃。备份策略可以减慢此过程。但是只要攻击不断持续进行，网络中的所有节点都将停止工作。</a:t>
            </a:r>
          </a:p>
          <a:p>
            <a:r>
              <a:rPr lang="zh-CN" altLang="en-US" dirty="0" smtClean="0"/>
              <a:t>灰色攻击明显更具破坏性，因为攻击者可以选择目标。然而，在网络崩溃后，两种攻击策略造成的影响其实是相似的。可以使用多种备份策略来增强网络的健壮性。与其他算法相比，</a:t>
            </a:r>
            <a:r>
              <a:rPr lang="en-US" altLang="zh-CN" dirty="0" smtClean="0"/>
              <a:t>PNGA</a:t>
            </a:r>
            <a:r>
              <a:rPr lang="zh-CN" altLang="en-US" dirty="0" smtClean="0"/>
              <a:t>表现出了出色的故障抑制效果。</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10</a:t>
            </a:fld>
            <a:endParaRPr lang="zh-CN" altLang="en-US"/>
          </a:p>
        </p:txBody>
      </p:sp>
    </p:spTree>
    <p:extLst>
      <p:ext uri="{BB962C8B-B14F-4D97-AF65-F5344CB8AC3E}">
        <p14:creationId xmlns:p14="http://schemas.microsoft.com/office/powerpoint/2010/main" val="4043333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13</a:t>
            </a:fld>
            <a:endParaRPr lang="zh-CN" altLang="en-US"/>
          </a:p>
        </p:txBody>
      </p:sp>
    </p:spTree>
    <p:extLst>
      <p:ext uri="{BB962C8B-B14F-4D97-AF65-F5344CB8AC3E}">
        <p14:creationId xmlns:p14="http://schemas.microsoft.com/office/powerpoint/2010/main" val="45374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CF5C816-4069-4AEE-9D93-3A23DA05D637}"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69287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E681340-ABCF-486C-96DE-318D6FBC4FA7}"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01647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E174B88-74D6-46F4-8F34-2E0E03C3C400}"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16304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08E3527-0DD3-4A09-80C5-DA19A0AD5C42}"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290096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DAAF654-8079-45E9-84AC-20ED6199853B}"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761588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7655930-7E97-4B46-8442-954486FA878C}"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921107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B3C98FB-6AE2-405E-9967-BF664D34C1AE}" type="datetime1">
              <a:rPr lang="zh-CN" altLang="en-US" smtClean="0"/>
              <a:t>2019/5/29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019895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1D2DD3E-6BBF-48CE-9C7C-85D764C0F7A5}" type="datetime1">
              <a:rPr lang="zh-CN" altLang="en-US" smtClean="0"/>
              <a:t>2019/5/29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686759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0671B83-DF1A-4F21-8740-325E3CA6EF17}" type="datetime1">
              <a:rPr lang="zh-CN" altLang="en-US" smtClean="0"/>
              <a:t>2019/5/29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898847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83C03-7636-4D9F-88DD-556E7259EE98}" type="datetime1">
              <a:rPr lang="zh-CN" altLang="en-US" smtClean="0"/>
              <a:t>2019/5/29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513703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CCBA08-A0B3-4620-A2C3-F2DD9D569B30}" type="datetime1">
              <a:rPr lang="zh-CN" altLang="en-US" smtClean="0"/>
              <a:t>2019/5/29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94490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2EADDC0-6E4D-4283-B4C9-49D56ABD3972}"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270384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24597C5-EEC8-4488-924B-035721E8EA73}" type="datetime1">
              <a:rPr lang="zh-CN" altLang="en-US" smtClean="0"/>
              <a:t>2019/5/29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547324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F66D72-7517-4FA1-91AC-4F5A6261A984}"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852442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A6F04A0-113C-45C3-ABD4-51214D8FACB9}"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58723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7CBEC0B1-2615-4632-8F46-8A3E3C90A68E}" type="datetime1">
              <a:rPr lang="zh-CN" altLang="en-US" smtClean="0"/>
              <a:t>2019/5/29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2800342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9B4F46F-6241-4BBB-BE85-37F31B2F40D9}" type="datetime1">
              <a:rPr lang="zh-CN" altLang="en-US" smtClean="0"/>
              <a:t>2019/5/29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881790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9B4F46F-6241-4BBB-BE85-37F31B2F40D9}" type="datetime1">
              <a:rPr lang="zh-CN" altLang="en-US" smtClean="0"/>
              <a:t>2019/5/29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92594317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86AA40F-68E2-4F91-B4AB-0F4C675E7E32}"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02449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A0BC2F-8182-4510-8922-48DD90FFBB56}"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30718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D235AC-2D98-4AE0-8240-B1F63BC8F15D}"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030158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6BAE1A5-D61A-4A97-B975-3826935A5778}" type="datetime1">
              <a:rPr lang="zh-CN" altLang="en-US" smtClean="0"/>
              <a:t>2019/5/29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67956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1A7F2974-D89C-40EF-8045-F759EB6352F7}" type="datetime1">
              <a:rPr lang="zh-CN" altLang="en-US" smtClean="0"/>
              <a:t>2019/5/29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3C36A8B-AC15-4E44-ABED-A70DEC4AE827}"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94348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9B30D0-47FA-43F9-8F51-82475A1997B7}" type="datetime1">
              <a:rPr lang="zh-CN" altLang="en-US" smtClean="0"/>
              <a:t>2019/5/29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3C36A8B-AC15-4E44-ABED-A70DEC4AE827}"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5505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C9FD0-1859-49FE-8AA1-0DC11C6FDFA2}" type="datetime1">
              <a:rPr lang="zh-CN" altLang="en-US" smtClean="0"/>
              <a:t>2019/5/29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54048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354164D-D8A1-4AA8-90E4-682D2E7C888D}" type="datetime1">
              <a:rPr lang="zh-CN" altLang="en-US" smtClean="0"/>
              <a:t>2019/5/29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61718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A0971DD-4DB9-4A87-90E1-0AC8D03712E7}" type="datetime1">
              <a:rPr lang="zh-CN" altLang="en-US" smtClean="0"/>
              <a:t>2019/5/29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66935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9B4F46F-6241-4BBB-BE85-37F31B2F40D9}" type="datetime1">
              <a:rPr lang="zh-CN" altLang="en-US" smtClean="0"/>
              <a:t>2019/5/29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55640249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B4F46F-6241-4BBB-BE85-37F31B2F40D9}" type="datetime1">
              <a:rPr lang="zh-CN" altLang="en-US" smtClean="0"/>
              <a:t>2019/5/29</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37412827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70841" y="1308538"/>
            <a:ext cx="9144000" cy="2610319"/>
          </a:xfrm>
          <a:noFill/>
        </p:spPr>
        <p:txBody>
          <a:bodyPr>
            <a:normAutofit/>
          </a:bodyPr>
          <a:lstStyle/>
          <a:p>
            <a:pPr algn="ctr"/>
            <a:r>
              <a:rPr lang="zh-CN" altLang="en-US" dirty="0" smtClean="0"/>
              <a:t>电力</a:t>
            </a:r>
            <a:r>
              <a:rPr lang="zh-CN" altLang="en-US" dirty="0"/>
              <a:t>通信网中基于资源备份的故障容忍的方法 </a:t>
            </a:r>
            <a:r>
              <a:rPr lang="en-US" altLang="zh-CN" sz="5300" dirty="0" smtClean="0">
                <a:latin typeface="幼圆" panose="02010509060101010101" pitchFamily="49" charset="-122"/>
                <a:ea typeface="幼圆" panose="02010509060101010101" pitchFamily="49" charset="-122"/>
              </a:rPr>
              <a:t/>
            </a:r>
            <a:br>
              <a:rPr lang="en-US" altLang="zh-CN" sz="5300" dirty="0" smtClean="0">
                <a:latin typeface="幼圆" panose="02010509060101010101" pitchFamily="49" charset="-122"/>
                <a:ea typeface="幼圆" panose="02010509060101010101" pitchFamily="49" charset="-122"/>
              </a:rPr>
            </a:br>
            <a:endParaRPr lang="zh-CN" altLang="en-US" sz="4000" dirty="0">
              <a:latin typeface="隶书" panose="02010509060101010101" pitchFamily="49" charset="-122"/>
              <a:ea typeface="隶书" panose="02010509060101010101" pitchFamily="49" charset="-122"/>
            </a:endParaRPr>
          </a:p>
        </p:txBody>
      </p:sp>
      <p:sp>
        <p:nvSpPr>
          <p:cNvPr id="3" name="副标题 2"/>
          <p:cNvSpPr>
            <a:spLocks noGrp="1"/>
          </p:cNvSpPr>
          <p:nvPr>
            <p:ph type="subTitle" idx="1"/>
          </p:nvPr>
        </p:nvSpPr>
        <p:spPr>
          <a:xfrm>
            <a:off x="10222172" y="5286574"/>
            <a:ext cx="1969827" cy="1135117"/>
          </a:xfrm>
        </p:spPr>
        <p:txBody>
          <a:bodyPr>
            <a:normAutofit fontScale="92500"/>
          </a:bodyPr>
          <a:lstStyle/>
          <a:p>
            <a:pPr algn="l"/>
            <a:r>
              <a:rPr lang="zh-CN" altLang="en-US" sz="1800" b="1" dirty="0" smtClean="0">
                <a:solidFill>
                  <a:schemeClr val="tx1"/>
                </a:solidFill>
                <a:latin typeface="宋体" panose="02010600030101010101" pitchFamily="2" charset="-122"/>
                <a:ea typeface="宋体" panose="02010600030101010101" pitchFamily="2" charset="-122"/>
              </a:rPr>
              <a:t>汇报人：</a:t>
            </a:r>
            <a:r>
              <a:rPr lang="zh-CN" altLang="en-US" b="1" dirty="0">
                <a:solidFill>
                  <a:schemeClr val="tx1"/>
                </a:solidFill>
                <a:latin typeface="宋体" panose="02010600030101010101" pitchFamily="2" charset="-122"/>
                <a:ea typeface="宋体" panose="02010600030101010101" pitchFamily="2" charset="-122"/>
              </a:rPr>
              <a:t>夏震</a:t>
            </a:r>
            <a:endParaRPr lang="en-US" altLang="zh-CN" sz="1800" b="1" dirty="0" smtClean="0">
              <a:solidFill>
                <a:schemeClr val="tx1"/>
              </a:solidFill>
              <a:latin typeface="宋体" panose="02010600030101010101" pitchFamily="2" charset="-122"/>
              <a:ea typeface="宋体" panose="02010600030101010101" pitchFamily="2" charset="-122"/>
            </a:endParaRPr>
          </a:p>
          <a:p>
            <a:r>
              <a:rPr lang="zh-CN" altLang="en-US" sz="1800" b="1" dirty="0" smtClean="0">
                <a:solidFill>
                  <a:schemeClr val="tx1"/>
                </a:solidFill>
                <a:latin typeface="宋体" panose="02010600030101010101" pitchFamily="2" charset="-122"/>
                <a:ea typeface="宋体" panose="02010600030101010101" pitchFamily="2" charset="-122"/>
              </a:rPr>
              <a:t>指导老师</a:t>
            </a:r>
            <a:r>
              <a:rPr lang="zh-CN" altLang="en-US" b="1" dirty="0" smtClean="0">
                <a:solidFill>
                  <a:schemeClr val="tx1"/>
                </a:solidFill>
                <a:latin typeface="宋体" panose="02010600030101010101" pitchFamily="2" charset="-122"/>
                <a:ea typeface="宋体" panose="02010600030101010101" pitchFamily="2" charset="-122"/>
              </a:rPr>
              <a:t>：邱雪松</a:t>
            </a:r>
            <a:endParaRPr lang="en-US" altLang="zh-CN" b="1" dirty="0" smtClean="0">
              <a:solidFill>
                <a:schemeClr val="tx1"/>
              </a:solidFill>
              <a:latin typeface="宋体" panose="02010600030101010101" pitchFamily="2" charset="-122"/>
              <a:ea typeface="宋体" panose="02010600030101010101" pitchFamily="2" charset="-122"/>
            </a:endParaRPr>
          </a:p>
          <a:p>
            <a:fld id="{C0043D17-B80D-4D3F-AFAC-D9C81270472B}" type="datetime2">
              <a:rPr lang="zh-CN" altLang="en-US" b="1" smtClean="0">
                <a:solidFill>
                  <a:schemeClr val="tx1"/>
                </a:solidFill>
                <a:latin typeface="宋体" panose="02010600030101010101" pitchFamily="2" charset="-122"/>
                <a:ea typeface="宋体" panose="02010600030101010101" pitchFamily="2" charset="-122"/>
              </a:rPr>
              <a:t>2019年5月29日</a:t>
            </a:fld>
            <a:endParaRPr lang="en-US" altLang="zh-CN" sz="1800" b="1" dirty="0" smtClean="0">
              <a:solidFill>
                <a:schemeClr val="tx1"/>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a:xfrm>
            <a:off x="11410670" y="6492875"/>
            <a:ext cx="764215" cy="365125"/>
          </a:xfrm>
        </p:spPr>
        <p:txBody>
          <a:bodyPr/>
          <a:lstStyle/>
          <a:p>
            <a:fld id="{13C36A8B-AC15-4E44-ABED-A70DEC4AE827}" type="slidenum">
              <a:rPr lang="zh-CN" altLang="en-US" sz="1600" smtClean="0">
                <a:solidFill>
                  <a:schemeClr val="tx1"/>
                </a:solidFill>
              </a:rPr>
              <a:t>1</a:t>
            </a:fld>
            <a:r>
              <a:rPr lang="en-US" altLang="zh-CN" sz="1600" dirty="0" smtClean="0">
                <a:solidFill>
                  <a:schemeClr val="tx1"/>
                </a:solidFill>
              </a:rPr>
              <a:t>/18</a:t>
            </a:r>
            <a:endParaRPr lang="zh-CN" altLang="en-US" sz="1600" dirty="0">
              <a:solidFill>
                <a:schemeClr val="tx1"/>
              </a:solidFill>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573" y="63380"/>
            <a:ext cx="4824536" cy="96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本框 5"/>
          <p:cNvSpPr txBox="1"/>
          <p:nvPr/>
        </p:nvSpPr>
        <p:spPr>
          <a:xfrm>
            <a:off x="4355899" y="4556234"/>
            <a:ext cx="3909849" cy="461665"/>
          </a:xfrm>
          <a:prstGeom prst="rect">
            <a:avLst/>
          </a:prstGeom>
          <a:noFill/>
        </p:spPr>
        <p:txBody>
          <a:bodyPr wrap="square" rtlCol="0">
            <a:spAutoFit/>
          </a:bodyPr>
          <a:lstStyle/>
          <a:p>
            <a:pPr algn="ctr"/>
            <a:r>
              <a:rPr lang="zh-CN" altLang="en-US" sz="2400" dirty="0" smtClean="0">
                <a:latin typeface="隶书" panose="02010509060101010101" pitchFamily="49" charset="-122"/>
                <a:ea typeface="隶书" panose="02010509060101010101" pitchFamily="49" charset="-122"/>
              </a:rPr>
              <a:t>北京邮电大学网络管理中心</a:t>
            </a:r>
            <a:endParaRPr lang="zh-CN" altLang="en-US" sz="24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470766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3</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一：电力通信网中面向耦合故障的节点备份</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算法</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实验结果</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tx1"/>
                </a:solidFill>
                <a:latin typeface="华文楷体" panose="02010600040101010101" pitchFamily="2" charset="-122"/>
                <a:ea typeface="华文楷体" panose="02010600040101010101" pitchFamily="2" charset="-122"/>
              </a:rPr>
              <a:t>本文提出的故障容忍算法表现出了对级联故障的故障</a:t>
            </a:r>
            <a:r>
              <a:rPr lang="zh-CN" altLang="en-US" sz="2400" dirty="0">
                <a:solidFill>
                  <a:schemeClr val="tx1"/>
                </a:solidFill>
                <a:latin typeface="华文楷体" panose="02010600040101010101" pitchFamily="2" charset="-122"/>
                <a:ea typeface="华文楷体" panose="02010600040101010101" pitchFamily="2" charset="-122"/>
              </a:rPr>
              <a:t>抑制效果</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成果</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 </a:t>
            </a:r>
            <a:r>
              <a:rPr lang="en-US" altLang="zh-CN" sz="2400" dirty="0">
                <a:solidFill>
                  <a:schemeClr val="tx1"/>
                </a:solidFill>
                <a:latin typeface="华文楷体" panose="02010600040101010101" pitchFamily="2" charset="-122"/>
                <a:ea typeface="华文楷体" panose="02010600040101010101" pitchFamily="2" charset="-122"/>
              </a:rPr>
              <a:t>Backup Algorithm for Power Communication Network Based on Fault Cascade in the Network Virtualization </a:t>
            </a:r>
            <a:r>
              <a:rPr lang="en-US" altLang="zh-CN" sz="2400" dirty="0" smtClean="0">
                <a:solidFill>
                  <a:schemeClr val="tx1"/>
                </a:solidFill>
                <a:latin typeface="华文楷体" panose="02010600040101010101" pitchFamily="2" charset="-122"/>
                <a:ea typeface="华文楷体" panose="02010600040101010101" pitchFamily="2" charset="-122"/>
              </a:rPr>
              <a:t>Environment》   NOMS</a:t>
            </a:r>
            <a:r>
              <a:rPr lang="zh-CN" altLang="en-US" sz="2400" dirty="0" smtClean="0">
                <a:solidFill>
                  <a:schemeClr val="tx1"/>
                </a:solidFill>
                <a:latin typeface="华文楷体" panose="02010600040101010101" pitchFamily="2" charset="-122"/>
                <a:ea typeface="华文楷体" panose="02010600040101010101" pitchFamily="2" charset="-122"/>
              </a:rPr>
              <a:t>已录用</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10</a:t>
            </a:fld>
            <a:r>
              <a:rPr lang="en-US" altLang="zh-CN" sz="1600" dirty="0" smtClean="0">
                <a:solidFill>
                  <a:schemeClr val="tx1"/>
                </a:solidFill>
              </a:rPr>
              <a:t>/18</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285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04593" y="1605235"/>
                <a:ext cx="10850378" cy="5085851"/>
              </a:xfrm>
            </p:spPr>
            <p:txBody>
              <a:bodyPr>
                <a:normAutofit lnSpcReduction="100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研究点二：电力通信网中面向区域故障的链路备份算法</a:t>
                </a:r>
              </a:p>
              <a:p>
                <a:pPr algn="just">
                  <a:buFont typeface="Wingdings" panose="05000000000000000000" pitchFamily="2" charset="2"/>
                  <a:buChar char="ü"/>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方案设计</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）基于样本采样的节点选择算法</a:t>
                </a:r>
                <a:r>
                  <a:rPr lang="en-US" altLang="zh-CN" sz="2400" dirty="0" smtClean="0">
                    <a:latin typeface="华文楷体" panose="02010600040101010101" pitchFamily="2" charset="-122"/>
                    <a:ea typeface="华文楷体" panose="02010600040101010101" pitchFamily="2" charset="-122"/>
                  </a:rPr>
                  <a:t>SPA</a:t>
                </a:r>
                <a:endParaRPr lang="zh-CN" altLang="en-US" sz="2400" dirty="0" smtClean="0">
                  <a:latin typeface="华文楷体" panose="02010600040101010101" pitchFamily="2" charset="-122"/>
                  <a:ea typeface="华文楷体" panose="02010600040101010101" pitchFamily="2" charset="-122"/>
                </a:endParaRPr>
              </a:p>
              <a:p>
                <a:pPr marL="0" indent="0" algn="just">
                  <a:buNone/>
                </a:pPr>
                <a:r>
                  <a:rPr lang="zh-CN" altLang="en-US" sz="2400" dirty="0" smtClean="0">
                    <a:latin typeface="华文楷体" panose="02010600040101010101" pitchFamily="2" charset="-122"/>
                    <a:ea typeface="华文楷体" panose="02010600040101010101" pitchFamily="2" charset="-122"/>
                  </a:rPr>
                  <a:t>算法目标是在成本约束的前提下，计算一个链路子集的最小</a:t>
                </a:r>
                <a:r>
                  <a:rPr lang="en-US" altLang="zh-CN" sz="2400" dirty="0" smtClean="0">
                    <a:latin typeface="华文楷体" panose="02010600040101010101" pitchFamily="2" charset="-122"/>
                    <a:ea typeface="华文楷体" panose="02010600040101010101" pitchFamily="2" charset="-122"/>
                  </a:rPr>
                  <a:t>PSD</a:t>
                </a:r>
                <a:r>
                  <a:rPr lang="zh-CN" altLang="en-US" sz="2400" dirty="0" smtClean="0">
                    <a:latin typeface="华文楷体" panose="02010600040101010101" pitchFamily="2" charset="-122"/>
                    <a:ea typeface="华文楷体" panose="02010600040101010101" pitchFamily="2" charset="-122"/>
                  </a:rPr>
                  <a:t>集合；对于</a:t>
                </a: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zh-CN" altLang="en-US" sz="2400" dirty="0"/>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en-US" altLang="zh-CN" sz="2400" dirty="0">
                  <a:latin typeface="华文楷体" panose="02010600040101010101" pitchFamily="2" charset="-122"/>
                  <a:ea typeface="华文楷体" panose="02010600040101010101" pitchFamily="2" charset="-122"/>
                </a:endParaRPr>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lvl="0" indent="0" algn="just">
                  <a:buNone/>
                </a:pPr>
                <a14:m>
                  <m:oMath xmlns:m="http://schemas.openxmlformats.org/officeDocument/2006/math">
                    <m:r>
                      <m:rPr>
                        <m:sty m:val="p"/>
                      </m:rPr>
                      <a:rPr lang="en-US" altLang="zh-CN" sz="2400" i="1" kern="100">
                        <a:latin typeface="Cambria Math" panose="02040503050406030204" pitchFamily="18" charset="0"/>
                        <a:ea typeface="Cambria Math" panose="02040503050406030204" pitchFamily="18" charset="0"/>
                        <a:cs typeface="Times New Roman" panose="02020603050405020304" pitchFamily="18" charset="0"/>
                      </a:rPr>
                      <m:t>E</m:t>
                    </m:r>
                    <m:r>
                      <a:rPr lang="zh-CN" altLang="en-US" sz="2400" i="1" kern="100">
                        <a:latin typeface="Cambria Math" panose="02040503050406030204" pitchFamily="18" charset="0"/>
                        <a:ea typeface="Cambria Math" panose="02040503050406030204" pitchFamily="18" charset="0"/>
                        <a:cs typeface="Times New Roman" panose="02020603050405020304" pitchFamily="18" charset="0"/>
                      </a:rPr>
                      <m:t>表示</m:t>
                    </m:r>
                    <m:r>
                      <a:rPr lang="zh-CN" altLang="en-US" sz="2400" i="1" kern="100" smtClean="0">
                        <a:latin typeface="Cambria Math" panose="02040503050406030204" pitchFamily="18" charset="0"/>
                        <a:ea typeface="Cambria Math" panose="02040503050406030204" pitchFamily="18" charset="0"/>
                        <a:cs typeface="Times New Roman" panose="02020603050405020304" pitchFamily="18" charset="0"/>
                      </a:rPr>
                      <m:t>链路</m:t>
                    </m:r>
                  </m:oMath>
                </a14:m>
                <a:r>
                  <a:rPr lang="zh-CN" altLang="en-US" sz="2400" dirty="0" smtClean="0">
                    <a:latin typeface="华文楷体" panose="02010600040101010101" pitchFamily="2" charset="-122"/>
                    <a:ea typeface="华文楷体" panose="02010600040101010101" pitchFamily="2" charset="-122"/>
                  </a:rPr>
                  <a:t>集合，</a:t>
                </a:r>
                <a:r>
                  <a:rPr lang="en-US" altLang="zh-CN" sz="2400" dirty="0" smtClean="0">
                    <a:latin typeface="华文楷体" panose="02010600040101010101" pitchFamily="2" charset="-122"/>
                    <a:ea typeface="华文楷体" panose="02010600040101010101" pitchFamily="2" charset="-122"/>
                  </a:rPr>
                  <a:t>w</a:t>
                </a:r>
                <a:r>
                  <a:rPr lang="zh-CN" altLang="en-US" sz="2400" dirty="0" smtClean="0">
                    <a:latin typeface="华文楷体" panose="02010600040101010101" pitchFamily="2" charset="-122"/>
                    <a:ea typeface="华文楷体" panose="02010600040101010101" pitchFamily="2" charset="-122"/>
                  </a:rPr>
                  <a:t>表示单位成本，</a:t>
                </a:r>
                <a:r>
                  <a:rPr lang="en-US" altLang="zh-CN" sz="2400" dirty="0" smtClean="0">
                    <a:latin typeface="华文楷体" panose="02010600040101010101" pitchFamily="2" charset="-122"/>
                    <a:ea typeface="华文楷体" panose="02010600040101010101" pitchFamily="2" charset="-122"/>
                  </a:rPr>
                  <a:t>W</a:t>
                </a:r>
                <a:r>
                  <a:rPr lang="zh-CN" altLang="en-US" sz="2400" dirty="0" smtClean="0">
                    <a:latin typeface="华文楷体" panose="02010600040101010101" pitchFamily="2" charset="-122"/>
                    <a:ea typeface="华文楷体" panose="02010600040101010101" pitchFamily="2" charset="-122"/>
                  </a:rPr>
                  <a:t>表示总成本，</a:t>
                </a:r>
                <a:r>
                  <a:rPr lang="en-US" altLang="zh-CN" sz="2400" dirty="0" smtClean="0">
                    <a:latin typeface="华文楷体" panose="02010600040101010101" pitchFamily="2" charset="-122"/>
                    <a:ea typeface="华文楷体" panose="02010600040101010101" pitchFamily="2" charset="-122"/>
                  </a:rPr>
                  <a:t>PSD</a:t>
                </a:r>
                <a:r>
                  <a:rPr lang="zh-CN" altLang="en-US" sz="2400" dirty="0" smtClean="0">
                    <a:latin typeface="华文楷体" panose="02010600040101010101" pitchFamily="2" charset="-122"/>
                    <a:ea typeface="华文楷体" panose="02010600040101010101" pitchFamily="2" charset="-122"/>
                  </a:rPr>
                  <a:t>函数表示一个链路集合对区域故障的容忍性，值越小，对区域故障抗性越高。</a:t>
                </a:r>
                <a:r>
                  <a:rPr lang="en-US" altLang="zh-CN" sz="2400" dirty="0" smtClean="0">
                    <a:latin typeface="华文楷体" panose="02010600040101010101" pitchFamily="2" charset="-122"/>
                    <a:ea typeface="华文楷体" panose="02010600040101010101" pitchFamily="2" charset="-122"/>
                  </a:rPr>
                  <a:t>R</a:t>
                </a:r>
                <a:r>
                  <a:rPr lang="zh-CN" altLang="en-US" sz="2400" dirty="0" smtClean="0">
                    <a:latin typeface="华文楷体" panose="02010600040101010101" pitchFamily="2" charset="-122"/>
                    <a:ea typeface="华文楷体" panose="02010600040101010101" pitchFamily="2" charset="-122"/>
                  </a:rPr>
                  <a:t>为需要得出的结果</a:t>
                </a:r>
                <a:endParaRPr lang="en-US" altLang="zh-CN" sz="2400" dirty="0" smtClean="0">
                  <a:latin typeface="华文楷体" panose="02010600040101010101" pitchFamily="2" charset="-122"/>
                  <a:ea typeface="华文楷体" panose="0201060004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04593" y="1605235"/>
                <a:ext cx="10850378" cy="5085851"/>
              </a:xfrm>
              <a:blipFill>
                <a:blip r:embed="rId2"/>
                <a:stretch>
                  <a:fillRect l="-899" t="-1557" r="-84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11</a:t>
            </a:fld>
            <a:r>
              <a:rPr lang="en-US" altLang="zh-CN" sz="1600" dirty="0" smtClean="0">
                <a:solidFill>
                  <a:schemeClr val="tx1"/>
                </a:solidFill>
              </a:rPr>
              <a:t>/18</a:t>
            </a:r>
            <a:endParaRPr lang="zh-CN" altLang="en-US" sz="1600" dirty="0">
              <a:solidFill>
                <a:schemeClr val="tx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369" y="3575592"/>
            <a:ext cx="2354893" cy="1787449"/>
          </a:xfrm>
          <a:prstGeom prst="rect">
            <a:avLst/>
          </a:prstGeom>
        </p:spPr>
      </p:pic>
    </p:spTree>
    <p:extLst>
      <p:ext uri="{BB962C8B-B14F-4D97-AF65-F5344CB8AC3E}">
        <p14:creationId xmlns:p14="http://schemas.microsoft.com/office/powerpoint/2010/main" val="2254830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5"/>
            <a:ext cx="10850378" cy="5085851"/>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研究点二</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：电力通信网中面向区域故障的链路备份算法</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方案设计</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）确定采样点：采样点根据网络实际情况与区域故障类型而定。确定网络直径，确定如何选择网络采样点，结合区域故障半径生成模拟随机区域故障的区域网格</a:t>
            </a:r>
            <a:endParaRPr lang="en-US" altLang="zh-CN" sz="2400" dirty="0" smtClean="0">
              <a:latin typeface="华文楷体" panose="02010600040101010101" pitchFamily="2" charset="-122"/>
              <a:ea typeface="华文楷体" panose="02010600040101010101" pitchFamily="2" charset="-122"/>
            </a:endParaRPr>
          </a:p>
          <a:p>
            <a:pPr marL="0" indent="0" algn="just">
              <a:buNone/>
            </a:pPr>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）计算出需要备份的链路：在采样点确定后，根据区域网络和网络链路的相交关系，计算</a:t>
            </a:r>
            <a:r>
              <a:rPr lang="en-US" altLang="zh-CN" sz="2400" dirty="0" smtClean="0">
                <a:latin typeface="华文楷体" panose="02010600040101010101" pitchFamily="2" charset="-122"/>
                <a:ea typeface="华文楷体" panose="02010600040101010101" pitchFamily="2" charset="-122"/>
              </a:rPr>
              <a:t>PSD</a:t>
            </a:r>
            <a:r>
              <a:rPr lang="zh-CN" altLang="en-US" sz="2400" dirty="0">
                <a:latin typeface="华文楷体" panose="02010600040101010101" pitchFamily="2" charset="-122"/>
                <a:ea typeface="华文楷体" panose="02010600040101010101" pitchFamily="2" charset="-122"/>
              </a:rPr>
              <a:t>函数</a:t>
            </a:r>
            <a:r>
              <a:rPr lang="zh-CN" altLang="en-US" sz="2400" dirty="0" smtClean="0">
                <a:latin typeface="华文楷体" panose="02010600040101010101" pitchFamily="2" charset="-122"/>
                <a:ea typeface="华文楷体" panose="02010600040101010101" pitchFamily="2" charset="-122"/>
              </a:rPr>
              <a:t>，最终计算</a:t>
            </a:r>
            <a:r>
              <a:rPr lang="zh-CN" altLang="en-US" sz="2400" dirty="0">
                <a:latin typeface="华文楷体" panose="02010600040101010101" pitchFamily="2" charset="-122"/>
                <a:ea typeface="华文楷体" panose="02010600040101010101" pitchFamily="2" charset="-122"/>
              </a:rPr>
              <a:t>出需要备份的链路。</a:t>
            </a:r>
            <a:endParaRPr lang="en-US" altLang="zh-CN" sz="2400"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12</a:t>
            </a:fld>
            <a:r>
              <a:rPr lang="en-US" altLang="zh-CN" sz="1600" dirty="0" smtClean="0">
                <a:solidFill>
                  <a:schemeClr val="tx1"/>
                </a:solidFill>
              </a:rPr>
              <a:t>/18</a:t>
            </a:r>
            <a:endParaRPr lang="zh-CN" altLang="en-US" sz="1600" dirty="0">
              <a:solidFill>
                <a:schemeClr val="tx1"/>
              </a:solidFill>
            </a:endParaRPr>
          </a:p>
        </p:txBody>
      </p:sp>
    </p:spTree>
    <p:extLst>
      <p:ext uri="{BB962C8B-B14F-4D97-AF65-F5344CB8AC3E}">
        <p14:creationId xmlns:p14="http://schemas.microsoft.com/office/powerpoint/2010/main" val="4158521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9201" y="6492875"/>
            <a:ext cx="812800" cy="365125"/>
          </a:xfrm>
        </p:spPr>
        <p:txBody>
          <a:bodyPr/>
          <a:lstStyle/>
          <a:p>
            <a:fld id="{13C36A8B-AC15-4E44-ABED-A70DEC4AE827}" type="slidenum">
              <a:rPr lang="zh-CN" altLang="en-US" sz="1600">
                <a:solidFill>
                  <a:schemeClr val="tx1"/>
                </a:solidFill>
              </a:rPr>
              <a:pPr/>
              <a:t>13</a:t>
            </a:fld>
            <a:r>
              <a:rPr lang="en-US" altLang="zh-CN" sz="1600" dirty="0" smtClean="0">
                <a:solidFill>
                  <a:schemeClr val="tx1"/>
                </a:solidFill>
              </a:rPr>
              <a:t>/18</a:t>
            </a:r>
            <a:endParaRPr lang="zh-CN" altLang="en-US" sz="1600" dirty="0">
              <a:solidFill>
                <a:schemeClr val="tx1"/>
              </a:solidFill>
            </a:endParaRPr>
          </a:p>
        </p:txBody>
      </p:sp>
      <p:sp>
        <p:nvSpPr>
          <p:cNvPr id="5" name="Rectangle 2"/>
          <p:cNvSpPr>
            <a:spLocks noChangeArrowheads="1"/>
          </p:cNvSpPr>
          <p:nvPr/>
        </p:nvSpPr>
        <p:spPr bwMode="auto">
          <a:xfrm>
            <a:off x="4339771" y="4354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93" y="1625381"/>
            <a:ext cx="5495925" cy="401955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875" y="1625381"/>
            <a:ext cx="5429250" cy="2819400"/>
          </a:xfrm>
          <a:prstGeom prst="rect">
            <a:avLst/>
          </a:prstGeom>
        </p:spPr>
      </p:pic>
    </p:spTree>
    <p:extLst>
      <p:ext uri="{BB962C8B-B14F-4D97-AF65-F5344CB8AC3E}">
        <p14:creationId xmlns:p14="http://schemas.microsoft.com/office/powerpoint/2010/main" val="4088974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9201" y="6492875"/>
            <a:ext cx="812800" cy="365125"/>
          </a:xfrm>
        </p:spPr>
        <p:txBody>
          <a:bodyPr/>
          <a:lstStyle/>
          <a:p>
            <a:fld id="{13C36A8B-AC15-4E44-ABED-A70DEC4AE827}" type="slidenum">
              <a:rPr lang="zh-CN" altLang="en-US" sz="1600">
                <a:solidFill>
                  <a:schemeClr val="tx1"/>
                </a:solidFill>
              </a:rPr>
              <a:pPr/>
              <a:t>14</a:t>
            </a:fld>
            <a:r>
              <a:rPr lang="en-US" altLang="zh-CN" sz="1600" dirty="0" smtClean="0">
                <a:solidFill>
                  <a:schemeClr val="tx1"/>
                </a:solidFill>
              </a:rPr>
              <a:t>/18</a:t>
            </a:r>
            <a:endParaRPr lang="zh-CN" altLang="en-US" sz="1600" dirty="0">
              <a:solidFill>
                <a:schemeClr val="tx1"/>
              </a:solidFill>
            </a:endParaRPr>
          </a:p>
        </p:txBody>
      </p:sp>
      <p:sp>
        <p:nvSpPr>
          <p:cNvPr id="5" name="Rectangle 2"/>
          <p:cNvSpPr>
            <a:spLocks noChangeArrowheads="1"/>
          </p:cNvSpPr>
          <p:nvPr/>
        </p:nvSpPr>
        <p:spPr bwMode="auto">
          <a:xfrm>
            <a:off x="4339771" y="4354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593" y="1785937"/>
            <a:ext cx="2419350" cy="3781425"/>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9147" y="1700211"/>
            <a:ext cx="3495675" cy="3952875"/>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7983" y="1968727"/>
            <a:ext cx="2695575" cy="2990850"/>
          </a:xfrm>
          <a:prstGeom prst="rect">
            <a:avLst/>
          </a:prstGeom>
        </p:spPr>
      </p:pic>
    </p:spTree>
    <p:extLst>
      <p:ext uri="{BB962C8B-B14F-4D97-AF65-F5344CB8AC3E}">
        <p14:creationId xmlns:p14="http://schemas.microsoft.com/office/powerpoint/2010/main" val="1130947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5691457" cy="4547914"/>
          </a:xfrm>
        </p:spPr>
        <p:txBody>
          <a:bodyPr>
            <a:normAutofit fontScale="92500" lnSpcReduction="200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研究点二：</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电力通信网中</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面向区域故障</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仿真分析</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a:solidFill>
                  <a:schemeClr val="tx1"/>
                </a:solidFill>
                <a:latin typeface="华文楷体" panose="02010600040101010101" pitchFamily="2" charset="-122"/>
                <a:ea typeface="华文楷体" panose="02010600040101010101" pitchFamily="2" charset="-122"/>
              </a:rPr>
              <a:t>R1</a:t>
            </a:r>
            <a:r>
              <a:rPr lang="zh-CN" altLang="zh-CN" sz="2400" dirty="0">
                <a:solidFill>
                  <a:schemeClr val="tx1"/>
                </a:solidFill>
                <a:latin typeface="华文楷体" panose="02010600040101010101" pitchFamily="2" charset="-122"/>
                <a:ea typeface="华文楷体" panose="02010600040101010101" pitchFamily="2" charset="-122"/>
              </a:rPr>
              <a:t>和</a:t>
            </a:r>
            <a:r>
              <a:rPr lang="en-US" altLang="zh-CN" sz="2400" dirty="0">
                <a:solidFill>
                  <a:schemeClr val="tx1"/>
                </a:solidFill>
                <a:latin typeface="华文楷体" panose="02010600040101010101" pitchFamily="2" charset="-122"/>
                <a:ea typeface="华文楷体" panose="02010600040101010101" pitchFamily="2" charset="-122"/>
              </a:rPr>
              <a:t>R2</a:t>
            </a:r>
            <a:r>
              <a:rPr lang="zh-CN" altLang="zh-CN" sz="2400" dirty="0">
                <a:solidFill>
                  <a:schemeClr val="tx1"/>
                </a:solidFill>
                <a:latin typeface="华文楷体" panose="02010600040101010101" pitchFamily="2" charset="-122"/>
                <a:ea typeface="华文楷体" panose="02010600040101010101" pitchFamily="2" charset="-122"/>
              </a:rPr>
              <a:t>表示的是不同的故障半径</a:t>
            </a:r>
            <a:r>
              <a:rPr lang="en-US" altLang="zh-CN" sz="2400" dirty="0">
                <a:solidFill>
                  <a:schemeClr val="tx1"/>
                </a:solidFill>
                <a:latin typeface="华文楷体" panose="02010600040101010101" pitchFamily="2" charset="-122"/>
                <a:ea typeface="华文楷体" panose="02010600040101010101" pitchFamily="2" charset="-122"/>
              </a:rPr>
              <a:t>(R1 = D / 6 = 1.39</a:t>
            </a:r>
            <a:r>
              <a:rPr lang="zh-CN" altLang="zh-CN" sz="2400" dirty="0">
                <a:solidFill>
                  <a:schemeClr val="tx1"/>
                </a:solidFill>
                <a:latin typeface="华文楷体" panose="02010600040101010101" pitchFamily="2" charset="-122"/>
                <a:ea typeface="华文楷体" panose="02010600040101010101" pitchFamily="2" charset="-122"/>
              </a:rPr>
              <a:t>，</a:t>
            </a:r>
            <a:r>
              <a:rPr lang="en-US" altLang="zh-CN" sz="2400" dirty="0">
                <a:solidFill>
                  <a:schemeClr val="tx1"/>
                </a:solidFill>
                <a:latin typeface="华文楷体" panose="02010600040101010101" pitchFamily="2" charset="-122"/>
                <a:ea typeface="华文楷体" panose="02010600040101010101" pitchFamily="2" charset="-122"/>
              </a:rPr>
              <a:t>R2 = D / 4 = 2.08)</a:t>
            </a:r>
            <a:r>
              <a:rPr lang="zh-CN" altLang="zh-CN" sz="2400" dirty="0" smtClean="0">
                <a:solidFill>
                  <a:schemeClr val="tx1"/>
                </a:solidFill>
                <a:latin typeface="华文楷体" panose="02010600040101010101" pitchFamily="2" charset="-122"/>
                <a:ea typeface="华文楷体" panose="02010600040101010101" pitchFamily="2" charset="-122"/>
              </a:rPr>
              <a:t>。横坐标</a:t>
            </a:r>
            <a:r>
              <a:rPr lang="zh-CN" altLang="zh-CN" sz="2400" dirty="0">
                <a:solidFill>
                  <a:schemeClr val="tx1"/>
                </a:solidFill>
                <a:latin typeface="华文楷体" panose="02010600040101010101" pitchFamily="2" charset="-122"/>
                <a:ea typeface="华文楷体" panose="02010600040101010101" pitchFamily="2" charset="-122"/>
              </a:rPr>
              <a:t>表示备份链路的比例</a:t>
            </a:r>
            <a:r>
              <a:rPr lang="en-US" altLang="zh-CN" sz="2400" dirty="0">
                <a:solidFill>
                  <a:schemeClr val="tx1"/>
                </a:solidFill>
                <a:latin typeface="华文楷体" panose="02010600040101010101" pitchFamily="2" charset="-122"/>
                <a:ea typeface="华文楷体" panose="02010600040101010101" pitchFamily="2" charset="-122"/>
              </a:rPr>
              <a:t>(10%-75%)</a:t>
            </a:r>
            <a:r>
              <a:rPr lang="zh-CN" altLang="zh-CN" sz="2400" dirty="0" smtClean="0">
                <a:solidFill>
                  <a:schemeClr val="tx1"/>
                </a:solidFill>
                <a:latin typeface="华文楷体" panose="02010600040101010101" pitchFamily="2" charset="-122"/>
                <a:ea typeface="华文楷体" panose="02010600040101010101" pitchFamily="2" charset="-122"/>
              </a:rPr>
              <a:t>。</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b="1" dirty="0">
                <a:solidFill>
                  <a:schemeClr val="tx1"/>
                </a:solidFill>
                <a:latin typeface="华文楷体" panose="02010600040101010101" pitchFamily="2" charset="-122"/>
                <a:ea typeface="华文楷体" panose="02010600040101010101" pitchFamily="2" charset="-122"/>
              </a:rPr>
              <a:t>实验结果</a:t>
            </a:r>
            <a:endParaRPr lang="en-US" altLang="zh-CN" sz="2400" b="1"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本文提出的故障容忍算法表现出了对区域故障的故障抑制效果</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15</a:t>
            </a:fld>
            <a:r>
              <a:rPr lang="en-US" altLang="zh-CN" sz="1600" dirty="0" smtClean="0">
                <a:solidFill>
                  <a:schemeClr val="tx1"/>
                </a:solidFill>
              </a:rPr>
              <a:t>/18</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9049" y="1377024"/>
            <a:ext cx="4126679" cy="500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r>
              <a:rPr lang="en-US" altLang="zh-CN" dirty="0" smtClean="0">
                <a:latin typeface="隶书" panose="02010509060101010101" pitchFamily="49" charset="-122"/>
                <a:ea typeface="隶书" panose="02010509060101010101" pitchFamily="49" charset="-122"/>
              </a:rPr>
              <a:t>4</a:t>
            </a:r>
            <a:r>
              <a:rPr lang="zh-CN" altLang="en-US" dirty="0" smtClean="0">
                <a:latin typeface="隶书" panose="02010509060101010101" pitchFamily="49" charset="-122"/>
                <a:ea typeface="隶书" panose="02010509060101010101" pitchFamily="49" charset="-122"/>
              </a:rPr>
              <a:t>、工作总结</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2090056"/>
            <a:ext cx="10850378" cy="3695943"/>
          </a:xfrm>
        </p:spPr>
        <p:txBody>
          <a:bodyPr>
            <a:normAutofit/>
          </a:bodyPr>
          <a:lstStyle/>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）提出</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了面向级联故障的电力通信网中的资源备份</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算法。</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基于级联故障的级联耦合特性，根据电力网与电力通信网的耦合关系，设计故障相互影响模型，分析级联故障产生原因，并由此找到电力通信网中的关键节点，设计相应的备份策略。</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）提出</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了面向区域故障的电力通信网中的资源备份算法。首先，根据区域故障的特点，分析故障对网络的整体影响。根据区域故障对故障区域内元件的影响分为二元故障类型和概率故障类型。考虑不同故障类型对网络拓扑的影响，提出</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了相应的备份</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方法。</a:t>
            </a:r>
            <a:endPar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endParaRPr>
          </a:p>
          <a:p>
            <a:pPr marL="0" indent="0" algn="just">
              <a:buNone/>
            </a:pPr>
            <a:endParaRPr lang="zh-CN" altLang="en-US" sz="24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16</a:t>
            </a:fld>
            <a:r>
              <a:rPr lang="en-US" altLang="zh-CN" sz="1600" dirty="0" smtClean="0">
                <a:solidFill>
                  <a:schemeClr val="tx1"/>
                </a:solidFill>
              </a:rPr>
              <a:t>/18</a:t>
            </a:r>
            <a:endParaRPr lang="zh-CN" altLang="en-US" sz="1600" dirty="0">
              <a:solidFill>
                <a:schemeClr val="tx1"/>
              </a:solidFill>
            </a:endParaRPr>
          </a:p>
        </p:txBody>
      </p:sp>
    </p:spTree>
    <p:extLst>
      <p:ext uri="{BB962C8B-B14F-4D97-AF65-F5344CB8AC3E}">
        <p14:creationId xmlns:p14="http://schemas.microsoft.com/office/powerpoint/2010/main" val="731623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r>
              <a:rPr lang="en-US" altLang="zh-CN" dirty="0" smtClean="0">
                <a:latin typeface="隶书" panose="02010509060101010101" pitchFamily="49" charset="-122"/>
                <a:ea typeface="隶书" panose="02010509060101010101" pitchFamily="49" charset="-122"/>
              </a:rPr>
              <a:t>5</a:t>
            </a:r>
            <a:r>
              <a:rPr lang="zh-CN" altLang="en-US" dirty="0" smtClean="0">
                <a:latin typeface="隶书" panose="02010509060101010101" pitchFamily="49" charset="-122"/>
                <a:ea typeface="隶书" panose="02010509060101010101" pitchFamily="49" charset="-122"/>
              </a:rPr>
              <a:t>、展望</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2090056"/>
            <a:ext cx="10850378" cy="3695943"/>
          </a:xfrm>
        </p:spPr>
        <p:txBody>
          <a:bodyPr>
            <a:normAutofit/>
          </a:bodyPr>
          <a:lstStyle/>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）仿真实验部分仍需对仿真网络再进行多次</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参数调整以获得更精确的数据，仍需要更多的仿真实验以证明结果</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。需要</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考虑更多的</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网络特征参数</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对网络的影响</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，以对</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实际问题场景进行更合理精确地建模。</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）在</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面向区域故障的电力通信网备份</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算法的</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仿真环境中</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，仍需对</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不同的无线备份算法进行对比仿真，仍需要进一步完善实验环境。后续的工作需要对上述要素进行差异化处理，使得实验环境更加贴近真实的电力通信网网络场景，增加实验结果的说服力。</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endParaRPr>
          </a:p>
          <a:p>
            <a:pPr marL="0" indent="0" algn="just">
              <a:buNone/>
            </a:pPr>
            <a:endParaRPr lang="zh-CN" altLang="en-US" sz="24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a:xfrm>
            <a:off x="11427785" y="6691086"/>
            <a:ext cx="764215" cy="166914"/>
          </a:xfrm>
        </p:spPr>
        <p:txBody>
          <a:bodyPr/>
          <a:lstStyle/>
          <a:p>
            <a:fld id="{13C36A8B-AC15-4E44-ABED-A70DEC4AE827}" type="slidenum">
              <a:rPr lang="zh-CN" altLang="en-US" sz="1600">
                <a:solidFill>
                  <a:schemeClr val="tx1"/>
                </a:solidFill>
              </a:rPr>
              <a:pPr/>
              <a:t>17</a:t>
            </a:fld>
            <a:r>
              <a:rPr lang="en-US" altLang="zh-CN" sz="1600" dirty="0" smtClean="0">
                <a:solidFill>
                  <a:schemeClr val="tx1"/>
                </a:solidFill>
              </a:rPr>
              <a:t>/18</a:t>
            </a:r>
            <a:endParaRPr lang="zh-CN" altLang="en-US" sz="1600" dirty="0">
              <a:solidFill>
                <a:schemeClr val="tx1"/>
              </a:solidFill>
            </a:endParaRPr>
          </a:p>
          <a:p>
            <a:endParaRPr lang="zh-CN" altLang="en-US" dirty="0"/>
          </a:p>
        </p:txBody>
      </p:sp>
    </p:spTree>
    <p:extLst>
      <p:ext uri="{BB962C8B-B14F-4D97-AF65-F5344CB8AC3E}">
        <p14:creationId xmlns:p14="http://schemas.microsoft.com/office/powerpoint/2010/main" val="3632487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7721" y="2733687"/>
            <a:ext cx="10364451" cy="805219"/>
          </a:xfrm>
        </p:spPr>
        <p:txBody>
          <a:bodyPr>
            <a:noAutofit/>
          </a:bodyPr>
          <a:lstStyle/>
          <a:p>
            <a:pPr algn="ctr"/>
            <a:r>
              <a:rPr lang="zh-CN" altLang="en-US" sz="6000" dirty="0" smtClean="0">
                <a:latin typeface="隶书" panose="02010509060101010101" pitchFamily="49" charset="-122"/>
                <a:ea typeface="隶书" panose="02010509060101010101" pitchFamily="49" charset="-122"/>
              </a:rPr>
              <a:t>谢谢！</a:t>
            </a:r>
            <a:endParaRPr lang="zh-CN" altLang="en-US" sz="6000" dirty="0">
              <a:latin typeface="隶书" panose="02010509060101010101" pitchFamily="49" charset="-122"/>
              <a:ea typeface="隶书" panose="02010509060101010101" pitchFamily="49" charset="-122"/>
            </a:endParaRPr>
          </a:p>
        </p:txBody>
      </p:sp>
      <p:sp>
        <p:nvSpPr>
          <p:cNvPr id="5" name="灯片编号占位符 4"/>
          <p:cNvSpPr>
            <a:spLocks noGrp="1"/>
          </p:cNvSpPr>
          <p:nvPr>
            <p:ph type="sldNum" sz="quarter" idx="12"/>
          </p:nvPr>
        </p:nvSpPr>
        <p:spPr>
          <a:xfrm>
            <a:off x="11427785" y="6558455"/>
            <a:ext cx="764215" cy="299545"/>
          </a:xfrm>
        </p:spPr>
        <p:txBody>
          <a:bodyPr/>
          <a:lstStyle/>
          <a:p>
            <a:fld id="{13C36A8B-AC15-4E44-ABED-A70DEC4AE827}" type="slidenum">
              <a:rPr lang="zh-CN" altLang="en-US" sz="1600">
                <a:solidFill>
                  <a:schemeClr val="tx1"/>
                </a:solidFill>
              </a:rPr>
              <a:pPr/>
              <a:t>18</a:t>
            </a:fld>
            <a:r>
              <a:rPr lang="en-US" altLang="zh-CN" sz="1600" dirty="0" smtClean="0">
                <a:solidFill>
                  <a:schemeClr val="tx1"/>
                </a:solidFill>
              </a:rPr>
              <a:t>/18</a:t>
            </a:r>
            <a:endParaRPr lang="zh-CN" altLang="en-US" sz="1600" dirty="0">
              <a:solidFill>
                <a:schemeClr val="tx1"/>
              </a:solidFill>
            </a:endParaRPr>
          </a:p>
        </p:txBody>
      </p:sp>
    </p:spTree>
    <p:extLst>
      <p:ext uri="{BB962C8B-B14F-4D97-AF65-F5344CB8AC3E}">
        <p14:creationId xmlns:p14="http://schemas.microsoft.com/office/powerpoint/2010/main" val="906519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6925" y="667652"/>
            <a:ext cx="8911687" cy="1280890"/>
          </a:xfrm>
        </p:spPr>
        <p:txBody>
          <a:bodyPr>
            <a:normAutofit/>
          </a:bodyPr>
          <a:lstStyle/>
          <a:p>
            <a:pPr algn="ctr"/>
            <a:r>
              <a:rPr lang="zh-CN" altLang="en-US" b="1" dirty="0" smtClean="0">
                <a:latin typeface="幼圆" panose="02010509060101010101" pitchFamily="49" charset="-122"/>
                <a:ea typeface="幼圆" panose="02010509060101010101" pitchFamily="49" charset="-122"/>
              </a:rPr>
              <a:t>目录</a:t>
            </a:r>
            <a:endParaRPr lang="zh-CN" altLang="en-US" b="1"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576925" y="1948542"/>
            <a:ext cx="7521678" cy="3605918"/>
          </a:xfrm>
        </p:spPr>
        <p:txBody>
          <a:bodyPr>
            <a:normAutofit lnSpcReduction="10000"/>
          </a:bodyPr>
          <a:lstStyle/>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研究</a:t>
            </a:r>
            <a:r>
              <a:rPr lang="zh-CN" altLang="en-US" sz="3600" dirty="0">
                <a:latin typeface="隶书" panose="02010509060101010101" pitchFamily="49" charset="-122"/>
                <a:ea typeface="隶书" panose="02010509060101010101" pitchFamily="49" charset="-122"/>
              </a:rPr>
              <a:t>背景与研究意义</a:t>
            </a:r>
          </a:p>
          <a:p>
            <a:pPr algn="just">
              <a:buFont typeface="Wingdings" panose="05000000000000000000" pitchFamily="2" charset="2"/>
              <a:buChar char="Ø"/>
            </a:pPr>
            <a:r>
              <a:rPr lang="zh-CN" altLang="en-US" sz="3600" dirty="0">
                <a:latin typeface="隶书" panose="02010509060101010101" pitchFamily="49" charset="-122"/>
                <a:ea typeface="隶书" panose="02010509060101010101" pitchFamily="49" charset="-122"/>
              </a:rPr>
              <a:t>国内外研究</a:t>
            </a:r>
            <a:r>
              <a:rPr lang="zh-CN" altLang="en-US" sz="3600" dirty="0" smtClean="0">
                <a:latin typeface="隶书" panose="02010509060101010101" pitchFamily="49" charset="-122"/>
                <a:ea typeface="隶书" panose="02010509060101010101" pitchFamily="49" charset="-122"/>
              </a:rPr>
              <a:t>现状</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电力</a:t>
            </a:r>
            <a:r>
              <a:rPr lang="zh-CN" altLang="en-US" sz="3600" dirty="0">
                <a:latin typeface="隶书" panose="02010509060101010101" pitchFamily="49" charset="-122"/>
                <a:ea typeface="隶书" panose="02010509060101010101" pitchFamily="49" charset="-122"/>
              </a:rPr>
              <a:t>通信网中基于资源备份的故障容忍的方法 </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工作总结</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展望</a:t>
            </a:r>
            <a:endParaRPr lang="zh-CN" altLang="en-US" sz="3600" dirty="0">
              <a:latin typeface="隶书" panose="02010509060101010101" pitchFamily="49" charset="-122"/>
              <a:ea typeface="隶书" panose="02010509060101010101" pitchFamily="49" charset="-122"/>
            </a:endParaRPr>
          </a:p>
          <a:p>
            <a:pPr algn="just">
              <a:buFont typeface="Wingdings" panose="05000000000000000000" pitchFamily="2" charset="2"/>
              <a:buChar char="Ø"/>
            </a:pPr>
            <a:endParaRPr lang="zh-CN" altLang="en-US" sz="3600" dirty="0">
              <a:latin typeface="隶书" panose="02010509060101010101" pitchFamily="49" charset="-122"/>
              <a:ea typeface="隶书" panose="02010509060101010101" pitchFamily="49" charset="-122"/>
            </a:endParaRPr>
          </a:p>
          <a:p>
            <a:pPr algn="just">
              <a:buFont typeface="Wingdings" panose="05000000000000000000" pitchFamily="2" charset="2"/>
              <a:buChar char="Ø"/>
            </a:pPr>
            <a:endParaRPr lang="zh-CN" altLang="en-US" sz="3600"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2</a:t>
            </a:fld>
            <a:r>
              <a:rPr lang="en-US" altLang="zh-CN" sz="1600" dirty="0" smtClean="0">
                <a:solidFill>
                  <a:schemeClr val="tx1"/>
                </a:solidFill>
              </a:rPr>
              <a:t>/18</a:t>
            </a:r>
            <a:endParaRPr lang="zh-CN" altLang="en-US" sz="1600" dirty="0">
              <a:solidFill>
                <a:schemeClr val="tx1"/>
              </a:solidFill>
            </a:endParaRPr>
          </a:p>
        </p:txBody>
      </p:sp>
    </p:spTree>
    <p:extLst>
      <p:ext uri="{BB962C8B-B14F-4D97-AF65-F5344CB8AC3E}">
        <p14:creationId xmlns:p14="http://schemas.microsoft.com/office/powerpoint/2010/main" val="3667644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1</a:t>
            </a:r>
            <a:r>
              <a:rPr lang="zh-CN" altLang="en-US" dirty="0" smtClean="0">
                <a:latin typeface="隶书" panose="02010509060101010101" pitchFamily="49" charset="-122"/>
                <a:ea typeface="隶书" panose="02010509060101010101" pitchFamily="49" charset="-122"/>
              </a:rPr>
              <a:t>、研究</a:t>
            </a:r>
            <a:r>
              <a:rPr lang="zh-CN" altLang="en-US" dirty="0">
                <a:latin typeface="隶书" panose="02010509060101010101" pitchFamily="49" charset="-122"/>
                <a:ea typeface="隶书" panose="02010509060101010101" pitchFamily="49" charset="-122"/>
              </a:rPr>
              <a:t>背景与研究意义</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2668" y="6492875"/>
            <a:ext cx="764215" cy="365125"/>
          </a:xfrm>
        </p:spPr>
        <p:txBody>
          <a:bodyPr/>
          <a:lstStyle/>
          <a:p>
            <a:fld id="{13C36A8B-AC15-4E44-ABED-A70DEC4AE827}" type="slidenum">
              <a:rPr lang="zh-CN" altLang="en-US" sz="1600">
                <a:solidFill>
                  <a:schemeClr val="tx1"/>
                </a:solidFill>
              </a:rPr>
              <a:pPr/>
              <a:t>3</a:t>
            </a:fld>
            <a:r>
              <a:rPr lang="en-US" altLang="zh-CN" sz="1600" dirty="0" smtClean="0">
                <a:solidFill>
                  <a:schemeClr val="tx1"/>
                </a:solidFill>
              </a:rPr>
              <a:t>/18</a:t>
            </a:r>
            <a:endParaRPr lang="zh-CN" altLang="en-US" sz="1600" dirty="0">
              <a:solidFill>
                <a:schemeClr val="tx1"/>
              </a:solidFill>
            </a:endParaRPr>
          </a:p>
        </p:txBody>
      </p:sp>
      <p:cxnSp>
        <p:nvCxnSpPr>
          <p:cNvPr id="16" name="直接连接符 15"/>
          <p:cNvCxnSpPr/>
          <p:nvPr/>
        </p:nvCxnSpPr>
        <p:spPr>
          <a:xfrm>
            <a:off x="5655939" y="407769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4592" y="1433015"/>
            <a:ext cx="10568075" cy="4339650"/>
          </a:xfrm>
          <a:prstGeom prst="rect">
            <a:avLst/>
          </a:prstGeom>
          <a:noFill/>
        </p:spPr>
        <p:txBody>
          <a:bodyPr wrap="square" rtlCol="0">
            <a:spAutoFit/>
          </a:bodyPr>
          <a:lstStyle/>
          <a:p>
            <a:pPr marL="342900" indent="-342900">
              <a:buFont typeface="+mj-lt"/>
              <a:buAutoNum type="arabicPeriod"/>
            </a:pPr>
            <a:r>
              <a:rPr lang="zh-CN" altLang="en-US" sz="2400" dirty="0"/>
              <a:t>电力通信网保证了电力网络的安全有效</a:t>
            </a:r>
            <a:r>
              <a:rPr lang="zh-CN" altLang="en-US" sz="2400" dirty="0" smtClean="0"/>
              <a:t>运行。</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r>
              <a:rPr lang="zh-CN" altLang="en-US" sz="2400" dirty="0"/>
              <a:t>故障容忍可以通过增强电力通信网的</a:t>
            </a:r>
            <a:r>
              <a:rPr lang="zh-CN" altLang="en-US" sz="2400" dirty="0" smtClean="0"/>
              <a:t>可靠性。</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zh-CN" altLang="en-US" sz="2400" dirty="0"/>
          </a:p>
          <a:p>
            <a:pPr marL="342900" indent="-342900">
              <a:buFont typeface="+mj-lt"/>
              <a:buAutoNum type="arabicPeriod"/>
            </a:pPr>
            <a:r>
              <a:rPr lang="zh-CN" altLang="en-US" sz="2400" dirty="0"/>
              <a:t>电力通信网实际环境中的</a:t>
            </a:r>
            <a:r>
              <a:rPr lang="zh-CN" altLang="en-US" sz="2400" dirty="0" smtClean="0"/>
              <a:t>故障由</a:t>
            </a:r>
            <a:r>
              <a:rPr lang="zh-CN" altLang="en-US" sz="2400" dirty="0"/>
              <a:t>各种原因</a:t>
            </a:r>
            <a:r>
              <a:rPr lang="zh-CN" altLang="en-US" sz="2400" dirty="0" smtClean="0"/>
              <a:t>引起。</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r>
              <a:rPr lang="zh-CN" altLang="en-US" sz="2400" dirty="0"/>
              <a:t>研究</a:t>
            </a:r>
            <a:r>
              <a:rPr lang="zh-CN" altLang="en-US" sz="2400" dirty="0" smtClean="0"/>
              <a:t>面向级联故障和区域故障类型的</a:t>
            </a:r>
            <a:r>
              <a:rPr lang="zh-CN" altLang="en-US" sz="2400" dirty="0"/>
              <a:t>电力通信备份</a:t>
            </a:r>
            <a:r>
              <a:rPr lang="zh-CN" altLang="en-US" sz="2400" dirty="0" smtClean="0"/>
              <a:t>算法具有重要意义。</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207415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a:latin typeface="隶书" panose="02010509060101010101" pitchFamily="49" charset="-122"/>
                <a:ea typeface="隶书" panose="02010509060101010101" pitchFamily="49" charset="-122"/>
              </a:rPr>
              <a:t>2</a:t>
            </a:r>
            <a:r>
              <a:rPr lang="zh-CN" altLang="en-US" dirty="0" smtClean="0">
                <a:latin typeface="隶书" panose="02010509060101010101" pitchFamily="49" charset="-122"/>
                <a:ea typeface="隶书" panose="02010509060101010101" pitchFamily="49" charset="-122"/>
              </a:rPr>
              <a:t>、国内外</a:t>
            </a:r>
            <a:r>
              <a:rPr lang="zh-CN" altLang="en-US" dirty="0">
                <a:latin typeface="隶书" panose="02010509060101010101" pitchFamily="49" charset="-122"/>
                <a:ea typeface="隶书" panose="02010509060101010101" pitchFamily="49" charset="-122"/>
              </a:rPr>
              <a:t>研究现状</a:t>
            </a:r>
            <a:br>
              <a:rPr lang="zh-CN" altLang="en-US" dirty="0">
                <a:latin typeface="隶书" panose="02010509060101010101" pitchFamily="49" charset="-122"/>
                <a:ea typeface="隶书" panose="02010509060101010101" pitchFamily="49" charset="-122"/>
              </a:rPr>
            </a:br>
            <a:r>
              <a:rPr lang="zh-CN" altLang="en-US" dirty="0">
                <a:latin typeface="隶书" panose="02010509060101010101" pitchFamily="49" charset="-122"/>
                <a:ea typeface="隶书" panose="02010509060101010101" pitchFamily="49" charset="-122"/>
              </a:rPr>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2668" y="6492875"/>
            <a:ext cx="764215" cy="365125"/>
          </a:xfrm>
        </p:spPr>
        <p:txBody>
          <a:bodyPr/>
          <a:lstStyle/>
          <a:p>
            <a:fld id="{13C36A8B-AC15-4E44-ABED-A70DEC4AE827}" type="slidenum">
              <a:rPr lang="zh-CN" altLang="en-US" sz="1600">
                <a:solidFill>
                  <a:schemeClr val="tx1"/>
                </a:solidFill>
              </a:rPr>
              <a:pPr/>
              <a:t>4</a:t>
            </a:fld>
            <a:r>
              <a:rPr lang="en-US" altLang="zh-CN" sz="1600" dirty="0" smtClean="0">
                <a:solidFill>
                  <a:schemeClr val="tx1"/>
                </a:solidFill>
              </a:rPr>
              <a:t>/18</a:t>
            </a:r>
            <a:endParaRPr lang="zh-CN" altLang="en-US" sz="1600" dirty="0">
              <a:solidFill>
                <a:schemeClr val="tx1"/>
              </a:solidFill>
            </a:endParaRPr>
          </a:p>
        </p:txBody>
      </p:sp>
      <p:cxnSp>
        <p:nvCxnSpPr>
          <p:cNvPr id="16" name="直接连接符 15"/>
          <p:cNvCxnSpPr/>
          <p:nvPr/>
        </p:nvCxnSpPr>
        <p:spPr>
          <a:xfrm>
            <a:off x="5655939" y="407769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4593" y="1433015"/>
            <a:ext cx="10568075" cy="618630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级</a:t>
            </a:r>
            <a:r>
              <a:rPr lang="zh-CN" altLang="en-US" sz="2400" dirty="0"/>
              <a:t>联故障容忍研究</a:t>
            </a:r>
            <a:r>
              <a:rPr lang="zh-CN" altLang="en-US" sz="2400" dirty="0" smtClean="0"/>
              <a:t>现状</a:t>
            </a:r>
            <a:endParaRPr lang="en-US" altLang="zh-CN" sz="2400" dirty="0" smtClean="0"/>
          </a:p>
          <a:p>
            <a:pPr marL="342900" indent="-342900">
              <a:buFont typeface="Arial" panose="020B0604020202020204" pitchFamily="34" charset="0"/>
              <a:buChar char="•"/>
            </a:pPr>
            <a:endParaRPr lang="en-US" altLang="zh-CN" sz="2400" dirty="0"/>
          </a:p>
          <a:p>
            <a:pPr marL="800100" lvl="1" indent="-342900">
              <a:buFont typeface="Arial" panose="020B0604020202020204" pitchFamily="34" charset="0"/>
              <a:buChar char="•"/>
            </a:pPr>
            <a:r>
              <a:rPr lang="zh-CN" altLang="en-US" sz="2400" dirty="0"/>
              <a:t>第一个方向是基于复杂</a:t>
            </a:r>
            <a:r>
              <a:rPr lang="zh-CN" altLang="en-US" sz="2400" dirty="0" smtClean="0"/>
              <a:t>网络理论，</a:t>
            </a:r>
            <a:r>
              <a:rPr lang="zh-CN" altLang="zh-CN" sz="2400" dirty="0" smtClean="0"/>
              <a:t>从</a:t>
            </a:r>
            <a:r>
              <a:rPr lang="zh-CN" altLang="zh-CN" sz="2400" dirty="0"/>
              <a:t>网络效率的角度来评估电力通信网络的</a:t>
            </a:r>
            <a:r>
              <a:rPr lang="zh-CN" altLang="zh-CN" sz="2400" dirty="0" smtClean="0"/>
              <a:t>脆弱性。</a:t>
            </a:r>
            <a:endParaRPr lang="en-US" altLang="zh-CN" sz="2400" dirty="0" smtClean="0"/>
          </a:p>
          <a:p>
            <a:pPr marL="800100" lvl="1" indent="-342900">
              <a:buFont typeface="Arial" panose="020B0604020202020204" pitchFamily="34" charset="0"/>
              <a:buChar char="•"/>
            </a:pPr>
            <a:endParaRPr lang="en-US" altLang="zh-CN" sz="2400" dirty="0" smtClean="0"/>
          </a:p>
          <a:p>
            <a:pPr marL="800100" lvl="1" indent="-342900">
              <a:buFont typeface="Arial" panose="020B0604020202020204" pitchFamily="34" charset="0"/>
              <a:buChar char="•"/>
            </a:pPr>
            <a:r>
              <a:rPr lang="zh-CN" altLang="en-US" sz="2400" dirty="0" smtClean="0"/>
              <a:t>第二</a:t>
            </a:r>
            <a:r>
              <a:rPr lang="zh-CN" altLang="en-US" sz="2400" dirty="0"/>
              <a:t>个方向是专注于通信</a:t>
            </a:r>
            <a:r>
              <a:rPr lang="zh-CN" altLang="en-US" sz="2400" dirty="0" smtClean="0"/>
              <a:t>服务，</a:t>
            </a:r>
            <a:r>
              <a:rPr lang="zh-CN" altLang="zh-CN" sz="2400" dirty="0" smtClean="0"/>
              <a:t>通过</a:t>
            </a:r>
            <a:r>
              <a:rPr lang="zh-CN" altLang="zh-CN" sz="2400" dirty="0"/>
              <a:t>建立合理的安全评估系统来提高通信网络的鲁棒性。</a:t>
            </a:r>
            <a:endParaRPr lang="zh-CN" altLang="en-US" sz="2400" dirty="0"/>
          </a:p>
          <a:p>
            <a:endParaRPr lang="en-US" altLang="zh-CN" sz="2400" dirty="0" smtClean="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zh-CN" altLang="en-US" sz="2400" dirty="0" smtClean="0"/>
              <a:t>区域</a:t>
            </a:r>
            <a:r>
              <a:rPr lang="zh-CN" altLang="en-US" sz="2400" dirty="0"/>
              <a:t>故障容忍研究现状</a:t>
            </a:r>
          </a:p>
          <a:p>
            <a:pPr marL="342900" indent="-342900">
              <a:buFont typeface="+mj-lt"/>
              <a:buAutoNum type="arabicPeriod"/>
            </a:pPr>
            <a:endParaRPr lang="en-US" altLang="zh-CN" sz="2400" dirty="0" smtClean="0"/>
          </a:p>
          <a:p>
            <a:pPr marL="800100" lvl="1" indent="-342900">
              <a:buFont typeface="Arial" panose="020B0604020202020204" pitchFamily="34" charset="0"/>
              <a:buChar char="•"/>
            </a:pPr>
            <a:r>
              <a:rPr lang="zh-CN" altLang="en-US" sz="2400" dirty="0"/>
              <a:t>主要涉及区域故障建模失败、测量其具体影响以及确定网络基础设施对区域故障的脆弱性</a:t>
            </a:r>
            <a:r>
              <a:rPr lang="zh-CN" altLang="en-US" sz="2400" dirty="0" smtClean="0"/>
              <a:t>上，</a:t>
            </a:r>
            <a:r>
              <a:rPr lang="zh-CN" altLang="en-US" sz="2400" dirty="0"/>
              <a:t>对于具体的故障容忍策略考虑的仍不够完善。</a:t>
            </a:r>
          </a:p>
          <a:p>
            <a:pPr marL="800100" lvl="1" indent="-342900">
              <a:buFont typeface="Arial" panose="020B0604020202020204" pitchFamily="34" charset="0"/>
              <a:buChar char="•"/>
            </a:pPr>
            <a:endParaRPr lang="en-US" altLang="zh-CN" sz="2400" dirty="0" smtClean="0"/>
          </a:p>
          <a:p>
            <a:r>
              <a:rPr lang="zh-CN" altLang="en-US" sz="2400" dirty="0" smtClean="0"/>
              <a:t>。</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344366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a:t>
            </a:r>
            <a:r>
              <a:rPr lang="zh-CN" altLang="en-US" dirty="0">
                <a:latin typeface="隶书" panose="02010509060101010101" pitchFamily="49" charset="-122"/>
                <a:ea typeface="隶书" panose="02010509060101010101" pitchFamily="49" charset="-122"/>
              </a:rPr>
              <a:t>通信网中基于资源备份的故障容忍的方法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28589" y="1698171"/>
            <a:ext cx="10116457" cy="4499429"/>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3.1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要解决的问题</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smtClean="0">
                <a:solidFill>
                  <a:schemeClr val="tx1"/>
                </a:solidFill>
                <a:latin typeface="华文楷体" panose="02010600040101010101" pitchFamily="2" charset="-122"/>
                <a:ea typeface="华文楷体" panose="02010600040101010101" pitchFamily="2" charset="-122"/>
              </a:rPr>
              <a:t>在评价</a:t>
            </a:r>
            <a:r>
              <a:rPr lang="zh-CN" altLang="en-US" sz="2400" dirty="0">
                <a:solidFill>
                  <a:schemeClr val="tx1"/>
                </a:solidFill>
                <a:latin typeface="华文楷体" panose="02010600040101010101" pitchFamily="2" charset="-122"/>
                <a:ea typeface="华文楷体" panose="02010600040101010101" pitchFamily="2" charset="-122"/>
              </a:rPr>
              <a:t>电力通信网节点时，现有评价方法仅在通信网络层面考虑问题，很少从电力通信网与电网的耦合关系来</a:t>
            </a:r>
            <a:r>
              <a:rPr lang="zh-CN" altLang="en-US" sz="2400" dirty="0" smtClean="0">
                <a:solidFill>
                  <a:schemeClr val="tx1"/>
                </a:solidFill>
                <a:latin typeface="华文楷体" panose="02010600040101010101" pitchFamily="2" charset="-122"/>
                <a:ea typeface="华文楷体" panose="02010600040101010101" pitchFamily="2" charset="-122"/>
              </a:rPr>
              <a:t>分析。</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目前的备份策略没有将区域故障作为一种特殊的故障类型进行考虑，难以提供针对性的解决方法等问题，已无法满足真实网络的可靠性</a:t>
            </a:r>
            <a:r>
              <a:rPr lang="zh-CN" altLang="en-US" sz="2400" dirty="0" smtClean="0">
                <a:solidFill>
                  <a:schemeClr val="tx1"/>
                </a:solidFill>
                <a:latin typeface="华文楷体" panose="02010600040101010101" pitchFamily="2" charset="-122"/>
                <a:ea typeface="华文楷体" panose="02010600040101010101" pitchFamily="2" charset="-122"/>
              </a:rPr>
              <a:t>需求。</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5</a:t>
            </a:fld>
            <a:r>
              <a:rPr lang="en-US" altLang="zh-CN" sz="1600" dirty="0" smtClean="0">
                <a:solidFill>
                  <a:schemeClr val="tx1"/>
                </a:solidFill>
              </a:rPr>
              <a:t>/18</a:t>
            </a:r>
            <a:endParaRPr lang="zh-CN" altLang="en-US" sz="1600" dirty="0">
              <a:solidFill>
                <a:schemeClr val="tx1"/>
              </a:solidFill>
            </a:endParaRPr>
          </a:p>
        </p:txBody>
      </p:sp>
    </p:spTree>
    <p:extLst>
      <p:ext uri="{BB962C8B-B14F-4D97-AF65-F5344CB8AC3E}">
        <p14:creationId xmlns:p14="http://schemas.microsoft.com/office/powerpoint/2010/main" val="3610368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a:t>
            </a:r>
            <a:r>
              <a:rPr lang="zh-CN" altLang="en-US" dirty="0">
                <a:latin typeface="隶书" panose="02010509060101010101" pitchFamily="49" charset="-122"/>
                <a:ea typeface="隶书" panose="02010509060101010101" pitchFamily="49" charset="-122"/>
              </a:rPr>
              <a:t>通信网中基于资源备份的故障容忍的方法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28589" y="1698171"/>
            <a:ext cx="10116457" cy="4499429"/>
          </a:xfrm>
        </p:spPr>
        <p:txBody>
          <a:bodyPr>
            <a:normAutofit fontScale="925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3.2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设计思路</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分析电网结构的</a:t>
            </a:r>
            <a:r>
              <a:rPr lang="zh-CN" altLang="en-US" sz="2400" dirty="0" smtClean="0">
                <a:solidFill>
                  <a:schemeClr val="tx1"/>
                </a:solidFill>
                <a:latin typeface="华文楷体" panose="02010600040101010101" pitchFamily="2" charset="-122"/>
                <a:ea typeface="华文楷体" panose="02010600040101010101" pitchFamily="2" charset="-122"/>
              </a:rPr>
              <a:t>复杂性以及</a:t>
            </a:r>
            <a:r>
              <a:rPr lang="zh-CN" altLang="en-US" sz="2400" dirty="0">
                <a:solidFill>
                  <a:schemeClr val="tx1"/>
                </a:solidFill>
                <a:latin typeface="华文楷体" panose="02010600040101010101" pitchFamily="2" charset="-122"/>
                <a:ea typeface="华文楷体" panose="02010600040101010101" pitchFamily="2" charset="-122"/>
              </a:rPr>
              <a:t>故障原因以确定可靠的电力通信网络的基本</a:t>
            </a:r>
            <a:r>
              <a:rPr lang="zh-CN" altLang="en-US" sz="2400" dirty="0" smtClean="0">
                <a:solidFill>
                  <a:schemeClr val="tx1"/>
                </a:solidFill>
                <a:latin typeface="华文楷体" panose="02010600040101010101" pitchFamily="2" charset="-122"/>
                <a:ea typeface="华文楷体" panose="02010600040101010101" pitchFamily="2" charset="-122"/>
              </a:rPr>
              <a:t>特征</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smtClean="0">
                <a:solidFill>
                  <a:schemeClr val="tx1"/>
                </a:solidFill>
                <a:latin typeface="华文楷体" panose="02010600040101010101" pitchFamily="2" charset="-122"/>
                <a:ea typeface="华文楷体" panose="02010600040101010101" pitchFamily="2" charset="-122"/>
              </a:rPr>
              <a:t>基于复杂网络理论，</a:t>
            </a:r>
            <a:r>
              <a:rPr lang="zh-CN" altLang="en-US" sz="2400" dirty="0">
                <a:solidFill>
                  <a:schemeClr val="tx1"/>
                </a:solidFill>
                <a:latin typeface="华文楷体" panose="02010600040101010101" pitchFamily="2" charset="-122"/>
                <a:ea typeface="华文楷体" panose="02010600040101010101" pitchFamily="2" charset="-122"/>
              </a:rPr>
              <a:t>综合考虑电力通信网中节点间链路的传输问题、电力网络的耦合故障级联问题，对电力通信网中的故障容忍机制进行建模，进行</a:t>
            </a:r>
            <a:r>
              <a:rPr lang="zh-CN" altLang="en-US" sz="2400" dirty="0" smtClean="0">
                <a:solidFill>
                  <a:schemeClr val="tx1"/>
                </a:solidFill>
                <a:latin typeface="华文楷体" panose="02010600040101010101" pitchFamily="2" charset="-122"/>
                <a:ea typeface="华文楷体" panose="02010600040101010101" pitchFamily="2" charset="-122"/>
              </a:rPr>
              <a:t>网络规划管理</a:t>
            </a:r>
            <a:endParaRPr lang="en-US" altLang="zh-CN" sz="2400" dirty="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面向</a:t>
            </a:r>
            <a:r>
              <a:rPr lang="zh-CN" altLang="en-US" sz="2400" dirty="0" smtClean="0">
                <a:solidFill>
                  <a:schemeClr val="tx1"/>
                </a:solidFill>
                <a:latin typeface="华文楷体" panose="02010600040101010101" pitchFamily="2" charset="-122"/>
                <a:ea typeface="华文楷体" panose="02010600040101010101" pitchFamily="2" charset="-122"/>
              </a:rPr>
              <a:t>区域</a:t>
            </a:r>
            <a:r>
              <a:rPr lang="zh-CN" altLang="en-US" sz="2400" dirty="0">
                <a:solidFill>
                  <a:schemeClr val="tx1"/>
                </a:solidFill>
                <a:latin typeface="华文楷体" panose="02010600040101010101" pitchFamily="2" charset="-122"/>
                <a:ea typeface="华文楷体" panose="02010600040101010101" pitchFamily="2" charset="-122"/>
              </a:rPr>
              <a:t>故障的网络鲁棒性评估指标并且分析电力通信网在故障影响下的网络性能</a:t>
            </a:r>
            <a:r>
              <a:rPr lang="zh-CN" altLang="en-US" sz="2400" dirty="0" smtClean="0">
                <a:solidFill>
                  <a:schemeClr val="tx1"/>
                </a:solidFill>
                <a:latin typeface="华文楷体" panose="02010600040101010101" pitchFamily="2" charset="-122"/>
                <a:ea typeface="华文楷体" panose="02010600040101010101" pitchFamily="2" charset="-122"/>
              </a:rPr>
              <a:t>。在成本约束下</a:t>
            </a:r>
            <a:r>
              <a:rPr lang="zh-CN" altLang="en-US" sz="2400" dirty="0">
                <a:solidFill>
                  <a:schemeClr val="tx1"/>
                </a:solidFill>
                <a:latin typeface="华文楷体" panose="02010600040101010101" pitchFamily="2" charset="-122"/>
                <a:ea typeface="华文楷体" panose="02010600040101010101" pitchFamily="2" charset="-122"/>
              </a:rPr>
              <a:t>，确定在区域故障影响下需要</a:t>
            </a:r>
            <a:r>
              <a:rPr lang="zh-CN" altLang="en-US" sz="2400" dirty="0" smtClean="0">
                <a:solidFill>
                  <a:schemeClr val="tx1"/>
                </a:solidFill>
                <a:latin typeface="华文楷体" panose="02010600040101010101" pitchFamily="2" charset="-122"/>
                <a:ea typeface="华文楷体" panose="02010600040101010101" pitchFamily="2" charset="-122"/>
              </a:rPr>
              <a:t>进行备份</a:t>
            </a:r>
            <a:r>
              <a:rPr lang="zh-CN" altLang="en-US" sz="2400" dirty="0">
                <a:solidFill>
                  <a:schemeClr val="tx1"/>
                </a:solidFill>
                <a:latin typeface="华文楷体" panose="02010600040101010101" pitchFamily="2" charset="-122"/>
                <a:ea typeface="华文楷体" panose="02010600040101010101" pitchFamily="2" charset="-122"/>
              </a:rPr>
              <a:t>的链路</a:t>
            </a:r>
            <a:endParaRPr lang="zh-CN" altLang="en-US"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6</a:t>
            </a:fld>
            <a:r>
              <a:rPr lang="en-US" altLang="zh-CN" sz="1600" dirty="0" smtClean="0">
                <a:solidFill>
                  <a:schemeClr val="tx1"/>
                </a:solidFill>
              </a:rPr>
              <a:t>/18</a:t>
            </a:r>
            <a:endParaRPr lang="zh-CN" altLang="en-US" sz="1600" dirty="0">
              <a:solidFill>
                <a:schemeClr val="tx1"/>
              </a:solidFill>
            </a:endParaRPr>
          </a:p>
        </p:txBody>
      </p:sp>
    </p:spTree>
    <p:extLst>
      <p:ext uri="{BB962C8B-B14F-4D97-AF65-F5344CB8AC3E}">
        <p14:creationId xmlns:p14="http://schemas.microsoft.com/office/powerpoint/2010/main" val="727924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3.3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研究点一：电力通信网</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中</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面向</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耦合</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故障的节点备份算法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主要工作过程</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1</a:t>
            </a:r>
            <a:r>
              <a:rPr lang="zh-CN" altLang="en-US" sz="2400" dirty="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支配</a:t>
            </a:r>
            <a:r>
              <a:rPr lang="zh-CN" altLang="en-US" sz="2400" dirty="0" smtClean="0">
                <a:solidFill>
                  <a:schemeClr val="tx1"/>
                </a:solidFill>
                <a:latin typeface="华文楷体" panose="02010600040101010101" pitchFamily="2" charset="-122"/>
                <a:ea typeface="华文楷体" panose="02010600040101010101" pitchFamily="2" charset="-122"/>
              </a:rPr>
              <a:t>集</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连通支配集</a:t>
            </a: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3</a:t>
            </a:r>
            <a:r>
              <a:rPr lang="zh-CN" altLang="en-US" sz="2400" dirty="0">
                <a:solidFill>
                  <a:schemeClr val="tx1"/>
                </a:solidFill>
                <a:latin typeface="华文楷体" panose="02010600040101010101" pitchFamily="2" charset="-122"/>
                <a:ea typeface="华文楷体" panose="02010600040101010101" pitchFamily="2" charset="-122"/>
              </a:rPr>
              <a:t>）判断是否满足物理</a:t>
            </a:r>
            <a:r>
              <a:rPr lang="zh-CN" altLang="en-US" sz="2400" dirty="0" smtClean="0">
                <a:solidFill>
                  <a:schemeClr val="tx1"/>
                </a:solidFill>
                <a:latin typeface="华文楷体" panose="02010600040101010101" pitchFamily="2" charset="-122"/>
                <a:ea typeface="华文楷体" panose="02010600040101010101" pitchFamily="2" charset="-122"/>
              </a:rPr>
              <a:t>约束</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4</a:t>
            </a:r>
            <a:r>
              <a:rPr lang="zh-CN" altLang="en-US" sz="2400" dirty="0">
                <a:solidFill>
                  <a:schemeClr val="tx1"/>
                </a:solidFill>
                <a:latin typeface="华文楷体" panose="02010600040101010101" pitchFamily="2" charset="-122"/>
                <a:ea typeface="华文楷体" panose="02010600040101010101" pitchFamily="2" charset="-122"/>
              </a:rPr>
              <a:t>）获得需要备份</a:t>
            </a:r>
            <a:r>
              <a:rPr lang="zh-CN" altLang="en-US" sz="2400" dirty="0" smtClean="0">
                <a:solidFill>
                  <a:schemeClr val="tx1"/>
                </a:solidFill>
                <a:latin typeface="华文楷体" panose="02010600040101010101" pitchFamily="2" charset="-122"/>
                <a:ea typeface="华文楷体" panose="02010600040101010101" pitchFamily="2" charset="-122"/>
              </a:rPr>
              <a:t>的集合</a:t>
            </a: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7</a:t>
            </a:fld>
            <a:r>
              <a:rPr lang="en-US" altLang="zh-CN" sz="1600" dirty="0" smtClean="0">
                <a:solidFill>
                  <a:schemeClr val="tx1"/>
                </a:solidFill>
              </a:rPr>
              <a:t>/18</a:t>
            </a:r>
            <a:endParaRPr lang="zh-CN" altLang="en-US" sz="1600" dirty="0">
              <a:solidFill>
                <a:schemeClr val="tx1"/>
              </a:solidFill>
            </a:endParaRPr>
          </a:p>
          <a:p>
            <a:endParaRPr lang="zh-CN" altLang="en-US" sz="1600"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3235" y="2262083"/>
            <a:ext cx="6981266" cy="2490379"/>
          </a:xfrm>
          <a:prstGeom prst="rect">
            <a:avLst/>
          </a:prstGeom>
        </p:spPr>
      </p:pic>
    </p:spTree>
    <p:extLst>
      <p:ext uri="{BB962C8B-B14F-4D97-AF65-F5344CB8AC3E}">
        <p14:creationId xmlns:p14="http://schemas.microsoft.com/office/powerpoint/2010/main" val="259036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连通支配</a:t>
            </a:r>
            <a:r>
              <a:rPr lang="zh-CN" altLang="en-US" sz="2400" dirty="0" smtClean="0">
                <a:solidFill>
                  <a:schemeClr val="tx1"/>
                </a:solidFill>
                <a:latin typeface="华文楷体" panose="02010600040101010101" pitchFamily="2" charset="-122"/>
                <a:ea typeface="华文楷体" panose="02010600040101010101" pitchFamily="2" charset="-122"/>
              </a:rPr>
              <a:t>集                                    判断</a:t>
            </a:r>
            <a:r>
              <a:rPr lang="zh-CN" altLang="en-US" sz="2400" dirty="0">
                <a:solidFill>
                  <a:schemeClr val="tx1"/>
                </a:solidFill>
                <a:latin typeface="华文楷体" panose="02010600040101010101" pitchFamily="2" charset="-122"/>
                <a:ea typeface="华文楷体" panose="02010600040101010101" pitchFamily="2" charset="-122"/>
              </a:rPr>
              <a:t>是否满足物理</a:t>
            </a:r>
            <a:r>
              <a:rPr lang="zh-CN" altLang="en-US" sz="2400" dirty="0" smtClean="0">
                <a:solidFill>
                  <a:schemeClr val="tx1"/>
                </a:solidFill>
                <a:latin typeface="华文楷体" panose="02010600040101010101" pitchFamily="2" charset="-122"/>
                <a:ea typeface="华文楷体" panose="02010600040101010101" pitchFamily="2" charset="-122"/>
              </a:rPr>
              <a:t>约束</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8</a:t>
            </a:fld>
            <a:r>
              <a:rPr lang="en-US" altLang="zh-CN" sz="1600" dirty="0" smtClean="0">
                <a:solidFill>
                  <a:schemeClr val="tx1"/>
                </a:solidFill>
              </a:rPr>
              <a:t>/18</a:t>
            </a:r>
            <a:endParaRPr lang="zh-CN" altLang="en-US" sz="1600" dirty="0">
              <a:solidFill>
                <a:schemeClr val="tx1"/>
              </a:solidFill>
            </a:endParaRPr>
          </a:p>
          <a:p>
            <a:endParaRPr lang="zh-CN" altLang="en-US" sz="1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42" y="2390187"/>
            <a:ext cx="5382379" cy="248722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776" y="2616907"/>
            <a:ext cx="6117289" cy="1858417"/>
          </a:xfrm>
          <a:prstGeom prst="rect">
            <a:avLst/>
          </a:prstGeom>
        </p:spPr>
      </p:pic>
    </p:spTree>
    <p:extLst>
      <p:ext uri="{BB962C8B-B14F-4D97-AF65-F5344CB8AC3E}">
        <p14:creationId xmlns:p14="http://schemas.microsoft.com/office/powerpoint/2010/main" val="3218726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3.3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一：电力通信网中面向耦合故障的节点备份算法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仿真分析</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不同</a:t>
            </a:r>
            <a:r>
              <a:rPr lang="zh-CN" altLang="en-US" sz="2400" dirty="0" smtClean="0">
                <a:solidFill>
                  <a:schemeClr val="tx1"/>
                </a:solidFill>
                <a:latin typeface="华文楷体" panose="02010600040101010101" pitchFamily="2" charset="-122"/>
                <a:ea typeface="华文楷体" panose="02010600040101010101" pitchFamily="2" charset="-122"/>
              </a:rPr>
              <a:t>攻击下的网络性能表现</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9</a:t>
            </a:fld>
            <a:r>
              <a:rPr lang="en-US" altLang="zh-CN" sz="1600" dirty="0" smtClean="0">
                <a:solidFill>
                  <a:schemeClr val="tx1"/>
                </a:solidFill>
              </a:rPr>
              <a:t>/18</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20" y="3018641"/>
            <a:ext cx="5933720" cy="204905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9140" y="3018641"/>
            <a:ext cx="6022860" cy="2105412"/>
          </a:xfrm>
          <a:prstGeom prst="rect">
            <a:avLst/>
          </a:prstGeom>
        </p:spPr>
      </p:pic>
    </p:spTree>
    <p:extLst>
      <p:ext uri="{BB962C8B-B14F-4D97-AF65-F5344CB8AC3E}">
        <p14:creationId xmlns:p14="http://schemas.microsoft.com/office/powerpoint/2010/main" val="239972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平面</Template>
  <TotalTime>2421</TotalTime>
  <Words>2629</Words>
  <Application>Microsoft Office PowerPoint</Application>
  <PresentationFormat>宽屏</PresentationFormat>
  <Paragraphs>189</Paragraphs>
  <Slides>18</Slides>
  <Notes>14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18</vt:i4>
      </vt:variant>
    </vt:vector>
  </HeadingPairs>
  <TitlesOfParts>
    <vt:vector size="34" baseType="lpstr">
      <vt:lpstr>仿宋</vt:lpstr>
      <vt:lpstr>华文楷体</vt:lpstr>
      <vt:lpstr>隶书</vt:lpstr>
      <vt:lpstr>宋体</vt:lpstr>
      <vt:lpstr>幼圆</vt:lpstr>
      <vt:lpstr>Arial</vt:lpstr>
      <vt:lpstr>Calibri</vt:lpstr>
      <vt:lpstr>Calibri Light</vt:lpstr>
      <vt:lpstr>Cambria Math</vt:lpstr>
      <vt:lpstr>Century Gothic</vt:lpstr>
      <vt:lpstr>Times New Roman</vt:lpstr>
      <vt:lpstr>Wingdings</vt:lpstr>
      <vt:lpstr>Wingdings 2</vt:lpstr>
      <vt:lpstr>Wingdings 3</vt:lpstr>
      <vt:lpstr>HDOfficeLightV0</vt:lpstr>
      <vt:lpstr>丝状</vt:lpstr>
      <vt:lpstr>电力通信网中基于资源备份的故障容忍的方法  </vt:lpstr>
      <vt:lpstr>目录</vt:lpstr>
      <vt:lpstr>1、研究背景与研究意义 </vt:lpstr>
      <vt:lpstr>2、国内外研究现状  </vt:lpstr>
      <vt:lpstr>3、电力通信网中基于资源备份的故障容忍的方法  </vt:lpstr>
      <vt:lpstr>3、电力通信网中基于资源备份的故障容忍的方法  </vt:lpstr>
      <vt:lpstr>3、电力通信网中基于资源备份的故障容忍的方法 </vt:lpstr>
      <vt:lpstr>PowerPoint 演示文稿</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4、工作总结</vt:lpstr>
      <vt:lpstr>5、展望</vt:lpstr>
      <vt:lpstr>谢谢！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guodouzi</dc:creator>
  <cp:lastModifiedBy>weiwensangsang</cp:lastModifiedBy>
  <cp:revision>134</cp:revision>
  <dcterms:created xsi:type="dcterms:W3CDTF">2016-11-04T07:35:08Z</dcterms:created>
  <dcterms:modified xsi:type="dcterms:W3CDTF">2019-05-29T09:15:31Z</dcterms:modified>
</cp:coreProperties>
</file>