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8523" r:id="rId6"/>
    <p:sldId id="8532" r:id="rId7"/>
    <p:sldId id="263" r:id="rId8"/>
    <p:sldId id="8531" r:id="rId9"/>
    <p:sldId id="8529" r:id="rId10"/>
    <p:sldId id="8530" r:id="rId11"/>
    <p:sldId id="8533" r:id="rId12"/>
    <p:sldId id="8528" r:id="rId13"/>
    <p:sldId id="261" r:id="rId14"/>
    <p:sldId id="8521" r:id="rId15"/>
    <p:sldId id="85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969696"/>
    <a:srgbClr val="0072C6"/>
    <a:srgbClr val="00B0F0"/>
    <a:srgbClr val="326CE5"/>
    <a:srgbClr val="FFCB5F"/>
    <a:srgbClr val="2C6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0F980-3B44-462B-8676-9AF179E45144}" v="2198" dt="2019-09-01T14:12:33.153"/>
  </p1510:revLst>
</p1510:revInfo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14648-B678-4C30-89C1-90FDA09400DC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C2726-4706-40B8-BC92-1548F058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Gging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2726-4706-40B8-BC92-1548F0580E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2726-4706-40B8-BC92-1548F0580E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7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2726-4706-40B8-BC92-1548F0580E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6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C2726-4706-40B8-BC92-1548F0580E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6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19AB1-0307-4D58-B86F-94E9D996BF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9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36AC-0AA2-4ADE-A3AF-3A061A7D3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549DB-F365-4D44-BE97-E02D72B2A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33EF9-6139-45B6-BAA8-8F383808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162-EDF8-4952-84E7-6EB1CD95299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275FB-1676-4201-A340-99C8A3C0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F582-9254-4432-8203-9EAF71CE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DDED-BABD-4585-A7CF-70E63CB7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C2C1-DFA4-4168-A676-96D911D3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3FFAA-6AF5-4383-B666-37F05C93C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3495-58D7-47F4-8463-DAAC5D89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162-EDF8-4952-84E7-6EB1CD95299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627F-8F03-42E7-81FF-149FD701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B10C-5F15-44BF-ADE4-E687EB10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DDED-BABD-4585-A7CF-70E63CB7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FE5F9-2EBF-452B-9749-78C8158C9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6BDDD-0791-4E21-89B5-DD349EB36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534A-2172-4608-9E3C-1235CE0E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162-EDF8-4952-84E7-6EB1CD95299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6309-8BB7-4922-A6A6-4976A3B9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8168-465F-4FDC-9C35-84293277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DDED-BABD-4585-A7CF-70E63CB7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1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358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E05C-634A-4544-A001-E4492D58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E9E2-7468-4C4F-B437-E11B464D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8080-E0B2-4B0E-9DAB-D7860BAC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162-EDF8-4952-84E7-6EB1CD95299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A62A-56AF-439E-99F3-4D1D2F3A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67E82-29FC-40E7-BDE2-67234B30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DDED-BABD-4585-A7CF-70E63CB7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C960-DAB9-40D5-B257-7E75265E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372D-A6F7-4530-8DD5-905B6B59C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CBA-7C66-451B-8147-AEF45405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162-EDF8-4952-84E7-6EB1CD95299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63506-F54B-4631-ACCB-7A3FB9CF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68173-718C-4FE2-A804-EB02366E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DDED-BABD-4585-A7CF-70E63CB7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4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B4F4-BFBA-42AB-B07C-09E2D68A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3928-E221-4109-8F61-64B534C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D1DA0-6BFE-468A-9F3B-5B00BC14E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C64D0-3FB8-4570-AB2E-D9BD78ED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162-EDF8-4952-84E7-6EB1CD95299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67401-FC7E-4C38-A9C6-58A432EF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E007-6F1F-4D4A-8375-8F65A032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DDED-BABD-4585-A7CF-70E63CB7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5030-056C-4492-87AA-4C978E4F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683D4-0E18-4F43-925D-D6FB48471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43EB9-4F96-4112-9828-7B6F68680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8DA4C-3B07-4350-B8A6-902CA0D82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99976-BD75-40DF-B2FE-2EF95C378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1CDB6-02E0-4E76-9110-DF78A93B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162-EDF8-4952-84E7-6EB1CD95299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0AF0D-2C37-4745-96DC-ED2EB8E7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1AED3-7275-4CE2-B9E6-1BDE4561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DDED-BABD-4585-A7CF-70E63CB7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7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C066-8827-429A-882E-25BAC1F7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3CCB0-26A6-401B-A277-DE1542C4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162-EDF8-4952-84E7-6EB1CD95299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638CB-49BF-4376-ACAD-BD94F212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7C21A-4B7B-42D4-B759-0C8B6283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DDED-BABD-4585-A7CF-70E63CB7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758CE-885A-463E-97F5-FF0D177C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162-EDF8-4952-84E7-6EB1CD95299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D22ED-647A-41BD-B87D-E1CE9FAC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4B9F6-F7F8-4D44-A117-8F21B7DA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DDED-BABD-4585-A7CF-70E63CB7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1CB2-6847-4F62-8151-BD16808E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83E0-130C-433F-AEEA-FCB42A81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8FDCA-E605-4B78-9EFD-69B1EEAE3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F5157-A6CB-42BE-9130-CF53A3AA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162-EDF8-4952-84E7-6EB1CD95299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17E94-A22D-49FD-875B-1B1C9040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3BC9B-7448-4EFE-BA6A-6C9223B2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DDED-BABD-4585-A7CF-70E63CB7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B0DE-0EF2-471E-9948-9425B353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AD2FB-9840-4547-88FC-4A40F83C8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2E5F9-FA1A-43CD-8D9B-C1F361B0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8E138-B23D-4087-AE52-B8BE5DFB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4162-EDF8-4952-84E7-6EB1CD95299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80783-0A48-43E8-B210-2C49F493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97161-32C5-4255-8604-59196781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DDED-BABD-4585-A7CF-70E63CB7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3A1BF-F7BF-4CE1-AA2C-D9153EF1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03473-8B4B-485A-88A4-A1AFE73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044A-D4F4-4295-84EC-6395C4DFF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4162-EDF8-4952-84E7-6EB1CD95299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5434F-1FF8-4317-AB6E-7119AFC05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D625-2D87-4285-80F4-E258616A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EDDED-BABD-4585-A7CF-70E63CB73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2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openxmlformats.org/officeDocument/2006/relationships/image" Target="../media/image33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4.png"/><Relationship Id="rId5" Type="http://schemas.openxmlformats.org/officeDocument/2006/relationships/image" Target="../media/image12.png"/><Relationship Id="rId15" Type="http://schemas.openxmlformats.org/officeDocument/2006/relationships/image" Target="../media/image45.png"/><Relationship Id="rId23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42.png"/><Relationship Id="rId14" Type="http://schemas.openxmlformats.org/officeDocument/2006/relationships/image" Target="../media/image25.png"/><Relationship Id="rId22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zsk.azurewebsites.net/READM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azure.com/swiftoffice/Elenktis/_workitems/edit/10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12" Type="http://schemas.openxmlformats.org/officeDocument/2006/relationships/image" Target="../media/image18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4.png"/><Relationship Id="rId5" Type="http://schemas.openxmlformats.org/officeDocument/2006/relationships/image" Target="../media/image23.png"/><Relationship Id="rId15" Type="http://schemas.openxmlformats.org/officeDocument/2006/relationships/image" Target="../media/image36.png"/><Relationship Id="rId10" Type="http://schemas.openxmlformats.org/officeDocument/2006/relationships/image" Target="../media/image30.png"/><Relationship Id="rId19" Type="http://schemas.openxmlformats.org/officeDocument/2006/relationships/image" Target="../media/image39.jpeg"/><Relationship Id="rId4" Type="http://schemas.openxmlformats.org/officeDocument/2006/relationships/image" Target="../media/image31.png"/><Relationship Id="rId9" Type="http://schemas.openxmlformats.org/officeDocument/2006/relationships/image" Target="../media/image33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B10A0-BF5D-40D9-81D3-F8639F755C03}"/>
              </a:ext>
            </a:extLst>
          </p:cNvPr>
          <p:cNvSpPr/>
          <p:nvPr/>
        </p:nvSpPr>
        <p:spPr>
          <a:xfrm>
            <a:off x="0" y="0"/>
            <a:ext cx="12192000" cy="476834"/>
          </a:xfrm>
          <a:prstGeom prst="rect">
            <a:avLst/>
          </a:prstGeom>
          <a:solidFill>
            <a:srgbClr val="FFC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SwiftCloud</a:t>
            </a:r>
            <a:r>
              <a:rPr lang="en-US" sz="2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Policy Controller Goals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178B37-CBBE-4B11-B8BA-77D2C37C4EFB}"/>
              </a:ext>
            </a:extLst>
          </p:cNvPr>
          <p:cNvSpPr/>
          <p:nvPr/>
        </p:nvSpPr>
        <p:spPr>
          <a:xfrm>
            <a:off x="426936" y="891543"/>
            <a:ext cx="115386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The goal of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SwiftCloud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Policy Controller is to </a:t>
            </a:r>
            <a:r>
              <a:rPr lang="en-US" b="1">
                <a:latin typeface="Segoe UI" panose="020B0502040204020203" pitchFamily="34" charset="0"/>
                <a:cs typeface="Segoe UI" panose="020B0502040204020203" pitchFamily="34" charset="0"/>
              </a:rPr>
              <a:t>continuously assess tenant environments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to: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Create mandatory services or re-create missing services on each tenant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Assess and enable security features on selected services.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i.e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: ATP integrates with ASC if switched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Enable Azure Diagnostics Logging on all PaaS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Collect selected log types from all tenant environments for long term storage.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   Possible future integration with 3</a:t>
            </a:r>
            <a:r>
              <a:rPr lang="en-US" baseline="3000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-party SIEM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(*KIV) Ensure “marked” environment is AIAS compliant.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    Controller Manager can </a:t>
            </a:r>
            <a:r>
              <a:rPr lang="en-US" b="1" u="sng">
                <a:latin typeface="Segoe UI" panose="020B0502040204020203" pitchFamily="34" charset="0"/>
                <a:cs typeface="Segoe UI" panose="020B0502040204020203" pitchFamily="34" charset="0"/>
              </a:rPr>
              <a:t>assess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u="sng">
                <a:latin typeface="Segoe UI" panose="020B0502040204020203" pitchFamily="34" charset="0"/>
                <a:cs typeface="Segoe UI" panose="020B0502040204020203" pitchFamily="34" charset="0"/>
              </a:rPr>
              <a:t>remediate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environments to make sure the posture fits the stated model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    (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i.e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I-Model,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U@Db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, H-Model).</a:t>
            </a:r>
          </a:p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5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B10A0-BF5D-40D9-81D3-F8639F755C03}"/>
              </a:ext>
            </a:extLst>
          </p:cNvPr>
          <p:cNvSpPr/>
          <p:nvPr/>
        </p:nvSpPr>
        <p:spPr>
          <a:xfrm>
            <a:off x="0" y="0"/>
            <a:ext cx="12192000" cy="277156"/>
          </a:xfrm>
          <a:prstGeom prst="rect">
            <a:avLst/>
          </a:prstGeom>
          <a:solidFill>
            <a:srgbClr val="FFC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 Services Architecture: Inside AKS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ACABD-D627-477B-91F1-8D5F98492D37}"/>
              </a:ext>
            </a:extLst>
          </p:cNvPr>
          <p:cNvSpPr/>
          <p:nvPr/>
        </p:nvSpPr>
        <p:spPr>
          <a:xfrm>
            <a:off x="0" y="337625"/>
            <a:ext cx="12192000" cy="6324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 Subscription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C63DCF-21F3-4A3C-AD55-7869BCC0226E}"/>
              </a:ext>
            </a:extLst>
          </p:cNvPr>
          <p:cNvCxnSpPr>
            <a:cxnSpLocks/>
            <a:stCxn id="2067" idx="4"/>
          </p:cNvCxnSpPr>
          <p:nvPr/>
        </p:nvCxnSpPr>
        <p:spPr>
          <a:xfrm flipV="1">
            <a:off x="382619" y="944501"/>
            <a:ext cx="335689" cy="214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 descr="Related image">
            <a:extLst>
              <a:ext uri="{FF2B5EF4-FFF2-40B4-BE49-F238E27FC236}">
                <a16:creationId xmlns:a16="http://schemas.microsoft.com/office/drawing/2014/main" id="{717E6045-9D10-4A21-A9D9-1C1CEB7A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20" y="6059999"/>
            <a:ext cx="391536" cy="39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BC1AD-E962-4074-9B6D-E7A8B78A5E48}"/>
              </a:ext>
            </a:extLst>
          </p:cNvPr>
          <p:cNvSpPr/>
          <p:nvPr/>
        </p:nvSpPr>
        <p:spPr>
          <a:xfrm>
            <a:off x="165101" y="6048343"/>
            <a:ext cx="11868150" cy="403192"/>
          </a:xfrm>
          <a:prstGeom prst="roundRect">
            <a:avLst>
              <a:gd name="adj" fmla="val 56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3AF98-4B51-4954-9639-D729223B23F8}"/>
              </a:ext>
            </a:extLst>
          </p:cNvPr>
          <p:cNvSpPr/>
          <p:nvPr/>
        </p:nvSpPr>
        <p:spPr>
          <a:xfrm>
            <a:off x="5624306" y="6131704"/>
            <a:ext cx="1869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Cosmos Db Mongo API</a:t>
            </a:r>
            <a:endParaRPr lang="en-US" sz="10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869253-1DFA-4DAA-ACBC-74E056FF79AC}"/>
              </a:ext>
            </a:extLst>
          </p:cNvPr>
          <p:cNvCxnSpPr>
            <a:cxnSpLocks/>
            <a:stCxn id="163" idx="2"/>
            <a:endCxn id="236" idx="0"/>
          </p:cNvCxnSpPr>
          <p:nvPr/>
        </p:nvCxnSpPr>
        <p:spPr>
          <a:xfrm>
            <a:off x="1537981" y="3547495"/>
            <a:ext cx="402938" cy="161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3699F2-93B0-4A6C-9838-4FA67C18304C}"/>
              </a:ext>
            </a:extLst>
          </p:cNvPr>
          <p:cNvCxnSpPr>
            <a:cxnSpLocks/>
            <a:stCxn id="2067" idx="1"/>
            <a:endCxn id="1026" idx="0"/>
          </p:cNvCxnSpPr>
          <p:nvPr/>
        </p:nvCxnSpPr>
        <p:spPr>
          <a:xfrm flipH="1">
            <a:off x="874052" y="4047413"/>
            <a:ext cx="81045" cy="125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914E52D-E8D2-4796-B06E-3C7EF2171680}"/>
              </a:ext>
            </a:extLst>
          </p:cNvPr>
          <p:cNvSpPr/>
          <p:nvPr/>
        </p:nvSpPr>
        <p:spPr>
          <a:xfrm>
            <a:off x="199102" y="4045336"/>
            <a:ext cx="9957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if services missing</a:t>
            </a:r>
          </a:p>
          <a:p>
            <a:pPr algn="ctr"/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send msg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8C62AD-BBD4-417B-9476-379677A26F27}"/>
              </a:ext>
            </a:extLst>
          </p:cNvPr>
          <p:cNvSpPr/>
          <p:nvPr/>
        </p:nvSpPr>
        <p:spPr>
          <a:xfrm>
            <a:off x="742540" y="2408753"/>
            <a:ext cx="96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if feature missing</a:t>
            </a:r>
          </a:p>
          <a:p>
            <a:pPr algn="r"/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send msg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348716-3F05-4755-A368-52FE4AE791EB}"/>
              </a:ext>
            </a:extLst>
          </p:cNvPr>
          <p:cNvSpPr/>
          <p:nvPr/>
        </p:nvSpPr>
        <p:spPr>
          <a:xfrm>
            <a:off x="83127" y="1910222"/>
            <a:ext cx="11998311" cy="3264438"/>
          </a:xfrm>
          <a:prstGeom prst="rect">
            <a:avLst/>
          </a:prstGeom>
          <a:noFill/>
          <a:ln>
            <a:solidFill>
              <a:srgbClr val="2C6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C8BA16-4995-484E-B2FA-051793375C5A}"/>
              </a:ext>
            </a:extLst>
          </p:cNvPr>
          <p:cNvGrpSpPr/>
          <p:nvPr/>
        </p:nvGrpSpPr>
        <p:grpSpPr>
          <a:xfrm>
            <a:off x="4687251" y="451712"/>
            <a:ext cx="1181735" cy="485428"/>
            <a:chOff x="6891109" y="2008583"/>
            <a:chExt cx="1350239" cy="607754"/>
          </a:xfrm>
        </p:grpSpPr>
        <p:pic>
          <p:nvPicPr>
            <p:cNvPr id="46" name="Picture 8" descr="Related image">
              <a:extLst>
                <a:ext uri="{FF2B5EF4-FFF2-40B4-BE49-F238E27FC236}">
                  <a16:creationId xmlns:a16="http://schemas.microsoft.com/office/drawing/2014/main" id="{84EC4788-1075-4161-8D6A-D48320E49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1431" y="2008583"/>
              <a:ext cx="440161" cy="44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2B04B5D-9AAD-4522-9BBD-AF9ADE3213FA}"/>
                </a:ext>
              </a:extLst>
            </p:cNvPr>
            <p:cNvSpPr txBox="1"/>
            <p:nvPr/>
          </p:nvSpPr>
          <p:spPr>
            <a:xfrm>
              <a:off x="6891109" y="2327336"/>
              <a:ext cx="1350239" cy="289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Log Analytics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CC6981-C831-4EA8-A8B9-4A72C70A0777}"/>
              </a:ext>
            </a:extLst>
          </p:cNvPr>
          <p:cNvGrpSpPr/>
          <p:nvPr/>
        </p:nvGrpSpPr>
        <p:grpSpPr>
          <a:xfrm>
            <a:off x="3485406" y="324782"/>
            <a:ext cx="845859" cy="578930"/>
            <a:chOff x="8260351" y="2289527"/>
            <a:chExt cx="995413" cy="655353"/>
          </a:xfrm>
        </p:grpSpPr>
        <p:pic>
          <p:nvPicPr>
            <p:cNvPr id="51" name="Picture 16" descr="Image result for azure vm icon">
              <a:extLst>
                <a:ext uri="{FF2B5EF4-FFF2-40B4-BE49-F238E27FC236}">
                  <a16:creationId xmlns:a16="http://schemas.microsoft.com/office/drawing/2014/main" id="{A86C69B0-B6AA-4EF9-B4B5-D6F9618AF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4575" y="2403691"/>
              <a:ext cx="541189" cy="541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5172A00-41AC-4107-883C-4B6B8F7803AD}"/>
                </a:ext>
              </a:extLst>
            </p:cNvPr>
            <p:cNvGrpSpPr/>
            <p:nvPr/>
          </p:nvGrpSpPr>
          <p:grpSpPr>
            <a:xfrm>
              <a:off x="8260351" y="2289527"/>
              <a:ext cx="598650" cy="526866"/>
              <a:chOff x="8002629" y="1215159"/>
              <a:chExt cx="598650" cy="526866"/>
            </a:xfrm>
          </p:grpSpPr>
          <p:pic>
            <p:nvPicPr>
              <p:cNvPr id="56" name="Picture 6" descr="Related image">
                <a:extLst>
                  <a:ext uri="{FF2B5EF4-FFF2-40B4-BE49-F238E27FC236}">
                    <a16:creationId xmlns:a16="http://schemas.microsoft.com/office/drawing/2014/main" id="{432EC2B6-F323-4B10-8ECD-3B36377FB4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40006" y="1424471"/>
                <a:ext cx="317554" cy="317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5D74891-5734-46CB-9773-AEB880E59237}"/>
                  </a:ext>
                </a:extLst>
              </p:cNvPr>
              <p:cNvSpPr txBox="1"/>
              <p:nvPr/>
            </p:nvSpPr>
            <p:spPr>
              <a:xfrm>
                <a:off x="8002629" y="1215159"/>
                <a:ext cx="598650" cy="274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MMA</a:t>
                </a:r>
              </a:p>
            </p:txBody>
          </p:sp>
        </p:grp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8BD2D4-84DD-4354-AA3A-6D948EAD6D64}"/>
              </a:ext>
            </a:extLst>
          </p:cNvPr>
          <p:cNvCxnSpPr>
            <a:cxnSpLocks/>
            <a:stCxn id="51" idx="3"/>
            <a:endCxn id="46" idx="1"/>
          </p:cNvCxnSpPr>
          <p:nvPr/>
        </p:nvCxnSpPr>
        <p:spPr>
          <a:xfrm flipV="1">
            <a:off x="4331265" y="627496"/>
            <a:ext cx="758862" cy="3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31A7F0-4BC9-4F77-8DB9-951F09E2C2D6}"/>
              </a:ext>
            </a:extLst>
          </p:cNvPr>
          <p:cNvCxnSpPr>
            <a:cxnSpLocks/>
            <a:stCxn id="166" idx="4"/>
            <a:endCxn id="49" idx="2"/>
          </p:cNvCxnSpPr>
          <p:nvPr/>
        </p:nvCxnSpPr>
        <p:spPr>
          <a:xfrm flipV="1">
            <a:off x="4752246" y="937140"/>
            <a:ext cx="525873" cy="214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E451ED8-F0EB-4B62-9A96-2F59C94B86EA}"/>
              </a:ext>
            </a:extLst>
          </p:cNvPr>
          <p:cNvGrpSpPr/>
          <p:nvPr/>
        </p:nvGrpSpPr>
        <p:grpSpPr>
          <a:xfrm>
            <a:off x="8923107" y="1177134"/>
            <a:ext cx="742511" cy="648228"/>
            <a:chOff x="3552503" y="4532946"/>
            <a:chExt cx="895532" cy="821816"/>
          </a:xfrm>
        </p:grpSpPr>
        <p:pic>
          <p:nvPicPr>
            <p:cNvPr id="101" name="Picture 4" descr="Related image">
              <a:extLst>
                <a:ext uri="{FF2B5EF4-FFF2-40B4-BE49-F238E27FC236}">
                  <a16:creationId xmlns:a16="http://schemas.microsoft.com/office/drawing/2014/main" id="{DF733094-6CD6-472E-92B0-D4E0368F4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776" y="4532946"/>
              <a:ext cx="366175" cy="366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66323-71CC-4142-A0E8-A54F5731B5E1}"/>
                </a:ext>
              </a:extLst>
            </p:cNvPr>
            <p:cNvSpPr txBox="1"/>
            <p:nvPr/>
          </p:nvSpPr>
          <p:spPr>
            <a:xfrm>
              <a:off x="3552503" y="4886527"/>
              <a:ext cx="895532" cy="468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ActivityLog</a:t>
              </a:r>
              <a:endParaRPr lang="en-US" sz="9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EH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0E6B374-091A-418D-ADF0-A13D823C4D77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8851558" y="882182"/>
            <a:ext cx="462367" cy="29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0319E71-CC92-4638-A310-561185D42C92}"/>
              </a:ext>
            </a:extLst>
          </p:cNvPr>
          <p:cNvCxnSpPr>
            <a:cxnSpLocks/>
            <a:stCxn id="200" idx="0"/>
            <a:endCxn id="102" idx="2"/>
          </p:cNvCxnSpPr>
          <p:nvPr/>
        </p:nvCxnSpPr>
        <p:spPr>
          <a:xfrm flipH="1" flipV="1">
            <a:off x="9294363" y="1825362"/>
            <a:ext cx="607719" cy="77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mongodb icon">
            <a:extLst>
              <a:ext uri="{FF2B5EF4-FFF2-40B4-BE49-F238E27FC236}">
                <a16:creationId xmlns:a16="http://schemas.microsoft.com/office/drawing/2014/main" id="{14278793-6FA9-45A9-918F-ECDBB5D4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490" y="6059999"/>
            <a:ext cx="391536" cy="39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412720A-8723-41F4-8F6B-8EAB63BC249F}"/>
              </a:ext>
            </a:extLst>
          </p:cNvPr>
          <p:cNvCxnSpPr>
            <a:cxnSpLocks/>
            <a:stCxn id="211" idx="2"/>
            <a:endCxn id="240" idx="0"/>
          </p:cNvCxnSpPr>
          <p:nvPr/>
        </p:nvCxnSpPr>
        <p:spPr>
          <a:xfrm>
            <a:off x="2378286" y="3040584"/>
            <a:ext cx="353634" cy="213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4BB2152-83B5-45A7-8B10-88C50FB6895B}"/>
              </a:ext>
            </a:extLst>
          </p:cNvPr>
          <p:cNvCxnSpPr>
            <a:cxnSpLocks/>
            <a:stCxn id="218" idx="2"/>
            <a:endCxn id="236" idx="0"/>
          </p:cNvCxnSpPr>
          <p:nvPr/>
        </p:nvCxnSpPr>
        <p:spPr>
          <a:xfrm flipH="1">
            <a:off x="1940919" y="4523334"/>
            <a:ext cx="1569268" cy="64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BB86657-353B-4B6B-9578-A7733414E046}"/>
              </a:ext>
            </a:extLst>
          </p:cNvPr>
          <p:cNvCxnSpPr>
            <a:cxnSpLocks/>
            <a:stCxn id="149" idx="0"/>
            <a:endCxn id="271" idx="2"/>
          </p:cNvCxnSpPr>
          <p:nvPr/>
        </p:nvCxnSpPr>
        <p:spPr>
          <a:xfrm flipH="1" flipV="1">
            <a:off x="6383975" y="1790474"/>
            <a:ext cx="788312" cy="126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F8D50CD-F92C-4FCB-BB2A-EC2F29E9731E}"/>
              </a:ext>
            </a:extLst>
          </p:cNvPr>
          <p:cNvSpPr/>
          <p:nvPr/>
        </p:nvSpPr>
        <p:spPr>
          <a:xfrm>
            <a:off x="0" y="1087372"/>
            <a:ext cx="12192000" cy="5770628"/>
          </a:xfrm>
          <a:prstGeom prst="rect">
            <a:avLst/>
          </a:prstGeom>
          <a:noFill/>
          <a:ln>
            <a:solidFill>
              <a:srgbClr val="2C6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 Manager Subscription</a:t>
            </a: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DBC8D863-418E-40AE-8E16-F833D621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61" y="463132"/>
            <a:ext cx="351567" cy="35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E3DDFFF-5D02-4FE7-A13B-FCD04CC7B81D}"/>
              </a:ext>
            </a:extLst>
          </p:cNvPr>
          <p:cNvCxnSpPr>
            <a:cxnSpLocks/>
            <a:stCxn id="1032" idx="1"/>
            <a:endCxn id="46" idx="3"/>
          </p:cNvCxnSpPr>
          <p:nvPr/>
        </p:nvCxnSpPr>
        <p:spPr>
          <a:xfrm flipH="1" flipV="1">
            <a:off x="5475358" y="627496"/>
            <a:ext cx="928603" cy="1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13F6EF7-CE39-48CD-B39A-16FD0E5FA46C}"/>
              </a:ext>
            </a:extLst>
          </p:cNvPr>
          <p:cNvSpPr/>
          <p:nvPr/>
        </p:nvSpPr>
        <p:spPr>
          <a:xfrm>
            <a:off x="9913715" y="382692"/>
            <a:ext cx="6623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flow logs</a:t>
            </a:r>
            <a:endParaRPr lang="en-US" sz="90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5FDA15C-FC6D-43F0-AAC6-2AF2600ABDCB}"/>
              </a:ext>
            </a:extLst>
          </p:cNvPr>
          <p:cNvSpPr/>
          <p:nvPr/>
        </p:nvSpPr>
        <p:spPr>
          <a:xfrm>
            <a:off x="5568575" y="440358"/>
            <a:ext cx="9669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traffic analytics</a:t>
            </a:r>
            <a:endParaRPr lang="en-US" sz="900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08A2A35-26F6-4E54-BD80-8B82FAF05910}"/>
              </a:ext>
            </a:extLst>
          </p:cNvPr>
          <p:cNvCxnSpPr>
            <a:cxnSpLocks/>
            <a:stCxn id="178" idx="4"/>
            <a:endCxn id="49" idx="2"/>
          </p:cNvCxnSpPr>
          <p:nvPr/>
        </p:nvCxnSpPr>
        <p:spPr>
          <a:xfrm flipH="1" flipV="1">
            <a:off x="5278119" y="937140"/>
            <a:ext cx="380228" cy="165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5201734-33EA-42C3-A20C-8B89907C9396}"/>
              </a:ext>
            </a:extLst>
          </p:cNvPr>
          <p:cNvGrpSpPr/>
          <p:nvPr/>
        </p:nvGrpSpPr>
        <p:grpSpPr>
          <a:xfrm>
            <a:off x="142217" y="3071976"/>
            <a:ext cx="1053282" cy="1002543"/>
            <a:chOff x="377408" y="3498623"/>
            <a:chExt cx="1053282" cy="1002543"/>
          </a:xfrm>
        </p:grpSpPr>
        <p:grpSp>
          <p:nvGrpSpPr>
            <p:cNvPr id="2068" name="Group 2067">
              <a:extLst>
                <a:ext uri="{FF2B5EF4-FFF2-40B4-BE49-F238E27FC236}">
                  <a16:creationId xmlns:a16="http://schemas.microsoft.com/office/drawing/2014/main" id="{DD4E76B7-BD36-47EF-9A33-9D6E1B83B5A0}"/>
                </a:ext>
              </a:extLst>
            </p:cNvPr>
            <p:cNvGrpSpPr/>
            <p:nvPr/>
          </p:nvGrpSpPr>
          <p:grpSpPr>
            <a:xfrm>
              <a:off x="377408" y="3498623"/>
              <a:ext cx="1053282" cy="975437"/>
              <a:chOff x="1204657" y="4737340"/>
              <a:chExt cx="1053282" cy="975437"/>
            </a:xfrm>
          </p:grpSpPr>
          <p:sp>
            <p:nvSpPr>
              <p:cNvPr id="2067" name="Hexagon 2066">
                <a:extLst>
                  <a:ext uri="{FF2B5EF4-FFF2-40B4-BE49-F238E27FC236}">
                    <a16:creationId xmlns:a16="http://schemas.microsoft.com/office/drawing/2014/main" id="{735D4879-85AF-4457-8D42-284C0BDB6CF1}"/>
                  </a:ext>
                </a:extLst>
              </p:cNvPr>
              <p:cNvSpPr/>
              <p:nvPr/>
            </p:nvSpPr>
            <p:spPr>
              <a:xfrm>
                <a:off x="1204657" y="4751169"/>
                <a:ext cx="1053282" cy="961608"/>
              </a:xfrm>
              <a:prstGeom prst="hexagon">
                <a:avLst/>
              </a:prstGeom>
              <a:noFill/>
              <a:ln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Default</a:t>
                </a:r>
              </a:p>
              <a:p>
                <a:pPr algn="ctr"/>
                <a:r>
                  <a:rPr lang="en-US" sz="1000" b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Service</a:t>
                </a:r>
              </a:p>
              <a:p>
                <a:pPr algn="ctr"/>
                <a:r>
                  <a:rPr lang="en-US" sz="1000" b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Informer</a:t>
                </a:r>
              </a:p>
            </p:txBody>
          </p:sp>
          <p:pic>
            <p:nvPicPr>
              <p:cNvPr id="114" name="Picture 6" descr="Image result for kubernetes pod icon">
                <a:extLst>
                  <a:ext uri="{FF2B5EF4-FFF2-40B4-BE49-F238E27FC236}">
                    <a16:creationId xmlns:a16="http://schemas.microsoft.com/office/drawing/2014/main" id="{C348D543-5E33-4931-BADC-C70ED765CA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8030" y="4737340"/>
                <a:ext cx="302404" cy="302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" name="Picture 2" descr="Related image">
              <a:extLst>
                <a:ext uri="{FF2B5EF4-FFF2-40B4-BE49-F238E27FC236}">
                  <a16:creationId xmlns:a16="http://schemas.microsoft.com/office/drawing/2014/main" id="{01E42553-94C1-4F51-8279-F3A1CE966C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257" y="4198762"/>
              <a:ext cx="302404" cy="30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846AA63-D44B-45A0-9562-4327B391695D}"/>
              </a:ext>
            </a:extLst>
          </p:cNvPr>
          <p:cNvGrpSpPr/>
          <p:nvPr/>
        </p:nvGrpSpPr>
        <p:grpSpPr>
          <a:xfrm>
            <a:off x="4511844" y="3061384"/>
            <a:ext cx="1116680" cy="993191"/>
            <a:chOff x="5181840" y="3016183"/>
            <a:chExt cx="1116680" cy="993191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BC7620F7-BB59-4AB6-BEE7-AB041F02980E}"/>
                </a:ext>
              </a:extLst>
            </p:cNvPr>
            <p:cNvGrpSpPr/>
            <p:nvPr/>
          </p:nvGrpSpPr>
          <p:grpSpPr>
            <a:xfrm>
              <a:off x="5181840" y="3016183"/>
              <a:ext cx="1116680" cy="977451"/>
              <a:chOff x="1204656" y="4735326"/>
              <a:chExt cx="1116680" cy="977451"/>
            </a:xfrm>
          </p:grpSpPr>
          <p:sp>
            <p:nvSpPr>
              <p:cNvPr id="166" name="Hexagon 165">
                <a:extLst>
                  <a:ext uri="{FF2B5EF4-FFF2-40B4-BE49-F238E27FC236}">
                    <a16:creationId xmlns:a16="http://schemas.microsoft.com/office/drawing/2014/main" id="{0F44DA1D-A43C-44FC-9376-E8488F48D40A}"/>
                  </a:ext>
                </a:extLst>
              </p:cNvPr>
              <p:cNvSpPr/>
              <p:nvPr/>
            </p:nvSpPr>
            <p:spPr>
              <a:xfrm>
                <a:off x="1204656" y="4751169"/>
                <a:ext cx="1116680" cy="961608"/>
              </a:xfrm>
              <a:prstGeom prst="hexagon">
                <a:avLst/>
              </a:prstGeom>
              <a:noFill/>
              <a:ln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VM Log</a:t>
                </a:r>
              </a:p>
              <a:p>
                <a:pPr algn="ctr"/>
                <a:r>
                  <a:rPr lang="en-US" sz="8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Collector</a:t>
                </a:r>
              </a:p>
            </p:txBody>
          </p:sp>
          <p:pic>
            <p:nvPicPr>
              <p:cNvPr id="167" name="Picture 6" descr="Image result for kubernetes pod icon">
                <a:extLst>
                  <a:ext uri="{FF2B5EF4-FFF2-40B4-BE49-F238E27FC236}">
                    <a16:creationId xmlns:a16="http://schemas.microsoft.com/office/drawing/2014/main" id="{8E5DC35C-2307-4B50-8F53-FE24E26AB1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6825" y="4735326"/>
                <a:ext cx="302404" cy="302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8" name="Picture 2" descr="Related image">
              <a:extLst>
                <a:ext uri="{FF2B5EF4-FFF2-40B4-BE49-F238E27FC236}">
                  <a16:creationId xmlns:a16="http://schemas.microsoft.com/office/drawing/2014/main" id="{B6DB567F-BD97-4D69-A251-147B3CED8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3763" y="3658449"/>
              <a:ext cx="350925" cy="35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4082167-D463-49F5-BD5F-976AABB187E7}"/>
              </a:ext>
            </a:extLst>
          </p:cNvPr>
          <p:cNvGrpSpPr/>
          <p:nvPr/>
        </p:nvGrpSpPr>
        <p:grpSpPr>
          <a:xfrm>
            <a:off x="5417945" y="2576393"/>
            <a:ext cx="1205882" cy="985478"/>
            <a:chOff x="6713044" y="2825357"/>
            <a:chExt cx="1205882" cy="98547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58C5A5B-9947-4211-AFA5-90A38E41B96F}"/>
                </a:ext>
              </a:extLst>
            </p:cNvPr>
            <p:cNvGrpSpPr/>
            <p:nvPr/>
          </p:nvGrpSpPr>
          <p:grpSpPr>
            <a:xfrm>
              <a:off x="6713044" y="2825357"/>
              <a:ext cx="1205882" cy="976852"/>
              <a:chOff x="1070469" y="4735925"/>
              <a:chExt cx="1205882" cy="976852"/>
            </a:xfrm>
          </p:grpSpPr>
          <p:sp>
            <p:nvSpPr>
              <p:cNvPr id="178" name="Hexagon 177">
                <a:extLst>
                  <a:ext uri="{FF2B5EF4-FFF2-40B4-BE49-F238E27FC236}">
                    <a16:creationId xmlns:a16="http://schemas.microsoft.com/office/drawing/2014/main" id="{11966207-0EB5-42D5-932A-267BF2D53454}"/>
                  </a:ext>
                </a:extLst>
              </p:cNvPr>
              <p:cNvSpPr/>
              <p:nvPr/>
            </p:nvSpPr>
            <p:spPr>
              <a:xfrm>
                <a:off x="1070469" y="4751169"/>
                <a:ext cx="1205882" cy="961608"/>
              </a:xfrm>
              <a:prstGeom prst="hexagon">
                <a:avLst/>
              </a:prstGeom>
              <a:noFill/>
              <a:ln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err="1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NSGTrafficAna</a:t>
                </a:r>
                <a:endParaRPr lang="en-US" sz="800">
                  <a:solidFill>
                    <a:srgbClr val="326CE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8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Collector</a:t>
                </a:r>
              </a:p>
            </p:txBody>
          </p:sp>
          <p:pic>
            <p:nvPicPr>
              <p:cNvPr id="179" name="Picture 6" descr="Image result for kubernetes pod icon">
                <a:extLst>
                  <a:ext uri="{FF2B5EF4-FFF2-40B4-BE49-F238E27FC236}">
                    <a16:creationId xmlns:a16="http://schemas.microsoft.com/office/drawing/2014/main" id="{B5A78963-6B37-4098-A058-5BCF2F477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4624" y="4735925"/>
                <a:ext cx="302404" cy="302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5" name="Picture 2" descr="Related image">
              <a:extLst>
                <a:ext uri="{FF2B5EF4-FFF2-40B4-BE49-F238E27FC236}">
                  <a16:creationId xmlns:a16="http://schemas.microsoft.com/office/drawing/2014/main" id="{E8F11441-9C80-45A8-BE29-9FDD834B0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3177" y="3459910"/>
              <a:ext cx="350925" cy="35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B71774-AC79-454E-B480-8274AFBFB109}"/>
              </a:ext>
            </a:extLst>
          </p:cNvPr>
          <p:cNvGrpSpPr/>
          <p:nvPr/>
        </p:nvGrpSpPr>
        <p:grpSpPr>
          <a:xfrm>
            <a:off x="6413602" y="3059628"/>
            <a:ext cx="1212303" cy="1028927"/>
            <a:chOff x="8356557" y="3145672"/>
            <a:chExt cx="1212303" cy="1028927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2A71650-BF00-4CAA-8F11-36570EA9D567}"/>
                </a:ext>
              </a:extLst>
            </p:cNvPr>
            <p:cNvGrpSpPr/>
            <p:nvPr/>
          </p:nvGrpSpPr>
          <p:grpSpPr>
            <a:xfrm>
              <a:off x="8356557" y="3145672"/>
              <a:ext cx="1212303" cy="990126"/>
              <a:chOff x="1204656" y="4722651"/>
              <a:chExt cx="1212303" cy="990126"/>
            </a:xfrm>
          </p:grpSpPr>
          <p:sp>
            <p:nvSpPr>
              <p:cNvPr id="148" name="Hexagon 147">
                <a:extLst>
                  <a:ext uri="{FF2B5EF4-FFF2-40B4-BE49-F238E27FC236}">
                    <a16:creationId xmlns:a16="http://schemas.microsoft.com/office/drawing/2014/main" id="{ABD6FD64-2242-4B63-BA2A-B9AA8E6CAA67}"/>
                  </a:ext>
                </a:extLst>
              </p:cNvPr>
              <p:cNvSpPr/>
              <p:nvPr/>
            </p:nvSpPr>
            <p:spPr>
              <a:xfrm>
                <a:off x="1204656" y="4751169"/>
                <a:ext cx="1212303" cy="961608"/>
              </a:xfrm>
              <a:prstGeom prst="hexagon">
                <a:avLst/>
              </a:prstGeom>
              <a:noFill/>
              <a:ln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err="1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AzSQLSecurityEvent</a:t>
                </a:r>
                <a:endParaRPr lang="en-US" sz="800">
                  <a:solidFill>
                    <a:srgbClr val="326CE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8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Collector</a:t>
                </a:r>
              </a:p>
            </p:txBody>
          </p:sp>
          <p:pic>
            <p:nvPicPr>
              <p:cNvPr id="149" name="Picture 6" descr="Image result for kubernetes pod icon">
                <a:extLst>
                  <a:ext uri="{FF2B5EF4-FFF2-40B4-BE49-F238E27FC236}">
                    <a16:creationId xmlns:a16="http://schemas.microsoft.com/office/drawing/2014/main" id="{E91E49F3-84EB-4B63-8F7C-613D544818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2139" y="4722651"/>
                <a:ext cx="302404" cy="302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4" name="Picture 2" descr="Related image">
              <a:extLst>
                <a:ext uri="{FF2B5EF4-FFF2-40B4-BE49-F238E27FC236}">
                  <a16:creationId xmlns:a16="http://schemas.microsoft.com/office/drawing/2014/main" id="{8BD37801-BE46-45E8-B5E3-26AD30B2C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6308" y="3823674"/>
              <a:ext cx="350925" cy="35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67B43A-2BDF-4446-BE7E-497A02802193}"/>
              </a:ext>
            </a:extLst>
          </p:cNvPr>
          <p:cNvGrpSpPr/>
          <p:nvPr/>
        </p:nvGrpSpPr>
        <p:grpSpPr>
          <a:xfrm>
            <a:off x="9167506" y="2600570"/>
            <a:ext cx="1091487" cy="995858"/>
            <a:chOff x="9522381" y="3158282"/>
            <a:chExt cx="1091487" cy="99585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046C085C-08ED-4F32-9D6F-1F5E8688055F}"/>
                </a:ext>
              </a:extLst>
            </p:cNvPr>
            <p:cNvGrpSpPr/>
            <p:nvPr/>
          </p:nvGrpSpPr>
          <p:grpSpPr>
            <a:xfrm>
              <a:off x="9522381" y="3158282"/>
              <a:ext cx="1091487" cy="975437"/>
              <a:chOff x="1204656" y="4737340"/>
              <a:chExt cx="1091487" cy="975437"/>
            </a:xfrm>
          </p:grpSpPr>
          <p:sp>
            <p:nvSpPr>
              <p:cNvPr id="199" name="Hexagon 198">
                <a:extLst>
                  <a:ext uri="{FF2B5EF4-FFF2-40B4-BE49-F238E27FC236}">
                    <a16:creationId xmlns:a16="http://schemas.microsoft.com/office/drawing/2014/main" id="{5B35F690-7A92-4546-A647-D99A1B49DCD7}"/>
                  </a:ext>
                </a:extLst>
              </p:cNvPr>
              <p:cNvSpPr/>
              <p:nvPr/>
            </p:nvSpPr>
            <p:spPr>
              <a:xfrm>
                <a:off x="1204656" y="4751169"/>
                <a:ext cx="1091487" cy="961608"/>
              </a:xfrm>
              <a:prstGeom prst="hexagon">
                <a:avLst/>
              </a:prstGeom>
              <a:noFill/>
              <a:ln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err="1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ActivityLog</a:t>
                </a:r>
                <a:endParaRPr lang="en-US" sz="900">
                  <a:solidFill>
                    <a:srgbClr val="326CE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9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Collector</a:t>
                </a:r>
              </a:p>
            </p:txBody>
          </p:sp>
          <p:pic>
            <p:nvPicPr>
              <p:cNvPr id="200" name="Picture 6" descr="Image result for kubernetes pod icon">
                <a:extLst>
                  <a:ext uri="{FF2B5EF4-FFF2-40B4-BE49-F238E27FC236}">
                    <a16:creationId xmlns:a16="http://schemas.microsoft.com/office/drawing/2014/main" id="{9EE04B60-8355-4594-9365-36BDF2DEC5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8030" y="4737340"/>
                <a:ext cx="302404" cy="302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5" name="Picture 2" descr="Related image">
              <a:extLst>
                <a:ext uri="{FF2B5EF4-FFF2-40B4-BE49-F238E27FC236}">
                  <a16:creationId xmlns:a16="http://schemas.microsoft.com/office/drawing/2014/main" id="{51E997F6-8571-48A4-8C47-39A32017D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4187" y="3803215"/>
              <a:ext cx="350925" cy="35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61601583-594D-438D-9467-3AC6FACEB185}"/>
              </a:ext>
            </a:extLst>
          </p:cNvPr>
          <p:cNvSpPr/>
          <p:nvPr/>
        </p:nvSpPr>
        <p:spPr>
          <a:xfrm>
            <a:off x="4721193" y="5195027"/>
            <a:ext cx="126714" cy="847527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20337CE-8689-404F-89AC-262383C2DD28}"/>
              </a:ext>
            </a:extLst>
          </p:cNvPr>
          <p:cNvSpPr/>
          <p:nvPr/>
        </p:nvSpPr>
        <p:spPr>
          <a:xfrm>
            <a:off x="6540679" y="2317647"/>
            <a:ext cx="5421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receive</a:t>
            </a:r>
            <a:endParaRPr lang="en-US" sz="9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96F173-8816-41DA-A928-E9CED35B4324}"/>
              </a:ext>
            </a:extLst>
          </p:cNvPr>
          <p:cNvGrpSpPr/>
          <p:nvPr/>
        </p:nvGrpSpPr>
        <p:grpSpPr>
          <a:xfrm>
            <a:off x="7902633" y="5318274"/>
            <a:ext cx="3087198" cy="630285"/>
            <a:chOff x="7750987" y="5368850"/>
            <a:chExt cx="3087198" cy="63028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BAA0545-69F9-4581-A06C-980B854D8AD4}"/>
                </a:ext>
              </a:extLst>
            </p:cNvPr>
            <p:cNvGrpSpPr/>
            <p:nvPr/>
          </p:nvGrpSpPr>
          <p:grpSpPr>
            <a:xfrm>
              <a:off x="8786457" y="5468462"/>
              <a:ext cx="1164101" cy="528726"/>
              <a:chOff x="199859" y="4516576"/>
              <a:chExt cx="1164101" cy="528726"/>
            </a:xfrm>
          </p:grpSpPr>
          <p:pic>
            <p:nvPicPr>
              <p:cNvPr id="73" name="Picture 6" descr="Related image">
                <a:extLst>
                  <a:ext uri="{FF2B5EF4-FFF2-40B4-BE49-F238E27FC236}">
                    <a16:creationId xmlns:a16="http://schemas.microsoft.com/office/drawing/2014/main" id="{6C7E8DAC-0742-483B-8C3F-80F14D058B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396" y="4516576"/>
                <a:ext cx="370269" cy="370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9887FC8-F1C5-4499-B6A9-78B8552D8BBE}"/>
                  </a:ext>
                </a:extLst>
              </p:cNvPr>
              <p:cNvSpPr txBox="1"/>
              <p:nvPr/>
            </p:nvSpPr>
            <p:spPr>
              <a:xfrm>
                <a:off x="199859" y="4814470"/>
                <a:ext cx="116410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Blob Storage</a:t>
                </a:r>
              </a:p>
            </p:txBody>
          </p:sp>
        </p:grpSp>
        <p:pic>
          <p:nvPicPr>
            <p:cNvPr id="2050" name="Picture 2" descr="Image result for azure data lake icon">
              <a:extLst>
                <a:ext uri="{FF2B5EF4-FFF2-40B4-BE49-F238E27FC236}">
                  <a16:creationId xmlns:a16="http://schemas.microsoft.com/office/drawing/2014/main" id="{6C192AB3-DA16-4725-9A07-7064FF4AC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2112" y="5462934"/>
              <a:ext cx="370269" cy="37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B8673B3-BF76-4531-A657-7B670582DD75}"/>
                </a:ext>
              </a:extLst>
            </p:cNvPr>
            <p:cNvSpPr txBox="1"/>
            <p:nvPr/>
          </p:nvSpPr>
          <p:spPr>
            <a:xfrm>
              <a:off x="9794309" y="5768303"/>
              <a:ext cx="10438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Data Lake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C8F9135-4597-45C1-857C-4B77DA2E0402}"/>
                </a:ext>
              </a:extLst>
            </p:cNvPr>
            <p:cNvSpPr txBox="1"/>
            <p:nvPr/>
          </p:nvSpPr>
          <p:spPr>
            <a:xfrm>
              <a:off x="9657871" y="5368850"/>
              <a:ext cx="34817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>
                  <a:latin typeface="Segoe UI" panose="020B0502040204020203" pitchFamily="34" charset="0"/>
                  <a:cs typeface="Segoe UI" panose="020B0502040204020203" pitchFamily="34" charset="0"/>
                </a:rPr>
                <a:t>OR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CB60A14-48AF-4692-9BCF-2BE1C808ED87}"/>
                </a:ext>
              </a:extLst>
            </p:cNvPr>
            <p:cNvSpPr/>
            <p:nvPr/>
          </p:nvSpPr>
          <p:spPr>
            <a:xfrm>
              <a:off x="7750987" y="5379414"/>
              <a:ext cx="3026688" cy="604163"/>
            </a:xfrm>
            <a:prstGeom prst="roundRect">
              <a:avLst>
                <a:gd name="adj" fmla="val 362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9C962A2-5B39-4325-9247-E9659FB2577D}"/>
              </a:ext>
            </a:extLst>
          </p:cNvPr>
          <p:cNvCxnSpPr>
            <a:cxnSpLocks/>
            <a:stCxn id="150" idx="1"/>
            <a:endCxn id="21" idx="0"/>
          </p:cNvCxnSpPr>
          <p:nvPr/>
        </p:nvCxnSpPr>
        <p:spPr>
          <a:xfrm flipH="1">
            <a:off x="9415977" y="5046795"/>
            <a:ext cx="1571463" cy="28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BD6BF47-752C-4533-93DA-191FFFD0EC8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720572" y="992412"/>
            <a:ext cx="503831" cy="141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131F68-4B57-45C8-967A-B4E16AD7D0D4}"/>
              </a:ext>
            </a:extLst>
          </p:cNvPr>
          <p:cNvGrpSpPr/>
          <p:nvPr/>
        </p:nvGrpSpPr>
        <p:grpSpPr>
          <a:xfrm>
            <a:off x="984768" y="2569058"/>
            <a:ext cx="1053282" cy="978437"/>
            <a:chOff x="1616312" y="2470597"/>
            <a:chExt cx="1053282" cy="97843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1043BBCA-8834-4F08-BFB6-22F810DD92D7}"/>
                </a:ext>
              </a:extLst>
            </p:cNvPr>
            <p:cNvGrpSpPr/>
            <p:nvPr/>
          </p:nvGrpSpPr>
          <p:grpSpPr>
            <a:xfrm>
              <a:off x="1616312" y="2470597"/>
              <a:ext cx="1053282" cy="975437"/>
              <a:chOff x="1204657" y="4737340"/>
              <a:chExt cx="1053282" cy="975437"/>
            </a:xfrm>
          </p:grpSpPr>
          <p:sp>
            <p:nvSpPr>
              <p:cNvPr id="157" name="Hexagon 156">
                <a:extLst>
                  <a:ext uri="{FF2B5EF4-FFF2-40B4-BE49-F238E27FC236}">
                    <a16:creationId xmlns:a16="http://schemas.microsoft.com/office/drawing/2014/main" id="{0312FEB1-A458-4BEF-9261-224CCCBF6B6F}"/>
                  </a:ext>
                </a:extLst>
              </p:cNvPr>
              <p:cNvSpPr/>
              <p:nvPr/>
            </p:nvSpPr>
            <p:spPr>
              <a:xfrm>
                <a:off x="1204657" y="4751169"/>
                <a:ext cx="1053282" cy="961608"/>
              </a:xfrm>
              <a:prstGeom prst="hexagon">
                <a:avLst/>
              </a:prstGeom>
              <a:noFill/>
              <a:ln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SecurityHygiene</a:t>
                </a:r>
                <a:endParaRPr lang="en-US" sz="1000" b="1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000" b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Informer</a:t>
                </a:r>
              </a:p>
            </p:txBody>
          </p:sp>
          <p:pic>
            <p:nvPicPr>
              <p:cNvPr id="158" name="Picture 6" descr="Image result for kubernetes pod icon">
                <a:extLst>
                  <a:ext uri="{FF2B5EF4-FFF2-40B4-BE49-F238E27FC236}">
                    <a16:creationId xmlns:a16="http://schemas.microsoft.com/office/drawing/2014/main" id="{DE3D31AB-E5C6-4B4E-85C2-05CD48155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8030" y="4737340"/>
                <a:ext cx="302404" cy="302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3" name="Picture 2" descr="Related image">
              <a:extLst>
                <a:ext uri="{FF2B5EF4-FFF2-40B4-BE49-F238E27FC236}">
                  <a16:creationId xmlns:a16="http://schemas.microsoft.com/office/drawing/2014/main" id="{66028997-E73D-4A4C-9E66-9B7302153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323" y="3146630"/>
              <a:ext cx="302404" cy="30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4" name="Picture 4" descr="Image result for azure kubernetes service">
            <a:extLst>
              <a:ext uri="{FF2B5EF4-FFF2-40B4-BE49-F238E27FC236}">
                <a16:creationId xmlns:a16="http://schemas.microsoft.com/office/drawing/2014/main" id="{6A5141DC-3A99-49E8-BE8E-C0CF67A5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8" y="4873355"/>
            <a:ext cx="346878" cy="28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97EF9757-7D96-471A-A8EA-CAB7B782DE70}"/>
              </a:ext>
            </a:extLst>
          </p:cNvPr>
          <p:cNvSpPr/>
          <p:nvPr/>
        </p:nvSpPr>
        <p:spPr>
          <a:xfrm>
            <a:off x="2914712" y="4503075"/>
            <a:ext cx="873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enable Security</a:t>
            </a:r>
          </a:p>
          <a:p>
            <a:pPr algn="ctr"/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A94A93-A6C0-46F3-A4B5-9695D858DDF1}"/>
              </a:ext>
            </a:extLst>
          </p:cNvPr>
          <p:cNvGrpSpPr/>
          <p:nvPr/>
        </p:nvGrpSpPr>
        <p:grpSpPr>
          <a:xfrm>
            <a:off x="4101325" y="4080631"/>
            <a:ext cx="1053282" cy="995428"/>
            <a:chOff x="3264610" y="2546088"/>
            <a:chExt cx="1053282" cy="995428"/>
          </a:xfrm>
        </p:grpSpPr>
        <p:pic>
          <p:nvPicPr>
            <p:cNvPr id="36" name="Picture 2" descr="Image result for .net c#">
              <a:extLst>
                <a:ext uri="{FF2B5EF4-FFF2-40B4-BE49-F238E27FC236}">
                  <a16:creationId xmlns:a16="http://schemas.microsoft.com/office/drawing/2014/main" id="{A1823348-8BCB-4500-9D8D-034B62A89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812" y="2554291"/>
              <a:ext cx="266137" cy="285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EA5E267-E49B-4562-BE83-14B335BE7AB0}"/>
                </a:ext>
              </a:extLst>
            </p:cNvPr>
            <p:cNvGrpSpPr/>
            <p:nvPr/>
          </p:nvGrpSpPr>
          <p:grpSpPr>
            <a:xfrm>
              <a:off x="3264610" y="2546088"/>
              <a:ext cx="1053282" cy="995428"/>
              <a:chOff x="4462412" y="2270001"/>
              <a:chExt cx="1053282" cy="995428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0B367086-F735-4FE6-B9F3-0C3A38B2D5D6}"/>
                  </a:ext>
                </a:extLst>
              </p:cNvPr>
              <p:cNvGrpSpPr/>
              <p:nvPr/>
            </p:nvGrpSpPr>
            <p:grpSpPr>
              <a:xfrm>
                <a:off x="4462412" y="2270001"/>
                <a:ext cx="1053282" cy="975437"/>
                <a:chOff x="1204657" y="4737340"/>
                <a:chExt cx="1053282" cy="975437"/>
              </a:xfrm>
            </p:grpSpPr>
            <p:sp>
              <p:nvSpPr>
                <p:cNvPr id="172" name="Hexagon 171">
                  <a:extLst>
                    <a:ext uri="{FF2B5EF4-FFF2-40B4-BE49-F238E27FC236}">
                      <a16:creationId xmlns:a16="http://schemas.microsoft.com/office/drawing/2014/main" id="{E3A8F8C8-85FF-429A-BF8B-6FACC26C0467}"/>
                    </a:ext>
                  </a:extLst>
                </p:cNvPr>
                <p:cNvSpPr/>
                <p:nvPr/>
              </p:nvSpPr>
              <p:spPr>
                <a:xfrm>
                  <a:off x="1204657" y="4751169"/>
                  <a:ext cx="1053282" cy="961608"/>
                </a:xfrm>
                <a:prstGeom prst="hexagon">
                  <a:avLst/>
                </a:prstGeom>
                <a:noFill/>
                <a:ln>
                  <a:solidFill>
                    <a:srgbClr val="326C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Diagnostic</a:t>
                  </a:r>
                </a:p>
                <a:p>
                  <a:pPr algn="ctr"/>
                  <a:r>
                    <a:rPr lang="en-US" sz="800" b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Settings</a:t>
                  </a:r>
                </a:p>
                <a:p>
                  <a:pPr algn="ctr"/>
                  <a:r>
                    <a:rPr lang="en-US" sz="800" b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Fixer</a:t>
                  </a:r>
                </a:p>
              </p:txBody>
            </p:sp>
            <p:pic>
              <p:nvPicPr>
                <p:cNvPr id="173" name="Picture 6" descr="Image result for kubernetes pod icon">
                  <a:extLst>
                    <a:ext uri="{FF2B5EF4-FFF2-40B4-BE49-F238E27FC236}">
                      <a16:creationId xmlns:a16="http://schemas.microsoft.com/office/drawing/2014/main" id="{022777B0-32EB-4DE5-B2CF-2B8CF457B5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8030" y="4737340"/>
                  <a:ext cx="302404" cy="3024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74" name="Picture 2" descr="Related image">
                <a:extLst>
                  <a:ext uri="{FF2B5EF4-FFF2-40B4-BE49-F238E27FC236}">
                    <a16:creationId xmlns:a16="http://schemas.microsoft.com/office/drawing/2014/main" id="{34236890-1BD8-4F5D-A686-099CD249F6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6010" y="2914504"/>
                <a:ext cx="350925" cy="350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A2DB45-0E52-4557-96CF-6F5335221098}"/>
              </a:ext>
            </a:extLst>
          </p:cNvPr>
          <p:cNvGrpSpPr/>
          <p:nvPr/>
        </p:nvGrpSpPr>
        <p:grpSpPr>
          <a:xfrm>
            <a:off x="10974689" y="3746798"/>
            <a:ext cx="1055024" cy="1453885"/>
            <a:chOff x="10879844" y="2910571"/>
            <a:chExt cx="1055024" cy="1453885"/>
          </a:xfrm>
        </p:grpSpPr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21343401-AFC6-4B80-BFE5-C52813D63002}"/>
                </a:ext>
              </a:extLst>
            </p:cNvPr>
            <p:cNvGrpSpPr/>
            <p:nvPr/>
          </p:nvGrpSpPr>
          <p:grpSpPr>
            <a:xfrm>
              <a:off x="10879844" y="3282500"/>
              <a:ext cx="995507" cy="813610"/>
              <a:chOff x="10901947" y="3663698"/>
              <a:chExt cx="995507" cy="813610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F7BB395E-A12C-4517-9B68-7D592DD8A814}"/>
                  </a:ext>
                </a:extLst>
              </p:cNvPr>
              <p:cNvGrpSpPr/>
              <p:nvPr/>
            </p:nvGrpSpPr>
            <p:grpSpPr>
              <a:xfrm>
                <a:off x="10901947" y="3663698"/>
                <a:ext cx="995507" cy="813610"/>
                <a:chOff x="1028600" y="4737340"/>
                <a:chExt cx="1229339" cy="1084184"/>
              </a:xfrm>
            </p:grpSpPr>
            <p:sp>
              <p:nvSpPr>
                <p:cNvPr id="209" name="Hexagon 208">
                  <a:extLst>
                    <a:ext uri="{FF2B5EF4-FFF2-40B4-BE49-F238E27FC236}">
                      <a16:creationId xmlns:a16="http://schemas.microsoft.com/office/drawing/2014/main" id="{792BA233-0F24-4D1E-AA35-208EC1FFD333}"/>
                    </a:ext>
                  </a:extLst>
                </p:cNvPr>
                <p:cNvSpPr/>
                <p:nvPr/>
              </p:nvSpPr>
              <p:spPr>
                <a:xfrm>
                  <a:off x="1028600" y="4751167"/>
                  <a:ext cx="1229339" cy="1070357"/>
                </a:xfrm>
                <a:prstGeom prst="hexagon">
                  <a:avLst/>
                </a:prstGeom>
                <a:noFill/>
                <a:ln>
                  <a:solidFill>
                    <a:srgbClr val="326C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pic>
              <p:nvPicPr>
                <p:cNvPr id="210" name="Picture 6" descr="Image result for kubernetes pod icon">
                  <a:extLst>
                    <a:ext uri="{FF2B5EF4-FFF2-40B4-BE49-F238E27FC236}">
                      <a16:creationId xmlns:a16="http://schemas.microsoft.com/office/drawing/2014/main" id="{CBC8C0C9-F47F-4B94-9F63-9BA1BB1636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8030" y="4737340"/>
                  <a:ext cx="302404" cy="3024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08AC6BA9-4B76-4B99-ACDD-1794B3C1763D}"/>
                  </a:ext>
                </a:extLst>
              </p:cNvPr>
              <p:cNvGrpSpPr/>
              <p:nvPr/>
            </p:nvGrpSpPr>
            <p:grpSpPr>
              <a:xfrm>
                <a:off x="10994590" y="3879821"/>
                <a:ext cx="810758" cy="326031"/>
                <a:chOff x="6799448" y="6079853"/>
                <a:chExt cx="863177" cy="348527"/>
              </a:xfrm>
            </p:grpSpPr>
            <p:pic>
              <p:nvPicPr>
                <p:cNvPr id="213" name="Picture 14" descr="Related image">
                  <a:extLst>
                    <a:ext uri="{FF2B5EF4-FFF2-40B4-BE49-F238E27FC236}">
                      <a16:creationId xmlns:a16="http://schemas.microsoft.com/office/drawing/2014/main" id="{20BFC676-7671-47A4-97A2-5483ADD1C9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99448" y="6092520"/>
                  <a:ext cx="335860" cy="3358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4" name="Picture 18" descr="Image result for logstash icon">
                  <a:extLst>
                    <a:ext uri="{FF2B5EF4-FFF2-40B4-BE49-F238E27FC236}">
                      <a16:creationId xmlns:a16="http://schemas.microsoft.com/office/drawing/2014/main" id="{367F474C-D4E4-49D3-B25B-DC3E8B756C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07372" y="6131402"/>
                  <a:ext cx="216509" cy="2566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5" name="Picture 22" descr="Related image">
                  <a:extLst>
                    <a:ext uri="{FF2B5EF4-FFF2-40B4-BE49-F238E27FC236}">
                      <a16:creationId xmlns:a16="http://schemas.microsoft.com/office/drawing/2014/main" id="{ACC720D8-6F41-43B9-9525-6D1E4ECCB4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81678" y="6079853"/>
                  <a:ext cx="380947" cy="3485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136" name="Picture 2" descr="Related image">
              <a:extLst>
                <a:ext uri="{FF2B5EF4-FFF2-40B4-BE49-F238E27FC236}">
                  <a16:creationId xmlns:a16="http://schemas.microsoft.com/office/drawing/2014/main" id="{6DCC3D2A-ED9B-4568-B44E-2B06636F4B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3418" y="3790013"/>
              <a:ext cx="350925" cy="35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00AEF8-2195-4AA7-A817-23F8AA388427}"/>
                </a:ext>
              </a:extLst>
            </p:cNvPr>
            <p:cNvSpPr/>
            <p:nvPr/>
          </p:nvSpPr>
          <p:spPr>
            <a:xfrm>
              <a:off x="10931476" y="3121537"/>
              <a:ext cx="90281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>
                  <a:latin typeface="Segoe UI" panose="020B0502040204020203" pitchFamily="34" charset="0"/>
                  <a:cs typeface="Segoe UI" panose="020B0502040204020203" pitchFamily="34" charset="0"/>
                </a:rPr>
                <a:t>Visualize &amp; search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1C2A0B8-EDF0-4BA7-A33E-7ACCD777609A}"/>
                </a:ext>
              </a:extLst>
            </p:cNvPr>
            <p:cNvSpPr/>
            <p:nvPr/>
          </p:nvSpPr>
          <p:spPr>
            <a:xfrm>
              <a:off x="10892595" y="4056679"/>
              <a:ext cx="10422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err="1">
                  <a:latin typeface="Segoe UI" panose="020B0502040204020203" pitchFamily="34" charset="0"/>
                  <a:cs typeface="Segoe UI" panose="020B0502040204020203" pitchFamily="34" charset="0"/>
                </a:rPr>
                <a:t>logstash</a:t>
              </a:r>
              <a:r>
                <a:rPr lang="en-US" sz="700">
                  <a:latin typeface="Segoe UI" panose="020B0502040204020203" pitchFamily="34" charset="0"/>
                  <a:cs typeface="Segoe UI" panose="020B0502040204020203" pitchFamily="34" charset="0"/>
                </a:rPr>
                <a:t> blob storage</a:t>
              </a:r>
            </a:p>
            <a:p>
              <a:pPr algn="ctr"/>
              <a:r>
                <a:rPr lang="en-US" sz="700">
                  <a:latin typeface="Segoe UI" panose="020B0502040204020203" pitchFamily="34" charset="0"/>
                  <a:cs typeface="Segoe UI" panose="020B0502040204020203" pitchFamily="34" charset="0"/>
                </a:rPr>
                <a:t>plugin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47B9EE8-4ED4-4724-B55F-872ACE6F2F2E}"/>
                </a:ext>
              </a:extLst>
            </p:cNvPr>
            <p:cNvSpPr/>
            <p:nvPr/>
          </p:nvSpPr>
          <p:spPr>
            <a:xfrm>
              <a:off x="10900582" y="2910571"/>
              <a:ext cx="9380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err="1">
                  <a:latin typeface="Segoe UI" panose="020B0502040204020203" pitchFamily="34" charset="0"/>
                  <a:cs typeface="Segoe UI" panose="020B0502040204020203" pitchFamily="34" charset="0"/>
                </a:rPr>
                <a:t>logstash</a:t>
              </a:r>
              <a:r>
                <a:rPr lang="en-US" sz="700">
                  <a:latin typeface="Segoe UI" panose="020B0502040204020203" pitchFamily="34" charset="0"/>
                  <a:cs typeface="Segoe UI" panose="020B0502040204020203" pitchFamily="34" charset="0"/>
                </a:rPr>
                <a:t> event hub</a:t>
              </a:r>
            </a:p>
            <a:p>
              <a:pPr algn="ctr"/>
              <a:r>
                <a:rPr lang="en-US" sz="700">
                  <a:latin typeface="Segoe UI" panose="020B0502040204020203" pitchFamily="34" charset="0"/>
                  <a:cs typeface="Segoe UI" panose="020B0502040204020203" pitchFamily="34" charset="0"/>
                </a:rPr>
                <a:t>plugin</a:t>
              </a:r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4AEE7D9-264B-4AB9-A946-053315EE4DAF}"/>
              </a:ext>
            </a:extLst>
          </p:cNvPr>
          <p:cNvSpPr/>
          <p:nvPr/>
        </p:nvSpPr>
        <p:spPr>
          <a:xfrm>
            <a:off x="4174191" y="5477303"/>
            <a:ext cx="6495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 logs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787CBE3-3B3F-4088-8D8A-C558266F27CB}"/>
              </a:ext>
            </a:extLst>
          </p:cNvPr>
          <p:cNvSpPr/>
          <p:nvPr/>
        </p:nvSpPr>
        <p:spPr>
          <a:xfrm>
            <a:off x="10239408" y="4917854"/>
            <a:ext cx="6623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load data</a:t>
            </a:r>
            <a:endParaRPr lang="en-US" sz="900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D5C5D2C-2121-4E76-B998-A5FD6A5660B3}"/>
              </a:ext>
            </a:extLst>
          </p:cNvPr>
          <p:cNvGrpSpPr/>
          <p:nvPr/>
        </p:nvGrpSpPr>
        <p:grpSpPr>
          <a:xfrm>
            <a:off x="10362985" y="394200"/>
            <a:ext cx="867546" cy="539931"/>
            <a:chOff x="410769" y="4556191"/>
            <a:chExt cx="1009327" cy="653080"/>
          </a:xfrm>
        </p:grpSpPr>
        <p:pic>
          <p:nvPicPr>
            <p:cNvPr id="195" name="Picture 6" descr="Related image">
              <a:extLst>
                <a:ext uri="{FF2B5EF4-FFF2-40B4-BE49-F238E27FC236}">
                  <a16:creationId xmlns:a16="http://schemas.microsoft.com/office/drawing/2014/main" id="{AFD48DCA-B01B-4385-8109-B60F89C6C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65" y="4556191"/>
              <a:ext cx="319737" cy="319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7613EAE-0DEA-4F5F-AC63-CA48B69A830E}"/>
                </a:ext>
              </a:extLst>
            </p:cNvPr>
            <p:cNvSpPr txBox="1"/>
            <p:nvPr/>
          </p:nvSpPr>
          <p:spPr>
            <a:xfrm>
              <a:off x="410769" y="4799769"/>
              <a:ext cx="1009327" cy="409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NSG Flow Logs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4C8799B-AF40-4AE0-8D86-D667B660655F}"/>
              </a:ext>
            </a:extLst>
          </p:cNvPr>
          <p:cNvGrpSpPr/>
          <p:nvPr/>
        </p:nvGrpSpPr>
        <p:grpSpPr>
          <a:xfrm>
            <a:off x="11201211" y="394486"/>
            <a:ext cx="808235" cy="539931"/>
            <a:chOff x="445271" y="4556191"/>
            <a:chExt cx="940322" cy="653080"/>
          </a:xfrm>
        </p:grpSpPr>
        <p:pic>
          <p:nvPicPr>
            <p:cNvPr id="204" name="Picture 6" descr="Related image">
              <a:extLst>
                <a:ext uri="{FF2B5EF4-FFF2-40B4-BE49-F238E27FC236}">
                  <a16:creationId xmlns:a16="http://schemas.microsoft.com/office/drawing/2014/main" id="{CE32CC8E-A174-4B4F-A4B9-3713EAD8A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65" y="4556191"/>
              <a:ext cx="319737" cy="319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D9BE062-9CE3-4ECF-93A3-D21D5471B7B3}"/>
                </a:ext>
              </a:extLst>
            </p:cNvPr>
            <p:cNvSpPr txBox="1"/>
            <p:nvPr/>
          </p:nvSpPr>
          <p:spPr>
            <a:xfrm>
              <a:off x="445271" y="4799769"/>
              <a:ext cx="940322" cy="409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SQL VA Scans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B932AB1-0A66-40D9-B7F7-F7D1FBF20586}"/>
              </a:ext>
            </a:extLst>
          </p:cNvPr>
          <p:cNvGrpSpPr/>
          <p:nvPr/>
        </p:nvGrpSpPr>
        <p:grpSpPr>
          <a:xfrm>
            <a:off x="8301567" y="391777"/>
            <a:ext cx="1099981" cy="609737"/>
            <a:chOff x="8301567" y="391777"/>
            <a:chExt cx="1099981" cy="60973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FE10673-EAE3-487F-B462-CAB06E4069DD}"/>
                </a:ext>
              </a:extLst>
            </p:cNvPr>
            <p:cNvGrpSpPr/>
            <p:nvPr/>
          </p:nvGrpSpPr>
          <p:grpSpPr>
            <a:xfrm>
              <a:off x="8301567" y="391777"/>
              <a:ext cx="1099981" cy="490405"/>
              <a:chOff x="8288316" y="4232476"/>
              <a:chExt cx="1099981" cy="490405"/>
            </a:xfrm>
          </p:grpSpPr>
          <p:pic>
            <p:nvPicPr>
              <p:cNvPr id="98" name="Picture 8" descr="Related image">
                <a:extLst>
                  <a:ext uri="{FF2B5EF4-FFF2-40B4-BE49-F238E27FC236}">
                    <a16:creationId xmlns:a16="http://schemas.microsoft.com/office/drawing/2014/main" id="{5A0D8F5B-87F4-40DD-AF7B-CEAC8E1CCB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80496" y="4232476"/>
                <a:ext cx="310304" cy="3103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DC49569-337E-4851-B35F-18BBC114CD81}"/>
                  </a:ext>
                </a:extLst>
              </p:cNvPr>
              <p:cNvSpPr txBox="1"/>
              <p:nvPr/>
            </p:nvSpPr>
            <p:spPr>
              <a:xfrm>
                <a:off x="8288316" y="4492049"/>
                <a:ext cx="109998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Azure Activity Log</a:t>
                </a:r>
              </a:p>
            </p:txBody>
          </p:sp>
        </p:grp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37CFB4DD-5297-4408-88F5-D73CEACD926F}"/>
                </a:ext>
              </a:extLst>
            </p:cNvPr>
            <p:cNvSpPr/>
            <p:nvPr/>
          </p:nvSpPr>
          <p:spPr>
            <a:xfrm>
              <a:off x="8309626" y="770682"/>
              <a:ext cx="56001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export</a:t>
              </a:r>
              <a:endParaRPr lang="en-US" sz="900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AE7A337-3B99-4E60-83C2-48878A8CD63D}"/>
              </a:ext>
            </a:extLst>
          </p:cNvPr>
          <p:cNvGrpSpPr/>
          <p:nvPr/>
        </p:nvGrpSpPr>
        <p:grpSpPr>
          <a:xfrm>
            <a:off x="7422997" y="2575918"/>
            <a:ext cx="1073576" cy="1028927"/>
            <a:chOff x="8356558" y="3145672"/>
            <a:chExt cx="1073576" cy="1028927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AABF3AA-7E34-48B1-895B-0446B2348AFD}"/>
                </a:ext>
              </a:extLst>
            </p:cNvPr>
            <p:cNvGrpSpPr/>
            <p:nvPr/>
          </p:nvGrpSpPr>
          <p:grpSpPr>
            <a:xfrm>
              <a:off x="8356558" y="3145672"/>
              <a:ext cx="1073576" cy="990126"/>
              <a:chOff x="1204657" y="4722651"/>
              <a:chExt cx="1073576" cy="990126"/>
            </a:xfrm>
          </p:grpSpPr>
          <p:sp>
            <p:nvSpPr>
              <p:cNvPr id="244" name="Hexagon 243">
                <a:extLst>
                  <a:ext uri="{FF2B5EF4-FFF2-40B4-BE49-F238E27FC236}">
                    <a16:creationId xmlns:a16="http://schemas.microsoft.com/office/drawing/2014/main" id="{073CB71E-0168-4166-A76F-92440438BDB5}"/>
                  </a:ext>
                </a:extLst>
              </p:cNvPr>
              <p:cNvSpPr/>
              <p:nvPr/>
            </p:nvSpPr>
            <p:spPr>
              <a:xfrm>
                <a:off x="1204657" y="4751169"/>
                <a:ext cx="1073576" cy="961608"/>
              </a:xfrm>
              <a:prstGeom prst="hexagon">
                <a:avLst/>
              </a:prstGeom>
              <a:noFill/>
              <a:ln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DDoS Log</a:t>
                </a:r>
              </a:p>
              <a:p>
                <a:pPr algn="ctr"/>
                <a:r>
                  <a:rPr lang="en-US" sz="800" err="1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Collecor</a:t>
                </a:r>
                <a:endParaRPr lang="en-US" sz="800">
                  <a:solidFill>
                    <a:srgbClr val="326CE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45" name="Picture 6" descr="Image result for kubernetes pod icon">
                <a:extLst>
                  <a:ext uri="{FF2B5EF4-FFF2-40B4-BE49-F238E27FC236}">
                    <a16:creationId xmlns:a16="http://schemas.microsoft.com/office/drawing/2014/main" id="{4B7C5CA4-F0B9-4EF4-9AF7-621E81ACB9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2139" y="4722651"/>
                <a:ext cx="302404" cy="302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3" name="Picture 2" descr="Related image">
              <a:extLst>
                <a:ext uri="{FF2B5EF4-FFF2-40B4-BE49-F238E27FC236}">
                  <a16:creationId xmlns:a16="http://schemas.microsoft.com/office/drawing/2014/main" id="{FD153F7D-9547-481F-8086-436C266BC8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6308" y="3823674"/>
              <a:ext cx="350925" cy="35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1332A52-93CA-4394-BA7C-D43399DF05E8}"/>
              </a:ext>
            </a:extLst>
          </p:cNvPr>
          <p:cNvCxnSpPr>
            <a:cxnSpLocks/>
            <a:stCxn id="244" idx="4"/>
            <a:endCxn id="268" idx="2"/>
          </p:cNvCxnSpPr>
          <p:nvPr/>
        </p:nvCxnSpPr>
        <p:spPr>
          <a:xfrm flipH="1" flipV="1">
            <a:off x="7346910" y="1791065"/>
            <a:ext cx="316489" cy="81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A645AA4-000E-448D-A5E6-5EBEF001512F}"/>
              </a:ext>
            </a:extLst>
          </p:cNvPr>
          <p:cNvGrpSpPr/>
          <p:nvPr/>
        </p:nvGrpSpPr>
        <p:grpSpPr>
          <a:xfrm>
            <a:off x="8294086" y="3077688"/>
            <a:ext cx="1073576" cy="1028927"/>
            <a:chOff x="8356558" y="3145672"/>
            <a:chExt cx="1073576" cy="1028927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C3D37BA8-2F47-4669-BB72-EE50EF8A19FC}"/>
                </a:ext>
              </a:extLst>
            </p:cNvPr>
            <p:cNvGrpSpPr/>
            <p:nvPr/>
          </p:nvGrpSpPr>
          <p:grpSpPr>
            <a:xfrm>
              <a:off x="8356558" y="3145672"/>
              <a:ext cx="1073576" cy="990126"/>
              <a:chOff x="1204657" y="4722651"/>
              <a:chExt cx="1073576" cy="990126"/>
            </a:xfrm>
          </p:grpSpPr>
          <p:sp>
            <p:nvSpPr>
              <p:cNvPr id="253" name="Hexagon 252">
                <a:extLst>
                  <a:ext uri="{FF2B5EF4-FFF2-40B4-BE49-F238E27FC236}">
                    <a16:creationId xmlns:a16="http://schemas.microsoft.com/office/drawing/2014/main" id="{EF481D13-2605-4E3E-8478-25E67CE9B206}"/>
                  </a:ext>
                </a:extLst>
              </p:cNvPr>
              <p:cNvSpPr/>
              <p:nvPr/>
            </p:nvSpPr>
            <p:spPr>
              <a:xfrm>
                <a:off x="1204657" y="4751169"/>
                <a:ext cx="1073576" cy="961608"/>
              </a:xfrm>
              <a:prstGeom prst="hexagon">
                <a:avLst/>
              </a:prstGeom>
              <a:noFill/>
              <a:ln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err="1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AzFW</a:t>
                </a:r>
                <a:r>
                  <a:rPr lang="en-US" sz="8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Log</a:t>
                </a:r>
              </a:p>
              <a:p>
                <a:pPr algn="ctr"/>
                <a:r>
                  <a:rPr lang="en-US" sz="800" err="1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Collecor</a:t>
                </a:r>
                <a:endParaRPr lang="en-US" sz="800">
                  <a:solidFill>
                    <a:srgbClr val="326CE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54" name="Picture 6" descr="Image result for kubernetes pod icon">
                <a:extLst>
                  <a:ext uri="{FF2B5EF4-FFF2-40B4-BE49-F238E27FC236}">
                    <a16:creationId xmlns:a16="http://schemas.microsoft.com/office/drawing/2014/main" id="{0B7214F4-615E-4E72-986C-860373ECF5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2139" y="4722651"/>
                <a:ext cx="302404" cy="302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52" name="Picture 2" descr="Related image">
              <a:extLst>
                <a:ext uri="{FF2B5EF4-FFF2-40B4-BE49-F238E27FC236}">
                  <a16:creationId xmlns:a16="http://schemas.microsoft.com/office/drawing/2014/main" id="{FF2EE41E-0D44-4712-B21B-D7D21F90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6308" y="3823674"/>
              <a:ext cx="350925" cy="35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0C3722F-F61D-40B6-BA0E-EA498243C90A}"/>
              </a:ext>
            </a:extLst>
          </p:cNvPr>
          <p:cNvGrpSpPr/>
          <p:nvPr/>
        </p:nvGrpSpPr>
        <p:grpSpPr>
          <a:xfrm>
            <a:off x="7579422" y="1171961"/>
            <a:ext cx="742511" cy="629493"/>
            <a:chOff x="3587829" y="4536423"/>
            <a:chExt cx="895532" cy="798065"/>
          </a:xfrm>
        </p:grpSpPr>
        <p:pic>
          <p:nvPicPr>
            <p:cNvPr id="260" name="Picture 4" descr="Related image">
              <a:extLst>
                <a:ext uri="{FF2B5EF4-FFF2-40B4-BE49-F238E27FC236}">
                  <a16:creationId xmlns:a16="http://schemas.microsoft.com/office/drawing/2014/main" id="{7D5BAADD-BCCC-4221-AE68-2EAE98F82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776" y="4536423"/>
              <a:ext cx="362697" cy="362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69D836D-87D8-4957-8153-FF954562DE30}"/>
                </a:ext>
              </a:extLst>
            </p:cNvPr>
            <p:cNvSpPr txBox="1"/>
            <p:nvPr/>
          </p:nvSpPr>
          <p:spPr>
            <a:xfrm>
              <a:off x="3587829" y="4866253"/>
              <a:ext cx="895532" cy="468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AzFW</a:t>
              </a:r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Logs</a:t>
              </a:r>
            </a:p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EH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17ED03F-3706-47A1-9F58-9EF56BA4AC60}"/>
              </a:ext>
            </a:extLst>
          </p:cNvPr>
          <p:cNvGrpSpPr/>
          <p:nvPr/>
        </p:nvGrpSpPr>
        <p:grpSpPr>
          <a:xfrm>
            <a:off x="8194502" y="1171088"/>
            <a:ext cx="825867" cy="629493"/>
            <a:chOff x="3537562" y="4536423"/>
            <a:chExt cx="996067" cy="798065"/>
          </a:xfrm>
        </p:grpSpPr>
        <p:pic>
          <p:nvPicPr>
            <p:cNvPr id="263" name="Picture 4" descr="Related image">
              <a:extLst>
                <a:ext uri="{FF2B5EF4-FFF2-40B4-BE49-F238E27FC236}">
                  <a16:creationId xmlns:a16="http://schemas.microsoft.com/office/drawing/2014/main" id="{438A94EB-8077-48CA-9AF0-710D8547B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776" y="4536423"/>
              <a:ext cx="362697" cy="362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0A1E9D-B244-4E83-AA33-2C360A3C2481}"/>
                </a:ext>
              </a:extLst>
            </p:cNvPr>
            <p:cNvSpPr txBox="1"/>
            <p:nvPr/>
          </p:nvSpPr>
          <p:spPr>
            <a:xfrm>
              <a:off x="3537562" y="4866253"/>
              <a:ext cx="996067" cy="468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AppGw</a:t>
              </a:r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Logs</a:t>
              </a:r>
            </a:p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EH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AA25EB1-312C-41DC-9DD4-9179952298FF}"/>
              </a:ext>
            </a:extLst>
          </p:cNvPr>
          <p:cNvGrpSpPr/>
          <p:nvPr/>
        </p:nvGrpSpPr>
        <p:grpSpPr>
          <a:xfrm>
            <a:off x="6980463" y="1161572"/>
            <a:ext cx="732893" cy="629493"/>
            <a:chOff x="3593629" y="4536423"/>
            <a:chExt cx="883932" cy="798065"/>
          </a:xfrm>
        </p:grpSpPr>
        <p:pic>
          <p:nvPicPr>
            <p:cNvPr id="267" name="Picture 4" descr="Related image">
              <a:extLst>
                <a:ext uri="{FF2B5EF4-FFF2-40B4-BE49-F238E27FC236}">
                  <a16:creationId xmlns:a16="http://schemas.microsoft.com/office/drawing/2014/main" id="{4C7ACA6A-1E14-4D4F-9C94-529FAABFC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776" y="4536423"/>
              <a:ext cx="362697" cy="362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D9519A4-3DDC-4CC5-944C-AF3FAFFC1377}"/>
                </a:ext>
              </a:extLst>
            </p:cNvPr>
            <p:cNvSpPr txBox="1"/>
            <p:nvPr/>
          </p:nvSpPr>
          <p:spPr>
            <a:xfrm>
              <a:off x="3593629" y="4866253"/>
              <a:ext cx="883932" cy="468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DDos</a:t>
              </a:r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Logs</a:t>
              </a:r>
            </a:p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EH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56FB9669-4909-42B1-803F-C6D51C128810}"/>
              </a:ext>
            </a:extLst>
          </p:cNvPr>
          <p:cNvGrpSpPr/>
          <p:nvPr/>
        </p:nvGrpSpPr>
        <p:grpSpPr>
          <a:xfrm>
            <a:off x="5636014" y="1160981"/>
            <a:ext cx="1495922" cy="629493"/>
            <a:chOff x="3133493" y="4536423"/>
            <a:chExt cx="1804209" cy="798065"/>
          </a:xfrm>
        </p:grpSpPr>
        <p:pic>
          <p:nvPicPr>
            <p:cNvPr id="270" name="Picture 4" descr="Related image">
              <a:extLst>
                <a:ext uri="{FF2B5EF4-FFF2-40B4-BE49-F238E27FC236}">
                  <a16:creationId xmlns:a16="http://schemas.microsoft.com/office/drawing/2014/main" id="{CC4C42AC-C0F7-4922-8531-F02975433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776" y="4536423"/>
              <a:ext cx="362697" cy="362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D0C61F61-61D3-47A0-9CBD-286A04BE7B9C}"/>
                </a:ext>
              </a:extLst>
            </p:cNvPr>
            <p:cNvSpPr txBox="1"/>
            <p:nvPr/>
          </p:nvSpPr>
          <p:spPr>
            <a:xfrm>
              <a:off x="3133493" y="4866253"/>
              <a:ext cx="1804209" cy="468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AzSQL</a:t>
              </a:r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90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SecurityEvent</a:t>
              </a:r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Logs</a:t>
              </a:r>
            </a:p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EH</a:t>
              </a:r>
            </a:p>
          </p:txBody>
        </p:sp>
      </p:grp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94F71307-BB03-4A56-B1A1-2656D246AC54}"/>
              </a:ext>
            </a:extLst>
          </p:cNvPr>
          <p:cNvCxnSpPr>
            <a:cxnSpLocks/>
            <a:stCxn id="253" idx="4"/>
            <a:endCxn id="261" idx="2"/>
          </p:cNvCxnSpPr>
          <p:nvPr/>
        </p:nvCxnSpPr>
        <p:spPr>
          <a:xfrm flipH="1" flipV="1">
            <a:off x="7950678" y="1801454"/>
            <a:ext cx="583810" cy="130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3DE3C15-40E0-461E-84B1-DCD6B1E9ECCD}"/>
              </a:ext>
            </a:extLst>
          </p:cNvPr>
          <p:cNvGrpSpPr/>
          <p:nvPr/>
        </p:nvGrpSpPr>
        <p:grpSpPr>
          <a:xfrm>
            <a:off x="10172689" y="1209285"/>
            <a:ext cx="824265" cy="584920"/>
            <a:chOff x="8232197" y="1403628"/>
            <a:chExt cx="824265" cy="584920"/>
          </a:xfrm>
        </p:grpSpPr>
        <p:pic>
          <p:nvPicPr>
            <p:cNvPr id="274" name="Picture 6" descr="Related image">
              <a:extLst>
                <a:ext uri="{FF2B5EF4-FFF2-40B4-BE49-F238E27FC236}">
                  <a16:creationId xmlns:a16="http://schemas.microsoft.com/office/drawing/2014/main" id="{4FC2B047-A8F3-4674-9EC2-35CECB607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7314" y="1403628"/>
              <a:ext cx="488563" cy="256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9773617-C332-4537-A34B-BEE450C98AF4}"/>
                </a:ext>
              </a:extLst>
            </p:cNvPr>
            <p:cNvSpPr txBox="1"/>
            <p:nvPr/>
          </p:nvSpPr>
          <p:spPr>
            <a:xfrm>
              <a:off x="8232197" y="1649994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NSG Flow Log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EG Topic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E3866CC-1F62-4363-BC6A-43D46A52E5B3}"/>
              </a:ext>
            </a:extLst>
          </p:cNvPr>
          <p:cNvGrpSpPr/>
          <p:nvPr/>
        </p:nvGrpSpPr>
        <p:grpSpPr>
          <a:xfrm>
            <a:off x="10902160" y="1210365"/>
            <a:ext cx="877163" cy="584920"/>
            <a:chOff x="8205749" y="1403628"/>
            <a:chExt cx="877163" cy="584920"/>
          </a:xfrm>
        </p:grpSpPr>
        <p:pic>
          <p:nvPicPr>
            <p:cNvPr id="277" name="Picture 6" descr="Related image">
              <a:extLst>
                <a:ext uri="{FF2B5EF4-FFF2-40B4-BE49-F238E27FC236}">
                  <a16:creationId xmlns:a16="http://schemas.microsoft.com/office/drawing/2014/main" id="{8EE8C87B-6046-4F97-BB3C-6099F99BC9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7314" y="1403628"/>
              <a:ext cx="488563" cy="256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45C9FED7-D621-4FEA-8D5A-E7AE123652CD}"/>
                </a:ext>
              </a:extLst>
            </p:cNvPr>
            <p:cNvSpPr txBox="1"/>
            <p:nvPr/>
          </p:nvSpPr>
          <p:spPr>
            <a:xfrm>
              <a:off x="8205749" y="1649994"/>
              <a:ext cx="877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AzSQL</a:t>
              </a:r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VA Scan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EG Topic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90D0AD08-63E6-4CF7-BEFC-A67ACFCDDD42}"/>
              </a:ext>
            </a:extLst>
          </p:cNvPr>
          <p:cNvGrpSpPr/>
          <p:nvPr/>
        </p:nvGrpSpPr>
        <p:grpSpPr>
          <a:xfrm>
            <a:off x="10058181" y="3092697"/>
            <a:ext cx="1053282" cy="995858"/>
            <a:chOff x="9522382" y="3158282"/>
            <a:chExt cx="1053282" cy="995858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E1FA7799-6575-4DB0-B119-077C802ED02B}"/>
                </a:ext>
              </a:extLst>
            </p:cNvPr>
            <p:cNvGrpSpPr/>
            <p:nvPr/>
          </p:nvGrpSpPr>
          <p:grpSpPr>
            <a:xfrm>
              <a:off x="9522382" y="3158282"/>
              <a:ext cx="1053282" cy="975437"/>
              <a:chOff x="1204657" y="4737340"/>
              <a:chExt cx="1053282" cy="975437"/>
            </a:xfrm>
          </p:grpSpPr>
          <p:sp>
            <p:nvSpPr>
              <p:cNvPr id="282" name="Hexagon 281">
                <a:extLst>
                  <a:ext uri="{FF2B5EF4-FFF2-40B4-BE49-F238E27FC236}">
                    <a16:creationId xmlns:a16="http://schemas.microsoft.com/office/drawing/2014/main" id="{66064B83-8356-42B6-9C0A-744E3C7F59B6}"/>
                  </a:ext>
                </a:extLst>
              </p:cNvPr>
              <p:cNvSpPr/>
              <p:nvPr/>
            </p:nvSpPr>
            <p:spPr>
              <a:xfrm>
                <a:off x="1204657" y="4751169"/>
                <a:ext cx="1053282" cy="961608"/>
              </a:xfrm>
              <a:prstGeom prst="hexagon">
                <a:avLst/>
              </a:prstGeom>
              <a:noFill/>
              <a:ln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NSG Flow</a:t>
                </a:r>
              </a:p>
              <a:p>
                <a:pPr algn="ctr"/>
                <a:r>
                  <a:rPr lang="en-US" sz="8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Log</a:t>
                </a:r>
              </a:p>
              <a:p>
                <a:pPr algn="ctr"/>
                <a:r>
                  <a:rPr lang="en-US" sz="8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Collector</a:t>
                </a:r>
              </a:p>
            </p:txBody>
          </p:sp>
          <p:pic>
            <p:nvPicPr>
              <p:cNvPr id="283" name="Picture 6" descr="Image result for kubernetes pod icon">
                <a:extLst>
                  <a:ext uri="{FF2B5EF4-FFF2-40B4-BE49-F238E27FC236}">
                    <a16:creationId xmlns:a16="http://schemas.microsoft.com/office/drawing/2014/main" id="{BD32A73E-5810-44DF-BEA0-178CF325B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8030" y="4737340"/>
                <a:ext cx="302404" cy="302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1" name="Picture 2" descr="Related image">
              <a:extLst>
                <a:ext uri="{FF2B5EF4-FFF2-40B4-BE49-F238E27FC236}">
                  <a16:creationId xmlns:a16="http://schemas.microsoft.com/office/drawing/2014/main" id="{86F2C815-34B4-440C-96EA-2F1FC2254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4187" y="3803215"/>
              <a:ext cx="350925" cy="35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74355AA-6185-4CA4-98BA-98F0CDC533F3}"/>
              </a:ext>
            </a:extLst>
          </p:cNvPr>
          <p:cNvGrpSpPr/>
          <p:nvPr/>
        </p:nvGrpSpPr>
        <p:grpSpPr>
          <a:xfrm>
            <a:off x="10909348" y="2608366"/>
            <a:ext cx="1053282" cy="995858"/>
            <a:chOff x="9522382" y="3158282"/>
            <a:chExt cx="1053282" cy="995858"/>
          </a:xfrm>
        </p:grpSpPr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E400FBA6-1FF7-4A50-B26C-8E424A07FAE4}"/>
                </a:ext>
              </a:extLst>
            </p:cNvPr>
            <p:cNvGrpSpPr/>
            <p:nvPr/>
          </p:nvGrpSpPr>
          <p:grpSpPr>
            <a:xfrm>
              <a:off x="9522382" y="3158282"/>
              <a:ext cx="1053282" cy="975437"/>
              <a:chOff x="1204657" y="4737340"/>
              <a:chExt cx="1053282" cy="975437"/>
            </a:xfrm>
          </p:grpSpPr>
          <p:sp>
            <p:nvSpPr>
              <p:cNvPr id="287" name="Hexagon 286">
                <a:extLst>
                  <a:ext uri="{FF2B5EF4-FFF2-40B4-BE49-F238E27FC236}">
                    <a16:creationId xmlns:a16="http://schemas.microsoft.com/office/drawing/2014/main" id="{ECD70D5E-67A8-43A3-9BEE-A23D43AF6145}"/>
                  </a:ext>
                </a:extLst>
              </p:cNvPr>
              <p:cNvSpPr/>
              <p:nvPr/>
            </p:nvSpPr>
            <p:spPr>
              <a:xfrm>
                <a:off x="1204657" y="4751169"/>
                <a:ext cx="1053282" cy="961608"/>
              </a:xfrm>
              <a:prstGeom prst="hexagon">
                <a:avLst/>
              </a:prstGeom>
              <a:noFill/>
              <a:ln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err="1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AzSQL</a:t>
                </a:r>
                <a:endParaRPr lang="en-US" sz="900">
                  <a:solidFill>
                    <a:srgbClr val="326CE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900" err="1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VAScan</a:t>
                </a:r>
                <a:endParaRPr lang="en-US" sz="900">
                  <a:solidFill>
                    <a:srgbClr val="326CE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9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Collector</a:t>
                </a:r>
              </a:p>
            </p:txBody>
          </p:sp>
          <p:pic>
            <p:nvPicPr>
              <p:cNvPr id="288" name="Picture 6" descr="Image result for kubernetes pod icon">
                <a:extLst>
                  <a:ext uri="{FF2B5EF4-FFF2-40B4-BE49-F238E27FC236}">
                    <a16:creationId xmlns:a16="http://schemas.microsoft.com/office/drawing/2014/main" id="{F530D4F3-5A6D-4B3F-9122-66E740151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8030" y="4737340"/>
                <a:ext cx="302404" cy="302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86" name="Picture 2" descr="Related image">
              <a:extLst>
                <a:ext uri="{FF2B5EF4-FFF2-40B4-BE49-F238E27FC236}">
                  <a16:creationId xmlns:a16="http://schemas.microsoft.com/office/drawing/2014/main" id="{0A740159-2781-43E7-9D25-46DDE790C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4187" y="3803215"/>
              <a:ext cx="350925" cy="35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A8BE7F7D-B551-492F-93A5-FA4F9B4E864A}"/>
              </a:ext>
            </a:extLst>
          </p:cNvPr>
          <p:cNvCxnSpPr>
            <a:cxnSpLocks/>
            <a:stCxn id="283" idx="0"/>
            <a:endCxn id="275" idx="2"/>
          </p:cNvCxnSpPr>
          <p:nvPr/>
        </p:nvCxnSpPr>
        <p:spPr>
          <a:xfrm flipH="1" flipV="1">
            <a:off x="10584822" y="1794205"/>
            <a:ext cx="207934" cy="129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04C42D4-2B56-450D-821F-B7C47F2C34F1}"/>
              </a:ext>
            </a:extLst>
          </p:cNvPr>
          <p:cNvCxnSpPr>
            <a:cxnSpLocks/>
            <a:stCxn id="288" idx="0"/>
            <a:endCxn id="278" idx="2"/>
          </p:cNvCxnSpPr>
          <p:nvPr/>
        </p:nvCxnSpPr>
        <p:spPr>
          <a:xfrm flipH="1" flipV="1">
            <a:off x="11340742" y="1795285"/>
            <a:ext cx="303181" cy="81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F05B8CA3-29BD-4B88-8DC9-781B2ECC8A1D}"/>
              </a:ext>
            </a:extLst>
          </p:cNvPr>
          <p:cNvGrpSpPr/>
          <p:nvPr/>
        </p:nvGrpSpPr>
        <p:grpSpPr>
          <a:xfrm>
            <a:off x="8295573" y="2086107"/>
            <a:ext cx="1073576" cy="1028927"/>
            <a:chOff x="8356558" y="3145672"/>
            <a:chExt cx="1073576" cy="1028927"/>
          </a:xfrm>
        </p:grpSpPr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7CFBCA14-8BCF-465F-B341-69985E5AADFD}"/>
                </a:ext>
              </a:extLst>
            </p:cNvPr>
            <p:cNvGrpSpPr/>
            <p:nvPr/>
          </p:nvGrpSpPr>
          <p:grpSpPr>
            <a:xfrm>
              <a:off x="8356558" y="3145672"/>
              <a:ext cx="1073576" cy="990126"/>
              <a:chOff x="1204657" y="4722651"/>
              <a:chExt cx="1073576" cy="990126"/>
            </a:xfrm>
          </p:grpSpPr>
          <p:sp>
            <p:nvSpPr>
              <p:cNvPr id="295" name="Hexagon 294">
                <a:extLst>
                  <a:ext uri="{FF2B5EF4-FFF2-40B4-BE49-F238E27FC236}">
                    <a16:creationId xmlns:a16="http://schemas.microsoft.com/office/drawing/2014/main" id="{8D66D50B-13A1-4851-8710-EBE3DFF44D62}"/>
                  </a:ext>
                </a:extLst>
              </p:cNvPr>
              <p:cNvSpPr/>
              <p:nvPr/>
            </p:nvSpPr>
            <p:spPr>
              <a:xfrm>
                <a:off x="1204657" y="4751169"/>
                <a:ext cx="1073576" cy="961608"/>
              </a:xfrm>
              <a:prstGeom prst="hexagon">
                <a:avLst/>
              </a:prstGeom>
              <a:noFill/>
              <a:ln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err="1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AppGw</a:t>
                </a:r>
                <a:r>
                  <a:rPr lang="en-US" sz="800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WAF Log</a:t>
                </a:r>
              </a:p>
              <a:p>
                <a:pPr algn="ctr"/>
                <a:r>
                  <a:rPr lang="en-US" sz="800" err="1">
                    <a:solidFill>
                      <a:srgbClr val="326CE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Collecor</a:t>
                </a:r>
                <a:endParaRPr lang="en-US" sz="800">
                  <a:solidFill>
                    <a:srgbClr val="326CE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96" name="Picture 6" descr="Image result for kubernetes pod icon">
                <a:extLst>
                  <a:ext uri="{FF2B5EF4-FFF2-40B4-BE49-F238E27FC236}">
                    <a16:creationId xmlns:a16="http://schemas.microsoft.com/office/drawing/2014/main" id="{031874D9-711D-4746-B567-2EA394C27E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12139" y="4722651"/>
                <a:ext cx="302404" cy="302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94" name="Picture 2" descr="Related image">
              <a:extLst>
                <a:ext uri="{FF2B5EF4-FFF2-40B4-BE49-F238E27FC236}">
                  <a16:creationId xmlns:a16="http://schemas.microsoft.com/office/drawing/2014/main" id="{820EF367-0FA1-464F-9885-F3C51D974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6308" y="3823674"/>
              <a:ext cx="350925" cy="35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372AD68C-0E49-483B-94E4-20056B6F576C}"/>
              </a:ext>
            </a:extLst>
          </p:cNvPr>
          <p:cNvCxnSpPr>
            <a:cxnSpLocks/>
            <a:stCxn id="295" idx="4"/>
            <a:endCxn id="264" idx="2"/>
          </p:cNvCxnSpPr>
          <p:nvPr/>
        </p:nvCxnSpPr>
        <p:spPr>
          <a:xfrm flipV="1">
            <a:off x="8535975" y="1800581"/>
            <a:ext cx="71461" cy="31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FDCB4B3C-82A0-4E55-AF4F-098F274E4BE3}"/>
              </a:ext>
            </a:extLst>
          </p:cNvPr>
          <p:cNvSpPr/>
          <p:nvPr/>
        </p:nvSpPr>
        <p:spPr>
          <a:xfrm>
            <a:off x="6052467" y="5434831"/>
            <a:ext cx="12410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all tenant logs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CCCB0EF-72CD-4069-951B-816C4FF2A774}"/>
              </a:ext>
            </a:extLst>
          </p:cNvPr>
          <p:cNvCxnSpPr>
            <a:cxnSpLocks/>
            <a:stCxn id="53" idx="2"/>
            <a:endCxn id="21" idx="1"/>
          </p:cNvCxnSpPr>
          <p:nvPr/>
        </p:nvCxnSpPr>
        <p:spPr>
          <a:xfrm rot="16200000" flipH="1">
            <a:off x="6764328" y="4492615"/>
            <a:ext cx="456260" cy="182035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>
            <a:extLst>
              <a:ext uri="{FF2B5EF4-FFF2-40B4-BE49-F238E27FC236}">
                <a16:creationId xmlns:a16="http://schemas.microsoft.com/office/drawing/2014/main" id="{08FB1BD4-F212-42D9-9AFF-0363095B25C8}"/>
              </a:ext>
            </a:extLst>
          </p:cNvPr>
          <p:cNvSpPr/>
          <p:nvPr/>
        </p:nvSpPr>
        <p:spPr>
          <a:xfrm>
            <a:off x="3499771" y="4925516"/>
            <a:ext cx="816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set diagnostic</a:t>
            </a:r>
          </a:p>
          <a:p>
            <a:pPr algn="ctr"/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</a:p>
        </p:txBody>
      </p:sp>
      <p:pic>
        <p:nvPicPr>
          <p:cNvPr id="331" name="Picture 8" descr="Related image">
            <a:extLst>
              <a:ext uri="{FF2B5EF4-FFF2-40B4-BE49-F238E27FC236}">
                <a16:creationId xmlns:a16="http://schemas.microsoft.com/office/drawing/2014/main" id="{634E2092-11B2-4E14-96BF-6711A1FE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761" y="482514"/>
            <a:ext cx="351567" cy="35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825C1F2F-8FDE-4928-88C5-25EE795E15F3}"/>
              </a:ext>
            </a:extLst>
          </p:cNvPr>
          <p:cNvCxnSpPr>
            <a:cxnSpLocks/>
            <a:stCxn id="331" idx="3"/>
            <a:endCxn id="195" idx="1"/>
          </p:cNvCxnSpPr>
          <p:nvPr/>
        </p:nvCxnSpPr>
        <p:spPr>
          <a:xfrm flipV="1">
            <a:off x="9920328" y="526371"/>
            <a:ext cx="736613" cy="13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DB27588-79A1-45B6-B324-2825A316CDE8}"/>
              </a:ext>
            </a:extLst>
          </p:cNvPr>
          <p:cNvGrpSpPr/>
          <p:nvPr/>
        </p:nvGrpSpPr>
        <p:grpSpPr>
          <a:xfrm>
            <a:off x="1825072" y="2062147"/>
            <a:ext cx="1075425" cy="978437"/>
            <a:chOff x="1616311" y="2470597"/>
            <a:chExt cx="1075425" cy="978437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543B8A39-B320-43B4-A1F9-98BFC3349DD6}"/>
                </a:ext>
              </a:extLst>
            </p:cNvPr>
            <p:cNvGrpSpPr/>
            <p:nvPr/>
          </p:nvGrpSpPr>
          <p:grpSpPr>
            <a:xfrm>
              <a:off x="1616311" y="2470597"/>
              <a:ext cx="1075425" cy="975437"/>
              <a:chOff x="1204656" y="4737340"/>
              <a:chExt cx="1075425" cy="975437"/>
            </a:xfrm>
          </p:grpSpPr>
          <p:sp>
            <p:nvSpPr>
              <p:cNvPr id="216" name="Hexagon 215">
                <a:extLst>
                  <a:ext uri="{FF2B5EF4-FFF2-40B4-BE49-F238E27FC236}">
                    <a16:creationId xmlns:a16="http://schemas.microsoft.com/office/drawing/2014/main" id="{95437017-B35B-449B-92E8-4FDE2634CA59}"/>
                  </a:ext>
                </a:extLst>
              </p:cNvPr>
              <p:cNvSpPr/>
              <p:nvPr/>
            </p:nvSpPr>
            <p:spPr>
              <a:xfrm>
                <a:off x="1204656" y="4751169"/>
                <a:ext cx="1075425" cy="961608"/>
              </a:xfrm>
              <a:prstGeom prst="hexagon">
                <a:avLst/>
              </a:prstGeom>
              <a:noFill/>
              <a:ln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Diagnostics</a:t>
                </a:r>
              </a:p>
              <a:p>
                <a:pPr algn="ctr"/>
                <a:r>
                  <a:rPr lang="en-US" sz="800" b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Settings</a:t>
                </a:r>
              </a:p>
              <a:p>
                <a:pPr algn="ctr"/>
                <a:r>
                  <a:rPr lang="en-US" sz="800" b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Informer</a:t>
                </a:r>
              </a:p>
            </p:txBody>
          </p:sp>
          <p:pic>
            <p:nvPicPr>
              <p:cNvPr id="220" name="Picture 6" descr="Image result for kubernetes pod icon">
                <a:extLst>
                  <a:ext uri="{FF2B5EF4-FFF2-40B4-BE49-F238E27FC236}">
                    <a16:creationId xmlns:a16="http://schemas.microsoft.com/office/drawing/2014/main" id="{7141D1A2-4C25-49C7-AE45-94A088DF82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8030" y="4737340"/>
                <a:ext cx="302404" cy="3024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1" name="Picture 2" descr="Related image">
              <a:extLst>
                <a:ext uri="{FF2B5EF4-FFF2-40B4-BE49-F238E27FC236}">
                  <a16:creationId xmlns:a16="http://schemas.microsoft.com/office/drawing/2014/main" id="{B192349B-9EB3-4492-BB2F-0740A8DE3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323" y="3146630"/>
              <a:ext cx="302404" cy="302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EBAD3C4-C29C-46A7-BA7D-6A2BADDCAF25}"/>
              </a:ext>
            </a:extLst>
          </p:cNvPr>
          <p:cNvSpPr/>
          <p:nvPr/>
        </p:nvSpPr>
        <p:spPr>
          <a:xfrm>
            <a:off x="1302284" y="1918870"/>
            <a:ext cx="11993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sz="800" err="1">
                <a:latin typeface="Segoe UI" panose="020B0502040204020203" pitchFamily="34" charset="0"/>
                <a:cs typeface="Segoe UI" panose="020B0502040204020203" pitchFamily="34" charset="0"/>
              </a:rPr>
              <a:t>diagsettings</a:t>
            </a:r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 missing</a:t>
            </a:r>
          </a:p>
          <a:p>
            <a:pPr algn="r"/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send msg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0EEFC42B-B2AA-4EDA-99B8-7B19EAF85B73}"/>
              </a:ext>
            </a:extLst>
          </p:cNvPr>
          <p:cNvCxnSpPr>
            <a:cxnSpLocks/>
            <a:stCxn id="152" idx="3"/>
            <a:endCxn id="1026" idx="0"/>
          </p:cNvCxnSpPr>
          <p:nvPr/>
        </p:nvCxnSpPr>
        <p:spPr>
          <a:xfrm flipH="1">
            <a:off x="874052" y="3537842"/>
            <a:ext cx="1547305" cy="176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44847B2-5762-4B0D-B5FE-8C7E1A1ED930}"/>
              </a:ext>
            </a:extLst>
          </p:cNvPr>
          <p:cNvGrpSpPr/>
          <p:nvPr/>
        </p:nvGrpSpPr>
        <p:grpSpPr>
          <a:xfrm>
            <a:off x="3269785" y="3547897"/>
            <a:ext cx="1053282" cy="999399"/>
            <a:chOff x="3268982" y="3540979"/>
            <a:chExt cx="1053282" cy="999399"/>
          </a:xfrm>
        </p:grpSpPr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10F0E530-EBDD-446E-9051-00BD9F89C84A}"/>
                </a:ext>
              </a:extLst>
            </p:cNvPr>
            <p:cNvGrpSpPr/>
            <p:nvPr/>
          </p:nvGrpSpPr>
          <p:grpSpPr>
            <a:xfrm>
              <a:off x="3268982" y="3540979"/>
              <a:ext cx="1053282" cy="999399"/>
              <a:chOff x="3700205" y="3503052"/>
              <a:chExt cx="1053282" cy="999399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0D37FE0D-41CD-4298-897E-0EF859DF48FC}"/>
                  </a:ext>
                </a:extLst>
              </p:cNvPr>
              <p:cNvGrpSpPr/>
              <p:nvPr/>
            </p:nvGrpSpPr>
            <p:grpSpPr>
              <a:xfrm>
                <a:off x="3700205" y="3503052"/>
                <a:ext cx="1053282" cy="975437"/>
                <a:chOff x="1204657" y="4737340"/>
                <a:chExt cx="1053282" cy="975437"/>
              </a:xfrm>
            </p:grpSpPr>
            <p:sp>
              <p:nvSpPr>
                <p:cNvPr id="218" name="Hexagon 217">
                  <a:extLst>
                    <a:ext uri="{FF2B5EF4-FFF2-40B4-BE49-F238E27FC236}">
                      <a16:creationId xmlns:a16="http://schemas.microsoft.com/office/drawing/2014/main" id="{B51726ED-C995-43BF-9DDA-0F6A205FA5D8}"/>
                    </a:ext>
                  </a:extLst>
                </p:cNvPr>
                <p:cNvSpPr/>
                <p:nvPr/>
              </p:nvSpPr>
              <p:spPr>
                <a:xfrm>
                  <a:off x="1204657" y="4751169"/>
                  <a:ext cx="1053282" cy="961608"/>
                </a:xfrm>
                <a:prstGeom prst="hexagon">
                  <a:avLst/>
                </a:prstGeom>
                <a:noFill/>
                <a:ln>
                  <a:solidFill>
                    <a:srgbClr val="326C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Security</a:t>
                  </a:r>
                </a:p>
                <a:p>
                  <a:pPr algn="ctr"/>
                  <a:r>
                    <a:rPr lang="en-US" sz="900" b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Hygiene</a:t>
                  </a:r>
                </a:p>
                <a:p>
                  <a:pPr algn="ctr"/>
                  <a:r>
                    <a:rPr lang="en-US" sz="900" b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Fixer</a:t>
                  </a:r>
                </a:p>
              </p:txBody>
            </p:sp>
            <p:pic>
              <p:nvPicPr>
                <p:cNvPr id="219" name="Picture 6" descr="Image result for kubernetes pod icon">
                  <a:extLst>
                    <a:ext uri="{FF2B5EF4-FFF2-40B4-BE49-F238E27FC236}">
                      <a16:creationId xmlns:a16="http://schemas.microsoft.com/office/drawing/2014/main" id="{02FE7C44-7C56-421E-BED4-88789D61AE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8030" y="4737340"/>
                  <a:ext cx="302404" cy="3024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7" name="Picture 2" descr="Related image">
                <a:extLst>
                  <a:ext uri="{FF2B5EF4-FFF2-40B4-BE49-F238E27FC236}">
                    <a16:creationId xmlns:a16="http://schemas.microsoft.com/office/drawing/2014/main" id="{9D603A75-7A56-445E-B7D0-629F3519C4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0871" y="4151526"/>
                <a:ext cx="350925" cy="350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1" name="Picture 2" descr="Image result for .net c#">
              <a:extLst>
                <a:ext uri="{FF2B5EF4-FFF2-40B4-BE49-F238E27FC236}">
                  <a16:creationId xmlns:a16="http://schemas.microsoft.com/office/drawing/2014/main" id="{B14D8D84-6600-4BFF-BCF3-0724E39AF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3382" y="3547366"/>
              <a:ext cx="266137" cy="285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FC0BCA0-5D14-46E6-82B6-EE864F3947D3}"/>
              </a:ext>
            </a:extLst>
          </p:cNvPr>
          <p:cNvGrpSpPr/>
          <p:nvPr/>
        </p:nvGrpSpPr>
        <p:grpSpPr>
          <a:xfrm>
            <a:off x="2421357" y="3043209"/>
            <a:ext cx="1053282" cy="982637"/>
            <a:chOff x="2421357" y="3043209"/>
            <a:chExt cx="1053282" cy="98263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1931549-463C-4500-875D-6F178BE29AA5}"/>
                </a:ext>
              </a:extLst>
            </p:cNvPr>
            <p:cNvGrpSpPr/>
            <p:nvPr/>
          </p:nvGrpSpPr>
          <p:grpSpPr>
            <a:xfrm>
              <a:off x="2421357" y="3043209"/>
              <a:ext cx="1053282" cy="982637"/>
              <a:chOff x="2910670" y="2203657"/>
              <a:chExt cx="1053282" cy="982637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85B080B6-08BC-4FA5-BF22-CE3CB36E2499}"/>
                  </a:ext>
                </a:extLst>
              </p:cNvPr>
              <p:cNvGrpSpPr/>
              <p:nvPr/>
            </p:nvGrpSpPr>
            <p:grpSpPr>
              <a:xfrm>
                <a:off x="2910670" y="2203657"/>
                <a:ext cx="1053282" cy="975437"/>
                <a:chOff x="1204657" y="4737340"/>
                <a:chExt cx="1053282" cy="975437"/>
              </a:xfrm>
            </p:grpSpPr>
            <p:sp>
              <p:nvSpPr>
                <p:cNvPr id="152" name="Hexagon 151">
                  <a:extLst>
                    <a:ext uri="{FF2B5EF4-FFF2-40B4-BE49-F238E27FC236}">
                      <a16:creationId xmlns:a16="http://schemas.microsoft.com/office/drawing/2014/main" id="{FE1CD72F-E699-43F9-8D63-0B832D638645}"/>
                    </a:ext>
                  </a:extLst>
                </p:cNvPr>
                <p:cNvSpPr/>
                <p:nvPr/>
              </p:nvSpPr>
              <p:spPr>
                <a:xfrm>
                  <a:off x="1204657" y="4751169"/>
                  <a:ext cx="1053282" cy="961608"/>
                </a:xfrm>
                <a:prstGeom prst="hexagon">
                  <a:avLst/>
                </a:prstGeom>
                <a:noFill/>
                <a:ln>
                  <a:solidFill>
                    <a:srgbClr val="326CE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Mandate</a:t>
                  </a:r>
                </a:p>
                <a:p>
                  <a:pPr algn="ctr"/>
                  <a:r>
                    <a:rPr lang="en-US" sz="800" b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Service</a:t>
                  </a:r>
                </a:p>
                <a:p>
                  <a:pPr algn="ctr"/>
                  <a:r>
                    <a:rPr lang="en-US" sz="800" b="1">
                      <a:solidFill>
                        <a:srgbClr val="7030A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Fixer</a:t>
                  </a:r>
                </a:p>
              </p:txBody>
            </p:sp>
            <p:pic>
              <p:nvPicPr>
                <p:cNvPr id="153" name="Picture 6" descr="Image result for kubernetes pod icon">
                  <a:extLst>
                    <a:ext uri="{FF2B5EF4-FFF2-40B4-BE49-F238E27FC236}">
                      <a16:creationId xmlns:a16="http://schemas.microsoft.com/office/drawing/2014/main" id="{5C9EDCA7-8CBD-4DDC-A5CA-45629A9913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8030" y="4737340"/>
                  <a:ext cx="302404" cy="3024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28" name="Picture 2" descr="Related image">
                <a:extLst>
                  <a:ext uri="{FF2B5EF4-FFF2-40B4-BE49-F238E27FC236}">
                    <a16:creationId xmlns:a16="http://schemas.microsoft.com/office/drawing/2014/main" id="{EB5C274D-A5B0-4AF1-B71A-44C149969D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7759" y="2835369"/>
                <a:ext cx="350925" cy="350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3" name="Picture 2" descr="Image result for .net c#">
              <a:extLst>
                <a:ext uri="{FF2B5EF4-FFF2-40B4-BE49-F238E27FC236}">
                  <a16:creationId xmlns:a16="http://schemas.microsoft.com/office/drawing/2014/main" id="{5171E6E7-5A22-4A50-8963-6BCB94A7F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3080" y="3062591"/>
              <a:ext cx="266137" cy="285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B693F8F-BC2C-45BA-ADB0-A094DAF12547}"/>
              </a:ext>
            </a:extLst>
          </p:cNvPr>
          <p:cNvCxnSpPr>
            <a:cxnSpLocks/>
            <a:stCxn id="221" idx="0"/>
          </p:cNvCxnSpPr>
          <p:nvPr/>
        </p:nvCxnSpPr>
        <p:spPr>
          <a:xfrm flipH="1" flipV="1">
            <a:off x="726368" y="1001516"/>
            <a:ext cx="1175600" cy="917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700DB792-DBBF-4894-A2C8-4A540D7CDC9E}"/>
              </a:ext>
            </a:extLst>
          </p:cNvPr>
          <p:cNvSpPr/>
          <p:nvPr/>
        </p:nvSpPr>
        <p:spPr>
          <a:xfrm>
            <a:off x="5343114" y="2039380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err="1">
                <a:latin typeface="Segoe UI" panose="020B0502040204020203" pitchFamily="34" charset="0"/>
                <a:cs typeface="Segoe UI" panose="020B0502040204020203" pitchFamily="34" charset="0"/>
              </a:rPr>
              <a:t>kusto</a:t>
            </a:r>
            <a:endParaRPr lang="en-US" sz="900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76E3DAC-9A40-4BDA-B23B-3D37427A1C41}"/>
              </a:ext>
            </a:extLst>
          </p:cNvPr>
          <p:cNvSpPr/>
          <p:nvPr/>
        </p:nvSpPr>
        <p:spPr>
          <a:xfrm>
            <a:off x="4713361" y="2082334"/>
            <a:ext cx="463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err="1">
                <a:latin typeface="Segoe UI" panose="020B0502040204020203" pitchFamily="34" charset="0"/>
                <a:cs typeface="Segoe UI" panose="020B0502040204020203" pitchFamily="34" charset="0"/>
              </a:rPr>
              <a:t>kusto</a:t>
            </a:r>
            <a:endParaRPr lang="en-US" sz="9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BABAC6-FE69-48E3-8403-6E265AD7B0C0}"/>
              </a:ext>
            </a:extLst>
          </p:cNvPr>
          <p:cNvGrpSpPr/>
          <p:nvPr/>
        </p:nvGrpSpPr>
        <p:grpSpPr>
          <a:xfrm>
            <a:off x="754245" y="5156712"/>
            <a:ext cx="722014" cy="507831"/>
            <a:chOff x="1251136" y="5084252"/>
            <a:chExt cx="722014" cy="507831"/>
          </a:xfrm>
        </p:grpSpPr>
        <p:pic>
          <p:nvPicPr>
            <p:cNvPr id="1026" name="Picture 2" descr="Image result for azure service bus icon">
              <a:extLst>
                <a:ext uri="{FF2B5EF4-FFF2-40B4-BE49-F238E27FC236}">
                  <a16:creationId xmlns:a16="http://schemas.microsoft.com/office/drawing/2014/main" id="{21AB339A-D867-497E-AD54-EB1569077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136" y="5226691"/>
              <a:ext cx="239614" cy="239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406FC83-3155-4962-BF7B-C28C4F2F86F0}"/>
                </a:ext>
              </a:extLst>
            </p:cNvPr>
            <p:cNvSpPr/>
            <p:nvPr/>
          </p:nvSpPr>
          <p:spPr>
            <a:xfrm>
              <a:off x="1431014" y="5084252"/>
              <a:ext cx="54213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  <a:p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fixer</a:t>
              </a:r>
            </a:p>
            <a:p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endParaRPr lang="en-US" sz="900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5DC46B6-EB23-402E-9676-5654AE220848}"/>
              </a:ext>
            </a:extLst>
          </p:cNvPr>
          <p:cNvGrpSpPr/>
          <p:nvPr/>
        </p:nvGrpSpPr>
        <p:grpSpPr>
          <a:xfrm>
            <a:off x="1464325" y="5166012"/>
            <a:ext cx="773310" cy="507831"/>
            <a:chOff x="1251136" y="5084252"/>
            <a:chExt cx="773310" cy="507831"/>
          </a:xfrm>
        </p:grpSpPr>
        <p:pic>
          <p:nvPicPr>
            <p:cNvPr id="235" name="Picture 2" descr="Image result for azure service bus icon">
              <a:extLst>
                <a:ext uri="{FF2B5EF4-FFF2-40B4-BE49-F238E27FC236}">
                  <a16:creationId xmlns:a16="http://schemas.microsoft.com/office/drawing/2014/main" id="{BF085C0E-3B03-4E5E-A2D8-A9A578B57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136" y="5226691"/>
              <a:ext cx="239614" cy="239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0179AB28-B876-4F08-A041-446760EF7AC5}"/>
                </a:ext>
              </a:extLst>
            </p:cNvPr>
            <p:cNvSpPr/>
            <p:nvPr/>
          </p:nvSpPr>
          <p:spPr>
            <a:xfrm>
              <a:off x="1431014" y="5084252"/>
              <a:ext cx="593432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security</a:t>
              </a:r>
            </a:p>
            <a:p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hygiene</a:t>
              </a:r>
            </a:p>
            <a:p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endParaRPr lang="en-US" sz="900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4A62F2F-F9DB-415B-BD1E-9C95FF9E3C0E}"/>
              </a:ext>
            </a:extLst>
          </p:cNvPr>
          <p:cNvGrpSpPr/>
          <p:nvPr/>
        </p:nvGrpSpPr>
        <p:grpSpPr>
          <a:xfrm>
            <a:off x="2198419" y="5174342"/>
            <a:ext cx="887123" cy="507831"/>
            <a:chOff x="1251136" y="5084252"/>
            <a:chExt cx="887123" cy="507831"/>
          </a:xfrm>
        </p:grpSpPr>
        <p:pic>
          <p:nvPicPr>
            <p:cNvPr id="239" name="Picture 2" descr="Image result for azure service bus icon">
              <a:extLst>
                <a:ext uri="{FF2B5EF4-FFF2-40B4-BE49-F238E27FC236}">
                  <a16:creationId xmlns:a16="http://schemas.microsoft.com/office/drawing/2014/main" id="{605C9FB0-6087-42E3-A1AA-3911AA404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1136" y="5226691"/>
              <a:ext cx="239614" cy="239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00A5A27-1437-4FAC-A9AC-BE4D9FC84248}"/>
                </a:ext>
              </a:extLst>
            </p:cNvPr>
            <p:cNvSpPr/>
            <p:nvPr/>
          </p:nvSpPr>
          <p:spPr>
            <a:xfrm>
              <a:off x="1431014" y="5084252"/>
              <a:ext cx="70724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diagnostic</a:t>
              </a:r>
            </a:p>
            <a:p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fixer</a:t>
              </a:r>
            </a:p>
            <a:p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queue</a:t>
              </a:r>
              <a:endParaRPr lang="en-US" sz="900"/>
            </a:p>
          </p:txBody>
        </p:sp>
      </p:grp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926752B8-2F0E-4D9F-94AC-F6A217A1149C}"/>
              </a:ext>
            </a:extLst>
          </p:cNvPr>
          <p:cNvCxnSpPr>
            <a:cxnSpLocks/>
            <a:stCxn id="172" idx="2"/>
            <a:endCxn id="240" idx="0"/>
          </p:cNvCxnSpPr>
          <p:nvPr/>
        </p:nvCxnSpPr>
        <p:spPr>
          <a:xfrm flipH="1">
            <a:off x="2731920" y="5056068"/>
            <a:ext cx="1609807" cy="11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E798EC3-1E38-4100-9002-AB1A349C5ADE}"/>
              </a:ext>
            </a:extLst>
          </p:cNvPr>
          <p:cNvGrpSpPr/>
          <p:nvPr/>
        </p:nvGrpSpPr>
        <p:grpSpPr>
          <a:xfrm>
            <a:off x="3405816" y="2021074"/>
            <a:ext cx="1116680" cy="1026328"/>
            <a:chOff x="5181840" y="3016183"/>
            <a:chExt cx="1116680" cy="1026328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C4153610-8BAD-4FAE-A0EF-20C1978BC6D8}"/>
                </a:ext>
              </a:extLst>
            </p:cNvPr>
            <p:cNvGrpSpPr/>
            <p:nvPr/>
          </p:nvGrpSpPr>
          <p:grpSpPr>
            <a:xfrm>
              <a:off x="5181840" y="3016183"/>
              <a:ext cx="1116680" cy="977451"/>
              <a:chOff x="1204656" y="4735326"/>
              <a:chExt cx="1116680" cy="977451"/>
            </a:xfrm>
          </p:grpSpPr>
          <p:sp>
            <p:nvSpPr>
              <p:cNvPr id="226" name="Hexagon 225">
                <a:extLst>
                  <a:ext uri="{FF2B5EF4-FFF2-40B4-BE49-F238E27FC236}">
                    <a16:creationId xmlns:a16="http://schemas.microsoft.com/office/drawing/2014/main" id="{CE39E1C2-6605-47F0-9B00-30FF5C4FEE0F}"/>
                  </a:ext>
                </a:extLst>
              </p:cNvPr>
              <p:cNvSpPr/>
              <p:nvPr/>
            </p:nvSpPr>
            <p:spPr>
              <a:xfrm>
                <a:off x="1204656" y="4751169"/>
                <a:ext cx="1116680" cy="961608"/>
              </a:xfrm>
              <a:prstGeom prst="hexagon">
                <a:avLst/>
              </a:prstGeom>
              <a:noFill/>
              <a:ln>
                <a:solidFill>
                  <a:srgbClr val="FFCB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rgbClr val="326CE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7" name="Picture 6" descr="Image result for kubernetes pod icon">
                <a:extLst>
                  <a:ext uri="{FF2B5EF4-FFF2-40B4-BE49-F238E27FC236}">
                    <a16:creationId xmlns:a16="http://schemas.microsoft.com/office/drawing/2014/main" id="{19880A2A-7657-4031-A014-46974704F4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0091" y="4735326"/>
                <a:ext cx="249138" cy="2491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25" name="Picture 2" descr="Related image">
              <a:extLst>
                <a:ext uri="{FF2B5EF4-FFF2-40B4-BE49-F238E27FC236}">
                  <a16:creationId xmlns:a16="http://schemas.microsoft.com/office/drawing/2014/main" id="{6538D55E-ACA0-4E7A-AD72-03BFF30023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7692" y="3719988"/>
              <a:ext cx="322523" cy="322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AutoShape 2" descr="Image result for vuejs icon">
            <a:extLst>
              <a:ext uri="{FF2B5EF4-FFF2-40B4-BE49-F238E27FC236}">
                <a16:creationId xmlns:a16="http://schemas.microsoft.com/office/drawing/2014/main" id="{624D113F-2310-49DC-A227-6F25267054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4" descr="Image result for vuejs icon">
            <a:extLst>
              <a:ext uri="{FF2B5EF4-FFF2-40B4-BE49-F238E27FC236}">
                <a16:creationId xmlns:a16="http://schemas.microsoft.com/office/drawing/2014/main" id="{A706840D-595D-445E-954A-37152408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621" y="2224384"/>
            <a:ext cx="407988" cy="40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" name="Rectangle 228">
            <a:extLst>
              <a:ext uri="{FF2B5EF4-FFF2-40B4-BE49-F238E27FC236}">
                <a16:creationId xmlns:a16="http://schemas.microsoft.com/office/drawing/2014/main" id="{B35F8923-0AD0-4071-B975-8FB7E3633D8A}"/>
              </a:ext>
            </a:extLst>
          </p:cNvPr>
          <p:cNvSpPr/>
          <p:nvPr/>
        </p:nvSpPr>
        <p:spPr>
          <a:xfrm>
            <a:off x="3622510" y="2567215"/>
            <a:ext cx="5164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Portal</a:t>
            </a:r>
            <a:endParaRPr lang="en-US" sz="100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5" name="Picture 2" descr="Related image">
            <a:extLst>
              <a:ext uri="{FF2B5EF4-FFF2-40B4-BE49-F238E27FC236}">
                <a16:creationId xmlns:a16="http://schemas.microsoft.com/office/drawing/2014/main" id="{C934D2F1-4703-4415-8FF0-380C13D9C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49" y="5381552"/>
            <a:ext cx="397447" cy="37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8E3EC146-2A34-490C-B53A-C72A361A9DBA}"/>
              </a:ext>
            </a:extLst>
          </p:cNvPr>
          <p:cNvSpPr txBox="1"/>
          <p:nvPr/>
        </p:nvSpPr>
        <p:spPr>
          <a:xfrm>
            <a:off x="7855847" y="5720002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Data Explorer</a:t>
            </a:r>
          </a:p>
        </p:txBody>
      </p:sp>
    </p:spTree>
    <p:extLst>
      <p:ext uri="{BB962C8B-B14F-4D97-AF65-F5344CB8AC3E}">
        <p14:creationId xmlns:p14="http://schemas.microsoft.com/office/powerpoint/2010/main" val="302733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564CA-661B-452F-8597-F2334ED85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E38C8F-F1F0-4F40-8241-1DFE4B00859D}"/>
              </a:ext>
            </a:extLst>
          </p:cNvPr>
          <p:cNvGraphicFramePr>
            <a:graphicFrameLocks noGrp="1"/>
          </p:cNvGraphicFramePr>
          <p:nvPr/>
        </p:nvGraphicFramePr>
        <p:xfrm>
          <a:off x="266923" y="1237287"/>
          <a:ext cx="11570657" cy="423044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109943">
                  <a:extLst>
                    <a:ext uri="{9D8B030D-6E8A-4147-A177-3AD203B41FA5}">
                      <a16:colId xmlns:a16="http://schemas.microsoft.com/office/drawing/2014/main" val="3748046061"/>
                    </a:ext>
                  </a:extLst>
                </a:gridCol>
                <a:gridCol w="4677764">
                  <a:extLst>
                    <a:ext uri="{9D8B030D-6E8A-4147-A177-3AD203B41FA5}">
                      <a16:colId xmlns:a16="http://schemas.microsoft.com/office/drawing/2014/main" val="3869653845"/>
                    </a:ext>
                  </a:extLst>
                </a:gridCol>
                <a:gridCol w="4782950">
                  <a:extLst>
                    <a:ext uri="{9D8B030D-6E8A-4147-A177-3AD203B41FA5}">
                      <a16:colId xmlns:a16="http://schemas.microsoft.com/office/drawing/2014/main" val="2864954327"/>
                    </a:ext>
                  </a:extLst>
                </a:gridCol>
              </a:tblGrid>
              <a:tr h="3766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Objective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 Cases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Azure Services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extLst>
                  <a:ext uri="{0D108BD9-81ED-4DB2-BD59-A6C34878D82A}">
                    <a16:rowId xmlns:a16="http://schemas.microsoft.com/office/drawing/2014/main" val="4161084079"/>
                  </a:ext>
                </a:extLst>
              </a:tr>
              <a:tr h="1067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Administrator and Privileged User Track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New Administrator / Privileged user creation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Abnormal login attempts and login failures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>
                          <a:effectLst/>
                        </a:rPr>
                        <a:t>Azure Security Center Just In Time Access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>
                          <a:effectLst/>
                        </a:rPr>
                        <a:t>Azure Active Directory Privileged Identity Management (PIM)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extLst>
                  <a:ext uri="{0D108BD9-81ED-4DB2-BD59-A6C34878D82A}">
                    <a16:rowId xmlns:a16="http://schemas.microsoft.com/office/drawing/2014/main" val="1201921638"/>
                  </a:ext>
                </a:extLst>
              </a:tr>
              <a:tr h="14985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Network Traffic Logs monitoring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Firewall event monitoring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Abuse and exploitation attempts monitoring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Alert generation for successful access to or from external IPs identified as malicious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>
                          <a:effectLst/>
                        </a:rPr>
                        <a:t>Azure Firewall (with Threat Intelligence turned on in alert and deny mode)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r>
                        <a:rPr lang="en-US" sz="1800" baseline="30000">
                          <a:effectLst/>
                        </a:rPr>
                        <a:t>rd</a:t>
                      </a:r>
                      <a:r>
                        <a:rPr lang="en-US" sz="1800">
                          <a:effectLst/>
                        </a:rPr>
                        <a:t> Party NGFW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>
                          <a:effectLst/>
                        </a:rPr>
                        <a:t>Network Watcher and Open Source tools (for investigation)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extLst>
                  <a:ext uri="{0D108BD9-81ED-4DB2-BD59-A6C34878D82A}">
                    <a16:rowId xmlns:a16="http://schemas.microsoft.com/office/drawing/2014/main" val="140154576"/>
                  </a:ext>
                </a:extLst>
              </a:tr>
              <a:tr h="8516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Monitor data leakages such as exfiltration of data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Monitor access of sensitive table – authorized / unauthorized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>
                          <a:effectLst/>
                        </a:rPr>
                        <a:t>Azure Security Center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>
                          <a:effectLst/>
                        </a:rPr>
                        <a:t>Vulnerability Assessment for Azure SQL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extLst>
                  <a:ext uri="{0D108BD9-81ED-4DB2-BD59-A6C34878D82A}">
                    <a16:rowId xmlns:a16="http://schemas.microsoft.com/office/drawing/2014/main" val="4164133262"/>
                  </a:ext>
                </a:extLst>
              </a:tr>
              <a:tr h="4204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24x7 monitoring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Cloud native SIEM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>
                          <a:effectLst/>
                        </a:rPr>
                        <a:t>Azure Sentinel (Preview)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733" marR="49733" marT="0" marB="0" anchor="ctr"/>
                </a:tc>
                <a:extLst>
                  <a:ext uri="{0D108BD9-81ED-4DB2-BD59-A6C34878D82A}">
                    <a16:rowId xmlns:a16="http://schemas.microsoft.com/office/drawing/2014/main" val="2991658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779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8E7991D-49E1-4667-B0C2-51EA31F08B56}"/>
              </a:ext>
            </a:extLst>
          </p:cNvPr>
          <p:cNvSpPr/>
          <p:nvPr/>
        </p:nvSpPr>
        <p:spPr>
          <a:xfrm>
            <a:off x="404769" y="996838"/>
            <a:ext cx="112441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GCCI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IM8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Azure Secure DevOps Kit - </a:t>
            </a:r>
            <a:r>
              <a:rPr lang="en-US">
                <a:hlinkClick r:id="rId2"/>
              </a:rPr>
              <a:t>https://azsk.azurewebsites.net/README.html</a:t>
            </a: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Azure CIS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Azure </a:t>
            </a:r>
            <a:r>
              <a:rPr lang="en-US" err="1">
                <a:latin typeface="Segoe UI" panose="020B0502040204020203" pitchFamily="34" charset="0"/>
                <a:cs typeface="Segoe UI" panose="020B0502040204020203" pitchFamily="34" charset="0"/>
              </a:rPr>
              <a:t>BluePrint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 – ISO 27001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D9730B-9518-4D29-9C9F-4AC36D86BD9B}"/>
              </a:ext>
            </a:extLst>
          </p:cNvPr>
          <p:cNvSpPr/>
          <p:nvPr/>
        </p:nvSpPr>
        <p:spPr>
          <a:xfrm>
            <a:off x="0" y="0"/>
            <a:ext cx="12192000" cy="476834"/>
          </a:xfrm>
          <a:prstGeom prst="rect">
            <a:avLst/>
          </a:prstGeom>
          <a:solidFill>
            <a:srgbClr val="FFC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Sources that inspire Policies</a:t>
            </a:r>
          </a:p>
        </p:txBody>
      </p:sp>
    </p:spTree>
    <p:extLst>
      <p:ext uri="{BB962C8B-B14F-4D97-AF65-F5344CB8AC3E}">
        <p14:creationId xmlns:p14="http://schemas.microsoft.com/office/powerpoint/2010/main" val="42053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CE2899-CC84-49FE-BB4A-66F575624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791206"/>
              </p:ext>
            </p:extLst>
          </p:nvPr>
        </p:nvGraphicFramePr>
        <p:xfrm>
          <a:off x="0" y="0"/>
          <a:ext cx="11909367" cy="671265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922400">
                  <a:extLst>
                    <a:ext uri="{9D8B030D-6E8A-4147-A177-3AD203B41FA5}">
                      <a16:colId xmlns:a16="http://schemas.microsoft.com/office/drawing/2014/main" val="3869653845"/>
                    </a:ext>
                  </a:extLst>
                </a:gridCol>
                <a:gridCol w="1922400">
                  <a:extLst>
                    <a:ext uri="{9D8B030D-6E8A-4147-A177-3AD203B41FA5}">
                      <a16:colId xmlns:a16="http://schemas.microsoft.com/office/drawing/2014/main" val="2864954327"/>
                    </a:ext>
                  </a:extLst>
                </a:gridCol>
                <a:gridCol w="2013978">
                  <a:extLst>
                    <a:ext uri="{9D8B030D-6E8A-4147-A177-3AD203B41FA5}">
                      <a16:colId xmlns:a16="http://schemas.microsoft.com/office/drawing/2014/main" val="4249425716"/>
                    </a:ext>
                  </a:extLst>
                </a:gridCol>
                <a:gridCol w="2484699">
                  <a:extLst>
                    <a:ext uri="{9D8B030D-6E8A-4147-A177-3AD203B41FA5}">
                      <a16:colId xmlns:a16="http://schemas.microsoft.com/office/drawing/2014/main" val="2345678788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2056109255"/>
                    </a:ext>
                  </a:extLst>
                </a:gridCol>
                <a:gridCol w="1900864">
                  <a:extLst>
                    <a:ext uri="{9D8B030D-6E8A-4147-A177-3AD203B41FA5}">
                      <a16:colId xmlns:a16="http://schemas.microsoft.com/office/drawing/2014/main" val="3529807385"/>
                    </a:ext>
                  </a:extLst>
                </a:gridCol>
              </a:tblGrid>
              <a:tr h="259157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Policy Controller Responsibilities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 anchor="ctr"/>
                </a:tc>
                <a:extLst>
                  <a:ext uri="{0D108BD9-81ED-4DB2-BD59-A6C34878D82A}">
                    <a16:rowId xmlns:a16="http://schemas.microsoft.com/office/drawing/2014/main" val="2378317894"/>
                  </a:ext>
                </a:extLst>
              </a:tr>
              <a:tr h="300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Default Services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Assessment Plan</a:t>
                      </a:r>
                    </a:p>
                  </a:txBody>
                  <a:tcPr marL="49733" marR="497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Security Hygiene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Assessment Plan</a:t>
                      </a:r>
                    </a:p>
                  </a:txBody>
                  <a:tcPr marL="49733" marR="497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Log Enabler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Assessment Plan</a:t>
                      </a:r>
                    </a:p>
                  </a:txBody>
                  <a:tcPr marL="49733" marR="497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Archive Tenant Logs</a:t>
                      </a:r>
                    </a:p>
                  </a:txBody>
                  <a:tcPr marL="49733" marR="497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Visualize/Search Logs</a:t>
                      </a:r>
                    </a:p>
                  </a:txBody>
                  <a:tcPr marL="49733" marR="497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Other Features provided in Policy Controller Portal</a:t>
                      </a:r>
                      <a:endParaRPr lang="en-US" sz="10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084079"/>
                  </a:ext>
                </a:extLst>
              </a:tr>
              <a:tr h="5753103">
                <a:tc>
                  <a:txBody>
                    <a:bodyPr/>
                    <a:lstStyle/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Always create 1 default LA workspace</a:t>
                      </a: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000" b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Measure: </a:t>
                      </a:r>
                      <a:r>
                        <a:rPr lang="en-US" sz="1000" b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ToAssess</a:t>
                      </a:r>
                      <a:r>
                        <a:rPr lang="en-US" sz="1000" b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00" b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ToRemediate</a:t>
                      </a:r>
                      <a:endParaRPr lang="en-US" sz="1000" b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000" b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Associate ASC to default LA workspace</a:t>
                      </a:r>
                    </a:p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b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Upgrade ASC to Standard</a:t>
                      </a:r>
                    </a:p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b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b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Enable “Auto Provisioning” ASC to auto-install MMA agent</a:t>
                      </a:r>
                    </a:p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b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Enable Az Backup on VMs that has missing backup</a:t>
                      </a:r>
                    </a:p>
                  </a:txBody>
                  <a:tcPr marL="49733" marR="4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 Storage ATP not enabled. </a:t>
                      </a: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measure: assess, remediate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Is Secure Transfer enabled for Azure Storage</a:t>
                      </a: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 SQL Audit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 SQL Advance Data Security – Vulnerability Assessment scans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 SQL Advance Data Security – ATP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 Database for PostgreSQL ATP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 Database for MySQL ATP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 Database for MariaDB ATP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 any “imported certificates” in AKV expiring soon.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 PaaS Services log to 2 destination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Log to “local” </a:t>
                      </a:r>
                      <a:r>
                        <a:rPr lang="en-US" sz="1000" u="sng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 workspace</a:t>
                      </a:r>
                    </a:p>
                    <a:p>
                      <a:pPr marL="457200" marR="0" lvl="1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u="sng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strike="sng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Also log to Policy Controller central event hubs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Ensure VMs are connected to “default” LA workspace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Ensure “Monitor for VM” is enabled for all VMs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Link Azure Activity to Log Analytics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Install Monitoring Solution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hlinkClick r:id="rId2"/>
                        </a:rPr>
                        <a:t>https://dev.azure.com/swiftoffice/Elenktis/_workitems/edit/105/</a:t>
                      </a: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From all subscriptions to central storage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VM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Windows security events logged by MMA agent, </a:t>
                      </a: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from </a:t>
                      </a:r>
                      <a:r>
                        <a:rPr lang="en-US" sz="1000" b="1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LAWrk</a:t>
                      </a:r>
                      <a:endParaRPr lang="en-US" sz="10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Monitor for VM (Insights), from </a:t>
                      </a:r>
                      <a:r>
                        <a:rPr lang="en-US" sz="1000" b="1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LAWrk</a:t>
                      </a: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000" b="1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VMConnection</a:t>
                      </a: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table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Network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NSG Flow logs, collect from </a:t>
                      </a: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storage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NSG Flow Traffic Analytics, collect </a:t>
                      </a: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from </a:t>
                      </a:r>
                      <a:r>
                        <a:rPr lang="en-US" sz="1000" b="1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LAWrk</a:t>
                      </a:r>
                      <a:endParaRPr lang="en-US" sz="10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Security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Az DDoS Protection Standard, </a:t>
                      </a: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from </a:t>
                      </a:r>
                      <a:r>
                        <a:rPr lang="en-US" sz="1000" b="1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LAWrk</a:t>
                      </a:r>
                      <a:endParaRPr lang="en-US" sz="10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Az Firewall logs, </a:t>
                      </a: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from </a:t>
                      </a:r>
                      <a:r>
                        <a:rPr lang="en-US" sz="1000" b="1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LAWrk</a:t>
                      </a:r>
                      <a:endParaRPr lang="en-US" sz="10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Az App Gateway WAF, </a:t>
                      </a: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from </a:t>
                      </a:r>
                      <a:r>
                        <a:rPr lang="en-US" sz="1000" b="1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LAWrk</a:t>
                      </a:r>
                      <a:endParaRPr lang="en-US" sz="10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Az Front Door WAF logs, </a:t>
                      </a: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from </a:t>
                      </a:r>
                      <a:r>
                        <a:rPr lang="en-US" sz="1000" b="1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LAWrk</a:t>
                      </a:r>
                      <a:endParaRPr lang="en-US" sz="10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Database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Az SQL ATP, </a:t>
                      </a: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from storage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Az SQL VA Scan result, collect from storage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Storage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Storage Analytics, </a:t>
                      </a: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from storage $log container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b="1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Operations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Azure Activity Log,</a:t>
                      </a:r>
                      <a:r>
                        <a:rPr lang="en-US" sz="1000" b="1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from EventHub</a:t>
                      </a:r>
                    </a:p>
                  </a:txBody>
                  <a:tcPr marL="49733" marR="4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ELK stack to visualize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Activity Log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AAD </a:t>
                      </a:r>
                      <a:r>
                        <a:rPr lang="en-US" sz="100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Signin</a:t>
                      </a: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NSG Traffics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Monitor for VM – Connection Metrics for Malicious Remote IP and opened port</a:t>
                      </a:r>
                    </a:p>
                  </a:txBody>
                  <a:tcPr marL="49733" marR="4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*AIAS compliance asserter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         measure: produce report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NSG rule search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Search VMs with Public IPs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Tag multiple VMs</a:t>
                      </a: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*Tag </a:t>
                      </a: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Log Data according to Resource Tags</a:t>
                      </a:r>
                    </a:p>
                  </a:txBody>
                  <a:tcPr marL="49733" marR="4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9216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27BE54-F1EF-4947-A1AA-FE050AA410A5}"/>
              </a:ext>
            </a:extLst>
          </p:cNvPr>
          <p:cNvSpPr txBox="1"/>
          <p:nvPr/>
        </p:nvSpPr>
        <p:spPr>
          <a:xfrm>
            <a:off x="3236897" y="0"/>
            <a:ext cx="956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Discover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1E47E-9992-4FB6-BDAE-D0A5C1FA97F6}"/>
              </a:ext>
            </a:extLst>
          </p:cNvPr>
          <p:cNvSpPr txBox="1"/>
          <p:nvPr/>
        </p:nvSpPr>
        <p:spPr>
          <a:xfrm>
            <a:off x="4669457" y="0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Assess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85751-AD6C-4FF3-AB18-38ABE66E4CC4}"/>
              </a:ext>
            </a:extLst>
          </p:cNvPr>
          <p:cNvSpPr txBox="1"/>
          <p:nvPr/>
        </p:nvSpPr>
        <p:spPr>
          <a:xfrm>
            <a:off x="5960701" y="0"/>
            <a:ext cx="1142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Remediate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D2EDB-0AB8-44B4-8495-5372055BF276}"/>
              </a:ext>
            </a:extLst>
          </p:cNvPr>
          <p:cNvSpPr txBox="1"/>
          <p:nvPr/>
        </p:nvSpPr>
        <p:spPr>
          <a:xfrm>
            <a:off x="7622944" y="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Collect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47246-6D24-42A8-BA05-235139E4BD4B}"/>
              </a:ext>
            </a:extLst>
          </p:cNvPr>
          <p:cNvSpPr txBox="1"/>
          <p:nvPr/>
        </p:nvSpPr>
        <p:spPr>
          <a:xfrm>
            <a:off x="8994544" y="0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423190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CE2899-CC84-49FE-BB4A-66F575624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87797"/>
              </p:ext>
            </p:extLst>
          </p:nvPr>
        </p:nvGraphicFramePr>
        <p:xfrm>
          <a:off x="282632" y="62268"/>
          <a:ext cx="11909367" cy="7233881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922400">
                  <a:extLst>
                    <a:ext uri="{9D8B030D-6E8A-4147-A177-3AD203B41FA5}">
                      <a16:colId xmlns:a16="http://schemas.microsoft.com/office/drawing/2014/main" val="3869653845"/>
                    </a:ext>
                  </a:extLst>
                </a:gridCol>
                <a:gridCol w="2644059">
                  <a:extLst>
                    <a:ext uri="{9D8B030D-6E8A-4147-A177-3AD203B41FA5}">
                      <a16:colId xmlns:a16="http://schemas.microsoft.com/office/drawing/2014/main" val="2864954327"/>
                    </a:ext>
                  </a:extLst>
                </a:gridCol>
                <a:gridCol w="1292319">
                  <a:extLst>
                    <a:ext uri="{9D8B030D-6E8A-4147-A177-3AD203B41FA5}">
                      <a16:colId xmlns:a16="http://schemas.microsoft.com/office/drawing/2014/main" val="4249425716"/>
                    </a:ext>
                  </a:extLst>
                </a:gridCol>
                <a:gridCol w="2484699">
                  <a:extLst>
                    <a:ext uri="{9D8B030D-6E8A-4147-A177-3AD203B41FA5}">
                      <a16:colId xmlns:a16="http://schemas.microsoft.com/office/drawing/2014/main" val="2345678788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2056109255"/>
                    </a:ext>
                  </a:extLst>
                </a:gridCol>
                <a:gridCol w="1900864">
                  <a:extLst>
                    <a:ext uri="{9D8B030D-6E8A-4147-A177-3AD203B41FA5}">
                      <a16:colId xmlns:a16="http://schemas.microsoft.com/office/drawing/2014/main" val="3529807385"/>
                    </a:ext>
                  </a:extLst>
                </a:gridCol>
              </a:tblGrid>
              <a:tr h="259157">
                <a:tc gridSpan="6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Policy Controller Responsibilities</a:t>
                      </a:r>
                    </a:p>
                  </a:txBody>
                  <a:tcPr marL="49733" marR="49733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 anchor="ctr"/>
                </a:tc>
                <a:extLst>
                  <a:ext uri="{0D108BD9-81ED-4DB2-BD59-A6C34878D82A}">
                    <a16:rowId xmlns:a16="http://schemas.microsoft.com/office/drawing/2014/main" val="2378317894"/>
                  </a:ext>
                </a:extLst>
              </a:tr>
              <a:tr h="300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Default Services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Assessment Plan</a:t>
                      </a:r>
                    </a:p>
                  </a:txBody>
                  <a:tcPr marL="49733" marR="497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Security Hygiene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Assessment Plan</a:t>
                      </a:r>
                    </a:p>
                  </a:txBody>
                  <a:tcPr marL="49733" marR="497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Log Enabler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Assessment Plan</a:t>
                      </a:r>
                    </a:p>
                  </a:txBody>
                  <a:tcPr marL="49733" marR="497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Log Collector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Assessment Plan</a:t>
                      </a:r>
                    </a:p>
                  </a:txBody>
                  <a:tcPr marL="49733" marR="497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Visualize Logs</a:t>
                      </a:r>
                    </a:p>
                  </a:txBody>
                  <a:tcPr marL="49733" marR="497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Compliance Assessment</a:t>
                      </a:r>
                      <a:endParaRPr lang="en-US" sz="900" b="1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084079"/>
                  </a:ext>
                </a:extLst>
              </a:tr>
              <a:tr h="5753103">
                <a:tc>
                  <a:txBody>
                    <a:bodyPr/>
                    <a:lstStyle/>
                    <a:p>
                      <a:pPr marL="171450" marR="0" indent="-1714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VM Disk encryption enabled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SQL TDE enable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Azure Resource lock on</a:t>
                      </a:r>
                    </a:p>
                    <a:p>
                      <a:pPr marL="800100" marR="0" lvl="1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measures: assess, remediate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Install missing MS Antimalware on VMs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measures: assess, remediate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Is App Service </a:t>
                      </a:r>
                      <a:r>
                        <a:rPr lang="en-US" sz="1000" b="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HttpsOnly</a:t>
                      </a: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 enabled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000" b="0" strike="sngStrike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App Insights Availability Test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 b="0" strike="sngStrike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measures: assess, notify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Missing NSG at subnet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measures: assess, notify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No rules in NSG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measures: assess, notify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DDoS Protection Standard not enabled when PIP present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measures: assess, remediate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Remote Debugging of Az </a:t>
                      </a:r>
                      <a:r>
                        <a:rPr lang="en-US" sz="1000" b="0" dirty="0" err="1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Func</a:t>
                      </a: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measures: assess, remediate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Remote Debugging of App Service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Measures: assess, remediate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Check VM connected to </a:t>
                      </a:r>
                      <a:r>
                        <a:rPr lang="en-US" sz="1000" b="0"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LA workspace</a:t>
                      </a: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"/>
                        <a:tabLst/>
                        <a:defRPr/>
                      </a:pPr>
                      <a:endParaRPr lang="en-US" sz="1000" b="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endParaRPr lang="en-US" sz="10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en-US" sz="10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49733" marR="4973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92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61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B10A0-BF5D-40D9-81D3-F8639F755C03}"/>
              </a:ext>
            </a:extLst>
          </p:cNvPr>
          <p:cNvSpPr/>
          <p:nvPr/>
        </p:nvSpPr>
        <p:spPr>
          <a:xfrm>
            <a:off x="0" y="0"/>
            <a:ext cx="12192000" cy="334330"/>
          </a:xfrm>
          <a:prstGeom prst="rect">
            <a:avLst/>
          </a:prstGeom>
          <a:solidFill>
            <a:srgbClr val="FFC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SwiftCloud</a:t>
            </a:r>
            <a:r>
              <a:rPr lang="en-US" sz="2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Policy Controller - Azure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5D0A6-0041-499F-954E-87E7876D0296}"/>
              </a:ext>
            </a:extLst>
          </p:cNvPr>
          <p:cNvSpPr/>
          <p:nvPr/>
        </p:nvSpPr>
        <p:spPr>
          <a:xfrm>
            <a:off x="8802029" y="555373"/>
            <a:ext cx="3351178" cy="55295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 Subscription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C4EB78F-CD87-4647-96A7-CE3A002C6538}"/>
              </a:ext>
            </a:extLst>
          </p:cNvPr>
          <p:cNvGrpSpPr/>
          <p:nvPr/>
        </p:nvGrpSpPr>
        <p:grpSpPr>
          <a:xfrm>
            <a:off x="9839214" y="1915917"/>
            <a:ext cx="757452" cy="595334"/>
            <a:chOff x="8347547" y="1299575"/>
            <a:chExt cx="1150905" cy="79324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A9EB3B-2C31-471A-93CB-7BE46AD2934B}"/>
                </a:ext>
              </a:extLst>
            </p:cNvPr>
            <p:cNvGrpSpPr/>
            <p:nvPr/>
          </p:nvGrpSpPr>
          <p:grpSpPr>
            <a:xfrm>
              <a:off x="8347547" y="1351782"/>
              <a:ext cx="1150905" cy="741033"/>
              <a:chOff x="8078152" y="1467526"/>
              <a:chExt cx="1150905" cy="741033"/>
            </a:xfrm>
          </p:grpSpPr>
          <p:pic>
            <p:nvPicPr>
              <p:cNvPr id="1038" name="Picture 14" descr="Related image">
                <a:extLst>
                  <a:ext uri="{FF2B5EF4-FFF2-40B4-BE49-F238E27FC236}">
                    <a16:creationId xmlns:a16="http://schemas.microsoft.com/office/drawing/2014/main" id="{B083FD96-DA67-4EAA-AA52-78E5645E1F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9715" y="1467526"/>
                <a:ext cx="391149" cy="3911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9AF6E6B-0B79-4293-BDB1-05138A4515E4}"/>
                  </a:ext>
                </a:extLst>
              </p:cNvPr>
              <p:cNvSpPr txBox="1"/>
              <p:nvPr/>
            </p:nvSpPr>
            <p:spPr>
              <a:xfrm>
                <a:off x="8078152" y="1817409"/>
                <a:ext cx="1150905" cy="391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All PaaS </a:t>
                </a:r>
                <a:r>
                  <a:rPr lang="en-US" sz="800" err="1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Diag</a:t>
                </a:r>
                <a:endPara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800" b="1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 log analytics</a:t>
                </a:r>
              </a:p>
            </p:txBody>
          </p:sp>
        </p:grpSp>
        <p:pic>
          <p:nvPicPr>
            <p:cNvPr id="12" name="Picture 6" descr="Related image">
              <a:extLst>
                <a:ext uri="{FF2B5EF4-FFF2-40B4-BE49-F238E27FC236}">
                  <a16:creationId xmlns:a16="http://schemas.microsoft.com/office/drawing/2014/main" id="{02347B71-C706-43A2-9155-BF6F3A26C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3071" y="1299575"/>
              <a:ext cx="315034" cy="315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4C7D71-578C-4622-9F6F-439D06B80F8A}"/>
              </a:ext>
            </a:extLst>
          </p:cNvPr>
          <p:cNvGrpSpPr/>
          <p:nvPr/>
        </p:nvGrpSpPr>
        <p:grpSpPr>
          <a:xfrm>
            <a:off x="8844332" y="1887969"/>
            <a:ext cx="1021434" cy="566009"/>
            <a:chOff x="8309939" y="4258517"/>
            <a:chExt cx="1021434" cy="566009"/>
          </a:xfrm>
        </p:grpSpPr>
        <p:pic>
          <p:nvPicPr>
            <p:cNvPr id="1032" name="Picture 8" descr="Related image">
              <a:extLst>
                <a:ext uri="{FF2B5EF4-FFF2-40B4-BE49-F238E27FC236}">
                  <a16:creationId xmlns:a16="http://schemas.microsoft.com/office/drawing/2014/main" id="{82F381DD-A65E-479D-BBCB-11DD6F7EF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728" y="4258517"/>
              <a:ext cx="285339" cy="285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98072D2-5407-4422-A815-3FED3EE0EE53}"/>
                </a:ext>
              </a:extLst>
            </p:cNvPr>
            <p:cNvSpPr txBox="1"/>
            <p:nvPr/>
          </p:nvSpPr>
          <p:spPr>
            <a:xfrm>
              <a:off x="8309939" y="4485972"/>
              <a:ext cx="10214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Activity Log</a:t>
              </a:r>
            </a:p>
            <a:p>
              <a:pPr algn="ctr"/>
              <a:r>
                <a:rPr lang="en-US" sz="8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export event hub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0AC7590-B990-4E1C-81F1-5A1F20C690C3}"/>
              </a:ext>
            </a:extLst>
          </p:cNvPr>
          <p:cNvGrpSpPr/>
          <p:nvPr/>
        </p:nvGrpSpPr>
        <p:grpSpPr>
          <a:xfrm>
            <a:off x="650167" y="1654380"/>
            <a:ext cx="1047083" cy="737605"/>
            <a:chOff x="176116" y="2070580"/>
            <a:chExt cx="1047083" cy="737605"/>
          </a:xfrm>
        </p:grpSpPr>
        <p:pic>
          <p:nvPicPr>
            <p:cNvPr id="1034" name="Picture 10" descr="Related image">
              <a:extLst>
                <a:ext uri="{FF2B5EF4-FFF2-40B4-BE49-F238E27FC236}">
                  <a16:creationId xmlns:a16="http://schemas.microsoft.com/office/drawing/2014/main" id="{D20C2DDE-06B9-480A-9CFD-543DEB566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24" y="2070580"/>
              <a:ext cx="415526" cy="41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1AED42-2D07-44B3-82FB-2D5A3964BD71}"/>
                </a:ext>
              </a:extLst>
            </p:cNvPr>
            <p:cNvSpPr txBox="1"/>
            <p:nvPr/>
          </p:nvSpPr>
          <p:spPr>
            <a:xfrm>
              <a:off x="176116" y="2454242"/>
              <a:ext cx="1047083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5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Cosmos Db</a:t>
              </a:r>
            </a:p>
            <a:p>
              <a:pPr algn="ctr"/>
              <a:r>
                <a:rPr lang="en-US" sz="85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Mongo API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DB2C0C2-5F11-40F3-8F86-2D4939D0DA7F}"/>
              </a:ext>
            </a:extLst>
          </p:cNvPr>
          <p:cNvGrpSpPr/>
          <p:nvPr/>
        </p:nvGrpSpPr>
        <p:grpSpPr>
          <a:xfrm>
            <a:off x="10523596" y="1903136"/>
            <a:ext cx="1165568" cy="745255"/>
            <a:chOff x="8364582" y="4111017"/>
            <a:chExt cx="1165568" cy="745255"/>
          </a:xfrm>
        </p:grpSpPr>
        <p:pic>
          <p:nvPicPr>
            <p:cNvPr id="80" name="Picture 12" descr="Image result for azure nsg icon">
              <a:extLst>
                <a:ext uri="{FF2B5EF4-FFF2-40B4-BE49-F238E27FC236}">
                  <a16:creationId xmlns:a16="http://schemas.microsoft.com/office/drawing/2014/main" id="{BF2E3CC5-B020-4F20-8B07-96012AED8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7750" y="4111017"/>
              <a:ext cx="312987" cy="31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4A7400D-32AB-4D11-902A-17E4F1358A9F}"/>
                </a:ext>
              </a:extLst>
            </p:cNvPr>
            <p:cNvSpPr txBox="1"/>
            <p:nvPr/>
          </p:nvSpPr>
          <p:spPr>
            <a:xfrm>
              <a:off x="8364582" y="4394607"/>
              <a:ext cx="1165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Flow Logs on NSG</a:t>
              </a:r>
            </a:p>
            <a:p>
              <a:pPr algn="ctr"/>
              <a:r>
                <a:rPr lang="en-US" sz="8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blob </a:t>
              </a:r>
              <a:r>
                <a:rPr lang="en-US" sz="800" b="1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storage+LA</a:t>
              </a:r>
              <a:r>
                <a:rPr lang="en-US" sz="8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workspace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1CC4575-C706-4A1E-8445-363C36B75339}"/>
              </a:ext>
            </a:extLst>
          </p:cNvPr>
          <p:cNvGrpSpPr/>
          <p:nvPr/>
        </p:nvGrpSpPr>
        <p:grpSpPr>
          <a:xfrm>
            <a:off x="8956081" y="894816"/>
            <a:ext cx="1074333" cy="523095"/>
            <a:chOff x="6975361" y="1938026"/>
            <a:chExt cx="1272134" cy="661940"/>
          </a:xfrm>
        </p:grpSpPr>
        <p:pic>
          <p:nvPicPr>
            <p:cNvPr id="86" name="Picture 8" descr="Related image">
              <a:extLst>
                <a:ext uri="{FF2B5EF4-FFF2-40B4-BE49-F238E27FC236}">
                  <a16:creationId xmlns:a16="http://schemas.microsoft.com/office/drawing/2014/main" id="{406B6198-4B22-4149-9F71-B634130E8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7277" y="1938026"/>
              <a:ext cx="464109" cy="464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E56C282-AF26-45C8-AF73-2EC389E1A31F}"/>
                </a:ext>
              </a:extLst>
            </p:cNvPr>
            <p:cNvSpPr txBox="1"/>
            <p:nvPr/>
          </p:nvSpPr>
          <p:spPr>
            <a:xfrm>
              <a:off x="6975361" y="2327337"/>
              <a:ext cx="1272134" cy="272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Log Analytics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81ECA5-AEF6-4313-8943-9AF6C338330E}"/>
              </a:ext>
            </a:extLst>
          </p:cNvPr>
          <p:cNvGrpSpPr/>
          <p:nvPr/>
        </p:nvGrpSpPr>
        <p:grpSpPr>
          <a:xfrm>
            <a:off x="9980345" y="893028"/>
            <a:ext cx="1157689" cy="645189"/>
            <a:chOff x="6624867" y="3357651"/>
            <a:chExt cx="1416923" cy="758988"/>
          </a:xfrm>
        </p:grpSpPr>
        <p:pic>
          <p:nvPicPr>
            <p:cNvPr id="90" name="Picture 10" descr="Related image">
              <a:extLst>
                <a:ext uri="{FF2B5EF4-FFF2-40B4-BE49-F238E27FC236}">
                  <a16:creationId xmlns:a16="http://schemas.microsoft.com/office/drawing/2014/main" id="{DD268743-9274-4D95-881B-6DFE0206BA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9945" y="3357651"/>
              <a:ext cx="395899" cy="395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63A8DB3-9F51-4E6E-AC3B-78A947119E2B}"/>
                </a:ext>
              </a:extLst>
            </p:cNvPr>
            <p:cNvSpPr txBox="1"/>
            <p:nvPr/>
          </p:nvSpPr>
          <p:spPr>
            <a:xfrm>
              <a:off x="6624867" y="3718370"/>
              <a:ext cx="1416923" cy="398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Security Center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Standard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259C52-00C6-4DF9-AB6E-E6CB26DBC065}"/>
              </a:ext>
            </a:extLst>
          </p:cNvPr>
          <p:cNvGrpSpPr/>
          <p:nvPr/>
        </p:nvGrpSpPr>
        <p:grpSpPr>
          <a:xfrm>
            <a:off x="5500014" y="4139508"/>
            <a:ext cx="915635" cy="632923"/>
            <a:chOff x="6822328" y="3424001"/>
            <a:chExt cx="915635" cy="632923"/>
          </a:xfrm>
        </p:grpSpPr>
        <p:pic>
          <p:nvPicPr>
            <p:cNvPr id="94" name="Picture 10" descr="Related image">
              <a:extLst>
                <a:ext uri="{FF2B5EF4-FFF2-40B4-BE49-F238E27FC236}">
                  <a16:creationId xmlns:a16="http://schemas.microsoft.com/office/drawing/2014/main" id="{C228F340-DACA-44F1-AF57-4108A372C9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631" y="3424001"/>
              <a:ext cx="334693" cy="334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365D43E-640A-4E73-9805-5D0C43C70D39}"/>
                </a:ext>
              </a:extLst>
            </p:cNvPr>
            <p:cNvSpPr txBox="1"/>
            <p:nvPr/>
          </p:nvSpPr>
          <p:spPr>
            <a:xfrm>
              <a:off x="6822328" y="3718370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ASC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all subscriptions</a:t>
              </a: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4998BC6-6B60-4AE2-96A3-F81D230B9817}"/>
              </a:ext>
            </a:extLst>
          </p:cNvPr>
          <p:cNvSpPr/>
          <p:nvPr/>
        </p:nvSpPr>
        <p:spPr>
          <a:xfrm>
            <a:off x="3457473" y="4311664"/>
            <a:ext cx="6944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logs to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D92EA74-82E2-4309-9D7A-D93D8DCC7AE7}"/>
              </a:ext>
            </a:extLst>
          </p:cNvPr>
          <p:cNvGrpSpPr/>
          <p:nvPr/>
        </p:nvGrpSpPr>
        <p:grpSpPr>
          <a:xfrm>
            <a:off x="3068297" y="5721892"/>
            <a:ext cx="1074333" cy="658736"/>
            <a:chOff x="6975361" y="2007154"/>
            <a:chExt cx="1074333" cy="658736"/>
          </a:xfrm>
        </p:grpSpPr>
        <p:pic>
          <p:nvPicPr>
            <p:cNvPr id="106" name="Picture 8" descr="Related image">
              <a:extLst>
                <a:ext uri="{FF2B5EF4-FFF2-40B4-BE49-F238E27FC236}">
                  <a16:creationId xmlns:a16="http://schemas.microsoft.com/office/drawing/2014/main" id="{73AA76E0-14BE-49D2-AB2E-A314579FA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424" y="2007154"/>
              <a:ext cx="400110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1DAF273-EA6E-46D8-8381-1C9BBEB66E29}"/>
                </a:ext>
              </a:extLst>
            </p:cNvPr>
            <p:cNvSpPr txBox="1"/>
            <p:nvPr/>
          </p:nvSpPr>
          <p:spPr>
            <a:xfrm>
              <a:off x="6975361" y="2327336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Log Analytics</a:t>
              </a:r>
            </a:p>
            <a:p>
              <a:endParaRPr lang="en-US" sz="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1EEBD2-B67F-497B-A30C-92594F4ABC51}"/>
              </a:ext>
            </a:extLst>
          </p:cNvPr>
          <p:cNvGrpSpPr/>
          <p:nvPr/>
        </p:nvGrpSpPr>
        <p:grpSpPr>
          <a:xfrm>
            <a:off x="2172173" y="5739623"/>
            <a:ext cx="984948" cy="709564"/>
            <a:chOff x="173843" y="3513802"/>
            <a:chExt cx="984948" cy="70956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7B09D51-4EFA-49B1-B5B3-0C8B56360C33}"/>
                </a:ext>
              </a:extLst>
            </p:cNvPr>
            <p:cNvSpPr txBox="1"/>
            <p:nvPr/>
          </p:nvSpPr>
          <p:spPr>
            <a:xfrm>
              <a:off x="173843" y="3823256"/>
              <a:ext cx="984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AD P1</a:t>
              </a:r>
            </a:p>
            <a:p>
              <a:pPr algn="ctr"/>
              <a:r>
                <a:rPr lang="en-US" sz="100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diagsettings</a:t>
              </a:r>
              <a:r>
                <a:rPr lang="en-US" sz="10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601A3469-7597-476C-9EF0-AD1C6D31B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07" y="3513802"/>
              <a:ext cx="369170" cy="36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BCDBC36-DEE4-41EA-8141-C8937E59E82B}"/>
              </a:ext>
            </a:extLst>
          </p:cNvPr>
          <p:cNvCxnSpPr>
            <a:cxnSpLocks/>
            <a:stCxn id="1026" idx="3"/>
            <a:endCxn id="106" idx="1"/>
          </p:cNvCxnSpPr>
          <p:nvPr/>
        </p:nvCxnSpPr>
        <p:spPr>
          <a:xfrm flipV="1">
            <a:off x="2852107" y="5921947"/>
            <a:ext cx="556253" cy="2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643AC91-CA61-4AE1-AF48-3ECE0E0993A3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5585184" y="857717"/>
            <a:ext cx="3193692" cy="189429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E743C75-CEE6-4451-B7B1-4165D598069D}"/>
              </a:ext>
            </a:extLst>
          </p:cNvPr>
          <p:cNvSpPr/>
          <p:nvPr/>
        </p:nvSpPr>
        <p:spPr>
          <a:xfrm>
            <a:off x="6744334" y="1303648"/>
            <a:ext cx="1739579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Discover subscriptions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create mandatory services</a:t>
            </a:r>
          </a:p>
          <a:p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      foreach subscription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switch on security features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enable diagnostics logging</a:t>
            </a:r>
            <a:endParaRPr lang="en-US" sz="900"/>
          </a:p>
          <a:p>
            <a:endParaRPr lang="en-US" sz="900"/>
          </a:p>
          <a:p>
            <a:endParaRPr lang="en-US" sz="90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469B4CA-6457-495D-AF25-16AEA724907F}"/>
              </a:ext>
            </a:extLst>
          </p:cNvPr>
          <p:cNvSpPr/>
          <p:nvPr/>
        </p:nvSpPr>
        <p:spPr>
          <a:xfrm>
            <a:off x="276915" y="555372"/>
            <a:ext cx="6212232" cy="60560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0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Policy Controller Subscription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FA0E8DA3-4FD0-4ED2-9DC9-0DC9A4EC715E}"/>
              </a:ext>
            </a:extLst>
          </p:cNvPr>
          <p:cNvGrpSpPr/>
          <p:nvPr/>
        </p:nvGrpSpPr>
        <p:grpSpPr>
          <a:xfrm>
            <a:off x="11095631" y="900437"/>
            <a:ext cx="819455" cy="598446"/>
            <a:chOff x="10794669" y="1431049"/>
            <a:chExt cx="819455" cy="598446"/>
          </a:xfrm>
        </p:grpSpPr>
        <p:pic>
          <p:nvPicPr>
            <p:cNvPr id="1056" name="Picture 32" descr="Image result for windows defender icon">
              <a:extLst>
                <a:ext uri="{FF2B5EF4-FFF2-40B4-BE49-F238E27FC236}">
                  <a16:creationId xmlns:a16="http://schemas.microsoft.com/office/drawing/2014/main" id="{36D1AE09-B958-4A51-9A8E-BA652CBDE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62414" y="1431049"/>
              <a:ext cx="283966" cy="283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8C321D1A-6476-488A-8E55-55947A82FE5D}"/>
                </a:ext>
              </a:extLst>
            </p:cNvPr>
            <p:cNvSpPr txBox="1"/>
            <p:nvPr/>
          </p:nvSpPr>
          <p:spPr>
            <a:xfrm>
              <a:off x="10794669" y="1660163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Antimalware</a:t>
              </a:r>
            </a:p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 VMs</a:t>
              </a:r>
            </a:p>
          </p:txBody>
        </p: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8C8EB3FD-58D9-4FA3-BC76-C79387C3DCC9}"/>
              </a:ext>
            </a:extLst>
          </p:cNvPr>
          <p:cNvSpPr/>
          <p:nvPr/>
        </p:nvSpPr>
        <p:spPr>
          <a:xfrm>
            <a:off x="8865916" y="821963"/>
            <a:ext cx="3193079" cy="940116"/>
          </a:xfrm>
          <a:prstGeom prst="roundRect">
            <a:avLst>
              <a:gd name="adj" fmla="val 1799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1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default services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E572960A-F800-4BB6-A565-7468C02E5659}"/>
              </a:ext>
            </a:extLst>
          </p:cNvPr>
          <p:cNvSpPr/>
          <p:nvPr/>
        </p:nvSpPr>
        <p:spPr>
          <a:xfrm>
            <a:off x="8875835" y="1851547"/>
            <a:ext cx="3183160" cy="1965252"/>
          </a:xfrm>
          <a:prstGeom prst="roundRect">
            <a:avLst>
              <a:gd name="adj" fmla="val 1135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10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 logs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55C58BD-2FE1-4618-801C-5BEBDA1CD3A1}"/>
              </a:ext>
            </a:extLst>
          </p:cNvPr>
          <p:cNvGrpSpPr/>
          <p:nvPr/>
        </p:nvGrpSpPr>
        <p:grpSpPr>
          <a:xfrm>
            <a:off x="8939722" y="3152514"/>
            <a:ext cx="646014" cy="496668"/>
            <a:chOff x="9544061" y="1266724"/>
            <a:chExt cx="809838" cy="580987"/>
          </a:xfrm>
        </p:grpSpPr>
        <p:pic>
          <p:nvPicPr>
            <p:cNvPr id="201" name="Picture 10" descr="Related image">
              <a:extLst>
                <a:ext uri="{FF2B5EF4-FFF2-40B4-BE49-F238E27FC236}">
                  <a16:creationId xmlns:a16="http://schemas.microsoft.com/office/drawing/2014/main" id="{5CBB6779-9584-44FB-81FD-D51536043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6845" y="1266724"/>
              <a:ext cx="448965" cy="448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F9F44A3-4B0E-485A-95C0-E25AA2F40A82}"/>
                </a:ext>
              </a:extLst>
            </p:cNvPr>
            <p:cNvSpPr txBox="1"/>
            <p:nvPr/>
          </p:nvSpPr>
          <p:spPr>
            <a:xfrm>
              <a:off x="9544061" y="1616879"/>
              <a:ext cx="8098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ATP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C1401D4-D616-48C8-B484-3C6E45068A14}"/>
              </a:ext>
            </a:extLst>
          </p:cNvPr>
          <p:cNvGrpSpPr/>
          <p:nvPr/>
        </p:nvGrpSpPr>
        <p:grpSpPr>
          <a:xfrm>
            <a:off x="8928045" y="2511760"/>
            <a:ext cx="868377" cy="578039"/>
            <a:chOff x="9353836" y="1871159"/>
            <a:chExt cx="1176457" cy="815058"/>
          </a:xfrm>
        </p:grpSpPr>
        <p:pic>
          <p:nvPicPr>
            <p:cNvPr id="203" name="Picture 30" descr="Image result for azure sql icon">
              <a:extLst>
                <a:ext uri="{FF2B5EF4-FFF2-40B4-BE49-F238E27FC236}">
                  <a16:creationId xmlns:a16="http://schemas.microsoft.com/office/drawing/2014/main" id="{4234C140-9A04-4AEF-BBDA-F480F5721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168" y="1871159"/>
              <a:ext cx="425867" cy="425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CB85E86-480F-421F-B208-FFD19DE18BB8}"/>
                </a:ext>
              </a:extLst>
            </p:cNvPr>
            <p:cNvSpPr txBox="1"/>
            <p:nvPr/>
          </p:nvSpPr>
          <p:spPr>
            <a:xfrm>
              <a:off x="9353836" y="2252265"/>
              <a:ext cx="1176457" cy="433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SQL Audit</a:t>
              </a:r>
            </a:p>
            <a:p>
              <a:pPr algn="ctr"/>
              <a:r>
                <a:rPr lang="en-US" sz="8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blob storage</a:t>
              </a:r>
            </a:p>
          </p:txBody>
        </p: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8F412B6-1814-451A-BFB9-060E364719BA}"/>
              </a:ext>
            </a:extLst>
          </p:cNvPr>
          <p:cNvCxnSpPr>
            <a:cxnSpLocks/>
            <a:stCxn id="145" idx="2"/>
            <a:endCxn id="174" idx="3"/>
          </p:cNvCxnSpPr>
          <p:nvPr/>
        </p:nvCxnSpPr>
        <p:spPr>
          <a:xfrm flipH="1">
            <a:off x="2203548" y="4090622"/>
            <a:ext cx="2360463" cy="63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3B0EF52-B88F-4C41-B99C-9E25F364050A}"/>
              </a:ext>
            </a:extLst>
          </p:cNvPr>
          <p:cNvCxnSpPr>
            <a:cxnSpLocks/>
            <a:stCxn id="145" idx="1"/>
            <a:endCxn id="76" idx="3"/>
          </p:cNvCxnSpPr>
          <p:nvPr/>
        </p:nvCxnSpPr>
        <p:spPr>
          <a:xfrm flipH="1" flipV="1">
            <a:off x="1697250" y="2215014"/>
            <a:ext cx="1844208" cy="11795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A78D3AC-7AEE-4A7F-B9BA-2F31E169C401}"/>
              </a:ext>
            </a:extLst>
          </p:cNvPr>
          <p:cNvSpPr/>
          <p:nvPr/>
        </p:nvSpPr>
        <p:spPr>
          <a:xfrm>
            <a:off x="8865916" y="3877589"/>
            <a:ext cx="3193079" cy="2114076"/>
          </a:xfrm>
          <a:prstGeom prst="roundRect">
            <a:avLst>
              <a:gd name="adj" fmla="val 113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2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0BBE0D-D415-445D-828A-F359EDEF5D80}"/>
              </a:ext>
            </a:extLst>
          </p:cNvPr>
          <p:cNvGrpSpPr/>
          <p:nvPr/>
        </p:nvGrpSpPr>
        <p:grpSpPr>
          <a:xfrm>
            <a:off x="8897473" y="3898372"/>
            <a:ext cx="914033" cy="571612"/>
            <a:chOff x="9124748" y="5137142"/>
            <a:chExt cx="1057091" cy="5801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7B8D600-A611-4BA6-B393-12BC7BC0FD2B}"/>
                </a:ext>
              </a:extLst>
            </p:cNvPr>
            <p:cNvSpPr txBox="1"/>
            <p:nvPr/>
          </p:nvSpPr>
          <p:spPr>
            <a:xfrm>
              <a:off x="9124748" y="5373671"/>
              <a:ext cx="1057091" cy="343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MMA events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en-US" sz="800" b="1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LogAnalytics</a:t>
              </a:r>
              <a:endParaRPr lang="en-US" sz="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F8A7435-B8EC-46AC-89E4-87E970DA341B}"/>
                </a:ext>
              </a:extLst>
            </p:cNvPr>
            <p:cNvGrpSpPr/>
            <p:nvPr/>
          </p:nvGrpSpPr>
          <p:grpSpPr>
            <a:xfrm>
              <a:off x="9295721" y="5137142"/>
              <a:ext cx="494306" cy="315582"/>
              <a:chOff x="8457332" y="2549267"/>
              <a:chExt cx="726857" cy="402038"/>
            </a:xfrm>
          </p:grpSpPr>
          <p:pic>
            <p:nvPicPr>
              <p:cNvPr id="105" name="Picture 16" descr="Image result for azure vm icon">
                <a:extLst>
                  <a:ext uri="{FF2B5EF4-FFF2-40B4-BE49-F238E27FC236}">
                    <a16:creationId xmlns:a16="http://schemas.microsoft.com/office/drawing/2014/main" id="{AEF975A8-D7B1-4713-A093-8158B3DFAA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82153" y="2549267"/>
                <a:ext cx="402036" cy="4020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Picture 6" descr="Related image">
                <a:extLst>
                  <a:ext uri="{FF2B5EF4-FFF2-40B4-BE49-F238E27FC236}">
                    <a16:creationId xmlns:a16="http://schemas.microsoft.com/office/drawing/2014/main" id="{624DBAE8-0AF7-4ECB-8E7B-527120D0F1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7332" y="2579984"/>
                <a:ext cx="316846" cy="3168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2AC4E9E-FB25-4243-9854-66C320F325B8}"/>
              </a:ext>
            </a:extLst>
          </p:cNvPr>
          <p:cNvGrpSpPr/>
          <p:nvPr/>
        </p:nvGrpSpPr>
        <p:grpSpPr>
          <a:xfrm>
            <a:off x="9718353" y="3912556"/>
            <a:ext cx="1327608" cy="679648"/>
            <a:chOff x="10012612" y="5090180"/>
            <a:chExt cx="1327608" cy="6796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C5A95C-E258-46B0-9B14-AC060521F8E5}"/>
                </a:ext>
              </a:extLst>
            </p:cNvPr>
            <p:cNvSpPr/>
            <p:nvPr/>
          </p:nvSpPr>
          <p:spPr>
            <a:xfrm>
              <a:off x="10012612" y="5431274"/>
              <a:ext cx="13276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NSG Traffic Analytics Log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en-US" sz="8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 </a:t>
              </a:r>
              <a:r>
                <a:rPr lang="en-US" sz="800" b="1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anaytics</a:t>
              </a:r>
              <a:endParaRPr lang="en-US" sz="8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4" name="Picture 6" descr="Related image">
              <a:extLst>
                <a:ext uri="{FF2B5EF4-FFF2-40B4-BE49-F238E27FC236}">
                  <a16:creationId xmlns:a16="http://schemas.microsoft.com/office/drawing/2014/main" id="{9052F731-6CF2-4EB1-8558-A8937DCD8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5213" y="5090180"/>
              <a:ext cx="319977" cy="36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66524BF-EAC4-4BCE-AE5E-16F8B98246AC}"/>
              </a:ext>
            </a:extLst>
          </p:cNvPr>
          <p:cNvGrpSpPr/>
          <p:nvPr/>
        </p:nvGrpSpPr>
        <p:grpSpPr>
          <a:xfrm>
            <a:off x="8914240" y="5128531"/>
            <a:ext cx="909223" cy="596218"/>
            <a:chOff x="10655575" y="5141974"/>
            <a:chExt cx="909223" cy="596218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ADAF536-330F-4D3E-81EB-3159836E666D}"/>
                </a:ext>
              </a:extLst>
            </p:cNvPr>
            <p:cNvSpPr txBox="1"/>
            <p:nvPr/>
          </p:nvSpPr>
          <p:spPr>
            <a:xfrm>
              <a:off x="10655575" y="5399638"/>
              <a:ext cx="909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NSG Flow Logs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en-US" sz="80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blob storage</a:t>
              </a:r>
            </a:p>
          </p:txBody>
        </p:sp>
        <p:pic>
          <p:nvPicPr>
            <p:cNvPr id="115" name="Picture 10" descr="Related image">
              <a:extLst>
                <a:ext uri="{FF2B5EF4-FFF2-40B4-BE49-F238E27FC236}">
                  <a16:creationId xmlns:a16="http://schemas.microsoft.com/office/drawing/2014/main" id="{0218D852-2F95-4A02-B165-1A6B38B78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9890" y="5141974"/>
              <a:ext cx="346252" cy="346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078A310-3AFE-4E51-B941-EC3C7DF48505}"/>
              </a:ext>
            </a:extLst>
          </p:cNvPr>
          <p:cNvGrpSpPr/>
          <p:nvPr/>
        </p:nvGrpSpPr>
        <p:grpSpPr>
          <a:xfrm>
            <a:off x="8887985" y="4524365"/>
            <a:ext cx="909223" cy="597103"/>
            <a:chOff x="9014928" y="5318923"/>
            <a:chExt cx="909223" cy="597103"/>
          </a:xfrm>
        </p:grpSpPr>
        <p:pic>
          <p:nvPicPr>
            <p:cNvPr id="2" name="Picture 2" descr="Image result for azure firewall">
              <a:extLst>
                <a:ext uri="{FF2B5EF4-FFF2-40B4-BE49-F238E27FC236}">
                  <a16:creationId xmlns:a16="http://schemas.microsoft.com/office/drawing/2014/main" id="{CDBC5768-84F2-4611-A780-544C01E8E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212" y="5318923"/>
              <a:ext cx="527456" cy="276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09E5F1A-2F1A-4DC9-899F-FB232DF93D9D}"/>
                </a:ext>
              </a:extLst>
            </p:cNvPr>
            <p:cNvSpPr txBox="1"/>
            <p:nvPr/>
          </p:nvSpPr>
          <p:spPr>
            <a:xfrm>
              <a:off x="9014928" y="5577472"/>
              <a:ext cx="9092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Firewall Logs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en-US" sz="8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</a:t>
              </a:r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8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hub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78A480-A6D6-45A7-ACFE-DEBD60141399}"/>
              </a:ext>
            </a:extLst>
          </p:cNvPr>
          <p:cNvGrpSpPr/>
          <p:nvPr/>
        </p:nvGrpSpPr>
        <p:grpSpPr>
          <a:xfrm>
            <a:off x="9796176" y="4578842"/>
            <a:ext cx="1159292" cy="536093"/>
            <a:chOff x="9867178" y="5356786"/>
            <a:chExt cx="1159292" cy="536093"/>
          </a:xfrm>
        </p:grpSpPr>
        <p:pic>
          <p:nvPicPr>
            <p:cNvPr id="10" name="Picture 4" descr="Image result for azure application gateway waf">
              <a:extLst>
                <a:ext uri="{FF2B5EF4-FFF2-40B4-BE49-F238E27FC236}">
                  <a16:creationId xmlns:a16="http://schemas.microsoft.com/office/drawing/2014/main" id="{94A30614-6C06-4CC2-975F-A54A1D0B9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3218" y="5356786"/>
              <a:ext cx="266569" cy="266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3D40205-4FD8-4E15-91FB-6F922A395308}"/>
                </a:ext>
              </a:extLst>
            </p:cNvPr>
            <p:cNvSpPr txBox="1"/>
            <p:nvPr/>
          </p:nvSpPr>
          <p:spPr>
            <a:xfrm>
              <a:off x="9867178" y="5554325"/>
              <a:ext cx="11592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AppGw</a:t>
              </a:r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Firewall Logs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en-US" sz="8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2AE4D7-B805-4579-830C-AA41497AAF26}"/>
              </a:ext>
            </a:extLst>
          </p:cNvPr>
          <p:cNvGrpSpPr/>
          <p:nvPr/>
        </p:nvGrpSpPr>
        <p:grpSpPr>
          <a:xfrm>
            <a:off x="10793882" y="4565878"/>
            <a:ext cx="1237839" cy="671450"/>
            <a:chOff x="10780267" y="4818328"/>
            <a:chExt cx="1237839" cy="671450"/>
          </a:xfrm>
        </p:grpSpPr>
        <p:pic>
          <p:nvPicPr>
            <p:cNvPr id="14" name="Picture 2" descr="Related image">
              <a:extLst>
                <a:ext uri="{FF2B5EF4-FFF2-40B4-BE49-F238E27FC236}">
                  <a16:creationId xmlns:a16="http://schemas.microsoft.com/office/drawing/2014/main" id="{7F8A228A-ED3F-487E-A66C-59143F52E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9184" y="4818328"/>
              <a:ext cx="543502" cy="285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245DC4F-22A7-424A-AC9D-3D0E2D5191EF}"/>
                </a:ext>
              </a:extLst>
            </p:cNvPr>
            <p:cNvSpPr txBox="1"/>
            <p:nvPr/>
          </p:nvSpPr>
          <p:spPr>
            <a:xfrm>
              <a:off x="10780267" y="5074280"/>
              <a:ext cx="12378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DDOS Protection Standard</a:t>
              </a:r>
            </a:p>
            <a:p>
              <a:pPr algn="ctr"/>
              <a:r>
                <a:rPr lang="en-US" sz="7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Firewall Logs</a:t>
              </a:r>
            </a:p>
            <a:p>
              <a:pPr algn="ctr"/>
              <a:r>
                <a:rPr lang="en-US" sz="7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en-US" sz="7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5E59022-62A2-4691-AF54-8B05225BD4AB}"/>
              </a:ext>
            </a:extLst>
          </p:cNvPr>
          <p:cNvGrpSpPr/>
          <p:nvPr/>
        </p:nvGrpSpPr>
        <p:grpSpPr>
          <a:xfrm>
            <a:off x="10960384" y="2596820"/>
            <a:ext cx="1035860" cy="711581"/>
            <a:chOff x="9283521" y="1931928"/>
            <a:chExt cx="1317094" cy="912090"/>
          </a:xfrm>
        </p:grpSpPr>
        <p:pic>
          <p:nvPicPr>
            <p:cNvPr id="129" name="Picture 30" descr="Image result for azure sql icon">
              <a:extLst>
                <a:ext uri="{FF2B5EF4-FFF2-40B4-BE49-F238E27FC236}">
                  <a16:creationId xmlns:a16="http://schemas.microsoft.com/office/drawing/2014/main" id="{A658BFA4-EB91-4A04-A086-D5E1DB1B4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169" y="1931928"/>
              <a:ext cx="365098" cy="36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E54D344-5872-4EB5-A55A-C8799FE0A89F}"/>
                </a:ext>
              </a:extLst>
            </p:cNvPr>
            <p:cNvSpPr txBox="1"/>
            <p:nvPr/>
          </p:nvSpPr>
          <p:spPr>
            <a:xfrm>
              <a:off x="9283521" y="2252265"/>
              <a:ext cx="1317094" cy="591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SQL</a:t>
              </a:r>
            </a:p>
            <a:p>
              <a:pPr algn="ctr"/>
              <a:r>
                <a:rPr lang="en-US" sz="80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SecurityAuditEvent</a:t>
              </a:r>
              <a:endParaRPr lang="en-US" sz="8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event hub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2AC64FA-D64F-4911-9C1F-202DB05F9B8D}"/>
              </a:ext>
            </a:extLst>
          </p:cNvPr>
          <p:cNvGrpSpPr/>
          <p:nvPr/>
        </p:nvGrpSpPr>
        <p:grpSpPr>
          <a:xfrm>
            <a:off x="9725927" y="2562059"/>
            <a:ext cx="1329210" cy="608834"/>
            <a:chOff x="9041676" y="1871159"/>
            <a:chExt cx="1800782" cy="858479"/>
          </a:xfrm>
        </p:grpSpPr>
        <p:pic>
          <p:nvPicPr>
            <p:cNvPr id="132" name="Picture 30" descr="Image result for azure sql icon">
              <a:extLst>
                <a:ext uri="{FF2B5EF4-FFF2-40B4-BE49-F238E27FC236}">
                  <a16:creationId xmlns:a16="http://schemas.microsoft.com/office/drawing/2014/main" id="{F9AB7A33-076B-413A-AC43-384A9B251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3168" y="1871159"/>
              <a:ext cx="425867" cy="425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5B9A25C-D194-40AD-8886-23D2290937B6}"/>
                </a:ext>
              </a:extLst>
            </p:cNvPr>
            <p:cNvSpPr txBox="1"/>
            <p:nvPr/>
          </p:nvSpPr>
          <p:spPr>
            <a:xfrm>
              <a:off x="9041676" y="2252264"/>
              <a:ext cx="1800782" cy="477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SQL ADS-VA Scans</a:t>
              </a:r>
            </a:p>
            <a:p>
              <a:pPr algn="ctr"/>
              <a:r>
                <a:rPr lang="en-US" sz="8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blob storage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39B2F8C-DA32-4AF8-A65D-867CAF8FC54C}"/>
              </a:ext>
            </a:extLst>
          </p:cNvPr>
          <p:cNvGrpSpPr/>
          <p:nvPr/>
        </p:nvGrpSpPr>
        <p:grpSpPr>
          <a:xfrm>
            <a:off x="9792183" y="5162335"/>
            <a:ext cx="1203248" cy="583542"/>
            <a:chOff x="8888413" y="5575452"/>
            <a:chExt cx="1203248" cy="583542"/>
          </a:xfrm>
        </p:grpSpPr>
        <p:pic>
          <p:nvPicPr>
            <p:cNvPr id="137" name="Picture 30" descr="Image result for azure sql icon">
              <a:extLst>
                <a:ext uri="{FF2B5EF4-FFF2-40B4-BE49-F238E27FC236}">
                  <a16:creationId xmlns:a16="http://schemas.microsoft.com/office/drawing/2014/main" id="{D0C610E1-6437-4E90-91B9-C3B789247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8839" y="5575452"/>
              <a:ext cx="304251" cy="301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86158D3-9337-41B4-8173-CCFD76AEA0C0}"/>
                </a:ext>
              </a:extLst>
            </p:cNvPr>
            <p:cNvSpPr txBox="1"/>
            <p:nvPr/>
          </p:nvSpPr>
          <p:spPr>
            <a:xfrm>
              <a:off x="8888413" y="5820440"/>
              <a:ext cx="1203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SQL VA Scan Result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en-US" sz="80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blob storage</a:t>
              </a:r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C2E9A20-70A9-4557-8893-C191B2F0A3C6}"/>
              </a:ext>
            </a:extLst>
          </p:cNvPr>
          <p:cNvCxnSpPr>
            <a:cxnSpLocks/>
            <a:stCxn id="145" idx="1"/>
            <a:endCxn id="219" idx="3"/>
          </p:cNvCxnSpPr>
          <p:nvPr/>
        </p:nvCxnSpPr>
        <p:spPr>
          <a:xfrm flipH="1" flipV="1">
            <a:off x="2402389" y="3377270"/>
            <a:ext cx="1139069" cy="1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63989C79-6DFE-4423-B3D8-5C3872CED450}"/>
              </a:ext>
            </a:extLst>
          </p:cNvPr>
          <p:cNvSpPr txBox="1"/>
          <p:nvPr/>
        </p:nvSpPr>
        <p:spPr>
          <a:xfrm>
            <a:off x="9585736" y="3177353"/>
            <a:ext cx="13420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 DB </a:t>
            </a:r>
            <a:r>
              <a:rPr lang="en-US" sz="90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MariaDb</a:t>
            </a:r>
            <a:r>
              <a:rPr lang="en-US" sz="9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ATP</a:t>
            </a:r>
          </a:p>
          <a:p>
            <a:pPr algn="ctr"/>
            <a:r>
              <a:rPr lang="en-US" sz="9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 DB MySQL ATP</a:t>
            </a:r>
          </a:p>
          <a:p>
            <a:pPr algn="ctr"/>
            <a:r>
              <a:rPr lang="en-US" sz="9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 DB PostgreSQL ATP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9F1D8E-3E70-457B-AE0D-9BDDF2413F0B}"/>
              </a:ext>
            </a:extLst>
          </p:cNvPr>
          <p:cNvGrpSpPr/>
          <p:nvPr/>
        </p:nvGrpSpPr>
        <p:grpSpPr>
          <a:xfrm>
            <a:off x="10902084" y="5262904"/>
            <a:ext cx="1021434" cy="490696"/>
            <a:chOff x="8309939" y="4333830"/>
            <a:chExt cx="1021434" cy="490696"/>
          </a:xfrm>
        </p:grpSpPr>
        <p:pic>
          <p:nvPicPr>
            <p:cNvPr id="147" name="Picture 8" descr="Related image">
              <a:extLst>
                <a:ext uri="{FF2B5EF4-FFF2-40B4-BE49-F238E27FC236}">
                  <a16:creationId xmlns:a16="http://schemas.microsoft.com/office/drawing/2014/main" id="{01DEEC46-B054-4AD5-A534-F348EE1DB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3729" y="4333830"/>
              <a:ext cx="210026" cy="21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B8E78BB-80A9-4CF3-B59B-465DD8944DC5}"/>
                </a:ext>
              </a:extLst>
            </p:cNvPr>
            <p:cNvSpPr txBox="1"/>
            <p:nvPr/>
          </p:nvSpPr>
          <p:spPr>
            <a:xfrm>
              <a:off x="8309939" y="4485972"/>
              <a:ext cx="10214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Activity Log</a:t>
              </a:r>
            </a:p>
            <a:p>
              <a:pPr algn="ctr"/>
              <a:r>
                <a:rPr lang="en-US" sz="8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export event hub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0FA7E2A-18B8-472B-A7DD-4D0C024E40F0}"/>
              </a:ext>
            </a:extLst>
          </p:cNvPr>
          <p:cNvGrpSpPr/>
          <p:nvPr/>
        </p:nvGrpSpPr>
        <p:grpSpPr>
          <a:xfrm>
            <a:off x="10705799" y="3932842"/>
            <a:ext cx="1536836" cy="646632"/>
            <a:chOff x="8888412" y="5635473"/>
            <a:chExt cx="1536836" cy="646632"/>
          </a:xfrm>
        </p:grpSpPr>
        <p:pic>
          <p:nvPicPr>
            <p:cNvPr id="155" name="Picture 30" descr="Image result for azure sql icon">
              <a:extLst>
                <a:ext uri="{FF2B5EF4-FFF2-40B4-BE49-F238E27FC236}">
                  <a16:creationId xmlns:a16="http://schemas.microsoft.com/office/drawing/2014/main" id="{25A3FA26-81A9-4E12-B7D2-96E79FE72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9527" y="5635473"/>
              <a:ext cx="247303" cy="245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6A0E8C6-F8A2-422C-98A6-D4F8C9C24D34}"/>
                </a:ext>
              </a:extLst>
            </p:cNvPr>
            <p:cNvSpPr txBox="1"/>
            <p:nvPr/>
          </p:nvSpPr>
          <p:spPr>
            <a:xfrm>
              <a:off x="8888412" y="5820440"/>
              <a:ext cx="1536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SQL </a:t>
              </a:r>
              <a:r>
                <a:rPr lang="en-US" sz="80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Diag-SeccurityAuditEvents</a:t>
              </a:r>
              <a:endParaRPr lang="en-US" sz="8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</a:t>
              </a:r>
              <a:r>
                <a:rPr lang="en-US" sz="8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C3F9E-CEE7-4E3F-83F3-850D55FBFDA1}"/>
              </a:ext>
            </a:extLst>
          </p:cNvPr>
          <p:cNvGrpSpPr/>
          <p:nvPr/>
        </p:nvGrpSpPr>
        <p:grpSpPr>
          <a:xfrm>
            <a:off x="5337014" y="929641"/>
            <a:ext cx="397866" cy="599854"/>
            <a:chOff x="2158059" y="1352164"/>
            <a:chExt cx="397866" cy="599854"/>
          </a:xfrm>
        </p:grpSpPr>
        <p:pic>
          <p:nvPicPr>
            <p:cNvPr id="2050" name="Picture 2" descr="Image result for azure key vault icon">
              <a:extLst>
                <a:ext uri="{FF2B5EF4-FFF2-40B4-BE49-F238E27FC236}">
                  <a16:creationId xmlns:a16="http://schemas.microsoft.com/office/drawing/2014/main" id="{F830AABD-020E-4031-8DE4-2A2878504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470" y="1352164"/>
              <a:ext cx="339341" cy="339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AED6637-1DF8-416D-8D5A-B3DA5C9E0DF2}"/>
                </a:ext>
              </a:extLst>
            </p:cNvPr>
            <p:cNvSpPr txBox="1"/>
            <p:nvPr/>
          </p:nvSpPr>
          <p:spPr>
            <a:xfrm>
              <a:off x="2158059" y="1721186"/>
              <a:ext cx="3978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AKV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BC6AACB-5639-4A79-B7EB-CE749D075804}"/>
              </a:ext>
            </a:extLst>
          </p:cNvPr>
          <p:cNvCxnSpPr>
            <a:cxnSpLocks/>
            <a:stCxn id="68" idx="0"/>
            <a:endCxn id="166" idx="2"/>
          </p:cNvCxnSpPr>
          <p:nvPr/>
        </p:nvCxnSpPr>
        <p:spPr>
          <a:xfrm flipH="1" flipV="1">
            <a:off x="5535947" y="1529495"/>
            <a:ext cx="5625" cy="11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CB578A5-7D0E-4FFC-B879-BB0DDD344120}"/>
              </a:ext>
            </a:extLst>
          </p:cNvPr>
          <p:cNvSpPr/>
          <p:nvPr/>
        </p:nvSpPr>
        <p:spPr>
          <a:xfrm>
            <a:off x="5154712" y="171642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secrets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1ACD184-93F9-4637-B909-AAEE56E16202}"/>
              </a:ext>
            </a:extLst>
          </p:cNvPr>
          <p:cNvCxnSpPr>
            <a:cxnSpLocks/>
            <a:stCxn id="145" idx="1"/>
            <a:endCxn id="228" idx="2"/>
          </p:cNvCxnSpPr>
          <p:nvPr/>
        </p:nvCxnSpPr>
        <p:spPr>
          <a:xfrm flipH="1" flipV="1">
            <a:off x="2481407" y="1864103"/>
            <a:ext cx="1060051" cy="153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7A29D85-7BAA-44F6-BACC-AE8C6CE67B40}"/>
              </a:ext>
            </a:extLst>
          </p:cNvPr>
          <p:cNvSpPr/>
          <p:nvPr/>
        </p:nvSpPr>
        <p:spPr>
          <a:xfrm>
            <a:off x="2684572" y="2071130"/>
            <a:ext cx="870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inter-controller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comms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D8A52B0-5EA5-4A0A-A712-A0D86DC3A1D6}"/>
              </a:ext>
            </a:extLst>
          </p:cNvPr>
          <p:cNvGrpSpPr/>
          <p:nvPr/>
        </p:nvGrpSpPr>
        <p:grpSpPr>
          <a:xfrm>
            <a:off x="1835041" y="3234227"/>
            <a:ext cx="856325" cy="490994"/>
            <a:chOff x="3519204" y="4536423"/>
            <a:chExt cx="1032801" cy="622477"/>
          </a:xfrm>
        </p:grpSpPr>
        <p:pic>
          <p:nvPicPr>
            <p:cNvPr id="219" name="Picture 4" descr="Related image">
              <a:extLst>
                <a:ext uri="{FF2B5EF4-FFF2-40B4-BE49-F238E27FC236}">
                  <a16:creationId xmlns:a16="http://schemas.microsoft.com/office/drawing/2014/main" id="{775645E1-8A0B-40EA-97E6-E9EF5E51B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776" y="4536423"/>
              <a:ext cx="362697" cy="362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CDE8149-8227-4D70-B825-3BEB25AB8D7D}"/>
                </a:ext>
              </a:extLst>
            </p:cNvPr>
            <p:cNvSpPr txBox="1"/>
            <p:nvPr/>
          </p:nvSpPr>
          <p:spPr>
            <a:xfrm>
              <a:off x="3519204" y="4866253"/>
              <a:ext cx="1032801" cy="292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 x5</a:t>
              </a:r>
            </a:p>
          </p:txBody>
        </p:sp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984EA3A-1764-453E-BDFD-51CA5DF927DA}"/>
              </a:ext>
            </a:extLst>
          </p:cNvPr>
          <p:cNvSpPr/>
          <p:nvPr/>
        </p:nvSpPr>
        <p:spPr>
          <a:xfrm>
            <a:off x="1624693" y="2415839"/>
            <a:ext cx="10038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dirty="0">
                <a:latin typeface="Segoe UI" panose="020B0502040204020203" pitchFamily="34" charset="0"/>
                <a:cs typeface="Segoe UI" panose="020B0502040204020203" pitchFamily="34" charset="0"/>
              </a:rPr>
              <a:t>Stores all Controllers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Segoe UI" panose="020B0502040204020203" pitchFamily="34" charset="0"/>
                <a:cs typeface="Segoe UI" panose="020B0502040204020203" pitchFamily="34" charset="0"/>
              </a:rPr>
              <a:t>app logs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latin typeface="Segoe UI" panose="020B0502040204020203" pitchFamily="34" charset="0"/>
                <a:cs typeface="Segoe UI" panose="020B0502040204020203" pitchFamily="34" charset="0"/>
              </a:rPr>
              <a:t>event store</a:t>
            </a:r>
            <a:endParaRPr lang="en-US" sz="7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B322778-EE76-4445-AB74-B0FF5BEA2328}"/>
              </a:ext>
            </a:extLst>
          </p:cNvPr>
          <p:cNvGrpSpPr/>
          <p:nvPr/>
        </p:nvGrpSpPr>
        <p:grpSpPr>
          <a:xfrm>
            <a:off x="3856220" y="4813743"/>
            <a:ext cx="1242187" cy="717024"/>
            <a:chOff x="4740193" y="5309255"/>
            <a:chExt cx="1242187" cy="717024"/>
          </a:xfrm>
        </p:grpSpPr>
        <p:pic>
          <p:nvPicPr>
            <p:cNvPr id="3074" name="Picture 2" descr="Image result for sendgrid">
              <a:extLst>
                <a:ext uri="{FF2B5EF4-FFF2-40B4-BE49-F238E27FC236}">
                  <a16:creationId xmlns:a16="http://schemas.microsoft.com/office/drawing/2014/main" id="{F3C9D71C-8C43-4080-9B8D-8BE9AA5B9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0193" y="5309255"/>
              <a:ext cx="1242187" cy="652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4C99D09E-2CF1-4F2C-AB8E-5960489A22E1}"/>
                </a:ext>
              </a:extLst>
            </p:cNvPr>
            <p:cNvSpPr txBox="1"/>
            <p:nvPr/>
          </p:nvSpPr>
          <p:spPr>
            <a:xfrm>
              <a:off x="5114451" y="5780058"/>
              <a:ext cx="6575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Notifier</a:t>
              </a: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5CDAB84-F419-4804-BE75-FBC50819813B}"/>
              </a:ext>
            </a:extLst>
          </p:cNvPr>
          <p:cNvCxnSpPr>
            <a:cxnSpLocks/>
            <a:stCxn id="145" idx="2"/>
            <a:endCxn id="3074" idx="0"/>
          </p:cNvCxnSpPr>
          <p:nvPr/>
        </p:nvCxnSpPr>
        <p:spPr>
          <a:xfrm flipH="1">
            <a:off x="4477314" y="4090622"/>
            <a:ext cx="86697" cy="72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213D23-C141-4A4D-92E9-756C9539A419}"/>
              </a:ext>
            </a:extLst>
          </p:cNvPr>
          <p:cNvGrpSpPr/>
          <p:nvPr/>
        </p:nvGrpSpPr>
        <p:grpSpPr>
          <a:xfrm>
            <a:off x="3132388" y="915796"/>
            <a:ext cx="842255" cy="656044"/>
            <a:chOff x="2749758" y="1328117"/>
            <a:chExt cx="842255" cy="656044"/>
          </a:xfrm>
        </p:grpSpPr>
        <p:pic>
          <p:nvPicPr>
            <p:cNvPr id="19" name="Picture 2" descr="Related image">
              <a:extLst>
                <a:ext uri="{FF2B5EF4-FFF2-40B4-BE49-F238E27FC236}">
                  <a16:creationId xmlns:a16="http://schemas.microsoft.com/office/drawing/2014/main" id="{338697B0-51C1-448D-94D7-3C3D90D16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758" y="1328117"/>
              <a:ext cx="842255" cy="442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286432E-7F32-4A2D-BC89-CFD4831947B3}"/>
                </a:ext>
              </a:extLst>
            </p:cNvPr>
            <p:cNvSpPr txBox="1"/>
            <p:nvPr/>
          </p:nvSpPr>
          <p:spPr>
            <a:xfrm>
              <a:off x="2981597" y="1753329"/>
              <a:ext cx="39946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6AB9F9-4E15-453E-8F7C-84A488B01593}"/>
              </a:ext>
            </a:extLst>
          </p:cNvPr>
          <p:cNvGrpSpPr/>
          <p:nvPr/>
        </p:nvGrpSpPr>
        <p:grpSpPr>
          <a:xfrm>
            <a:off x="6594675" y="4634802"/>
            <a:ext cx="1860673" cy="713390"/>
            <a:chOff x="6388663" y="3692331"/>
            <a:chExt cx="1860673" cy="713390"/>
          </a:xfrm>
        </p:grpSpPr>
        <p:pic>
          <p:nvPicPr>
            <p:cNvPr id="162" name="Picture 2" descr="Related image">
              <a:extLst>
                <a:ext uri="{FF2B5EF4-FFF2-40B4-BE49-F238E27FC236}">
                  <a16:creationId xmlns:a16="http://schemas.microsoft.com/office/drawing/2014/main" id="{CE9C20B9-AD31-49BD-B1BE-01FE257CF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087" y="3692331"/>
              <a:ext cx="261791" cy="27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9B28E09-C4E0-4115-A284-169636BCEEAE}"/>
                </a:ext>
              </a:extLst>
            </p:cNvPr>
            <p:cNvSpPr/>
            <p:nvPr/>
          </p:nvSpPr>
          <p:spPr>
            <a:xfrm>
              <a:off x="6388663" y="3944056"/>
              <a:ext cx="18606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Cloud Admins view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dashboard &amp; search logs via ELK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ASC for all subscriptions</a:t>
              </a:r>
              <a:endParaRPr lang="en-US" sz="800" dirty="0"/>
            </a:p>
          </p:txBody>
        </p:sp>
      </p:grp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066D2FA-011B-49DE-84B2-FA0CA8E68F54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 flipV="1">
            <a:off x="3563961" y="1571840"/>
            <a:ext cx="546265" cy="128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52B8A938-0193-4CF2-9503-2EF91467A9D6}"/>
              </a:ext>
            </a:extLst>
          </p:cNvPr>
          <p:cNvCxnSpPr>
            <a:cxnSpLocks/>
            <a:stCxn id="225" idx="2"/>
            <a:endCxn id="236" idx="0"/>
          </p:cNvCxnSpPr>
          <p:nvPr/>
        </p:nvCxnSpPr>
        <p:spPr>
          <a:xfrm flipH="1">
            <a:off x="4567898" y="1447851"/>
            <a:ext cx="2367" cy="44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A4F542-2E50-4925-8F01-1184277A4946}"/>
              </a:ext>
            </a:extLst>
          </p:cNvPr>
          <p:cNvGrpSpPr/>
          <p:nvPr/>
        </p:nvGrpSpPr>
        <p:grpSpPr>
          <a:xfrm>
            <a:off x="4191796" y="863860"/>
            <a:ext cx="756937" cy="583991"/>
            <a:chOff x="4233119" y="820414"/>
            <a:chExt cx="814179" cy="642215"/>
          </a:xfrm>
        </p:grpSpPr>
        <p:grpSp>
          <p:nvGrpSpPr>
            <p:cNvPr id="2053" name="Group 2052">
              <a:extLst>
                <a:ext uri="{FF2B5EF4-FFF2-40B4-BE49-F238E27FC236}">
                  <a16:creationId xmlns:a16="http://schemas.microsoft.com/office/drawing/2014/main" id="{08C66341-0160-46CB-80D6-89532C277C9C}"/>
                </a:ext>
              </a:extLst>
            </p:cNvPr>
            <p:cNvGrpSpPr/>
            <p:nvPr/>
          </p:nvGrpSpPr>
          <p:grpSpPr>
            <a:xfrm>
              <a:off x="4233119" y="1018184"/>
              <a:ext cx="814179" cy="444445"/>
              <a:chOff x="4079953" y="1450459"/>
              <a:chExt cx="814179" cy="444445"/>
            </a:xfrm>
          </p:grpSpPr>
          <p:pic>
            <p:nvPicPr>
              <p:cNvPr id="2052" name="Picture 2" descr="Image result for azure application gateway">
                <a:extLst>
                  <a:ext uri="{FF2B5EF4-FFF2-40B4-BE49-F238E27FC236}">
                    <a16:creationId xmlns:a16="http://schemas.microsoft.com/office/drawing/2014/main" id="{DC4CF647-2390-4329-ABF2-1D8B9B378E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4445" y="1450459"/>
                <a:ext cx="265195" cy="2651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E95CA5FD-0D72-4F82-A566-E44612E58AC5}"/>
                  </a:ext>
                </a:extLst>
              </p:cNvPr>
              <p:cNvSpPr txBox="1"/>
              <p:nvPr/>
            </p:nvSpPr>
            <p:spPr>
              <a:xfrm>
                <a:off x="4079953" y="1657980"/>
                <a:ext cx="814179" cy="236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err="1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AppGw</a:t>
                </a:r>
                <a:r>
                  <a:rPr lang="en-US" sz="80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WAF</a:t>
                </a:r>
              </a:p>
            </p:txBody>
          </p: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059C180-8826-4931-B706-B8B9C485A89C}"/>
                </a:ext>
              </a:extLst>
            </p:cNvPr>
            <p:cNvSpPr txBox="1"/>
            <p:nvPr/>
          </p:nvSpPr>
          <p:spPr>
            <a:xfrm>
              <a:off x="4325537" y="820414"/>
              <a:ext cx="617617" cy="236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Public IP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BCF8098-1D42-4F02-8564-EA78F293FC3B}"/>
              </a:ext>
            </a:extLst>
          </p:cNvPr>
          <p:cNvGrpSpPr/>
          <p:nvPr/>
        </p:nvGrpSpPr>
        <p:grpSpPr>
          <a:xfrm>
            <a:off x="4284466" y="1897623"/>
            <a:ext cx="550152" cy="430500"/>
            <a:chOff x="4314167" y="1871030"/>
            <a:chExt cx="550152" cy="430500"/>
          </a:xfrm>
        </p:grpSpPr>
        <p:pic>
          <p:nvPicPr>
            <p:cNvPr id="236" name="Picture 2" descr="Image result for azure load balancer">
              <a:extLst>
                <a:ext uri="{FF2B5EF4-FFF2-40B4-BE49-F238E27FC236}">
                  <a16:creationId xmlns:a16="http://schemas.microsoft.com/office/drawing/2014/main" id="{06CDCD76-7AC5-4978-B058-1800D3C81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3927" y="1871030"/>
              <a:ext cx="247344" cy="247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F359E4D-1AC2-4902-B8D9-4295859885F0}"/>
                </a:ext>
              </a:extLst>
            </p:cNvPr>
            <p:cNvSpPr txBox="1"/>
            <p:nvPr/>
          </p:nvSpPr>
          <p:spPr>
            <a:xfrm>
              <a:off x="4314167" y="2070698"/>
              <a:ext cx="5501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NLB</a:t>
              </a: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E50443D-2182-4C11-A7F2-276AA6274A3F}"/>
              </a:ext>
            </a:extLst>
          </p:cNvPr>
          <p:cNvCxnSpPr>
            <a:cxnSpLocks/>
            <a:stCxn id="169" idx="2"/>
            <a:endCxn id="111" idx="0"/>
          </p:cNvCxnSpPr>
          <p:nvPr/>
        </p:nvCxnSpPr>
        <p:spPr>
          <a:xfrm>
            <a:off x="4559542" y="2328123"/>
            <a:ext cx="58" cy="48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2" descr="Image result for azure data lake icon">
            <a:extLst>
              <a:ext uri="{FF2B5EF4-FFF2-40B4-BE49-F238E27FC236}">
                <a16:creationId xmlns:a16="http://schemas.microsoft.com/office/drawing/2014/main" id="{7D98265A-B985-4F66-8BB0-ED1B9FE73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85" y="4508374"/>
            <a:ext cx="370269" cy="3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6365F37D-46D9-4FBC-98D4-99C3DC24DED7}"/>
              </a:ext>
            </a:extLst>
          </p:cNvPr>
          <p:cNvSpPr txBox="1"/>
          <p:nvPr/>
        </p:nvSpPr>
        <p:spPr>
          <a:xfrm>
            <a:off x="1220182" y="4813743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Data Lake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96CC9205-0FC7-4179-9EEB-F4508049F6C1}"/>
              </a:ext>
            </a:extLst>
          </p:cNvPr>
          <p:cNvSpPr/>
          <p:nvPr/>
        </p:nvSpPr>
        <p:spPr>
          <a:xfrm>
            <a:off x="1236532" y="4424854"/>
            <a:ext cx="967016" cy="604163"/>
          </a:xfrm>
          <a:prstGeom prst="roundRect">
            <a:avLst>
              <a:gd name="adj" fmla="val 36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A4CC879-BCE4-43D2-82D7-D0545DF232E8}"/>
              </a:ext>
            </a:extLst>
          </p:cNvPr>
          <p:cNvSpPr/>
          <p:nvPr/>
        </p:nvSpPr>
        <p:spPr>
          <a:xfrm>
            <a:off x="2581180" y="3372531"/>
            <a:ext cx="96693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receive logs from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F7973A6-D629-4704-9072-9C4BF132A628}"/>
              </a:ext>
            </a:extLst>
          </p:cNvPr>
          <p:cNvGrpSpPr/>
          <p:nvPr/>
        </p:nvGrpSpPr>
        <p:grpSpPr>
          <a:xfrm>
            <a:off x="6672758" y="3524828"/>
            <a:ext cx="1773241" cy="744247"/>
            <a:chOff x="6557712" y="4794191"/>
            <a:chExt cx="1773241" cy="744247"/>
          </a:xfrm>
        </p:grpSpPr>
        <p:pic>
          <p:nvPicPr>
            <p:cNvPr id="33" name="Picture 2" descr="Image result for command line icon">
              <a:extLst>
                <a:ext uri="{FF2B5EF4-FFF2-40B4-BE49-F238E27FC236}">
                  <a16:creationId xmlns:a16="http://schemas.microsoft.com/office/drawing/2014/main" id="{EDEF410B-CC2E-4B75-8418-2B70703A0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7163" y="4794191"/>
              <a:ext cx="343093" cy="343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1064626-9F6D-4FBC-AF90-8EC2552946E2}"/>
                </a:ext>
              </a:extLst>
            </p:cNvPr>
            <p:cNvSpPr/>
            <p:nvPr/>
          </p:nvSpPr>
          <p:spPr>
            <a:xfrm>
              <a:off x="6557712" y="5076773"/>
              <a:ext cx="17732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Policy Controller’s</a:t>
              </a:r>
            </a:p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command line tool for automation</a:t>
              </a:r>
            </a:p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80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TBD</a:t>
              </a:r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800"/>
            </a:p>
          </p:txBody>
        </p: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0BC41A0-9A0D-487F-BCB1-25383C4DCA41}"/>
              </a:ext>
            </a:extLst>
          </p:cNvPr>
          <p:cNvCxnSpPr>
            <a:cxnSpLocks/>
            <a:stCxn id="33" idx="1"/>
            <a:endCxn id="258" idx="3"/>
          </p:cNvCxnSpPr>
          <p:nvPr/>
        </p:nvCxnSpPr>
        <p:spPr>
          <a:xfrm flipH="1" flipV="1">
            <a:off x="6157068" y="3533749"/>
            <a:ext cx="1225141" cy="16262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AFAC3E9E-72C0-4416-8FC7-65198B6B6535}"/>
              </a:ext>
            </a:extLst>
          </p:cNvPr>
          <p:cNvGrpSpPr/>
          <p:nvPr/>
        </p:nvGrpSpPr>
        <p:grpSpPr>
          <a:xfrm>
            <a:off x="6689475" y="2782863"/>
            <a:ext cx="1742785" cy="466447"/>
            <a:chOff x="6497420" y="3692331"/>
            <a:chExt cx="1742785" cy="466447"/>
          </a:xfrm>
        </p:grpSpPr>
        <p:pic>
          <p:nvPicPr>
            <p:cNvPr id="211" name="Picture 2" descr="Related image">
              <a:extLst>
                <a:ext uri="{FF2B5EF4-FFF2-40B4-BE49-F238E27FC236}">
                  <a16:creationId xmlns:a16="http://schemas.microsoft.com/office/drawing/2014/main" id="{9CCADEBB-7974-4C5D-87EE-0DBD158652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9087" y="3692331"/>
              <a:ext cx="261791" cy="275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B31AEA83-A229-4A09-890F-F99DFC69F8A0}"/>
                </a:ext>
              </a:extLst>
            </p:cNvPr>
            <p:cNvSpPr/>
            <p:nvPr/>
          </p:nvSpPr>
          <p:spPr>
            <a:xfrm>
              <a:off x="6497420" y="3943334"/>
              <a:ext cx="174278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Policy Admin view/update policies</a:t>
              </a:r>
              <a:endParaRPr lang="en-US" sz="800"/>
            </a:p>
          </p:txBody>
        </p:sp>
      </p:grp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2E8F7928-06EA-437E-8E6C-A66C2F0A9BA6}"/>
              </a:ext>
            </a:extLst>
          </p:cNvPr>
          <p:cNvCxnSpPr>
            <a:cxnSpLocks/>
            <a:stCxn id="211" idx="1"/>
            <a:endCxn id="257" idx="3"/>
          </p:cNvCxnSpPr>
          <p:nvPr/>
        </p:nvCxnSpPr>
        <p:spPr>
          <a:xfrm flipH="1">
            <a:off x="6155978" y="2920782"/>
            <a:ext cx="1255164" cy="3165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07E0880-578E-497E-BE7A-836A05B81A4E}"/>
              </a:ext>
            </a:extLst>
          </p:cNvPr>
          <p:cNvSpPr/>
          <p:nvPr/>
        </p:nvSpPr>
        <p:spPr>
          <a:xfrm>
            <a:off x="3541458" y="2698534"/>
            <a:ext cx="2045106" cy="1392088"/>
          </a:xfrm>
          <a:prstGeom prst="rect">
            <a:avLst/>
          </a:prstGeom>
          <a:noFill/>
          <a:ln>
            <a:solidFill>
              <a:srgbClr val="2C68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0060B67-CEFC-484A-808B-AE44B08E0B27}"/>
              </a:ext>
            </a:extLst>
          </p:cNvPr>
          <p:cNvSpPr/>
          <p:nvPr/>
        </p:nvSpPr>
        <p:spPr>
          <a:xfrm>
            <a:off x="4389667" y="3842547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AKS x3 nodes</a:t>
            </a:r>
            <a:endParaRPr lang="en-US" sz="1000">
              <a:solidFill>
                <a:srgbClr val="7030A0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ABF3412-6DE5-496B-9892-76840906C88F}"/>
              </a:ext>
            </a:extLst>
          </p:cNvPr>
          <p:cNvSpPr/>
          <p:nvPr/>
        </p:nvSpPr>
        <p:spPr>
          <a:xfrm>
            <a:off x="3628387" y="2813785"/>
            <a:ext cx="1862425" cy="1021708"/>
          </a:xfrm>
          <a:prstGeom prst="roundRect">
            <a:avLst>
              <a:gd name="adj" fmla="val 2844"/>
            </a:avLst>
          </a:prstGeom>
          <a:solidFill>
            <a:srgbClr val="FFC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Policy Controller</a:t>
            </a:r>
          </a:p>
        </p:txBody>
      </p:sp>
      <p:pic>
        <p:nvPicPr>
          <p:cNvPr id="21" name="Picture 4" descr="Image result for azure kubernetes service">
            <a:extLst>
              <a:ext uri="{FF2B5EF4-FFF2-40B4-BE49-F238E27FC236}">
                <a16:creationId xmlns:a16="http://schemas.microsoft.com/office/drawing/2014/main" id="{3AB748CF-0251-4AB3-A7F8-6B9D0878C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98" y="3842954"/>
            <a:ext cx="274600" cy="22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1CE8A00D-F516-4687-AC38-EF778BE2F993}"/>
              </a:ext>
            </a:extLst>
          </p:cNvPr>
          <p:cNvSpPr/>
          <p:nvPr/>
        </p:nvSpPr>
        <p:spPr>
          <a:xfrm>
            <a:off x="5597746" y="3142877"/>
            <a:ext cx="558232" cy="188883"/>
          </a:xfrm>
          <a:prstGeom prst="roundRect">
            <a:avLst>
              <a:gd name="adj" fmla="val 1018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Portal</a:t>
            </a: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6536711C-5F10-48D0-9A03-21166D27940E}"/>
              </a:ext>
            </a:extLst>
          </p:cNvPr>
          <p:cNvSpPr/>
          <p:nvPr/>
        </p:nvSpPr>
        <p:spPr>
          <a:xfrm>
            <a:off x="5598836" y="3439307"/>
            <a:ext cx="558232" cy="188883"/>
          </a:xfrm>
          <a:prstGeom prst="roundRect">
            <a:avLst>
              <a:gd name="adj" fmla="val 10186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2C64FEF-1C96-43A2-94DE-BA5974AD2E6A}"/>
              </a:ext>
            </a:extLst>
          </p:cNvPr>
          <p:cNvSpPr/>
          <p:nvPr/>
        </p:nvSpPr>
        <p:spPr>
          <a:xfrm>
            <a:off x="5497960" y="2707165"/>
            <a:ext cx="87224" cy="8970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A5FE4A14-8E94-4C87-BFF3-A2A64AD9E580}"/>
              </a:ext>
            </a:extLst>
          </p:cNvPr>
          <p:cNvCxnSpPr>
            <a:cxnSpLocks/>
            <a:stCxn id="162" idx="1"/>
            <a:endCxn id="94" idx="3"/>
          </p:cNvCxnSpPr>
          <p:nvPr/>
        </p:nvCxnSpPr>
        <p:spPr>
          <a:xfrm flipH="1" flipV="1">
            <a:off x="6098010" y="4306855"/>
            <a:ext cx="1327089" cy="4658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97AD6A-4026-47BF-AD66-60EFEED4835C}"/>
              </a:ext>
            </a:extLst>
          </p:cNvPr>
          <p:cNvGrpSpPr/>
          <p:nvPr/>
        </p:nvGrpSpPr>
        <p:grpSpPr>
          <a:xfrm>
            <a:off x="478096" y="3140947"/>
            <a:ext cx="454615" cy="701600"/>
            <a:chOff x="2043502" y="1038699"/>
            <a:chExt cx="454615" cy="701600"/>
          </a:xfrm>
        </p:grpSpPr>
        <p:pic>
          <p:nvPicPr>
            <p:cNvPr id="11" name="Picture 2" descr="Image result for azure vm icon">
              <a:extLst>
                <a:ext uri="{FF2B5EF4-FFF2-40B4-BE49-F238E27FC236}">
                  <a16:creationId xmlns:a16="http://schemas.microsoft.com/office/drawing/2014/main" id="{49D6B695-2356-48D5-8F2D-60505060D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952" y="1038699"/>
              <a:ext cx="431310" cy="431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1C22031-7F84-403E-9C2F-52419FAA7A6E}"/>
                </a:ext>
              </a:extLst>
            </p:cNvPr>
            <p:cNvGrpSpPr/>
            <p:nvPr/>
          </p:nvGrpSpPr>
          <p:grpSpPr>
            <a:xfrm>
              <a:off x="2043502" y="1417779"/>
              <a:ext cx="454615" cy="322520"/>
              <a:chOff x="7172141" y="6061295"/>
              <a:chExt cx="630351" cy="354126"/>
            </a:xfrm>
          </p:grpSpPr>
          <p:pic>
            <p:nvPicPr>
              <p:cNvPr id="181" name="Picture 14" descr="Related image">
                <a:extLst>
                  <a:ext uri="{FF2B5EF4-FFF2-40B4-BE49-F238E27FC236}">
                    <a16:creationId xmlns:a16="http://schemas.microsoft.com/office/drawing/2014/main" id="{ABA35FBC-15FA-494C-AE17-4F3DC36AB4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2141" y="6061295"/>
                <a:ext cx="335859" cy="3358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3" name="Picture 22" descr="Related image">
                <a:extLst>
                  <a:ext uri="{FF2B5EF4-FFF2-40B4-BE49-F238E27FC236}">
                    <a16:creationId xmlns:a16="http://schemas.microsoft.com/office/drawing/2014/main" id="{6220C585-A089-4F9A-8AF9-D5737AEAA8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1544" y="6066905"/>
                <a:ext cx="380948" cy="348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C19609-F8B8-47AC-A979-C172A30ED614}"/>
              </a:ext>
            </a:extLst>
          </p:cNvPr>
          <p:cNvGrpSpPr/>
          <p:nvPr/>
        </p:nvGrpSpPr>
        <p:grpSpPr>
          <a:xfrm>
            <a:off x="975799" y="3143015"/>
            <a:ext cx="422214" cy="699532"/>
            <a:chOff x="1500237" y="1048799"/>
            <a:chExt cx="422214" cy="699532"/>
          </a:xfrm>
        </p:grpSpPr>
        <p:pic>
          <p:nvPicPr>
            <p:cNvPr id="23" name="Picture 4" descr="Image result for logstash">
              <a:extLst>
                <a:ext uri="{FF2B5EF4-FFF2-40B4-BE49-F238E27FC236}">
                  <a16:creationId xmlns:a16="http://schemas.microsoft.com/office/drawing/2014/main" id="{218C45D0-5101-48E6-82A2-B73D3A17D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606" y="1420531"/>
              <a:ext cx="327100" cy="32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Picture 2" descr="Image result for azure vm icon">
              <a:extLst>
                <a:ext uri="{FF2B5EF4-FFF2-40B4-BE49-F238E27FC236}">
                  <a16:creationId xmlns:a16="http://schemas.microsoft.com/office/drawing/2014/main" id="{D593FD61-4ED0-455C-9534-7501761A6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237" y="1048799"/>
              <a:ext cx="422214" cy="422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65C4927-771F-456F-B705-1AA0A6209F60}"/>
              </a:ext>
            </a:extLst>
          </p:cNvPr>
          <p:cNvCxnSpPr>
            <a:cxnSpLocks/>
            <a:stCxn id="219" idx="1"/>
            <a:endCxn id="188" idx="3"/>
          </p:cNvCxnSpPr>
          <p:nvPr/>
        </p:nvCxnSpPr>
        <p:spPr>
          <a:xfrm flipH="1" flipV="1">
            <a:off x="1398013" y="3354122"/>
            <a:ext cx="703653" cy="23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5F463C31-AF8F-4BD1-A55F-4A06391D62DC}"/>
              </a:ext>
            </a:extLst>
          </p:cNvPr>
          <p:cNvSpPr/>
          <p:nvPr/>
        </p:nvSpPr>
        <p:spPr>
          <a:xfrm>
            <a:off x="381737" y="3109479"/>
            <a:ext cx="1095272" cy="726702"/>
          </a:xfrm>
          <a:prstGeom prst="roundRect">
            <a:avLst>
              <a:gd name="adj" fmla="val 36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ECBF9E-1207-47BD-912A-5B11BB48BDE5}"/>
              </a:ext>
            </a:extLst>
          </p:cNvPr>
          <p:cNvGrpSpPr/>
          <p:nvPr/>
        </p:nvGrpSpPr>
        <p:grpSpPr>
          <a:xfrm>
            <a:off x="1931103" y="910479"/>
            <a:ext cx="1066487" cy="953624"/>
            <a:chOff x="1931103" y="910479"/>
            <a:chExt cx="1066487" cy="9536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6FAC8C-B484-430D-A72A-84AC026CBCC3}"/>
                </a:ext>
              </a:extLst>
            </p:cNvPr>
            <p:cNvGrpSpPr/>
            <p:nvPr/>
          </p:nvGrpSpPr>
          <p:grpSpPr>
            <a:xfrm>
              <a:off x="1978879" y="1201958"/>
              <a:ext cx="1018711" cy="662145"/>
              <a:chOff x="1263136" y="3212169"/>
              <a:chExt cx="1260206" cy="816609"/>
            </a:xfrm>
          </p:grpSpPr>
          <p:pic>
            <p:nvPicPr>
              <p:cNvPr id="20" name="Picture 2" descr="Image result for azure service bus icon">
                <a:extLst>
                  <a:ext uri="{FF2B5EF4-FFF2-40B4-BE49-F238E27FC236}">
                    <a16:creationId xmlns:a16="http://schemas.microsoft.com/office/drawing/2014/main" id="{42EEC26E-C1D1-49CD-AB7A-9B57B99508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1492" y="3212169"/>
                <a:ext cx="371519" cy="371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E04561F6-D995-4ECC-B1B8-AB9F429F0E31}"/>
                  </a:ext>
                </a:extLst>
              </p:cNvPr>
              <p:cNvSpPr txBox="1"/>
              <p:nvPr/>
            </p:nvSpPr>
            <p:spPr>
              <a:xfrm>
                <a:off x="1263136" y="3554310"/>
                <a:ext cx="1260206" cy="474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Az Service Bus</a:t>
                </a:r>
              </a:p>
              <a:p>
                <a:pPr algn="ctr"/>
                <a:r>
                  <a:rPr lang="en-US" sz="900" dirty="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US" sz="900" dirty="0" err="1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prod:premium</a:t>
                </a:r>
                <a:r>
                  <a:rPr lang="en-US" sz="900" dirty="0">
                    <a:solidFill>
                      <a:srgbClr val="0070C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p:grp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CEC8DAD3-5590-4613-88C5-57E889E84457}"/>
                </a:ext>
              </a:extLst>
            </p:cNvPr>
            <p:cNvSpPr/>
            <p:nvPr/>
          </p:nvSpPr>
          <p:spPr>
            <a:xfrm>
              <a:off x="2030753" y="1108282"/>
              <a:ext cx="901307" cy="755821"/>
            </a:xfrm>
            <a:prstGeom prst="roundRect">
              <a:avLst>
                <a:gd name="adj" fmla="val 3626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F99A6D2-9207-4318-81E2-C11DEE1C91C0}"/>
                </a:ext>
              </a:extLst>
            </p:cNvPr>
            <p:cNvSpPr txBox="1"/>
            <p:nvPr/>
          </p:nvSpPr>
          <p:spPr>
            <a:xfrm>
              <a:off x="1931103" y="910479"/>
              <a:ext cx="6751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Bus</a:t>
              </a: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58C6406D-250A-44F8-A0C6-6F170F45BF65}"/>
              </a:ext>
            </a:extLst>
          </p:cNvPr>
          <p:cNvSpPr txBox="1"/>
          <p:nvPr/>
        </p:nvSpPr>
        <p:spPr>
          <a:xfrm>
            <a:off x="1129964" y="4210995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Storage</a:t>
            </a:r>
          </a:p>
        </p:txBody>
      </p:sp>
    </p:spTree>
    <p:extLst>
      <p:ext uri="{BB962C8B-B14F-4D97-AF65-F5344CB8AC3E}">
        <p14:creationId xmlns:p14="http://schemas.microsoft.com/office/powerpoint/2010/main" val="60231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159492-53E9-409B-B113-5364CAD05209}"/>
              </a:ext>
            </a:extLst>
          </p:cNvPr>
          <p:cNvSpPr/>
          <p:nvPr/>
        </p:nvSpPr>
        <p:spPr>
          <a:xfrm>
            <a:off x="764771" y="1945179"/>
            <a:ext cx="10795462" cy="2970414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2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Policy Controller</a:t>
            </a:r>
          </a:p>
        </p:txBody>
      </p:sp>
      <p:pic>
        <p:nvPicPr>
          <p:cNvPr id="5" name="Picture 4" descr="Image result for azure kubernetes service">
            <a:extLst>
              <a:ext uri="{FF2B5EF4-FFF2-40B4-BE49-F238E27FC236}">
                <a16:creationId xmlns:a16="http://schemas.microsoft.com/office/drawing/2014/main" id="{192DB04C-E68B-45B0-A7F1-B68C2437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477" y="4630929"/>
            <a:ext cx="303541" cy="2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779FF1-53DA-42FE-8260-5F08970D6861}"/>
              </a:ext>
            </a:extLst>
          </p:cNvPr>
          <p:cNvSpPr/>
          <p:nvPr/>
        </p:nvSpPr>
        <p:spPr>
          <a:xfrm>
            <a:off x="0" y="0"/>
            <a:ext cx="12192000" cy="360218"/>
          </a:xfrm>
          <a:prstGeom prst="rect">
            <a:avLst/>
          </a:prstGeom>
          <a:solidFill>
            <a:srgbClr val="FFC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SwiftPolicy</a:t>
            </a:r>
            <a:r>
              <a:rPr lang="en-US" sz="2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Policy Controller – Process 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F5145-8992-44A8-9338-3F69643AC601}"/>
              </a:ext>
            </a:extLst>
          </p:cNvPr>
          <p:cNvSpPr/>
          <p:nvPr/>
        </p:nvSpPr>
        <p:spPr>
          <a:xfrm>
            <a:off x="835424" y="2552534"/>
            <a:ext cx="1780314" cy="559076"/>
          </a:xfrm>
          <a:prstGeom prst="roundRect">
            <a:avLst>
              <a:gd name="adj" fmla="val 626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spies &amp; fixers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8EF9AC-5015-468E-808C-B867F2AB8206}"/>
              </a:ext>
            </a:extLst>
          </p:cNvPr>
          <p:cNvSpPr/>
          <p:nvPr/>
        </p:nvSpPr>
        <p:spPr>
          <a:xfrm>
            <a:off x="9994324" y="2546183"/>
            <a:ext cx="1418705" cy="559076"/>
          </a:xfrm>
          <a:prstGeom prst="roundRect">
            <a:avLst>
              <a:gd name="adj" fmla="val 884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collectors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D6BD22-6536-4AF0-8709-3292C7F96ADD}"/>
              </a:ext>
            </a:extLst>
          </p:cNvPr>
          <p:cNvSpPr/>
          <p:nvPr/>
        </p:nvSpPr>
        <p:spPr>
          <a:xfrm>
            <a:off x="5460677" y="2552534"/>
            <a:ext cx="1696204" cy="559076"/>
          </a:xfrm>
          <a:prstGeom prst="roundRect">
            <a:avLst>
              <a:gd name="adj" fmla="val 80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chassis framework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22D4AD9-0130-4D0B-ADBA-FA36162CB905}"/>
              </a:ext>
            </a:extLst>
          </p:cNvPr>
          <p:cNvGrpSpPr/>
          <p:nvPr/>
        </p:nvGrpSpPr>
        <p:grpSpPr>
          <a:xfrm>
            <a:off x="5383463" y="5781157"/>
            <a:ext cx="2579825" cy="403192"/>
            <a:chOff x="4632185" y="5648152"/>
            <a:chExt cx="2579825" cy="40319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0F372C0-8595-40F4-BA9A-2A60046A5E74}"/>
                </a:ext>
              </a:extLst>
            </p:cNvPr>
            <p:cNvSpPr/>
            <p:nvPr/>
          </p:nvSpPr>
          <p:spPr>
            <a:xfrm>
              <a:off x="4632185" y="5648152"/>
              <a:ext cx="2579825" cy="403192"/>
            </a:xfrm>
            <a:prstGeom prst="roundRect">
              <a:avLst>
                <a:gd name="adj" fmla="val 56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Image result for etcd icon">
              <a:extLst>
                <a:ext uri="{FF2B5EF4-FFF2-40B4-BE49-F238E27FC236}">
                  <a16:creationId xmlns:a16="http://schemas.microsoft.com/office/drawing/2014/main" id="{A5E5F863-8D9D-48F2-BDA3-890996EF3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764" y="5695431"/>
              <a:ext cx="290688" cy="290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1420C-1E97-4B9F-A4CF-382A356DFDA7}"/>
                </a:ext>
              </a:extLst>
            </p:cNvPr>
            <p:cNvSpPr/>
            <p:nvPr/>
          </p:nvSpPr>
          <p:spPr>
            <a:xfrm>
              <a:off x="4919862" y="5716093"/>
              <a:ext cx="20585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Cosmos </a:t>
              </a:r>
              <a:r>
                <a:rPr lang="en-US" sz="1000" err="1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Etcd</a:t>
              </a:r>
              <a:r>
                <a:rPr lang="en-US" sz="100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</a:t>
              </a:r>
              <a:r>
                <a:rPr lang="en-US" sz="1000" err="1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ConfigStore</a:t>
              </a:r>
              <a:r>
                <a:rPr lang="en-US" sz="100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3" name="Picture 10" descr="Related image">
              <a:extLst>
                <a:ext uri="{FF2B5EF4-FFF2-40B4-BE49-F238E27FC236}">
                  <a16:creationId xmlns:a16="http://schemas.microsoft.com/office/drawing/2014/main" id="{432974E3-4DA6-49A5-9160-1C2F2E782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1055" y="5701208"/>
              <a:ext cx="281812" cy="281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121680-561B-4238-BB41-6ECB28DC4B77}"/>
              </a:ext>
            </a:extLst>
          </p:cNvPr>
          <p:cNvSpPr/>
          <p:nvPr/>
        </p:nvSpPr>
        <p:spPr>
          <a:xfrm>
            <a:off x="3422351" y="2552534"/>
            <a:ext cx="1231712" cy="559076"/>
          </a:xfrm>
          <a:prstGeom prst="roundRect">
            <a:avLst>
              <a:gd name="adj" fmla="val 6649"/>
            </a:avLst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 bus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F89E91-7473-41CF-A7E5-A0B358F2D880}"/>
              </a:ext>
            </a:extLst>
          </p:cNvPr>
          <p:cNvSpPr/>
          <p:nvPr/>
        </p:nvSpPr>
        <p:spPr>
          <a:xfrm>
            <a:off x="7893653" y="2552534"/>
            <a:ext cx="1231712" cy="559076"/>
          </a:xfrm>
          <a:prstGeom prst="roundRect">
            <a:avLst>
              <a:gd name="adj" fmla="val 6649"/>
            </a:avLst>
          </a:prstGeom>
          <a:solidFill>
            <a:srgbClr val="0072C6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 bus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EF0FE3-8AE2-43CB-AC36-C50E64B81E73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615738" y="2832072"/>
            <a:ext cx="80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E425B50-9DD6-41CA-947B-BE3E2061F505}"/>
              </a:ext>
            </a:extLst>
          </p:cNvPr>
          <p:cNvCxnSpPr>
            <a:stCxn id="15" idx="0"/>
            <a:endCxn id="8" idx="0"/>
          </p:cNvCxnSpPr>
          <p:nvPr/>
        </p:nvCxnSpPr>
        <p:spPr>
          <a:xfrm rot="16200000" flipV="1">
            <a:off x="2881894" y="1396221"/>
            <a:ext cx="12700" cy="23126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A6758D-6ACE-4949-BBE7-36452831DBFA}"/>
              </a:ext>
            </a:extLst>
          </p:cNvPr>
          <p:cNvSpPr txBox="1"/>
          <p:nvPr/>
        </p:nvSpPr>
        <p:spPr>
          <a:xfrm>
            <a:off x="2291120" y="2084915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between spies &amp; fixers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3C62DC-1991-448F-8688-0256F48E85AF}"/>
              </a:ext>
            </a:extLst>
          </p:cNvPr>
          <p:cNvSpPr txBox="1"/>
          <p:nvPr/>
        </p:nvSpPr>
        <p:spPr>
          <a:xfrm>
            <a:off x="2622608" y="2582878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to chassis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DF2A9A-6C3B-4E15-96CC-AC63C8437EE8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4654063" y="2832072"/>
            <a:ext cx="806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97294A-932D-4834-8F8E-110036FEDDFD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7156881" y="2832072"/>
            <a:ext cx="736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32B951-CD23-4A15-B787-2AE36320841A}"/>
              </a:ext>
            </a:extLst>
          </p:cNvPr>
          <p:cNvCxnSpPr>
            <a:cxnSpLocks/>
            <a:stCxn id="9" idx="1"/>
            <a:endCxn id="16" idx="3"/>
          </p:cNvCxnSpPr>
          <p:nvPr/>
        </p:nvCxnSpPr>
        <p:spPr>
          <a:xfrm flipH="1">
            <a:off x="9125365" y="2825721"/>
            <a:ext cx="868959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641BB3-69D3-45F7-BED0-CD391EFB2A5E}"/>
              </a:ext>
            </a:extLst>
          </p:cNvPr>
          <p:cNvSpPr txBox="1"/>
          <p:nvPr/>
        </p:nvSpPr>
        <p:spPr>
          <a:xfrm>
            <a:off x="9195000" y="2585851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to chassis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D69BC6-E46F-4D8F-A7D7-A7E55A3D076F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1725581" y="3111610"/>
            <a:ext cx="4947795" cy="266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82E841-6F97-4094-BCC1-142E1CFF25EF}"/>
              </a:ext>
            </a:extLst>
          </p:cNvPr>
          <p:cNvSpPr txBox="1"/>
          <p:nvPr/>
        </p:nvSpPr>
        <p:spPr>
          <a:xfrm>
            <a:off x="4807278" y="5013014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Watch for policy changes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0FC902-57B0-4017-B69B-A9AF525B8461}"/>
              </a:ext>
            </a:extLst>
          </p:cNvPr>
          <p:cNvSpPr/>
          <p:nvPr/>
        </p:nvSpPr>
        <p:spPr>
          <a:xfrm>
            <a:off x="835424" y="4398676"/>
            <a:ext cx="1787239" cy="433587"/>
          </a:xfrm>
          <a:prstGeom prst="roundRect">
            <a:avLst>
              <a:gd name="adj" fmla="val 812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F2F4B0-DC7B-47CC-836E-9D22673526C1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2622663" y="4615470"/>
            <a:ext cx="2760800" cy="136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B7881F-3935-49C1-9002-FE9A26DB82D9}"/>
              </a:ext>
            </a:extLst>
          </p:cNvPr>
          <p:cNvSpPr txBox="1"/>
          <p:nvPr/>
        </p:nvSpPr>
        <p:spPr>
          <a:xfrm>
            <a:off x="2962833" y="5102153"/>
            <a:ext cx="1454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update policy changes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CA60E33-D6E7-4390-803E-9F77F26DB779}"/>
              </a:ext>
            </a:extLst>
          </p:cNvPr>
          <p:cNvSpPr/>
          <p:nvPr/>
        </p:nvSpPr>
        <p:spPr>
          <a:xfrm>
            <a:off x="838311" y="3618202"/>
            <a:ext cx="1787239" cy="433587"/>
          </a:xfrm>
          <a:prstGeom prst="roundRect">
            <a:avLst>
              <a:gd name="adj" fmla="val 812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E06CA9-24D7-45FF-9269-8A251DC1B803}"/>
              </a:ext>
            </a:extLst>
          </p:cNvPr>
          <p:cNvCxnSpPr>
            <a:cxnSpLocks/>
            <a:stCxn id="36" idx="2"/>
            <a:endCxn id="28" idx="0"/>
          </p:cNvCxnSpPr>
          <p:nvPr/>
        </p:nvCxnSpPr>
        <p:spPr>
          <a:xfrm flipH="1">
            <a:off x="1729044" y="4051789"/>
            <a:ext cx="2887" cy="34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234053-34FD-45A0-ABA2-1939ADAC9DAB}"/>
              </a:ext>
            </a:extLst>
          </p:cNvPr>
          <p:cNvSpPr txBox="1"/>
          <p:nvPr/>
        </p:nvSpPr>
        <p:spPr>
          <a:xfrm>
            <a:off x="1740483" y="4073324"/>
            <a:ext cx="1454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update policy changes</a:t>
            </a:r>
          </a:p>
        </p:txBody>
      </p:sp>
    </p:spTree>
    <p:extLst>
      <p:ext uri="{BB962C8B-B14F-4D97-AF65-F5344CB8AC3E}">
        <p14:creationId xmlns:p14="http://schemas.microsoft.com/office/powerpoint/2010/main" val="380347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B10A0-BF5D-40D9-81D3-F8639F755C03}"/>
              </a:ext>
            </a:extLst>
          </p:cNvPr>
          <p:cNvSpPr/>
          <p:nvPr/>
        </p:nvSpPr>
        <p:spPr>
          <a:xfrm>
            <a:off x="0" y="0"/>
            <a:ext cx="12192000" cy="277156"/>
          </a:xfrm>
          <a:prstGeom prst="rect">
            <a:avLst/>
          </a:prstGeom>
          <a:solidFill>
            <a:srgbClr val="FFC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SwiftCloud</a:t>
            </a:r>
            <a:r>
              <a:rPr lang="en-US" sz="2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Policy Controller - Inside AKS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ACABD-D627-477B-91F1-8D5F98492D37}"/>
              </a:ext>
            </a:extLst>
          </p:cNvPr>
          <p:cNvSpPr/>
          <p:nvPr/>
        </p:nvSpPr>
        <p:spPr>
          <a:xfrm>
            <a:off x="0" y="287136"/>
            <a:ext cx="12192000" cy="284315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 Subscriptions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BC1AD-E962-4074-9B6D-E7A8B78A5E48}"/>
              </a:ext>
            </a:extLst>
          </p:cNvPr>
          <p:cNvSpPr/>
          <p:nvPr/>
        </p:nvSpPr>
        <p:spPr>
          <a:xfrm>
            <a:off x="4302907" y="6027538"/>
            <a:ext cx="2045470" cy="401867"/>
          </a:xfrm>
          <a:prstGeom prst="roundRect">
            <a:avLst>
              <a:gd name="adj" fmla="val 56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348716-3F05-4755-A368-52FE4AE791EB}"/>
              </a:ext>
            </a:extLst>
          </p:cNvPr>
          <p:cNvSpPr/>
          <p:nvPr/>
        </p:nvSpPr>
        <p:spPr>
          <a:xfrm>
            <a:off x="49067" y="1425953"/>
            <a:ext cx="11998311" cy="3716427"/>
          </a:xfrm>
          <a:prstGeom prst="rect">
            <a:avLst/>
          </a:prstGeom>
          <a:noFill/>
          <a:ln w="158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E7FC4B-6B9D-4A88-8161-C042EB1917D0}"/>
              </a:ext>
            </a:extLst>
          </p:cNvPr>
          <p:cNvGrpSpPr/>
          <p:nvPr/>
        </p:nvGrpSpPr>
        <p:grpSpPr>
          <a:xfrm>
            <a:off x="4346894" y="6060766"/>
            <a:ext cx="2001482" cy="336798"/>
            <a:chOff x="5268194" y="6082477"/>
            <a:chExt cx="2001482" cy="336798"/>
          </a:xfrm>
        </p:grpSpPr>
        <p:pic>
          <p:nvPicPr>
            <p:cNvPr id="12" name="Picture 10" descr="Related image">
              <a:extLst>
                <a:ext uri="{FF2B5EF4-FFF2-40B4-BE49-F238E27FC236}">
                  <a16:creationId xmlns:a16="http://schemas.microsoft.com/office/drawing/2014/main" id="{717E6045-9D10-4A21-A9D9-1C1CEB7A9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194" y="6125165"/>
              <a:ext cx="271779" cy="271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03AF98-4B51-4954-9639-D729223B23F8}"/>
                </a:ext>
              </a:extLst>
            </p:cNvPr>
            <p:cNvSpPr/>
            <p:nvPr/>
          </p:nvSpPr>
          <p:spPr>
            <a:xfrm>
              <a:off x="5460254" y="6119122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Cosmos MongoDB</a:t>
              </a:r>
              <a:endParaRPr lang="en-US" sz="1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1028" name="Picture 4" descr="Image result for mongodb icon">
              <a:extLst>
                <a:ext uri="{FF2B5EF4-FFF2-40B4-BE49-F238E27FC236}">
                  <a16:creationId xmlns:a16="http://schemas.microsoft.com/office/drawing/2014/main" id="{14278793-6FA9-45A9-918F-ECDBB5D4CC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878" y="6082477"/>
              <a:ext cx="336798" cy="336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F8D50CD-F92C-4FCB-BB2A-EC2F29E9731E}"/>
              </a:ext>
            </a:extLst>
          </p:cNvPr>
          <p:cNvSpPr/>
          <p:nvPr/>
        </p:nvSpPr>
        <p:spPr>
          <a:xfrm>
            <a:off x="0" y="1141615"/>
            <a:ext cx="12192000" cy="57163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100" b="1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SwiftCloud</a:t>
            </a:r>
            <a:r>
              <a:rPr lang="en-US" sz="11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Policy Controller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D5D9646-8BF7-49F5-BBE4-9DAC401D2C7E}"/>
              </a:ext>
            </a:extLst>
          </p:cNvPr>
          <p:cNvGrpSpPr/>
          <p:nvPr/>
        </p:nvGrpSpPr>
        <p:grpSpPr>
          <a:xfrm>
            <a:off x="9329163" y="5924484"/>
            <a:ext cx="1043876" cy="536201"/>
            <a:chOff x="10149192" y="5931302"/>
            <a:chExt cx="1043876" cy="536201"/>
          </a:xfrm>
        </p:grpSpPr>
        <p:pic>
          <p:nvPicPr>
            <p:cNvPr id="2050" name="Picture 2" descr="Image result for azure data lake icon">
              <a:extLst>
                <a:ext uri="{FF2B5EF4-FFF2-40B4-BE49-F238E27FC236}">
                  <a16:creationId xmlns:a16="http://schemas.microsoft.com/office/drawing/2014/main" id="{6C192AB3-DA16-4725-9A07-7064FF4AC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6995" y="5931302"/>
              <a:ext cx="370269" cy="37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B8673B3-BF76-4531-A657-7B670582DD75}"/>
                </a:ext>
              </a:extLst>
            </p:cNvPr>
            <p:cNvSpPr txBox="1"/>
            <p:nvPr/>
          </p:nvSpPr>
          <p:spPr>
            <a:xfrm>
              <a:off x="10149192" y="6236671"/>
              <a:ext cx="10438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Data Lake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B60A14-48AF-4692-9BCF-2BE1C808ED87}"/>
              </a:ext>
            </a:extLst>
          </p:cNvPr>
          <p:cNvSpPr/>
          <p:nvPr/>
        </p:nvSpPr>
        <p:spPr>
          <a:xfrm>
            <a:off x="9141241" y="5916509"/>
            <a:ext cx="1369651" cy="512896"/>
          </a:xfrm>
          <a:prstGeom prst="roundRect">
            <a:avLst>
              <a:gd name="adj" fmla="val 36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4" descr="Image result for azure kubernetes service">
            <a:extLst>
              <a:ext uri="{FF2B5EF4-FFF2-40B4-BE49-F238E27FC236}">
                <a16:creationId xmlns:a16="http://schemas.microsoft.com/office/drawing/2014/main" id="{6A5141DC-3A99-49E8-BE8E-C0CF67A5B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7" y="1832625"/>
            <a:ext cx="303541" cy="2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A4AEE7D9-264B-4AB9-A946-053315EE4DAF}"/>
              </a:ext>
            </a:extLst>
          </p:cNvPr>
          <p:cNvSpPr/>
          <p:nvPr/>
        </p:nvSpPr>
        <p:spPr>
          <a:xfrm>
            <a:off x="4186331" y="6429405"/>
            <a:ext cx="23807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all event logs and app logs store in cosmos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6725C7-76E3-4B1D-A74F-1149BE58A64D}"/>
              </a:ext>
            </a:extLst>
          </p:cNvPr>
          <p:cNvSpPr/>
          <p:nvPr/>
        </p:nvSpPr>
        <p:spPr>
          <a:xfrm>
            <a:off x="180675" y="2430192"/>
            <a:ext cx="1966353" cy="274027"/>
          </a:xfrm>
          <a:prstGeom prst="roundRect">
            <a:avLst>
              <a:gd name="adj" fmla="val 1712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Portal</a:t>
            </a: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3CD41562-2626-40C1-87FB-7AD7075585DC}"/>
              </a:ext>
            </a:extLst>
          </p:cNvPr>
          <p:cNvSpPr/>
          <p:nvPr/>
        </p:nvSpPr>
        <p:spPr>
          <a:xfrm>
            <a:off x="2322434" y="2416925"/>
            <a:ext cx="1966353" cy="287294"/>
          </a:xfrm>
          <a:prstGeom prst="roundRect">
            <a:avLst>
              <a:gd name="adj" fmla="val 1605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71A8EF-CF05-4C53-980C-C79B3E9E71C3}"/>
              </a:ext>
            </a:extLst>
          </p:cNvPr>
          <p:cNvGrpSpPr/>
          <p:nvPr/>
        </p:nvGrpSpPr>
        <p:grpSpPr>
          <a:xfrm>
            <a:off x="3603702" y="3755100"/>
            <a:ext cx="913406" cy="603103"/>
            <a:chOff x="2209305" y="2808893"/>
            <a:chExt cx="913406" cy="603103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892DE82-6F0F-4F47-9CBF-9EDCF07FFBFD}"/>
                </a:ext>
              </a:extLst>
            </p:cNvPr>
            <p:cNvSpPr/>
            <p:nvPr/>
          </p:nvSpPr>
          <p:spPr>
            <a:xfrm>
              <a:off x="2209305" y="2808893"/>
              <a:ext cx="858125" cy="517246"/>
            </a:xfrm>
            <a:prstGeom prst="roundRect">
              <a:avLst>
                <a:gd name="adj" fmla="val 575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err="1">
                  <a:latin typeface="Segoe UI" panose="020B0502040204020203" pitchFamily="34" charset="0"/>
                  <a:cs typeface="Segoe UI" panose="020B0502040204020203" pitchFamily="34" charset="0"/>
                </a:rPr>
                <a:t>LogEnable</a:t>
              </a:r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Spy</a:t>
              </a:r>
            </a:p>
          </p:txBody>
        </p:sp>
        <p:pic>
          <p:nvPicPr>
            <p:cNvPr id="22" name="Picture 2" descr="Related image">
              <a:extLst>
                <a:ext uri="{FF2B5EF4-FFF2-40B4-BE49-F238E27FC236}">
                  <a16:creationId xmlns:a16="http://schemas.microsoft.com/office/drawing/2014/main" id="{77D8F5D1-640A-432B-9CEC-469D090F9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681" y="3147966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E9F359-F999-4243-BFDD-F4B8E1370C58}"/>
              </a:ext>
            </a:extLst>
          </p:cNvPr>
          <p:cNvGrpSpPr/>
          <p:nvPr/>
        </p:nvGrpSpPr>
        <p:grpSpPr>
          <a:xfrm>
            <a:off x="1913057" y="3755099"/>
            <a:ext cx="762526" cy="581829"/>
            <a:chOff x="1350316" y="2818308"/>
            <a:chExt cx="762526" cy="581829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6C942CB1-29B1-41AA-897A-4E9E1A4DCE11}"/>
                </a:ext>
              </a:extLst>
            </p:cNvPr>
            <p:cNvSpPr/>
            <p:nvPr/>
          </p:nvSpPr>
          <p:spPr>
            <a:xfrm>
              <a:off x="1350316" y="2818308"/>
              <a:ext cx="707245" cy="507831"/>
            </a:xfrm>
            <a:prstGeom prst="roundRect">
              <a:avLst>
                <a:gd name="adj" fmla="val 575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Security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Hygiene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Spy</a:t>
              </a:r>
            </a:p>
          </p:txBody>
        </p:sp>
        <p:pic>
          <p:nvPicPr>
            <p:cNvPr id="232" name="Picture 2" descr="Related image">
              <a:extLst>
                <a:ext uri="{FF2B5EF4-FFF2-40B4-BE49-F238E27FC236}">
                  <a16:creationId xmlns:a16="http://schemas.microsoft.com/office/drawing/2014/main" id="{79E8697D-8B10-49E5-8C72-F4826F05A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8812" y="3136107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3A7C6C-A6A9-4626-B94A-2CEA9D99362C}"/>
              </a:ext>
            </a:extLst>
          </p:cNvPr>
          <p:cNvGrpSpPr/>
          <p:nvPr/>
        </p:nvGrpSpPr>
        <p:grpSpPr>
          <a:xfrm>
            <a:off x="180675" y="3745462"/>
            <a:ext cx="784012" cy="586703"/>
            <a:chOff x="421179" y="2820785"/>
            <a:chExt cx="784012" cy="58670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AA58C0B-0B98-4017-AEA2-B92C3E05CD15}"/>
                </a:ext>
              </a:extLst>
            </p:cNvPr>
            <p:cNvSpPr/>
            <p:nvPr/>
          </p:nvSpPr>
          <p:spPr>
            <a:xfrm>
              <a:off x="421179" y="2820785"/>
              <a:ext cx="725978" cy="507831"/>
            </a:xfrm>
            <a:prstGeom prst="roundRect">
              <a:avLst>
                <a:gd name="adj" fmla="val 575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Default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Spy</a:t>
              </a:r>
            </a:p>
          </p:txBody>
        </p:sp>
        <p:pic>
          <p:nvPicPr>
            <p:cNvPr id="265" name="Picture 2" descr="Related image">
              <a:extLst>
                <a:ext uri="{FF2B5EF4-FFF2-40B4-BE49-F238E27FC236}">
                  <a16:creationId xmlns:a16="http://schemas.microsoft.com/office/drawing/2014/main" id="{20B5023E-D1E5-4820-A3EB-51E4FC943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161" y="3143458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7B576DF-448D-42F7-BFB5-A80C97B3C477}"/>
              </a:ext>
            </a:extLst>
          </p:cNvPr>
          <p:cNvGrpSpPr/>
          <p:nvPr/>
        </p:nvGrpSpPr>
        <p:grpSpPr>
          <a:xfrm>
            <a:off x="967640" y="3749391"/>
            <a:ext cx="913406" cy="593689"/>
            <a:chOff x="2209305" y="2818307"/>
            <a:chExt cx="913406" cy="593689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6606EFD6-F8E9-4F99-9A6A-D4071EA16418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Default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Service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Fixer</a:t>
              </a:r>
            </a:p>
          </p:txBody>
        </p:sp>
        <p:pic>
          <p:nvPicPr>
            <p:cNvPr id="300" name="Picture 2" descr="Related image">
              <a:extLst>
                <a:ext uri="{FF2B5EF4-FFF2-40B4-BE49-F238E27FC236}">
                  <a16:creationId xmlns:a16="http://schemas.microsoft.com/office/drawing/2014/main" id="{9826EB03-0180-477E-8973-2D13FEC6E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681" y="3147966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15E1A6F-5AC0-4D55-AF93-FCCB7D00AEE8}"/>
              </a:ext>
            </a:extLst>
          </p:cNvPr>
          <p:cNvGrpSpPr/>
          <p:nvPr/>
        </p:nvGrpSpPr>
        <p:grpSpPr>
          <a:xfrm>
            <a:off x="2681809" y="3757321"/>
            <a:ext cx="913406" cy="593689"/>
            <a:chOff x="2209305" y="2818307"/>
            <a:chExt cx="913406" cy="593689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B753458-358E-4157-AD56-FD699CE7C210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security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hygiene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Fixer</a:t>
              </a:r>
            </a:p>
          </p:txBody>
        </p:sp>
        <p:pic>
          <p:nvPicPr>
            <p:cNvPr id="108" name="Picture 2" descr="Related image">
              <a:extLst>
                <a:ext uri="{FF2B5EF4-FFF2-40B4-BE49-F238E27FC236}">
                  <a16:creationId xmlns:a16="http://schemas.microsoft.com/office/drawing/2014/main" id="{23D6EBC1-4BCB-4798-80B6-99F552CF5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681" y="3147966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238F7A9-3C5D-4850-B551-A02B7B5D7E69}"/>
              </a:ext>
            </a:extLst>
          </p:cNvPr>
          <p:cNvGrpSpPr/>
          <p:nvPr/>
        </p:nvGrpSpPr>
        <p:grpSpPr>
          <a:xfrm>
            <a:off x="3624187" y="4410390"/>
            <a:ext cx="913406" cy="593689"/>
            <a:chOff x="2209305" y="2818307"/>
            <a:chExt cx="913406" cy="593689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FE9DCF32-1638-4C74-BFD9-91F500600CBA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err="1">
                  <a:latin typeface="Segoe UI" panose="020B0502040204020203" pitchFamily="34" charset="0"/>
                  <a:cs typeface="Segoe UI" panose="020B0502040204020203" pitchFamily="34" charset="0"/>
                </a:rPr>
                <a:t>LogEnable</a:t>
              </a:r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Fixer</a:t>
              </a:r>
            </a:p>
          </p:txBody>
        </p:sp>
        <p:pic>
          <p:nvPicPr>
            <p:cNvPr id="111" name="Picture 2" descr="Related image">
              <a:extLst>
                <a:ext uri="{FF2B5EF4-FFF2-40B4-BE49-F238E27FC236}">
                  <a16:creationId xmlns:a16="http://schemas.microsoft.com/office/drawing/2014/main" id="{8F53D8BA-B714-4CA9-A765-A97D7B9D8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681" y="3147966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A5F9219-8246-45A1-A62F-6574D27B5189}"/>
              </a:ext>
            </a:extLst>
          </p:cNvPr>
          <p:cNvSpPr/>
          <p:nvPr/>
        </p:nvSpPr>
        <p:spPr>
          <a:xfrm>
            <a:off x="6444268" y="6032460"/>
            <a:ext cx="2579825" cy="403192"/>
          </a:xfrm>
          <a:prstGeom prst="roundRect">
            <a:avLst>
              <a:gd name="adj" fmla="val 56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1C9AAD9-01D0-4936-B49A-1829A70F31FF}"/>
              </a:ext>
            </a:extLst>
          </p:cNvPr>
          <p:cNvGrpSpPr/>
          <p:nvPr/>
        </p:nvGrpSpPr>
        <p:grpSpPr>
          <a:xfrm>
            <a:off x="6523138" y="6085516"/>
            <a:ext cx="2267384" cy="281812"/>
            <a:chOff x="5303076" y="6117531"/>
            <a:chExt cx="2267384" cy="281812"/>
          </a:xfrm>
        </p:grpSpPr>
        <p:pic>
          <p:nvPicPr>
            <p:cNvPr id="118" name="Picture 10" descr="Related image">
              <a:extLst>
                <a:ext uri="{FF2B5EF4-FFF2-40B4-BE49-F238E27FC236}">
                  <a16:creationId xmlns:a16="http://schemas.microsoft.com/office/drawing/2014/main" id="{74C8F406-F70B-4501-905E-D7C5F9B39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076" y="6117531"/>
              <a:ext cx="281812" cy="281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8D16FBD-EE83-441C-BFBC-BE149CC6F902}"/>
                </a:ext>
              </a:extLst>
            </p:cNvPr>
            <p:cNvSpPr/>
            <p:nvPr/>
          </p:nvSpPr>
          <p:spPr>
            <a:xfrm>
              <a:off x="5511883" y="6132416"/>
              <a:ext cx="205857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Cosmos </a:t>
              </a:r>
              <a:r>
                <a:rPr lang="en-US" sz="1000" err="1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Etcd</a:t>
              </a:r>
              <a:r>
                <a:rPr lang="en-US" sz="100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(</a:t>
              </a:r>
              <a:r>
                <a:rPr lang="en-US" sz="1000" err="1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ConfigStore</a:t>
              </a:r>
              <a:r>
                <a:rPr lang="en-US" sz="100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endParaRPr lang="en-US" sz="100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C38FF52-879F-404B-A191-A8F368D5352A}"/>
              </a:ext>
            </a:extLst>
          </p:cNvPr>
          <p:cNvCxnSpPr>
            <a:cxnSpLocks/>
            <a:stCxn id="102" idx="2"/>
            <a:endCxn id="115" idx="0"/>
          </p:cNvCxnSpPr>
          <p:nvPr/>
        </p:nvCxnSpPr>
        <p:spPr>
          <a:xfrm>
            <a:off x="3102351" y="4918221"/>
            <a:ext cx="4631830" cy="111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2F4117-D349-4361-9170-F575093CFBC3}"/>
              </a:ext>
            </a:extLst>
          </p:cNvPr>
          <p:cNvSpPr/>
          <p:nvPr/>
        </p:nvSpPr>
        <p:spPr>
          <a:xfrm>
            <a:off x="153781" y="3585448"/>
            <a:ext cx="4382910" cy="1427062"/>
          </a:xfrm>
          <a:prstGeom prst="roundRect">
            <a:avLst>
              <a:gd name="adj" fmla="val 22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813A6A5-80C1-4D89-B0E5-E0147FBFE9DE}"/>
              </a:ext>
            </a:extLst>
          </p:cNvPr>
          <p:cNvCxnSpPr>
            <a:cxnSpLocks/>
            <a:stCxn id="111" idx="2"/>
            <a:endCxn id="115" idx="0"/>
          </p:cNvCxnSpPr>
          <p:nvPr/>
        </p:nvCxnSpPr>
        <p:spPr>
          <a:xfrm>
            <a:off x="4405578" y="5004079"/>
            <a:ext cx="3328603" cy="102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2F1A8C7-2214-450B-9686-C6B7B23F06CD}"/>
              </a:ext>
            </a:extLst>
          </p:cNvPr>
          <p:cNvSpPr/>
          <p:nvPr/>
        </p:nvSpPr>
        <p:spPr>
          <a:xfrm>
            <a:off x="4103603" y="4957814"/>
            <a:ext cx="7617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configs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E493AA7-030E-4174-8F9D-5D0570FDE445}"/>
              </a:ext>
            </a:extLst>
          </p:cNvPr>
          <p:cNvSpPr/>
          <p:nvPr/>
        </p:nvSpPr>
        <p:spPr>
          <a:xfrm>
            <a:off x="3909640" y="2660706"/>
            <a:ext cx="9557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 configs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16F8028-9B8E-4A64-957F-9F08EC90A00E}"/>
              </a:ext>
            </a:extLst>
          </p:cNvPr>
          <p:cNvGrpSpPr/>
          <p:nvPr/>
        </p:nvGrpSpPr>
        <p:grpSpPr>
          <a:xfrm>
            <a:off x="7455198" y="3269896"/>
            <a:ext cx="885152" cy="707075"/>
            <a:chOff x="2209305" y="2818307"/>
            <a:chExt cx="885152" cy="707075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2F319FAB-E5F4-4A94-9F46-28CFBF97BFE2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VM log collector</a:t>
              </a:r>
            </a:p>
          </p:txBody>
        </p:sp>
        <p:pic>
          <p:nvPicPr>
            <p:cNvPr id="130" name="Picture 2" descr="Related image">
              <a:extLst>
                <a:ext uri="{FF2B5EF4-FFF2-40B4-BE49-F238E27FC236}">
                  <a16:creationId xmlns:a16="http://schemas.microsoft.com/office/drawing/2014/main" id="{69227F82-7368-45E7-9F3C-DEA5F831A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427" y="3261352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6B0D852-8AC9-4923-B509-410D80D8BA58}"/>
              </a:ext>
            </a:extLst>
          </p:cNvPr>
          <p:cNvGrpSpPr/>
          <p:nvPr/>
        </p:nvGrpSpPr>
        <p:grpSpPr>
          <a:xfrm>
            <a:off x="8404964" y="3280277"/>
            <a:ext cx="888465" cy="711167"/>
            <a:chOff x="2209305" y="2818307"/>
            <a:chExt cx="888465" cy="711167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1A3DBAEB-73AE-453B-A32A-F0D39B84226F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NSG Traffic Analytics</a:t>
              </a:r>
            </a:p>
            <a:p>
              <a:pPr algn="ctr"/>
              <a:r>
                <a:rPr lang="en-US" sz="900">
                  <a:latin typeface="Segoe UI" panose="020B0502040204020203" pitchFamily="34" charset="0"/>
                  <a:cs typeface="Segoe UI" panose="020B0502040204020203" pitchFamily="34" charset="0"/>
                </a:rPr>
                <a:t>log collector</a:t>
              </a:r>
            </a:p>
          </p:txBody>
        </p:sp>
        <p:pic>
          <p:nvPicPr>
            <p:cNvPr id="138" name="Picture 2" descr="Related image">
              <a:extLst>
                <a:ext uri="{FF2B5EF4-FFF2-40B4-BE49-F238E27FC236}">
                  <a16:creationId xmlns:a16="http://schemas.microsoft.com/office/drawing/2014/main" id="{35DD4AC0-B750-44E6-BFAC-46999971C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740" y="3265444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8F201C1-324A-49C3-9689-8EEF652169FF}"/>
              </a:ext>
            </a:extLst>
          </p:cNvPr>
          <p:cNvGrpSpPr/>
          <p:nvPr/>
        </p:nvGrpSpPr>
        <p:grpSpPr>
          <a:xfrm>
            <a:off x="7350277" y="2802356"/>
            <a:ext cx="1074332" cy="493253"/>
            <a:chOff x="6952467" y="2133653"/>
            <a:chExt cx="1227521" cy="617552"/>
          </a:xfrm>
        </p:grpSpPr>
        <p:pic>
          <p:nvPicPr>
            <p:cNvPr id="141" name="Picture 8" descr="Related image">
              <a:extLst>
                <a:ext uri="{FF2B5EF4-FFF2-40B4-BE49-F238E27FC236}">
                  <a16:creationId xmlns:a16="http://schemas.microsoft.com/office/drawing/2014/main" id="{B926B77F-9567-4086-B0A8-28E570780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869" y="2133653"/>
              <a:ext cx="316339" cy="31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48FDC34-C2A4-46B9-BB70-303C57E8B6EA}"/>
                </a:ext>
              </a:extLst>
            </p:cNvPr>
            <p:cNvSpPr txBox="1"/>
            <p:nvPr/>
          </p:nvSpPr>
          <p:spPr>
            <a:xfrm>
              <a:off x="6952467" y="2327336"/>
              <a:ext cx="1227521" cy="423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Log Analytics</a:t>
              </a:r>
            </a:p>
            <a:p>
              <a:pPr algn="ctr"/>
              <a:r>
                <a:rPr lang="en-US" sz="8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(customer tenant)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22D5E4F-B022-4538-AC19-04425C2559C9}"/>
              </a:ext>
            </a:extLst>
          </p:cNvPr>
          <p:cNvGrpSpPr/>
          <p:nvPr/>
        </p:nvGrpSpPr>
        <p:grpSpPr>
          <a:xfrm>
            <a:off x="8294474" y="2808448"/>
            <a:ext cx="1074332" cy="493253"/>
            <a:chOff x="6952467" y="2133653"/>
            <a:chExt cx="1227521" cy="617552"/>
          </a:xfrm>
        </p:grpSpPr>
        <p:pic>
          <p:nvPicPr>
            <p:cNvPr id="146" name="Picture 8" descr="Related image">
              <a:extLst>
                <a:ext uri="{FF2B5EF4-FFF2-40B4-BE49-F238E27FC236}">
                  <a16:creationId xmlns:a16="http://schemas.microsoft.com/office/drawing/2014/main" id="{EB1AE045-DFD0-40ED-8A3D-4D01680059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9869" y="2133653"/>
              <a:ext cx="316339" cy="316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7BD4566-5323-4DAF-9B80-B24ED468EEFA}"/>
                </a:ext>
              </a:extLst>
            </p:cNvPr>
            <p:cNvSpPr txBox="1"/>
            <p:nvPr/>
          </p:nvSpPr>
          <p:spPr>
            <a:xfrm>
              <a:off x="6952467" y="2327336"/>
              <a:ext cx="1227521" cy="423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Log Analytics</a:t>
              </a:r>
            </a:p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(customer tenant)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CCE964C-15D7-461D-82FB-BCE3E6EF0490}"/>
              </a:ext>
            </a:extLst>
          </p:cNvPr>
          <p:cNvGrpSpPr/>
          <p:nvPr/>
        </p:nvGrpSpPr>
        <p:grpSpPr>
          <a:xfrm>
            <a:off x="7448522" y="2074644"/>
            <a:ext cx="888465" cy="711167"/>
            <a:chOff x="2209305" y="2818307"/>
            <a:chExt cx="888465" cy="711167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C910D504-F014-4C0A-91CF-D947219F77A4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Az SQL Security Audit Event</a:t>
              </a:r>
            </a:p>
            <a:p>
              <a:pPr algn="ctr"/>
              <a:r>
                <a:rPr lang="en-US" sz="800" dirty="0">
                  <a:latin typeface="Segoe UI" panose="020B0502040204020203" pitchFamily="34" charset="0"/>
                  <a:cs typeface="Segoe UI" panose="020B0502040204020203" pitchFamily="34" charset="0"/>
                </a:rPr>
                <a:t>collector</a:t>
              </a:r>
            </a:p>
          </p:txBody>
        </p:sp>
        <p:pic>
          <p:nvPicPr>
            <p:cNvPr id="151" name="Picture 2" descr="Related image">
              <a:extLst>
                <a:ext uri="{FF2B5EF4-FFF2-40B4-BE49-F238E27FC236}">
                  <a16:creationId xmlns:a16="http://schemas.microsoft.com/office/drawing/2014/main" id="{9ABD6EF0-240A-4535-8274-B97138F99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740" y="3265444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E8D2FE3-A21D-4AFA-90CD-7B62905413A8}"/>
              </a:ext>
            </a:extLst>
          </p:cNvPr>
          <p:cNvGrpSpPr/>
          <p:nvPr/>
        </p:nvGrpSpPr>
        <p:grpSpPr>
          <a:xfrm>
            <a:off x="8330464" y="2074644"/>
            <a:ext cx="888465" cy="711167"/>
            <a:chOff x="2209305" y="2818307"/>
            <a:chExt cx="888465" cy="711167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FB45EA60-455E-4B59-9718-5FA0EB9671B3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DDoS Standard</a:t>
              </a:r>
            </a:p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log collector</a:t>
              </a:r>
            </a:p>
          </p:txBody>
        </p:sp>
        <p:pic>
          <p:nvPicPr>
            <p:cNvPr id="158" name="Picture 2" descr="Related image">
              <a:extLst>
                <a:ext uri="{FF2B5EF4-FFF2-40B4-BE49-F238E27FC236}">
                  <a16:creationId xmlns:a16="http://schemas.microsoft.com/office/drawing/2014/main" id="{DED00C97-E5EC-4ECC-AA3C-628F3B8FE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740" y="3265444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48281CC-912F-4B0B-8290-F3DA5520DF12}"/>
              </a:ext>
            </a:extLst>
          </p:cNvPr>
          <p:cNvGrpSpPr/>
          <p:nvPr/>
        </p:nvGrpSpPr>
        <p:grpSpPr>
          <a:xfrm>
            <a:off x="9209959" y="2074644"/>
            <a:ext cx="888465" cy="711167"/>
            <a:chOff x="2209305" y="2818307"/>
            <a:chExt cx="888465" cy="711167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8A180163-84F3-4760-9D56-2E505BBA4E81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err="1">
                  <a:latin typeface="Segoe UI" panose="020B0502040204020203" pitchFamily="34" charset="0"/>
                  <a:cs typeface="Segoe UI" panose="020B0502040204020203" pitchFamily="34" charset="0"/>
                </a:rPr>
                <a:t>AppGW</a:t>
              </a:r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 WAF</a:t>
              </a:r>
            </a:p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log collector</a:t>
              </a:r>
            </a:p>
          </p:txBody>
        </p:sp>
        <p:pic>
          <p:nvPicPr>
            <p:cNvPr id="162" name="Picture 2" descr="Related image">
              <a:extLst>
                <a:ext uri="{FF2B5EF4-FFF2-40B4-BE49-F238E27FC236}">
                  <a16:creationId xmlns:a16="http://schemas.microsoft.com/office/drawing/2014/main" id="{4209D97D-3108-48CA-BAD8-51DC8C9727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740" y="3265444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F2EA8F2-3E62-4892-9BB8-2778D8FF3459}"/>
              </a:ext>
            </a:extLst>
          </p:cNvPr>
          <p:cNvGrpSpPr/>
          <p:nvPr/>
        </p:nvGrpSpPr>
        <p:grpSpPr>
          <a:xfrm>
            <a:off x="10097593" y="2070552"/>
            <a:ext cx="888465" cy="711167"/>
            <a:chOff x="2209305" y="2818307"/>
            <a:chExt cx="888465" cy="711167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18189958-AE11-459C-BBFB-EEA2385EAD44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err="1">
                  <a:latin typeface="Segoe UI" panose="020B0502040204020203" pitchFamily="34" charset="0"/>
                  <a:cs typeface="Segoe UI" panose="020B0502040204020203" pitchFamily="34" charset="0"/>
                </a:rPr>
                <a:t>AzFW</a:t>
              </a:r>
              <a:endParaRPr lang="en-US" sz="8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log collector</a:t>
              </a:r>
            </a:p>
          </p:txBody>
        </p:sp>
        <p:pic>
          <p:nvPicPr>
            <p:cNvPr id="167" name="Picture 2" descr="Related image">
              <a:extLst>
                <a:ext uri="{FF2B5EF4-FFF2-40B4-BE49-F238E27FC236}">
                  <a16:creationId xmlns:a16="http://schemas.microsoft.com/office/drawing/2014/main" id="{7AD281C4-D855-4E87-A39C-95C6E2411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740" y="3265444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F6F4086-2284-4C14-A703-47CCE6E989B0}"/>
              </a:ext>
            </a:extLst>
          </p:cNvPr>
          <p:cNvGrpSpPr/>
          <p:nvPr/>
        </p:nvGrpSpPr>
        <p:grpSpPr>
          <a:xfrm>
            <a:off x="10985227" y="2070552"/>
            <a:ext cx="888465" cy="711167"/>
            <a:chOff x="2209305" y="2818307"/>
            <a:chExt cx="888465" cy="711167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AFC6B8AE-D26D-4822-8C42-6C25920335A3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Activity</a:t>
              </a:r>
            </a:p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log collector</a:t>
              </a:r>
            </a:p>
          </p:txBody>
        </p:sp>
        <p:pic>
          <p:nvPicPr>
            <p:cNvPr id="170" name="Picture 2" descr="Related image">
              <a:extLst>
                <a:ext uri="{FF2B5EF4-FFF2-40B4-BE49-F238E27FC236}">
                  <a16:creationId xmlns:a16="http://schemas.microsoft.com/office/drawing/2014/main" id="{B363193B-2BD9-4B69-8D42-6B4BE0576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740" y="3265444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13D5A5-5607-4793-A78B-74F21F487C98}"/>
              </a:ext>
            </a:extLst>
          </p:cNvPr>
          <p:cNvGrpSpPr/>
          <p:nvPr/>
        </p:nvGrpSpPr>
        <p:grpSpPr>
          <a:xfrm>
            <a:off x="9352396" y="3280277"/>
            <a:ext cx="888465" cy="711167"/>
            <a:chOff x="2209305" y="2818307"/>
            <a:chExt cx="888465" cy="711167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5569C2B3-81A6-43B8-83A4-45E00889A103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NSG Flow</a:t>
              </a:r>
            </a:p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log collector</a:t>
              </a:r>
            </a:p>
          </p:txBody>
        </p:sp>
        <p:pic>
          <p:nvPicPr>
            <p:cNvPr id="173" name="Picture 2" descr="Related image">
              <a:extLst>
                <a:ext uri="{FF2B5EF4-FFF2-40B4-BE49-F238E27FC236}">
                  <a16:creationId xmlns:a16="http://schemas.microsoft.com/office/drawing/2014/main" id="{225FE670-9B7B-484A-BF8B-B4FE6A964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740" y="3265444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86E701D-8A86-45F5-8666-C2E94EC3648C}"/>
              </a:ext>
            </a:extLst>
          </p:cNvPr>
          <p:cNvGrpSpPr/>
          <p:nvPr/>
        </p:nvGrpSpPr>
        <p:grpSpPr>
          <a:xfrm>
            <a:off x="10262645" y="3266304"/>
            <a:ext cx="888465" cy="711167"/>
            <a:chOff x="2209305" y="2818307"/>
            <a:chExt cx="888465" cy="711167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3CBEAB5A-A8CB-484C-99A5-097884BC19F8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Az SQL VA Scan Result</a:t>
              </a:r>
            </a:p>
            <a:p>
              <a:pPr algn="ctr"/>
              <a:r>
                <a:rPr lang="en-US" sz="800">
                  <a:latin typeface="Segoe UI" panose="020B0502040204020203" pitchFamily="34" charset="0"/>
                  <a:cs typeface="Segoe UI" panose="020B0502040204020203" pitchFamily="34" charset="0"/>
                </a:rPr>
                <a:t>log collector</a:t>
              </a:r>
            </a:p>
          </p:txBody>
        </p:sp>
        <p:pic>
          <p:nvPicPr>
            <p:cNvPr id="181" name="Picture 2" descr="Related image">
              <a:extLst>
                <a:ext uri="{FF2B5EF4-FFF2-40B4-BE49-F238E27FC236}">
                  <a16:creationId xmlns:a16="http://schemas.microsoft.com/office/drawing/2014/main" id="{ED66FC69-0F8C-4956-851F-18B6C206A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3740" y="3265444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7C9E4C8-A4F9-4CEF-93D0-A0846BA4B7BD}"/>
              </a:ext>
            </a:extLst>
          </p:cNvPr>
          <p:cNvGrpSpPr/>
          <p:nvPr/>
        </p:nvGrpSpPr>
        <p:grpSpPr>
          <a:xfrm>
            <a:off x="9439631" y="2847326"/>
            <a:ext cx="678392" cy="390085"/>
            <a:chOff x="520799" y="4588530"/>
            <a:chExt cx="789260" cy="471832"/>
          </a:xfrm>
        </p:grpSpPr>
        <p:pic>
          <p:nvPicPr>
            <p:cNvPr id="184" name="Picture 6" descr="Related image">
              <a:extLst>
                <a:ext uri="{FF2B5EF4-FFF2-40B4-BE49-F238E27FC236}">
                  <a16:creationId xmlns:a16="http://schemas.microsoft.com/office/drawing/2014/main" id="{A9714FB9-E22B-4FF1-BB16-5197CA2E8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66" y="4588530"/>
              <a:ext cx="287398" cy="28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C3066FC-B450-4F5E-89DE-C9703C721BF5}"/>
                </a:ext>
              </a:extLst>
            </p:cNvPr>
            <p:cNvSpPr txBox="1"/>
            <p:nvPr/>
          </p:nvSpPr>
          <p:spPr>
            <a:xfrm>
              <a:off x="520799" y="4799769"/>
              <a:ext cx="789260" cy="260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Storage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31631A6-4CD2-416A-9403-FEBB3E3EE208}"/>
              </a:ext>
            </a:extLst>
          </p:cNvPr>
          <p:cNvGrpSpPr/>
          <p:nvPr/>
        </p:nvGrpSpPr>
        <p:grpSpPr>
          <a:xfrm>
            <a:off x="10351758" y="2838135"/>
            <a:ext cx="678392" cy="390085"/>
            <a:chOff x="520799" y="4588530"/>
            <a:chExt cx="789260" cy="471832"/>
          </a:xfrm>
        </p:grpSpPr>
        <p:pic>
          <p:nvPicPr>
            <p:cNvPr id="187" name="Picture 6" descr="Related image">
              <a:extLst>
                <a:ext uri="{FF2B5EF4-FFF2-40B4-BE49-F238E27FC236}">
                  <a16:creationId xmlns:a16="http://schemas.microsoft.com/office/drawing/2014/main" id="{725E340B-5DBA-4CA2-ADFC-15F8743F1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766" y="4588530"/>
              <a:ext cx="287398" cy="28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62AA19B-59B8-46EE-916A-98C2CD98B12F}"/>
                </a:ext>
              </a:extLst>
            </p:cNvPr>
            <p:cNvSpPr txBox="1"/>
            <p:nvPr/>
          </p:nvSpPr>
          <p:spPr>
            <a:xfrm>
              <a:off x="520799" y="4799769"/>
              <a:ext cx="789260" cy="260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 Storage</a:t>
              </a:r>
            </a:p>
          </p:txBody>
        </p:sp>
      </p:grp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7973170C-650F-4179-82A1-859E41BD3A76}"/>
              </a:ext>
            </a:extLst>
          </p:cNvPr>
          <p:cNvSpPr/>
          <p:nvPr/>
        </p:nvSpPr>
        <p:spPr>
          <a:xfrm>
            <a:off x="7350277" y="1535327"/>
            <a:ext cx="4602420" cy="3197421"/>
          </a:xfrm>
          <a:prstGeom prst="roundRect">
            <a:avLst>
              <a:gd name="adj" fmla="val 1101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2A464C2-226A-4BB4-9F93-D4F95AC029FE}"/>
              </a:ext>
            </a:extLst>
          </p:cNvPr>
          <p:cNvGrpSpPr/>
          <p:nvPr/>
        </p:nvGrpSpPr>
        <p:grpSpPr>
          <a:xfrm>
            <a:off x="2673288" y="4410390"/>
            <a:ext cx="913406" cy="593689"/>
            <a:chOff x="2209305" y="2818307"/>
            <a:chExt cx="913406" cy="593689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0F29A0DB-B663-40E6-9678-A8EEA583B834}"/>
                </a:ext>
              </a:extLst>
            </p:cNvPr>
            <p:cNvSpPr/>
            <p:nvPr/>
          </p:nvSpPr>
          <p:spPr>
            <a:xfrm>
              <a:off x="2209305" y="2818307"/>
              <a:ext cx="858125" cy="507831"/>
            </a:xfrm>
            <a:prstGeom prst="roundRect">
              <a:avLst>
                <a:gd name="adj" fmla="val 575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Recce</a:t>
              </a:r>
            </a:p>
          </p:txBody>
        </p:sp>
        <p:pic>
          <p:nvPicPr>
            <p:cNvPr id="113" name="Picture 2" descr="Related image">
              <a:extLst>
                <a:ext uri="{FF2B5EF4-FFF2-40B4-BE49-F238E27FC236}">
                  <a16:creationId xmlns:a16="http://schemas.microsoft.com/office/drawing/2014/main" id="{FC6D58E1-81B6-437B-973F-C51360E26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681" y="3147966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2" descr="Image result for etcd icon">
            <a:extLst>
              <a:ext uri="{FF2B5EF4-FFF2-40B4-BE49-F238E27FC236}">
                <a16:creationId xmlns:a16="http://schemas.microsoft.com/office/drawing/2014/main" id="{A0D93857-99F0-47E0-B0AB-BEC51E70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37" y="6079801"/>
            <a:ext cx="290688" cy="2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916F2EC6-EC86-447B-B617-43C0A079A1E5}"/>
              </a:ext>
            </a:extLst>
          </p:cNvPr>
          <p:cNvGrpSpPr/>
          <p:nvPr/>
        </p:nvGrpSpPr>
        <p:grpSpPr>
          <a:xfrm>
            <a:off x="1214819" y="1240565"/>
            <a:ext cx="1064715" cy="600136"/>
            <a:chOff x="1137055" y="1658709"/>
            <a:chExt cx="1064715" cy="600136"/>
          </a:xfrm>
        </p:grpSpPr>
        <p:pic>
          <p:nvPicPr>
            <p:cNvPr id="2052" name="Picture 4" descr="Image result for traefik icon">
              <a:extLst>
                <a:ext uri="{FF2B5EF4-FFF2-40B4-BE49-F238E27FC236}">
                  <a16:creationId xmlns:a16="http://schemas.microsoft.com/office/drawing/2014/main" id="{9DBA6A3C-6EE6-4294-944C-FBE4C2218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379" y="1658709"/>
              <a:ext cx="325913" cy="43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9387FCA6-27DD-44E7-8F45-42AB9AB5DFBC}"/>
                </a:ext>
              </a:extLst>
            </p:cNvPr>
            <p:cNvSpPr txBox="1"/>
            <p:nvPr/>
          </p:nvSpPr>
          <p:spPr>
            <a:xfrm>
              <a:off x="1137055" y="2028013"/>
              <a:ext cx="10647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ingress controller</a:t>
              </a:r>
            </a:p>
          </p:txBody>
        </p:sp>
      </p:grp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3A49967E-E654-4FA1-8340-573CF01AC946}"/>
              </a:ext>
            </a:extLst>
          </p:cNvPr>
          <p:cNvCxnSpPr>
            <a:cxnSpLocks/>
            <a:stCxn id="175" idx="2"/>
            <a:endCxn id="260" idx="0"/>
          </p:cNvCxnSpPr>
          <p:nvPr/>
        </p:nvCxnSpPr>
        <p:spPr>
          <a:xfrm rot="5400000">
            <a:off x="1364082" y="1665946"/>
            <a:ext cx="208340" cy="557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C28CBFA7-6DB3-428E-8D7A-8AD5A3304EE0}"/>
              </a:ext>
            </a:extLst>
          </p:cNvPr>
          <p:cNvCxnSpPr>
            <a:cxnSpLocks/>
            <a:stCxn id="175" idx="3"/>
            <a:endCxn id="252" idx="0"/>
          </p:cNvCxnSpPr>
          <p:nvPr/>
        </p:nvCxnSpPr>
        <p:spPr>
          <a:xfrm>
            <a:off x="2279534" y="1725285"/>
            <a:ext cx="1041183" cy="323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2" descr="Image result for sendgrid">
            <a:extLst>
              <a:ext uri="{FF2B5EF4-FFF2-40B4-BE49-F238E27FC236}">
                <a16:creationId xmlns:a16="http://schemas.microsoft.com/office/drawing/2014/main" id="{E7B15EBF-D75C-494A-9C47-72A066D4C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71" y="5124393"/>
            <a:ext cx="830669" cy="43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4E90E3CD-B46F-45F6-89A5-D4EFC0477B2F}"/>
              </a:ext>
            </a:extLst>
          </p:cNvPr>
          <p:cNvSpPr/>
          <p:nvPr/>
        </p:nvSpPr>
        <p:spPr>
          <a:xfrm>
            <a:off x="6140330" y="4268776"/>
            <a:ext cx="858125" cy="507831"/>
          </a:xfrm>
          <a:prstGeom prst="roundRect">
            <a:avLst>
              <a:gd name="adj" fmla="val 575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latin typeface="Segoe UI" panose="020B0502040204020203" pitchFamily="34" charset="0"/>
                <a:cs typeface="Segoe UI" panose="020B0502040204020203" pitchFamily="34" charset="0"/>
              </a:rPr>
              <a:t>Notifer</a:t>
            </a:r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84EB566-CD84-4142-8DD0-62D829D2ED89}"/>
              </a:ext>
            </a:extLst>
          </p:cNvPr>
          <p:cNvCxnSpPr>
            <a:cxnSpLocks/>
            <a:stCxn id="198" idx="2"/>
            <a:endCxn id="192" idx="1"/>
          </p:cNvCxnSpPr>
          <p:nvPr/>
        </p:nvCxnSpPr>
        <p:spPr>
          <a:xfrm>
            <a:off x="6569393" y="4776607"/>
            <a:ext cx="54578" cy="56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8F3798E5-102C-448D-BFB8-3DC0E606DD57}"/>
              </a:ext>
            </a:extLst>
          </p:cNvPr>
          <p:cNvCxnSpPr>
            <a:cxnSpLocks/>
            <a:stCxn id="2" idx="0"/>
            <a:endCxn id="262" idx="1"/>
          </p:cNvCxnSpPr>
          <p:nvPr/>
        </p:nvCxnSpPr>
        <p:spPr>
          <a:xfrm rot="5400000" flipH="1" flipV="1">
            <a:off x="3153539" y="2369805"/>
            <a:ext cx="407340" cy="2023946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B205FD-5AF5-4340-96CC-D7D8DF8D2CD9}"/>
              </a:ext>
            </a:extLst>
          </p:cNvPr>
          <p:cNvSpPr/>
          <p:nvPr/>
        </p:nvSpPr>
        <p:spPr>
          <a:xfrm>
            <a:off x="5238811" y="2879084"/>
            <a:ext cx="11384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domain events &amp;</a:t>
            </a:r>
          </a:p>
          <a:p>
            <a:pPr algn="ctr"/>
            <a:r>
              <a:rPr lang="en-US" sz="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 notifications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7964D2-F5CC-4CB6-B9A5-3B9CFEB58FC6}"/>
              </a:ext>
            </a:extLst>
          </p:cNvPr>
          <p:cNvGrpSpPr/>
          <p:nvPr/>
        </p:nvGrpSpPr>
        <p:grpSpPr>
          <a:xfrm>
            <a:off x="-21012" y="5727770"/>
            <a:ext cx="4175591" cy="768862"/>
            <a:chOff x="-27462" y="5175259"/>
            <a:chExt cx="4175591" cy="7688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BABAC6-FE69-48E3-8403-6E265AD7B0C0}"/>
                </a:ext>
              </a:extLst>
            </p:cNvPr>
            <p:cNvGrpSpPr/>
            <p:nvPr/>
          </p:nvGrpSpPr>
          <p:grpSpPr>
            <a:xfrm>
              <a:off x="166797" y="5359346"/>
              <a:ext cx="821400" cy="584775"/>
              <a:chOff x="1251136" y="5084252"/>
              <a:chExt cx="821400" cy="584775"/>
            </a:xfrm>
          </p:grpSpPr>
          <p:pic>
            <p:nvPicPr>
              <p:cNvPr id="1026" name="Picture 2" descr="Image result for azure service bus icon">
                <a:extLst>
                  <a:ext uri="{FF2B5EF4-FFF2-40B4-BE49-F238E27FC236}">
                    <a16:creationId xmlns:a16="http://schemas.microsoft.com/office/drawing/2014/main" id="{21AB339A-D867-497E-AD54-EB1569077E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1136" y="5226691"/>
                <a:ext cx="239614" cy="2396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406FC83-3155-4962-BF7B-C28C4F2F86F0}"/>
                  </a:ext>
                </a:extLst>
              </p:cNvPr>
              <p:cNvSpPr/>
              <p:nvPr/>
            </p:nvSpPr>
            <p:spPr>
              <a:xfrm>
                <a:off x="1431014" y="5084252"/>
                <a:ext cx="6415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default</a:t>
                </a:r>
              </a:p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service</a:t>
                </a:r>
              </a:p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command</a:t>
                </a:r>
              </a:p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queue</a:t>
                </a:r>
                <a:endParaRPr lang="en-US" sz="800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D5DC46B6-EB23-402E-9676-5654AE220848}"/>
                </a:ext>
              </a:extLst>
            </p:cNvPr>
            <p:cNvGrpSpPr/>
            <p:nvPr/>
          </p:nvGrpSpPr>
          <p:grpSpPr>
            <a:xfrm>
              <a:off x="925777" y="5352972"/>
              <a:ext cx="821400" cy="584775"/>
              <a:chOff x="1195716" y="5084252"/>
              <a:chExt cx="821400" cy="584775"/>
            </a:xfrm>
          </p:grpSpPr>
          <p:pic>
            <p:nvPicPr>
              <p:cNvPr id="235" name="Picture 2" descr="Image result for azure service bus icon">
                <a:extLst>
                  <a:ext uri="{FF2B5EF4-FFF2-40B4-BE49-F238E27FC236}">
                    <a16:creationId xmlns:a16="http://schemas.microsoft.com/office/drawing/2014/main" id="{BF085C0E-3B03-4E5E-A2D8-A9A578B57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5716" y="5226691"/>
                <a:ext cx="239614" cy="2396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0179AB28-B876-4F08-A041-446760EF7AC5}"/>
                  </a:ext>
                </a:extLst>
              </p:cNvPr>
              <p:cNvSpPr/>
              <p:nvPr/>
            </p:nvSpPr>
            <p:spPr>
              <a:xfrm>
                <a:off x="1375594" y="5084252"/>
                <a:ext cx="6415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security</a:t>
                </a:r>
              </a:p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hygiene</a:t>
                </a:r>
              </a:p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command</a:t>
                </a:r>
              </a:p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queue</a:t>
                </a:r>
                <a:endParaRPr lang="en-US" sz="80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A4A62F2F-F9DB-415B-BD1E-9C95FF9E3C0E}"/>
                </a:ext>
              </a:extLst>
            </p:cNvPr>
            <p:cNvGrpSpPr/>
            <p:nvPr/>
          </p:nvGrpSpPr>
          <p:grpSpPr>
            <a:xfrm>
              <a:off x="1711274" y="5390750"/>
              <a:ext cx="898566" cy="461665"/>
              <a:chOff x="1195716" y="5107995"/>
              <a:chExt cx="898566" cy="461665"/>
            </a:xfrm>
          </p:grpSpPr>
          <p:pic>
            <p:nvPicPr>
              <p:cNvPr id="239" name="Picture 2" descr="Image result for azure service bus icon">
                <a:extLst>
                  <a:ext uri="{FF2B5EF4-FFF2-40B4-BE49-F238E27FC236}">
                    <a16:creationId xmlns:a16="http://schemas.microsoft.com/office/drawing/2014/main" id="{605C9FB0-6087-42E3-A1AA-3911AA404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5716" y="5226691"/>
                <a:ext cx="239614" cy="2396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500A5A27-1437-4FAC-A9AC-BE4D9FC84248}"/>
                  </a:ext>
                </a:extLst>
              </p:cNvPr>
              <p:cNvSpPr/>
              <p:nvPr/>
            </p:nvSpPr>
            <p:spPr>
              <a:xfrm>
                <a:off x="1374213" y="5107995"/>
                <a:ext cx="7200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Log Enabler</a:t>
                </a:r>
              </a:p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command</a:t>
                </a:r>
              </a:p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queue</a:t>
                </a:r>
                <a:endParaRPr lang="en-US" sz="80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970007D5-C9FA-4BD5-9B45-5D73848A8F7F}"/>
                </a:ext>
              </a:extLst>
            </p:cNvPr>
            <p:cNvGrpSpPr/>
            <p:nvPr/>
          </p:nvGrpSpPr>
          <p:grpSpPr>
            <a:xfrm>
              <a:off x="2550569" y="5393158"/>
              <a:ext cx="836049" cy="461665"/>
              <a:chOff x="1184632" y="5107995"/>
              <a:chExt cx="836049" cy="461665"/>
            </a:xfrm>
          </p:grpSpPr>
          <p:pic>
            <p:nvPicPr>
              <p:cNvPr id="193" name="Picture 2" descr="Image result for azure service bus icon">
                <a:extLst>
                  <a:ext uri="{FF2B5EF4-FFF2-40B4-BE49-F238E27FC236}">
                    <a16:creationId xmlns:a16="http://schemas.microsoft.com/office/drawing/2014/main" id="{9AE70290-9E12-4C76-A776-EF3290A63F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4632" y="5226691"/>
                <a:ext cx="239614" cy="2396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A4C3374-74F5-484D-BF1F-ABB63EDA642D}"/>
                  </a:ext>
                </a:extLst>
              </p:cNvPr>
              <p:cNvSpPr/>
              <p:nvPr/>
            </p:nvSpPr>
            <p:spPr>
              <a:xfrm>
                <a:off x="1363129" y="5107995"/>
                <a:ext cx="6575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Notifier</a:t>
                </a:r>
              </a:p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command</a:t>
                </a:r>
              </a:p>
              <a:p>
                <a:r>
                  <a:rPr lang="en-US" sz="800">
                    <a:latin typeface="Segoe UI" panose="020B0502040204020203" pitchFamily="34" charset="0"/>
                    <a:cs typeface="Segoe UI" panose="020B0502040204020203" pitchFamily="34" charset="0"/>
                  </a:rPr>
                  <a:t>queue</a:t>
                </a:r>
                <a:endParaRPr lang="en-US" sz="800"/>
              </a:p>
            </p:txBody>
          </p:sp>
        </p:grp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48816482-39F9-4CDD-81C3-524EB6CF3CC7}"/>
                </a:ext>
              </a:extLst>
            </p:cNvPr>
            <p:cNvSpPr/>
            <p:nvPr/>
          </p:nvSpPr>
          <p:spPr>
            <a:xfrm>
              <a:off x="80411" y="5402615"/>
              <a:ext cx="4067718" cy="513529"/>
            </a:xfrm>
            <a:prstGeom prst="roundRect">
              <a:avLst>
                <a:gd name="adj" fmla="val 6649"/>
              </a:avLst>
            </a:prstGeom>
            <a:noFill/>
            <a:ln>
              <a:solidFill>
                <a:srgbClr val="0072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C0A1A7B-7574-4B62-B6B9-5BFEEC897306}"/>
                </a:ext>
              </a:extLst>
            </p:cNvPr>
            <p:cNvSpPr/>
            <p:nvPr/>
          </p:nvSpPr>
          <p:spPr>
            <a:xfrm>
              <a:off x="-27462" y="5175259"/>
              <a:ext cx="17283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bus (powered by ASB)</a:t>
              </a:r>
            </a:p>
          </p:txBody>
        </p:sp>
      </p:grpSp>
      <p:pic>
        <p:nvPicPr>
          <p:cNvPr id="216" name="Picture 2" descr="Image result for azure service bus icon">
            <a:extLst>
              <a:ext uri="{FF2B5EF4-FFF2-40B4-BE49-F238E27FC236}">
                <a16:creationId xmlns:a16="http://schemas.microsoft.com/office/drawing/2014/main" id="{16E60085-5017-494E-962D-CFF2E260F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21" y="6073822"/>
            <a:ext cx="239614" cy="23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Rectangle 216">
            <a:extLst>
              <a:ext uri="{FF2B5EF4-FFF2-40B4-BE49-F238E27FC236}">
                <a16:creationId xmlns:a16="http://schemas.microsoft.com/office/drawing/2014/main" id="{5ACE522A-FE60-4389-995E-27A59719C920}"/>
              </a:ext>
            </a:extLst>
          </p:cNvPr>
          <p:cNvSpPr/>
          <p:nvPr/>
        </p:nvSpPr>
        <p:spPr>
          <a:xfrm>
            <a:off x="3497218" y="5955126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err="1">
                <a:latin typeface="Segoe UI" panose="020B0502040204020203" pitchFamily="34" charset="0"/>
                <a:cs typeface="Segoe UI" panose="020B0502040204020203" pitchFamily="34" charset="0"/>
              </a:rPr>
              <a:t>ActivityLog</a:t>
            </a:r>
            <a:endParaRPr lang="en-US" sz="8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  <a:p>
            <a:r>
              <a:rPr lang="en-US" sz="800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en-US" sz="800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69EDF32D-C919-42CE-849D-5624F36DD6FD}"/>
              </a:ext>
            </a:extLst>
          </p:cNvPr>
          <p:cNvSpPr/>
          <p:nvPr/>
        </p:nvSpPr>
        <p:spPr>
          <a:xfrm>
            <a:off x="5119690" y="4121253"/>
            <a:ext cx="1972760" cy="782172"/>
          </a:xfrm>
          <a:prstGeom prst="roundRect">
            <a:avLst>
              <a:gd name="adj" fmla="val 4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C71FFA1-F56F-4B10-A40E-CB1F9C5D90C7}"/>
              </a:ext>
            </a:extLst>
          </p:cNvPr>
          <p:cNvSpPr/>
          <p:nvPr/>
        </p:nvSpPr>
        <p:spPr>
          <a:xfrm>
            <a:off x="5012116" y="3910847"/>
            <a:ext cx="11849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latin typeface="Segoe UI" panose="020B0502040204020203" pitchFamily="34" charset="0"/>
                <a:cs typeface="Segoe UI" panose="020B0502040204020203" pitchFamily="34" charset="0"/>
              </a:rPr>
              <a:t>chassis framework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136868A-603F-4600-97F6-460ADEAF8B45}"/>
              </a:ext>
            </a:extLst>
          </p:cNvPr>
          <p:cNvSpPr/>
          <p:nvPr/>
        </p:nvSpPr>
        <p:spPr>
          <a:xfrm>
            <a:off x="11308424" y="4509695"/>
            <a:ext cx="72327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collectors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5CF68FC-1A80-448A-826D-A9ABAFA0958C}"/>
              </a:ext>
            </a:extLst>
          </p:cNvPr>
          <p:cNvSpPr/>
          <p:nvPr/>
        </p:nvSpPr>
        <p:spPr>
          <a:xfrm>
            <a:off x="57771" y="3370610"/>
            <a:ext cx="9444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Spies &amp; Fixers</a:t>
            </a:r>
          </a:p>
        </p:txBody>
      </p:sp>
      <p:pic>
        <p:nvPicPr>
          <p:cNvPr id="6" name="Picture 2" descr="Image result for blazor .net icon">
            <a:extLst>
              <a:ext uri="{FF2B5EF4-FFF2-40B4-BE49-F238E27FC236}">
                <a16:creationId xmlns:a16="http://schemas.microsoft.com/office/drawing/2014/main" id="{49642CE6-3041-498A-8B61-F72D5D08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34" y="2416584"/>
            <a:ext cx="263236" cy="26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EABFAA30-9063-4341-A64D-407F344C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71" y="2435854"/>
            <a:ext cx="243806" cy="24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mage result for etcd icon">
            <a:extLst>
              <a:ext uri="{FF2B5EF4-FFF2-40B4-BE49-F238E27FC236}">
                <a16:creationId xmlns:a16="http://schemas.microsoft.com/office/drawing/2014/main" id="{09BFBC1D-7C86-4157-B132-31112549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29" y="2410987"/>
            <a:ext cx="290688" cy="2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15E9727-A7F3-4576-B158-AC8EF7A99A2A}"/>
              </a:ext>
            </a:extLst>
          </p:cNvPr>
          <p:cNvCxnSpPr>
            <a:cxnSpLocks/>
            <a:stCxn id="258" idx="3"/>
            <a:endCxn id="230" idx="1"/>
          </p:cNvCxnSpPr>
          <p:nvPr/>
        </p:nvCxnSpPr>
        <p:spPr>
          <a:xfrm flipV="1">
            <a:off x="4288787" y="2556331"/>
            <a:ext cx="184542" cy="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mage result for .net core icon">
            <a:extLst>
              <a:ext uri="{FF2B5EF4-FFF2-40B4-BE49-F238E27FC236}">
                <a16:creationId xmlns:a16="http://schemas.microsoft.com/office/drawing/2014/main" id="{3404B7A0-93AA-4DB4-ADD8-543D8D8F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004" y="2430280"/>
            <a:ext cx="272157" cy="26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10" descr="Image result for .net core icon">
            <a:extLst>
              <a:ext uri="{FF2B5EF4-FFF2-40B4-BE49-F238E27FC236}">
                <a16:creationId xmlns:a16="http://schemas.microsoft.com/office/drawing/2014/main" id="{88831B37-5954-4699-B870-3D3B504F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164" y="2440711"/>
            <a:ext cx="261023" cy="25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96DE761D-FBDA-464E-86CE-9D332665BC1B}"/>
              </a:ext>
            </a:extLst>
          </p:cNvPr>
          <p:cNvSpPr/>
          <p:nvPr/>
        </p:nvSpPr>
        <p:spPr>
          <a:xfrm>
            <a:off x="4211375" y="5833942"/>
            <a:ext cx="6014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 DB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9ACDC3F-2252-49CE-B6FA-9D3B5F3018EA}"/>
              </a:ext>
            </a:extLst>
          </p:cNvPr>
          <p:cNvSpPr/>
          <p:nvPr/>
        </p:nvSpPr>
        <p:spPr>
          <a:xfrm>
            <a:off x="6331992" y="5834104"/>
            <a:ext cx="8290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Policy Store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B2EC17D-6715-4BD5-8EEE-7353AEA51D00}"/>
              </a:ext>
            </a:extLst>
          </p:cNvPr>
          <p:cNvSpPr/>
          <p:nvPr/>
        </p:nvSpPr>
        <p:spPr>
          <a:xfrm>
            <a:off x="9019783" y="5712429"/>
            <a:ext cx="16626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Storage </a:t>
            </a:r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(all tenant logs)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3AC9E552-1F1D-48FA-937C-3735753D47B4}"/>
              </a:ext>
            </a:extLst>
          </p:cNvPr>
          <p:cNvSpPr/>
          <p:nvPr/>
        </p:nvSpPr>
        <p:spPr>
          <a:xfrm>
            <a:off x="5207826" y="4276778"/>
            <a:ext cx="858125" cy="507831"/>
          </a:xfrm>
          <a:prstGeom prst="roundRect">
            <a:avLst>
              <a:gd name="adj" fmla="val 575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Event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Logger</a:t>
            </a:r>
          </a:p>
        </p:txBody>
      </p:sp>
      <p:pic>
        <p:nvPicPr>
          <p:cNvPr id="202" name="Picture 10" descr="Image result for .net core icon">
            <a:extLst>
              <a:ext uri="{FF2B5EF4-FFF2-40B4-BE49-F238E27FC236}">
                <a16:creationId xmlns:a16="http://schemas.microsoft.com/office/drawing/2014/main" id="{2E40B4AA-DB26-44DA-A2D5-23E7A2D7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971" y="4654208"/>
            <a:ext cx="178010" cy="20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2" descr="Related image">
            <a:extLst>
              <a:ext uri="{FF2B5EF4-FFF2-40B4-BE49-F238E27FC236}">
                <a16:creationId xmlns:a16="http://schemas.microsoft.com/office/drawing/2014/main" id="{6BF66ECA-E8A8-4395-8B6D-B9D1AFAB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7" y="4642637"/>
            <a:ext cx="229471" cy="22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10" descr="Image result for .net core icon">
            <a:extLst>
              <a:ext uri="{FF2B5EF4-FFF2-40B4-BE49-F238E27FC236}">
                <a16:creationId xmlns:a16="http://schemas.microsoft.com/office/drawing/2014/main" id="{4ACB9DCF-3BBD-406E-8A4F-0A65279A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65" y="4669671"/>
            <a:ext cx="178010" cy="20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" descr="Related image">
            <a:extLst>
              <a:ext uri="{FF2B5EF4-FFF2-40B4-BE49-F238E27FC236}">
                <a16:creationId xmlns:a16="http://schemas.microsoft.com/office/drawing/2014/main" id="{9DFE4474-798D-4E97-9062-4CEA9C94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11" y="4658100"/>
            <a:ext cx="229471" cy="22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4" descr="Related image">
            <a:extLst>
              <a:ext uri="{FF2B5EF4-FFF2-40B4-BE49-F238E27FC236}">
                <a16:creationId xmlns:a16="http://schemas.microsoft.com/office/drawing/2014/main" id="{83071978-A4D5-40CA-9B4D-0DB904A92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349" y="1672022"/>
            <a:ext cx="257218" cy="2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8E1FA3-B758-4AA1-ACC1-9AF5CA2DF68D}"/>
              </a:ext>
            </a:extLst>
          </p:cNvPr>
          <p:cNvSpPr/>
          <p:nvPr/>
        </p:nvSpPr>
        <p:spPr>
          <a:xfrm>
            <a:off x="7564815" y="1882353"/>
            <a:ext cx="6222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EventHub</a:t>
            </a:r>
            <a:endParaRPr lang="en-US" sz="800" dirty="0"/>
          </a:p>
        </p:txBody>
      </p:sp>
      <p:pic>
        <p:nvPicPr>
          <p:cNvPr id="199" name="Picture 4" descr="Related image">
            <a:extLst>
              <a:ext uri="{FF2B5EF4-FFF2-40B4-BE49-F238E27FC236}">
                <a16:creationId xmlns:a16="http://schemas.microsoft.com/office/drawing/2014/main" id="{072D720A-2551-420C-829C-C65665215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678" y="1690356"/>
            <a:ext cx="257218" cy="2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0862F153-1804-43CC-A805-202CB107AA43}"/>
              </a:ext>
            </a:extLst>
          </p:cNvPr>
          <p:cNvSpPr/>
          <p:nvPr/>
        </p:nvSpPr>
        <p:spPr>
          <a:xfrm>
            <a:off x="8460144" y="1900687"/>
            <a:ext cx="6222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EventHub</a:t>
            </a:r>
            <a:endParaRPr lang="en-US" sz="800" dirty="0"/>
          </a:p>
        </p:txBody>
      </p:sp>
      <p:pic>
        <p:nvPicPr>
          <p:cNvPr id="209" name="Picture 4" descr="Related image">
            <a:extLst>
              <a:ext uri="{FF2B5EF4-FFF2-40B4-BE49-F238E27FC236}">
                <a16:creationId xmlns:a16="http://schemas.microsoft.com/office/drawing/2014/main" id="{CAF03C47-D185-459D-8048-9ABE59814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241" y="1690356"/>
            <a:ext cx="257218" cy="2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B1812D15-9E95-4B7B-BAC7-B2546589C69C}"/>
              </a:ext>
            </a:extLst>
          </p:cNvPr>
          <p:cNvSpPr/>
          <p:nvPr/>
        </p:nvSpPr>
        <p:spPr>
          <a:xfrm>
            <a:off x="9341707" y="1900687"/>
            <a:ext cx="6222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EventHub</a:t>
            </a:r>
            <a:endParaRPr lang="en-US" sz="800" dirty="0"/>
          </a:p>
        </p:txBody>
      </p:sp>
      <p:pic>
        <p:nvPicPr>
          <p:cNvPr id="242" name="Picture 4" descr="Related image">
            <a:extLst>
              <a:ext uri="{FF2B5EF4-FFF2-40B4-BE49-F238E27FC236}">
                <a16:creationId xmlns:a16="http://schemas.microsoft.com/office/drawing/2014/main" id="{3583F622-5493-4584-904C-DA117BD73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512" y="1685449"/>
            <a:ext cx="257218" cy="2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Rectangle 243">
            <a:extLst>
              <a:ext uri="{FF2B5EF4-FFF2-40B4-BE49-F238E27FC236}">
                <a16:creationId xmlns:a16="http://schemas.microsoft.com/office/drawing/2014/main" id="{318AC8CD-DBB8-4B31-BEE9-97E2F0452C3A}"/>
              </a:ext>
            </a:extLst>
          </p:cNvPr>
          <p:cNvSpPr/>
          <p:nvPr/>
        </p:nvSpPr>
        <p:spPr>
          <a:xfrm>
            <a:off x="10234978" y="1895780"/>
            <a:ext cx="6222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EventHub</a:t>
            </a:r>
            <a:endParaRPr lang="en-US" sz="800" dirty="0"/>
          </a:p>
        </p:txBody>
      </p:sp>
      <p:pic>
        <p:nvPicPr>
          <p:cNvPr id="245" name="Picture 4" descr="Related image">
            <a:extLst>
              <a:ext uri="{FF2B5EF4-FFF2-40B4-BE49-F238E27FC236}">
                <a16:creationId xmlns:a16="http://schemas.microsoft.com/office/drawing/2014/main" id="{F1D60959-9A29-4B73-972F-2CFF4D951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527" y="1680984"/>
            <a:ext cx="257218" cy="24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" name="Rectangle 245">
            <a:extLst>
              <a:ext uri="{FF2B5EF4-FFF2-40B4-BE49-F238E27FC236}">
                <a16:creationId xmlns:a16="http://schemas.microsoft.com/office/drawing/2014/main" id="{61B75397-B63A-476A-930E-BF18872C7FFC}"/>
              </a:ext>
            </a:extLst>
          </p:cNvPr>
          <p:cNvSpPr/>
          <p:nvPr/>
        </p:nvSpPr>
        <p:spPr>
          <a:xfrm>
            <a:off x="11114993" y="1891315"/>
            <a:ext cx="6222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EventHub</a:t>
            </a:r>
            <a:endParaRPr lang="en-US" sz="800" dirty="0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0E539299-9DEC-4CCB-A049-81AFEE03BAA4}"/>
              </a:ext>
            </a:extLst>
          </p:cNvPr>
          <p:cNvCxnSpPr>
            <a:cxnSpLocks/>
            <a:stCxn id="206" idx="1"/>
            <a:endCxn id="13" idx="0"/>
          </p:cNvCxnSpPr>
          <p:nvPr/>
        </p:nvCxnSpPr>
        <p:spPr>
          <a:xfrm flipH="1">
            <a:off x="5325642" y="4770962"/>
            <a:ext cx="357223" cy="125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C5D2405-E6AE-4BC7-A780-3DEEED2EA7B0}"/>
              </a:ext>
            </a:extLst>
          </p:cNvPr>
          <p:cNvSpPr/>
          <p:nvPr/>
        </p:nvSpPr>
        <p:spPr>
          <a:xfrm>
            <a:off x="5190574" y="5720897"/>
            <a:ext cx="67518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 events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3D23F27-E26C-4C4D-B2A0-2205CA5F0029}"/>
              </a:ext>
            </a:extLst>
          </p:cNvPr>
          <p:cNvSpPr/>
          <p:nvPr/>
        </p:nvSpPr>
        <p:spPr>
          <a:xfrm>
            <a:off x="2693149" y="4964883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plans &amp;</a:t>
            </a:r>
          </a:p>
          <a:p>
            <a:pPr algn="ctr"/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policies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6028C5D-B32A-4C32-980B-12BB5BCAD6AC}"/>
              </a:ext>
            </a:extLst>
          </p:cNvPr>
          <p:cNvGrpSpPr/>
          <p:nvPr/>
        </p:nvGrpSpPr>
        <p:grpSpPr>
          <a:xfrm>
            <a:off x="3020822" y="2049041"/>
            <a:ext cx="625492" cy="416222"/>
            <a:chOff x="3874084" y="1751735"/>
            <a:chExt cx="625492" cy="416222"/>
          </a:xfrm>
        </p:grpSpPr>
        <p:pic>
          <p:nvPicPr>
            <p:cNvPr id="252" name="Picture 2" descr="Image result for load balancer icon">
              <a:extLst>
                <a:ext uri="{FF2B5EF4-FFF2-40B4-BE49-F238E27FC236}">
                  <a16:creationId xmlns:a16="http://schemas.microsoft.com/office/drawing/2014/main" id="{92E554E1-571E-44B3-B704-FB0F24B92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249" y="1751735"/>
              <a:ext cx="241459" cy="241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896DC8EC-BA23-4AC9-A05D-C92BD6F737A5}"/>
                </a:ext>
              </a:extLst>
            </p:cNvPr>
            <p:cNvSpPr/>
            <p:nvPr/>
          </p:nvSpPr>
          <p:spPr>
            <a:xfrm>
              <a:off x="3874084" y="1937125"/>
              <a:ext cx="6254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kube</a:t>
              </a:r>
              <a:r>
                <a:rPr lang="en-US" sz="9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svc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A0860B5A-62B0-49F0-B312-F16E71E14816}"/>
              </a:ext>
            </a:extLst>
          </p:cNvPr>
          <p:cNvGrpSpPr/>
          <p:nvPr/>
        </p:nvGrpSpPr>
        <p:grpSpPr>
          <a:xfrm>
            <a:off x="889431" y="2049041"/>
            <a:ext cx="625492" cy="416222"/>
            <a:chOff x="3874084" y="1751735"/>
            <a:chExt cx="625492" cy="416222"/>
          </a:xfrm>
        </p:grpSpPr>
        <p:pic>
          <p:nvPicPr>
            <p:cNvPr id="260" name="Picture 2" descr="Image result for load balancer icon">
              <a:extLst>
                <a:ext uri="{FF2B5EF4-FFF2-40B4-BE49-F238E27FC236}">
                  <a16:creationId xmlns:a16="http://schemas.microsoft.com/office/drawing/2014/main" id="{34D7FEF5-D5E9-4701-BC77-CAB91764C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3249" y="1751735"/>
              <a:ext cx="241459" cy="241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FE0E1160-0818-4300-9571-AD91D50B52AF}"/>
                </a:ext>
              </a:extLst>
            </p:cNvPr>
            <p:cNvSpPr/>
            <p:nvPr/>
          </p:nvSpPr>
          <p:spPr>
            <a:xfrm>
              <a:off x="3874084" y="1937125"/>
              <a:ext cx="62549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 dirty="0" err="1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kube</a:t>
              </a:r>
              <a:r>
                <a:rPr lang="en-US" sz="9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svc</a:t>
              </a:r>
            </a:p>
          </p:txBody>
        </p:sp>
      </p:grp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122D36E3-2789-43D7-B69F-5E2D5867ED2B}"/>
              </a:ext>
            </a:extLst>
          </p:cNvPr>
          <p:cNvSpPr/>
          <p:nvPr/>
        </p:nvSpPr>
        <p:spPr>
          <a:xfrm>
            <a:off x="4369182" y="3058911"/>
            <a:ext cx="892825" cy="238393"/>
          </a:xfrm>
          <a:prstGeom prst="roundRect">
            <a:avLst>
              <a:gd name="adj" fmla="val 6649"/>
            </a:avLst>
          </a:prstGeom>
          <a:solidFill>
            <a:srgbClr val="0070C0"/>
          </a:solidFill>
          <a:ln>
            <a:solidFill>
              <a:srgbClr val="0072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event bus</a:t>
            </a:r>
          </a:p>
        </p:txBody>
      </p: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970CACA2-2BD5-4A86-85F0-C8F50C244A67}"/>
              </a:ext>
            </a:extLst>
          </p:cNvPr>
          <p:cNvCxnSpPr>
            <a:cxnSpLocks/>
            <a:stCxn id="262" idx="3"/>
            <a:endCxn id="218" idx="0"/>
          </p:cNvCxnSpPr>
          <p:nvPr/>
        </p:nvCxnSpPr>
        <p:spPr>
          <a:xfrm>
            <a:off x="5262007" y="3178108"/>
            <a:ext cx="844063" cy="94314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E9F2E6E0-5B07-4C59-807A-A234428E60B2}"/>
              </a:ext>
            </a:extLst>
          </p:cNvPr>
          <p:cNvCxnSpPr>
            <a:cxnSpLocks/>
            <a:stCxn id="262" idx="2"/>
            <a:endCxn id="2" idx="3"/>
          </p:cNvCxnSpPr>
          <p:nvPr/>
        </p:nvCxnSpPr>
        <p:spPr>
          <a:xfrm rot="5400000">
            <a:off x="4175306" y="3658689"/>
            <a:ext cx="1001675" cy="27890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0ECC260-303D-4E31-9730-459AA413B144}"/>
              </a:ext>
            </a:extLst>
          </p:cNvPr>
          <p:cNvSpPr/>
          <p:nvPr/>
        </p:nvSpPr>
        <p:spPr>
          <a:xfrm>
            <a:off x="3624187" y="3327736"/>
            <a:ext cx="12763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spies &amp; fixers comms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D83BCB39-7D69-4FFF-9F54-0304225521EC}"/>
              </a:ext>
            </a:extLst>
          </p:cNvPr>
          <p:cNvSpPr/>
          <p:nvPr/>
        </p:nvSpPr>
        <p:spPr>
          <a:xfrm>
            <a:off x="7460148" y="4058439"/>
            <a:ext cx="858125" cy="507831"/>
          </a:xfrm>
          <a:prstGeom prst="roundRect">
            <a:avLst>
              <a:gd name="adj" fmla="val 575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ELK Log </a:t>
            </a:r>
            <a:r>
              <a:rPr lang="en-US" sz="1000" dirty="0" err="1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Ingester</a:t>
            </a:r>
            <a:endParaRPr lang="en-US" sz="10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3" name="Picture 10" descr="Image result for .net core icon">
            <a:extLst>
              <a:ext uri="{FF2B5EF4-FFF2-40B4-BE49-F238E27FC236}">
                <a16:creationId xmlns:a16="http://schemas.microsoft.com/office/drawing/2014/main" id="{800F0821-59D0-4ED2-A91A-DE52049B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440" y="4462551"/>
            <a:ext cx="178010" cy="20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2" descr="Related image">
            <a:extLst>
              <a:ext uri="{FF2B5EF4-FFF2-40B4-BE49-F238E27FC236}">
                <a16:creationId xmlns:a16="http://schemas.microsoft.com/office/drawing/2014/main" id="{FB39098C-D578-41AB-8A73-1E0BC562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574" y="4482483"/>
            <a:ext cx="202581" cy="20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34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34247F1-2DA5-423C-A4CB-841B1958EED5}"/>
              </a:ext>
            </a:extLst>
          </p:cNvPr>
          <p:cNvGrpSpPr/>
          <p:nvPr/>
        </p:nvGrpSpPr>
        <p:grpSpPr>
          <a:xfrm>
            <a:off x="965680" y="1717484"/>
            <a:ext cx="2815502" cy="344245"/>
            <a:chOff x="1801514" y="1540625"/>
            <a:chExt cx="2815502" cy="34424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A7B625D-A3DD-4CCD-84FE-4CDA4941BD36}"/>
                </a:ext>
              </a:extLst>
            </p:cNvPr>
            <p:cNvSpPr/>
            <p:nvPr/>
          </p:nvSpPr>
          <p:spPr>
            <a:xfrm>
              <a:off x="1801514" y="1540625"/>
              <a:ext cx="2815502" cy="344245"/>
            </a:xfrm>
            <a:prstGeom prst="roundRect">
              <a:avLst>
                <a:gd name="adj" fmla="val 17124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Portal</a:t>
              </a:r>
            </a:p>
          </p:txBody>
        </p:sp>
        <p:pic>
          <p:nvPicPr>
            <p:cNvPr id="5" name="Picture 4" descr="Image result for vuejs icon">
              <a:extLst>
                <a:ext uri="{FF2B5EF4-FFF2-40B4-BE49-F238E27FC236}">
                  <a16:creationId xmlns:a16="http://schemas.microsoft.com/office/drawing/2014/main" id="{CEB0A80E-5114-45FE-B7FB-F829AEFFD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2830" y="1602337"/>
              <a:ext cx="436288" cy="25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776280-0ABC-4751-ABA9-C75B00950139}"/>
              </a:ext>
            </a:extLst>
          </p:cNvPr>
          <p:cNvSpPr/>
          <p:nvPr/>
        </p:nvSpPr>
        <p:spPr>
          <a:xfrm>
            <a:off x="965680" y="2711957"/>
            <a:ext cx="2815502" cy="343914"/>
          </a:xfrm>
          <a:prstGeom prst="roundRect">
            <a:avLst>
              <a:gd name="adj" fmla="val 1605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Policy Controller API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50E146-4549-49EF-9063-D28F4B9A0373}"/>
              </a:ext>
            </a:extLst>
          </p:cNvPr>
          <p:cNvGrpSpPr/>
          <p:nvPr/>
        </p:nvGrpSpPr>
        <p:grpSpPr>
          <a:xfrm>
            <a:off x="8942281" y="2175655"/>
            <a:ext cx="773489" cy="426157"/>
            <a:chOff x="2209305" y="2660675"/>
            <a:chExt cx="1061461" cy="8002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0ADE08F-C799-4C1C-A515-172F1E80A0FD}"/>
                </a:ext>
              </a:extLst>
            </p:cNvPr>
            <p:cNvSpPr/>
            <p:nvPr/>
          </p:nvSpPr>
          <p:spPr>
            <a:xfrm>
              <a:off x="2209305" y="2660675"/>
              <a:ext cx="1040653" cy="665463"/>
            </a:xfrm>
            <a:prstGeom prst="roundRect">
              <a:avLst>
                <a:gd name="adj" fmla="val 10445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latin typeface="Segoe UI" panose="020B0502040204020203" pitchFamily="34" charset="0"/>
                  <a:cs typeface="Segoe UI" panose="020B0502040204020203" pitchFamily="34" charset="0"/>
                </a:rPr>
                <a:t>Fixers</a:t>
              </a:r>
            </a:p>
          </p:txBody>
        </p:sp>
        <p:pic>
          <p:nvPicPr>
            <p:cNvPr id="16" name="Picture 2" descr="Related image">
              <a:extLst>
                <a:ext uri="{FF2B5EF4-FFF2-40B4-BE49-F238E27FC236}">
                  <a16:creationId xmlns:a16="http://schemas.microsoft.com/office/drawing/2014/main" id="{3B5956FB-D299-4A03-BF84-4175EFB25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736" y="3196883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6ED754FE-3B58-4F9B-B87D-811FB5B28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62" y="581975"/>
            <a:ext cx="445337" cy="44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54E6A9-E00F-4F7A-8719-ABC258D3A834}"/>
              </a:ext>
            </a:extLst>
          </p:cNvPr>
          <p:cNvCxnSpPr>
            <a:stCxn id="1028" idx="2"/>
            <a:endCxn id="4" idx="0"/>
          </p:cNvCxnSpPr>
          <p:nvPr/>
        </p:nvCxnSpPr>
        <p:spPr>
          <a:xfrm>
            <a:off x="2373431" y="1027312"/>
            <a:ext cx="0" cy="69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4C6BC2-4AE1-4297-A2BE-2AE8C7521F3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73431" y="2061729"/>
            <a:ext cx="0" cy="65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CA9372-E454-4481-9B56-38414B3A5085}"/>
              </a:ext>
            </a:extLst>
          </p:cNvPr>
          <p:cNvGrpSpPr/>
          <p:nvPr/>
        </p:nvGrpSpPr>
        <p:grpSpPr>
          <a:xfrm>
            <a:off x="4836318" y="6079120"/>
            <a:ext cx="2045470" cy="406676"/>
            <a:chOff x="4836318" y="5636902"/>
            <a:chExt cx="2045470" cy="40667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8E358C2-1BE7-47EA-84E3-FE1B22B3BF0E}"/>
                </a:ext>
              </a:extLst>
            </p:cNvPr>
            <p:cNvSpPr/>
            <p:nvPr/>
          </p:nvSpPr>
          <p:spPr>
            <a:xfrm>
              <a:off x="4836318" y="5636902"/>
              <a:ext cx="2045470" cy="403192"/>
            </a:xfrm>
            <a:prstGeom prst="roundRect">
              <a:avLst>
                <a:gd name="adj" fmla="val 56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872683-2026-4595-BEE2-B46080B07E0C}"/>
                </a:ext>
              </a:extLst>
            </p:cNvPr>
            <p:cNvGrpSpPr/>
            <p:nvPr/>
          </p:nvGrpSpPr>
          <p:grpSpPr>
            <a:xfrm>
              <a:off x="4934692" y="5658857"/>
              <a:ext cx="1919211" cy="384721"/>
              <a:chOff x="5322581" y="6086430"/>
              <a:chExt cx="1919211" cy="384721"/>
            </a:xfrm>
          </p:grpSpPr>
          <p:pic>
            <p:nvPicPr>
              <p:cNvPr id="32" name="Picture 10" descr="Related image">
                <a:extLst>
                  <a:ext uri="{FF2B5EF4-FFF2-40B4-BE49-F238E27FC236}">
                    <a16:creationId xmlns:a16="http://schemas.microsoft.com/office/drawing/2014/main" id="{105B24DE-847E-4D1C-BFE6-42009B1F0C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2581" y="6142900"/>
                <a:ext cx="271779" cy="2717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5ACA8E3-783E-49F0-8F54-912BADCD7C9D}"/>
                  </a:ext>
                </a:extLst>
              </p:cNvPr>
              <p:cNvSpPr/>
              <p:nvPr/>
            </p:nvSpPr>
            <p:spPr>
              <a:xfrm>
                <a:off x="5627080" y="6086430"/>
                <a:ext cx="1277914" cy="384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err="1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PolicyController</a:t>
                </a:r>
                <a:r>
                  <a:rPr lang="en-US" sz="100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DB</a:t>
                </a:r>
              </a:p>
              <a:p>
                <a:pPr algn="ctr"/>
                <a:r>
                  <a:rPr lang="en-US" sz="900">
                    <a:solidFill>
                      <a:srgbClr val="7030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(Cosmos MongoDB)</a:t>
                </a:r>
                <a:endParaRPr lang="en-US" sz="900">
                  <a:solidFill>
                    <a:srgbClr val="7030A0"/>
                  </a:solidFill>
                </a:endParaRPr>
              </a:p>
            </p:txBody>
          </p:sp>
          <p:pic>
            <p:nvPicPr>
              <p:cNvPr id="34" name="Picture 4" descr="Image result for mongodb icon">
                <a:extLst>
                  <a:ext uri="{FF2B5EF4-FFF2-40B4-BE49-F238E27FC236}">
                    <a16:creationId xmlns:a16="http://schemas.microsoft.com/office/drawing/2014/main" id="{E81883DC-26DB-4692-A43C-A567E09165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4994" y="6119842"/>
                <a:ext cx="336798" cy="336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C035A9-DF48-414D-BDCB-D33F718C375D}"/>
              </a:ext>
            </a:extLst>
          </p:cNvPr>
          <p:cNvGrpSpPr/>
          <p:nvPr/>
        </p:nvGrpSpPr>
        <p:grpSpPr>
          <a:xfrm>
            <a:off x="4347839" y="4782917"/>
            <a:ext cx="1762298" cy="410624"/>
            <a:chOff x="8528332" y="1071137"/>
            <a:chExt cx="1762298" cy="410624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7591AEB-839D-48E2-B6BB-62E0A3B97E08}"/>
                </a:ext>
              </a:extLst>
            </p:cNvPr>
            <p:cNvSpPr/>
            <p:nvPr/>
          </p:nvSpPr>
          <p:spPr>
            <a:xfrm>
              <a:off x="8528332" y="1078569"/>
              <a:ext cx="1762298" cy="403192"/>
            </a:xfrm>
            <a:prstGeom prst="roundRect">
              <a:avLst>
                <a:gd name="adj" fmla="val 979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AA5E3D1-1536-492B-8D0C-7F54E9235544}"/>
                </a:ext>
              </a:extLst>
            </p:cNvPr>
            <p:cNvGrpSpPr/>
            <p:nvPr/>
          </p:nvGrpSpPr>
          <p:grpSpPr>
            <a:xfrm>
              <a:off x="8647236" y="1071137"/>
              <a:ext cx="1281590" cy="400110"/>
              <a:chOff x="5705683" y="6057043"/>
              <a:chExt cx="1281590" cy="400110"/>
            </a:xfrm>
          </p:grpSpPr>
          <p:pic>
            <p:nvPicPr>
              <p:cNvPr id="38" name="Picture 10" descr="Related image">
                <a:extLst>
                  <a:ext uri="{FF2B5EF4-FFF2-40B4-BE49-F238E27FC236}">
                    <a16:creationId xmlns:a16="http://schemas.microsoft.com/office/drawing/2014/main" id="{651CDA9C-DFBF-4D0A-BF7A-9658B1E1C9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5683" y="6123145"/>
                <a:ext cx="281812" cy="281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ED6AAEC-5CF6-4F06-B005-E7FFAE65AA7C}"/>
                  </a:ext>
                </a:extLst>
              </p:cNvPr>
              <p:cNvSpPr/>
              <p:nvPr/>
            </p:nvSpPr>
            <p:spPr>
              <a:xfrm>
                <a:off x="5997899" y="6057043"/>
                <a:ext cx="9893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err="1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ConfigStore</a:t>
                </a:r>
                <a:endParaRPr lang="en-US" sz="100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000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(Cosmos </a:t>
                </a:r>
                <a:r>
                  <a:rPr lang="en-US" sz="1000" err="1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Etcd</a:t>
                </a:r>
                <a:r>
                  <a:rPr lang="en-US" sz="1000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p:grpSp>
        <p:pic>
          <p:nvPicPr>
            <p:cNvPr id="40" name="Picture 2" descr="Image result for etcd icon">
              <a:extLst>
                <a:ext uri="{FF2B5EF4-FFF2-40B4-BE49-F238E27FC236}">
                  <a16:creationId xmlns:a16="http://schemas.microsoft.com/office/drawing/2014/main" id="{A2D1AB55-6F54-4673-A22F-6556F4DE0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8724" y="1143258"/>
              <a:ext cx="290688" cy="290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DEFE67-A64C-4EA4-9041-AB238CD63F7F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2373431" y="3055871"/>
            <a:ext cx="2855557" cy="173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D92E307-934A-4C11-B627-D71B0A9A0306}"/>
              </a:ext>
            </a:extLst>
          </p:cNvPr>
          <p:cNvSpPr/>
          <p:nvPr/>
        </p:nvSpPr>
        <p:spPr>
          <a:xfrm>
            <a:off x="1745788" y="3309883"/>
            <a:ext cx="10422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update policies</a:t>
            </a:r>
            <a:endParaRPr lang="en-US" sz="10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FDF7EA-0AC7-4249-8343-612389B002FE}"/>
              </a:ext>
            </a:extLst>
          </p:cNvPr>
          <p:cNvSpPr/>
          <p:nvPr/>
        </p:nvSpPr>
        <p:spPr>
          <a:xfrm>
            <a:off x="1367379" y="1269260"/>
            <a:ext cx="10422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update policies</a:t>
            </a:r>
            <a:endParaRPr lang="en-US" sz="10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2FC8C5-DF26-413E-A51D-EF868AB4E69C}"/>
              </a:ext>
            </a:extLst>
          </p:cNvPr>
          <p:cNvSpPr/>
          <p:nvPr/>
        </p:nvSpPr>
        <p:spPr>
          <a:xfrm>
            <a:off x="526" y="-9025"/>
            <a:ext cx="12192000" cy="437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Tenant Subscription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4FC7CFD-6D0B-44AD-B07A-C73856B46DAB}"/>
              </a:ext>
            </a:extLst>
          </p:cNvPr>
          <p:cNvGrpSpPr/>
          <p:nvPr/>
        </p:nvGrpSpPr>
        <p:grpSpPr>
          <a:xfrm>
            <a:off x="5050254" y="2581659"/>
            <a:ext cx="796377" cy="470728"/>
            <a:chOff x="2209305" y="2660675"/>
            <a:chExt cx="1061461" cy="80023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4E312B8-CF6B-4BC0-ACF1-8FE4859E4B9F}"/>
                </a:ext>
              </a:extLst>
            </p:cNvPr>
            <p:cNvSpPr/>
            <p:nvPr/>
          </p:nvSpPr>
          <p:spPr>
            <a:xfrm>
              <a:off x="2209305" y="2660675"/>
              <a:ext cx="1040653" cy="665463"/>
            </a:xfrm>
            <a:prstGeom prst="roundRect">
              <a:avLst>
                <a:gd name="adj" fmla="val 575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Segoe UI" panose="020B0502040204020203" pitchFamily="34" charset="0"/>
                  <a:cs typeface="Segoe UI" panose="020B0502040204020203" pitchFamily="34" charset="0"/>
                </a:rPr>
                <a:t>Recce</a:t>
              </a:r>
            </a:p>
          </p:txBody>
        </p:sp>
        <p:pic>
          <p:nvPicPr>
            <p:cNvPr id="56" name="Picture 2" descr="Related image">
              <a:extLst>
                <a:ext uri="{FF2B5EF4-FFF2-40B4-BE49-F238E27FC236}">
                  <a16:creationId xmlns:a16="http://schemas.microsoft.com/office/drawing/2014/main" id="{D51987A6-7453-40B2-BEB5-9F7E38104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736" y="3196883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EBCFB8-0D45-4D49-AEEF-AF2257199921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5440637" y="428475"/>
            <a:ext cx="655889" cy="215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3E0EADE-9D80-4899-A19F-2E43B4279FB5}"/>
              </a:ext>
            </a:extLst>
          </p:cNvPr>
          <p:cNvSpPr/>
          <p:nvPr/>
        </p:nvSpPr>
        <p:spPr>
          <a:xfrm>
            <a:off x="4553889" y="733451"/>
            <a:ext cx="13051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discover subscriptions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542BEA1-CB72-4288-AFA5-FECEAB37C123}"/>
              </a:ext>
            </a:extLst>
          </p:cNvPr>
          <p:cNvCxnSpPr>
            <a:cxnSpLocks/>
            <a:stCxn id="55" idx="2"/>
            <a:endCxn id="39" idx="0"/>
          </p:cNvCxnSpPr>
          <p:nvPr/>
        </p:nvCxnSpPr>
        <p:spPr>
          <a:xfrm rot="5400000">
            <a:off x="4442238" y="3784517"/>
            <a:ext cx="1809809" cy="1869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FB66EF-D4D4-4BC7-9A5B-50F88159E796}"/>
              </a:ext>
            </a:extLst>
          </p:cNvPr>
          <p:cNvGrpSpPr/>
          <p:nvPr/>
        </p:nvGrpSpPr>
        <p:grpSpPr>
          <a:xfrm>
            <a:off x="7185244" y="2723045"/>
            <a:ext cx="890278" cy="520617"/>
            <a:chOff x="2209305" y="2660675"/>
            <a:chExt cx="1061461" cy="800238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CBF8419-4682-4607-AD32-8716CD4F9E34}"/>
                </a:ext>
              </a:extLst>
            </p:cNvPr>
            <p:cNvSpPr/>
            <p:nvPr/>
          </p:nvSpPr>
          <p:spPr>
            <a:xfrm>
              <a:off x="2209305" y="2660675"/>
              <a:ext cx="1040653" cy="665463"/>
            </a:xfrm>
            <a:prstGeom prst="roundRect">
              <a:avLst>
                <a:gd name="adj" fmla="val 575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latin typeface="Segoe UI" panose="020B0502040204020203" pitchFamily="34" charset="0"/>
                  <a:cs typeface="Segoe UI" panose="020B0502040204020203" pitchFamily="34" charset="0"/>
                </a:rPr>
                <a:t>Spy</a:t>
              </a:r>
            </a:p>
          </p:txBody>
        </p:sp>
        <p:pic>
          <p:nvPicPr>
            <p:cNvPr id="67" name="Picture 2" descr="Related image">
              <a:extLst>
                <a:ext uri="{FF2B5EF4-FFF2-40B4-BE49-F238E27FC236}">
                  <a16:creationId xmlns:a16="http://schemas.microsoft.com/office/drawing/2014/main" id="{A76170BB-2858-42F6-B79D-02AA479FF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736" y="3196883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DB78E66-FE44-433C-B788-46A7F4964768}"/>
              </a:ext>
            </a:extLst>
          </p:cNvPr>
          <p:cNvGrpSpPr/>
          <p:nvPr/>
        </p:nvGrpSpPr>
        <p:grpSpPr>
          <a:xfrm>
            <a:off x="10238519" y="2666185"/>
            <a:ext cx="1061461" cy="800238"/>
            <a:chOff x="2209305" y="2660675"/>
            <a:chExt cx="1061461" cy="800238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F44FB0B3-3E3B-49C8-89AB-F67CD7BDDD61}"/>
                </a:ext>
              </a:extLst>
            </p:cNvPr>
            <p:cNvSpPr/>
            <p:nvPr/>
          </p:nvSpPr>
          <p:spPr>
            <a:xfrm>
              <a:off x="2209305" y="2660675"/>
              <a:ext cx="1040653" cy="665463"/>
            </a:xfrm>
            <a:prstGeom prst="roundRect">
              <a:avLst>
                <a:gd name="adj" fmla="val 57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latin typeface="Segoe UI" panose="020B0502040204020203" pitchFamily="34" charset="0"/>
                  <a:cs typeface="Segoe UI" panose="020B0502040204020203" pitchFamily="34" charset="0"/>
                </a:rPr>
                <a:t>Log</a:t>
              </a:r>
            </a:p>
            <a:p>
              <a:pPr algn="ctr"/>
              <a:r>
                <a:rPr lang="en-US" sz="1300">
                  <a:latin typeface="Segoe UI" panose="020B0502040204020203" pitchFamily="34" charset="0"/>
                  <a:cs typeface="Segoe UI" panose="020B0502040204020203" pitchFamily="34" charset="0"/>
                </a:rPr>
                <a:t>Collectors</a:t>
              </a:r>
            </a:p>
          </p:txBody>
        </p:sp>
        <p:pic>
          <p:nvPicPr>
            <p:cNvPr id="70" name="Picture 2" descr="Related image">
              <a:extLst>
                <a:ext uri="{FF2B5EF4-FFF2-40B4-BE49-F238E27FC236}">
                  <a16:creationId xmlns:a16="http://schemas.microsoft.com/office/drawing/2014/main" id="{5534D4A6-DE1F-465A-8CB3-A46EBDD20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736" y="3196883"/>
              <a:ext cx="264030" cy="264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1BC52A5-B7FC-47DC-A4DA-AE833AE0F606}"/>
              </a:ext>
            </a:extLst>
          </p:cNvPr>
          <p:cNvSpPr/>
          <p:nvPr/>
        </p:nvSpPr>
        <p:spPr>
          <a:xfrm>
            <a:off x="3765165" y="3295090"/>
            <a:ext cx="31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Discover new subscriptions</a:t>
            </a:r>
          </a:p>
          <a:p>
            <a:pPr algn="ctr"/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&amp; create assessment plans &amp; policies for new subscriptions</a:t>
            </a:r>
            <a:endParaRPr lang="en-US" sz="90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F071B41-25B2-4F93-B718-AAE2D7CF1348}"/>
              </a:ext>
            </a:extLst>
          </p:cNvPr>
          <p:cNvCxnSpPr>
            <a:cxnSpLocks/>
            <a:stCxn id="15" idx="2"/>
            <a:endCxn id="36" idx="2"/>
          </p:cNvCxnSpPr>
          <p:nvPr/>
        </p:nvCxnSpPr>
        <p:spPr>
          <a:xfrm rot="5400000">
            <a:off x="5943465" y="1815562"/>
            <a:ext cx="2663502" cy="4092456"/>
          </a:xfrm>
          <a:prstGeom prst="bentConnector3">
            <a:avLst>
              <a:gd name="adj1" fmla="val 108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C5270C3-A085-436C-91C6-CC56609EE895}"/>
              </a:ext>
            </a:extLst>
          </p:cNvPr>
          <p:cNvCxnSpPr>
            <a:cxnSpLocks/>
            <a:stCxn id="66" idx="2"/>
            <a:endCxn id="36" idx="3"/>
          </p:cNvCxnSpPr>
          <p:nvPr/>
        </p:nvCxnSpPr>
        <p:spPr>
          <a:xfrm rot="5400000">
            <a:off x="5947915" y="3318202"/>
            <a:ext cx="1835965" cy="15115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567D692-5314-4B5F-AE39-B7F41DFFD18A}"/>
              </a:ext>
            </a:extLst>
          </p:cNvPr>
          <p:cNvSpPr/>
          <p:nvPr/>
        </p:nvSpPr>
        <p:spPr>
          <a:xfrm>
            <a:off x="5893954" y="4088139"/>
            <a:ext cx="180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get assessment plans &amp; policies</a:t>
            </a:r>
          </a:p>
          <a:p>
            <a:pPr algn="r"/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at per subscription</a:t>
            </a:r>
            <a:endParaRPr lang="en-US" sz="90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EB1015-55F6-45A3-BA52-B2B8BE34BF7C}"/>
              </a:ext>
            </a:extLst>
          </p:cNvPr>
          <p:cNvCxnSpPr>
            <a:cxnSpLocks/>
            <a:stCxn id="66" idx="0"/>
            <a:endCxn id="53" idx="2"/>
          </p:cNvCxnSpPr>
          <p:nvPr/>
        </p:nvCxnSpPr>
        <p:spPr>
          <a:xfrm flipH="1" flipV="1">
            <a:off x="6096526" y="428475"/>
            <a:ext cx="1525131" cy="22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8A9C549-C37A-42E9-8AAA-64825FF1BE27}"/>
              </a:ext>
            </a:extLst>
          </p:cNvPr>
          <p:cNvSpPr/>
          <p:nvPr/>
        </p:nvSpPr>
        <p:spPr>
          <a:xfrm>
            <a:off x="6379100" y="1251502"/>
            <a:ext cx="11689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assess subscription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DACC7E7-E21E-45A8-AFC5-C22236355A5E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9174636" y="432821"/>
            <a:ext cx="146808" cy="174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F340693-8A55-4B38-8DCF-6986D914A779}"/>
              </a:ext>
            </a:extLst>
          </p:cNvPr>
          <p:cNvSpPr/>
          <p:nvPr/>
        </p:nvSpPr>
        <p:spPr>
          <a:xfrm>
            <a:off x="8380042" y="911896"/>
            <a:ext cx="69923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remediate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967EE18-4E98-4D33-A5D0-9CCF184F803F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10758846" y="382703"/>
            <a:ext cx="19666" cy="2283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72E99A17-5042-4DF7-9981-C1AF0D50C14B}"/>
              </a:ext>
            </a:extLst>
          </p:cNvPr>
          <p:cNvSpPr/>
          <p:nvPr/>
        </p:nvSpPr>
        <p:spPr>
          <a:xfrm>
            <a:off x="10050049" y="1251479"/>
            <a:ext cx="7745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>
                <a:latin typeface="Segoe UI" panose="020B0502040204020203" pitchFamily="34" charset="0"/>
                <a:cs typeface="Segoe UI" panose="020B0502040204020203" pitchFamily="34" charset="0"/>
              </a:rPr>
              <a:t>collect logs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E464054-176D-42D2-BD27-C9B660F50A81}"/>
              </a:ext>
            </a:extLst>
          </p:cNvPr>
          <p:cNvCxnSpPr>
            <a:cxnSpLocks/>
            <a:stCxn id="15" idx="1"/>
            <a:endCxn id="133" idx="0"/>
          </p:cNvCxnSpPr>
          <p:nvPr/>
        </p:nvCxnSpPr>
        <p:spPr>
          <a:xfrm flipH="1">
            <a:off x="8615602" y="2352847"/>
            <a:ext cx="326679" cy="69327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27B96DA-D653-41F5-945C-F30CC2520C84}"/>
              </a:ext>
            </a:extLst>
          </p:cNvPr>
          <p:cNvCxnSpPr>
            <a:cxnSpLocks/>
            <a:stCxn id="66" idx="3"/>
            <a:endCxn id="133" idx="0"/>
          </p:cNvCxnSpPr>
          <p:nvPr/>
        </p:nvCxnSpPr>
        <p:spPr>
          <a:xfrm>
            <a:off x="8058070" y="2939513"/>
            <a:ext cx="557532" cy="1066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A4D3AE1-1DF8-4687-9D5B-0092FD2EBB1D}"/>
              </a:ext>
            </a:extLst>
          </p:cNvPr>
          <p:cNvSpPr/>
          <p:nvPr/>
        </p:nvSpPr>
        <p:spPr>
          <a:xfrm>
            <a:off x="4784964" y="5559358"/>
            <a:ext cx="154561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 app logs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 activity result</a:t>
            </a:r>
            <a:endParaRPr lang="en-US" sz="900">
              <a:solidFill>
                <a:srgbClr val="7030A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0774F1-4B4D-49BE-9098-18D65904BA75}"/>
              </a:ext>
            </a:extLst>
          </p:cNvPr>
          <p:cNvGrpSpPr/>
          <p:nvPr/>
        </p:nvGrpSpPr>
        <p:grpSpPr>
          <a:xfrm>
            <a:off x="8182683" y="3046117"/>
            <a:ext cx="886781" cy="497946"/>
            <a:chOff x="8946163" y="4695595"/>
            <a:chExt cx="886781" cy="497946"/>
          </a:xfrm>
        </p:grpSpPr>
        <p:pic>
          <p:nvPicPr>
            <p:cNvPr id="133" name="Picture 4" descr="Related image">
              <a:extLst>
                <a:ext uri="{FF2B5EF4-FFF2-40B4-BE49-F238E27FC236}">
                  <a16:creationId xmlns:a16="http://schemas.microsoft.com/office/drawing/2014/main" id="{D9DEA1DF-8510-4B51-901C-CBF19EAAD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8721" y="4695595"/>
              <a:ext cx="300722" cy="286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9E59739-6FFE-42FA-8C24-1849E63F31E7}"/>
                </a:ext>
              </a:extLst>
            </p:cNvPr>
            <p:cNvSpPr/>
            <p:nvPr/>
          </p:nvSpPr>
          <p:spPr>
            <a:xfrm>
              <a:off x="8946163" y="4962709"/>
              <a:ext cx="88678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controller bus</a:t>
              </a:r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8A2C0E9-C9DA-4EED-B9A9-F6E6E666C403}"/>
              </a:ext>
            </a:extLst>
          </p:cNvPr>
          <p:cNvSpPr/>
          <p:nvPr/>
        </p:nvSpPr>
        <p:spPr>
          <a:xfrm>
            <a:off x="8253065" y="4109401"/>
            <a:ext cx="784220" cy="369332"/>
          </a:xfrm>
          <a:prstGeom prst="roundRect">
            <a:avLst>
              <a:gd name="adj" fmla="val 80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chassis framework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36C58D0-F44E-4D09-AD51-BE7E74EB4B6F}"/>
              </a:ext>
            </a:extLst>
          </p:cNvPr>
          <p:cNvCxnSpPr>
            <a:cxnSpLocks/>
            <a:stCxn id="60" idx="0"/>
            <a:endCxn id="73" idx="2"/>
          </p:cNvCxnSpPr>
          <p:nvPr/>
        </p:nvCxnSpPr>
        <p:spPr>
          <a:xfrm flipH="1" flipV="1">
            <a:off x="8626074" y="3544063"/>
            <a:ext cx="19101" cy="5653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8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etcd icon">
            <a:extLst>
              <a:ext uri="{FF2B5EF4-FFF2-40B4-BE49-F238E27FC236}">
                <a16:creationId xmlns:a16="http://schemas.microsoft.com/office/drawing/2014/main" id="{6A7471CE-67BB-478E-A815-6C3F6633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5" y="218123"/>
            <a:ext cx="471981" cy="4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987F06-8A21-4FA1-9AF1-CE80C355C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37828"/>
              </p:ext>
            </p:extLst>
          </p:nvPr>
        </p:nvGraphicFramePr>
        <p:xfrm>
          <a:off x="269775" y="767106"/>
          <a:ext cx="11652450" cy="4739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99345">
                  <a:extLst>
                    <a:ext uri="{9D8B030D-6E8A-4147-A177-3AD203B41FA5}">
                      <a16:colId xmlns:a16="http://schemas.microsoft.com/office/drawing/2014/main" val="3532978375"/>
                    </a:ext>
                  </a:extLst>
                </a:gridCol>
                <a:gridCol w="6068955">
                  <a:extLst>
                    <a:ext uri="{9D8B030D-6E8A-4147-A177-3AD203B41FA5}">
                      <a16:colId xmlns:a16="http://schemas.microsoft.com/office/drawing/2014/main" val="3662194152"/>
                    </a:ext>
                  </a:extLst>
                </a:gridCol>
                <a:gridCol w="3884150">
                  <a:extLst>
                    <a:ext uri="{9D8B030D-6E8A-4147-A177-3AD203B41FA5}">
                      <a16:colId xmlns:a16="http://schemas.microsoft.com/office/drawing/2014/main" val="2008954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Types of Policy 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1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Subscription Key</a:t>
                      </a:r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231dASDA2DW123</a:t>
                      </a:r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{“</a:t>
                      </a:r>
                      <a:r>
                        <a:rPr lang="en-US" sz="1600" err="1"/>
                        <a:t>subscriptionid</a:t>
                      </a:r>
                      <a:r>
                        <a:rPr lang="en-US" sz="1600"/>
                        <a:t>”: “231dASDA2DW123”, “</a:t>
                      </a:r>
                      <a:r>
                        <a:rPr lang="en-US" sz="1600" err="1"/>
                        <a:t>subscriptionName</a:t>
                      </a:r>
                      <a:r>
                        <a:rPr lang="en-US" sz="1600"/>
                        <a:t>”: “project curious”}</a:t>
                      </a:r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24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Policy Key</a:t>
                      </a:r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effectLst/>
                        </a:rPr>
                        <a:t>/plan/</a:t>
                      </a:r>
                      <a:r>
                        <a:rPr lang="en-US" sz="1600"/>
                        <a:t>231dASDA2DW123</a:t>
                      </a:r>
                      <a:r>
                        <a:rPr lang="en-US" sz="1600" kern="1200">
                          <a:effectLst/>
                        </a:rPr>
                        <a:t>/</a:t>
                      </a:r>
                      <a:r>
                        <a:rPr lang="en-US" sz="1600" kern="1200" err="1">
                          <a:effectLst/>
                        </a:rPr>
                        <a:t>defaultservicesplan</a:t>
                      </a:r>
                      <a:r>
                        <a:rPr lang="en-US" sz="1600" kern="1200">
                          <a:effectLst/>
                        </a:rPr>
                        <a:t>/</a:t>
                      </a:r>
                      <a:r>
                        <a:rPr lang="en-US" sz="1600" kern="1200" err="1">
                          <a:effectLst/>
                        </a:rPr>
                        <a:t>ASCAutoRegisterVMEnabledPolicy</a:t>
                      </a:r>
                      <a:r>
                        <a:rPr lang="en-US" sz="1600" kern="1200">
                          <a:effectLst/>
                        </a:rPr>
                        <a:t>/</a:t>
                      </a:r>
                      <a:r>
                        <a:rPr lang="en-US" sz="1600" kern="1200" err="1">
                          <a:effectLst/>
                        </a:rPr>
                        <a:t>ToAssess</a:t>
                      </a:r>
                      <a:endParaRPr lang="en-US" sz="1600" kern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effectLst/>
                        </a:rPr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5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“AIAS” design config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err="1">
                          <a:effectLst/>
                        </a:rPr>
                        <a:t>HModel-SharedGUTIT</a:t>
                      </a:r>
                      <a:r>
                        <a:rPr lang="en-US" sz="1600" kern="1200">
                          <a:effectLst/>
                        </a:rPr>
                        <a:t>, </a:t>
                      </a:r>
                      <a:r>
                        <a:rPr lang="en-US" sz="1600" kern="1200" err="1">
                          <a:effectLst/>
                        </a:rPr>
                        <a:t>HModel-WithoutGUTIT</a:t>
                      </a:r>
                      <a:r>
                        <a:rPr lang="en-US" sz="1600" kern="1200">
                          <a:effectLst/>
                        </a:rPr>
                        <a:t>, </a:t>
                      </a:r>
                      <a:r>
                        <a:rPr lang="en-US" sz="1600" kern="1200" err="1">
                          <a:effectLst/>
                        </a:rPr>
                        <a:t>IModel</a:t>
                      </a:r>
                      <a:r>
                        <a:rPr lang="en-US" sz="1600" kern="1200">
                          <a:effectLst/>
                        </a:rPr>
                        <a:t>, UDB, UAPP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“tiers”: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“internet”:{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“web”: 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“</a:t>
                      </a:r>
                      <a:r>
                        <a:rPr lang="en-US" sz="1100" kern="12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app”:true</a:t>
                      </a: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“</a:t>
                      </a:r>
                      <a:r>
                        <a:rPr lang="en-US" sz="1100" kern="12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</a:t>
                      </a: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”: 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“</a:t>
                      </a:r>
                      <a:r>
                        <a:rPr lang="en-US" sz="1100" kern="12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gut”:true</a:t>
                      </a: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“it”: 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},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“intranet”:{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“web”: 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“</a:t>
                      </a:r>
                      <a:r>
                        <a:rPr lang="en-US" sz="1100" kern="12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app”:true</a:t>
                      </a: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    “</a:t>
                      </a:r>
                      <a:r>
                        <a:rPr lang="en-US" sz="1100" kern="12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db</a:t>
                      </a: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”: 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“</a:t>
                      </a:r>
                      <a:r>
                        <a:rPr lang="en-US" sz="1100" kern="1200" err="1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trafficFlow</a:t>
                      </a: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”: {…}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633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54DA0E-9F9A-4DCD-A811-BA07B5190334}"/>
              </a:ext>
            </a:extLst>
          </p:cNvPr>
          <p:cNvSpPr txBox="1"/>
          <p:nvPr/>
        </p:nvSpPr>
        <p:spPr>
          <a:xfrm>
            <a:off x="611337" y="177338"/>
            <a:ext cx="127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Policy Store</a:t>
            </a:r>
          </a:p>
        </p:txBody>
      </p:sp>
    </p:spTree>
    <p:extLst>
      <p:ext uri="{BB962C8B-B14F-4D97-AF65-F5344CB8AC3E}">
        <p14:creationId xmlns:p14="http://schemas.microsoft.com/office/powerpoint/2010/main" val="106952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8E7991D-49E1-4667-B0C2-51EA31F08B56}"/>
              </a:ext>
            </a:extLst>
          </p:cNvPr>
          <p:cNvSpPr/>
          <p:nvPr/>
        </p:nvSpPr>
        <p:spPr>
          <a:xfrm>
            <a:off x="404769" y="996838"/>
            <a:ext cx="112441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>
                <a:latin typeface="Segoe UI" panose="020B0502040204020203" pitchFamily="34" charset="0"/>
                <a:cs typeface="Segoe UI" panose="020B0502040204020203" pitchFamily="34" charset="0"/>
              </a:rPr>
              <a:t>Assessment Plan Configuration</a:t>
            </a:r>
          </a:p>
          <a:p>
            <a:r>
              <a:rPr lang="en-US" sz="1500">
                <a:latin typeface="Segoe UI" panose="020B0502040204020203" pitchFamily="34" charset="0"/>
                <a:cs typeface="Segoe UI" panose="020B0502040204020203" pitchFamily="34" charset="0"/>
              </a:rPr>
              <a:t>For each tenant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Segoe UI" panose="020B0502040204020203" pitchFamily="34" charset="0"/>
                <a:cs typeface="Segoe UI" panose="020B0502040204020203" pitchFamily="34" charset="0"/>
              </a:rPr>
              <a:t>Able to configure Spies and Fixers to turn on/off assessment and remediation for each policy in each assessment plan type: </a:t>
            </a:r>
            <a:r>
              <a:rPr lang="en-US" sz="1500" err="1">
                <a:latin typeface="Segoe UI" panose="020B0502040204020203" pitchFamily="34" charset="0"/>
                <a:cs typeface="Segoe UI" panose="020B0502040204020203" pitchFamily="34" charset="0"/>
              </a:rPr>
              <a:t>DefaultServicePlan</a:t>
            </a:r>
            <a:r>
              <a:rPr lang="en-US" sz="150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500" err="1">
                <a:latin typeface="Segoe UI" panose="020B0502040204020203" pitchFamily="34" charset="0"/>
                <a:cs typeface="Segoe UI" panose="020B0502040204020203" pitchFamily="34" charset="0"/>
              </a:rPr>
              <a:t>SecurityHygienePlan</a:t>
            </a:r>
            <a:r>
              <a:rPr lang="en-US" sz="150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500" err="1">
                <a:latin typeface="Segoe UI" panose="020B0502040204020203" pitchFamily="34" charset="0"/>
                <a:cs typeface="Segoe UI" panose="020B0502040204020203" pitchFamily="34" charset="0"/>
              </a:rPr>
              <a:t>LogEnablePlan</a:t>
            </a:r>
            <a:endParaRPr lang="en-US" sz="15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50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>
                <a:latin typeface="Segoe UI" panose="020B0502040204020203" pitchFamily="34" charset="0"/>
                <a:cs typeface="Segoe UI" panose="020B0502040204020203" pitchFamily="34" charset="0"/>
              </a:rPr>
              <a:t>View VA scan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5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5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5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D9730B-9518-4D29-9C9F-4AC36D86BD9B}"/>
              </a:ext>
            </a:extLst>
          </p:cNvPr>
          <p:cNvSpPr/>
          <p:nvPr/>
        </p:nvSpPr>
        <p:spPr>
          <a:xfrm>
            <a:off x="0" y="0"/>
            <a:ext cx="12192000" cy="476834"/>
          </a:xfrm>
          <a:prstGeom prst="rect">
            <a:avLst/>
          </a:prstGeom>
          <a:solidFill>
            <a:srgbClr val="FFC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SwiftCloud</a:t>
            </a:r>
            <a:r>
              <a:rPr lang="en-US" sz="2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Policy Controller Portal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1938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079EE4E21CB94CAE86644AACB5FD4E" ma:contentTypeVersion="4" ma:contentTypeDescription="Create a new document." ma:contentTypeScope="" ma:versionID="0840c92f09aad18bec221eafa93a195a">
  <xsd:schema xmlns:xsd="http://www.w3.org/2001/XMLSchema" xmlns:xs="http://www.w3.org/2001/XMLSchema" xmlns:p="http://schemas.microsoft.com/office/2006/metadata/properties" xmlns:ns2="dfa9b56d-0329-439e-9ebf-b847e3dcc9fc" xmlns:ns3="0d920cc1-0488-40ac-a3ec-6eb696bc4cf2" targetNamespace="http://schemas.microsoft.com/office/2006/metadata/properties" ma:root="true" ma:fieldsID="7e83652404f45a6e138e24d0c172c310" ns2:_="" ns3:_="">
    <xsd:import namespace="dfa9b56d-0329-439e-9ebf-b847e3dcc9fc"/>
    <xsd:import namespace="0d920cc1-0488-40ac-a3ec-6eb696bc4c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9b56d-0329-439e-9ebf-b847e3dcc9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20cc1-0488-40ac-a3ec-6eb696bc4c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A956CA-126B-421C-A1BC-5A571A3102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D69ABC-F2BD-4D0A-A685-57361C45FF98}">
  <ds:schemaRefs>
    <ds:schemaRef ds:uri="http://schemas.microsoft.com/office/2006/documentManagement/types"/>
    <ds:schemaRef ds:uri="http://schemas.microsoft.com/office/infopath/2007/PartnerControls"/>
    <ds:schemaRef ds:uri="0d920cc1-0488-40ac-a3ec-6eb696bc4cf2"/>
    <ds:schemaRef ds:uri="http://purl.org/dc/elements/1.1/"/>
    <ds:schemaRef ds:uri="http://schemas.microsoft.com/office/2006/metadata/properties"/>
    <ds:schemaRef ds:uri="dfa9b56d-0329-439e-9ebf-b847e3dcc9fc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FA8D9BF-2E17-4BCB-9ED5-F958B6138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a9b56d-0329-439e-9ebf-b847e3dcc9fc"/>
    <ds:schemaRef ds:uri="0d920cc1-0488-40ac-a3ec-6eb696bc4c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1658</Words>
  <Application>Microsoft Office PowerPoint</Application>
  <PresentationFormat>Widescreen</PresentationFormat>
  <Paragraphs>573</Paragraphs>
  <Slides>12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Weixian Zhang</dc:creator>
  <cp:lastModifiedBy>Weixian Zhang</cp:lastModifiedBy>
  <cp:revision>2</cp:revision>
  <dcterms:created xsi:type="dcterms:W3CDTF">2019-04-30T07:44:39Z</dcterms:created>
  <dcterms:modified xsi:type="dcterms:W3CDTF">2019-09-05T02:16:35Z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0x010100EB079EE4E21CB94CAE86644AACB5FD4E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weixzha@microsoft.com</vt:lpwstr>
  </property>
  <property fmtid="{D5CDD505-2E9C-101B-9397-08002B2CF9AE}" pid="6" name="MSIP_Label_f42aa342-8706-4288-bd11-ebb85995028c_SetDate">
    <vt:lpwstr>2019-06-24T15:35:55.9714184Z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7b51582e-bd09-4e0f-906f-cbc3277a02f6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