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59" r:id="rId5"/>
    <p:sldId id="260" r:id="rId6"/>
    <p:sldId id="287" r:id="rId7"/>
    <p:sldId id="291" r:id="rId8"/>
    <p:sldId id="288" r:id="rId9"/>
    <p:sldId id="289" r:id="rId10"/>
    <p:sldId id="290" r:id="rId11"/>
    <p:sldId id="261" r:id="rId12"/>
    <p:sldId id="262" r:id="rId13"/>
    <p:sldId id="263" r:id="rId14"/>
    <p:sldId id="264" r:id="rId15"/>
    <p:sldId id="265" r:id="rId16"/>
    <p:sldId id="266" r:id="rId17"/>
    <p:sldId id="267" r:id="rId18"/>
    <p:sldId id="268" r:id="rId19"/>
    <p:sldId id="269" r:id="rId20"/>
    <p:sldId id="293" r:id="rId21"/>
    <p:sldId id="294" r:id="rId22"/>
    <p:sldId id="295" r:id="rId23"/>
    <p:sldId id="296" r:id="rId24"/>
    <p:sldId id="298" r:id="rId25"/>
    <p:sldId id="297" r:id="rId26"/>
    <p:sldId id="299" r:id="rId27"/>
    <p:sldId id="300" r:id="rId28"/>
    <p:sldId id="305" r:id="rId29"/>
    <p:sldId id="301" r:id="rId30"/>
    <p:sldId id="302" r:id="rId31"/>
    <p:sldId id="303" r:id="rId32"/>
    <p:sldId id="304" r:id="rId33"/>
    <p:sldId id="306" r:id="rId34"/>
    <p:sldId id="307" r:id="rId35"/>
    <p:sldId id="308" r:id="rId36"/>
    <p:sldId id="309" r:id="rId37"/>
    <p:sldId id="270" r:id="rId38"/>
    <p:sldId id="271" r:id="rId39"/>
    <p:sldId id="272" r:id="rId40"/>
    <p:sldId id="273" r:id="rId41"/>
    <p:sldId id="274" r:id="rId42"/>
    <p:sldId id="275" r:id="rId43"/>
    <p:sldId id="277" r:id="rId44"/>
    <p:sldId id="278" r:id="rId45"/>
    <p:sldId id="279" r:id="rId46"/>
    <p:sldId id="280" r:id="rId47"/>
    <p:sldId id="281" r:id="rId48"/>
    <p:sldId id="282" r:id="rId49"/>
    <p:sldId id="283" r:id="rId50"/>
    <p:sldId id="285" r:id="rId51"/>
    <p:sldId id="286" r:id="rId52"/>
  </p:sldIdLst>
  <p:sldSz cx="12192000" cy="6858000"/>
  <p:notesSz cx="12192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5881B48-445D-47AB-BCB2-4F4BAA485278}" type="datetimeFigureOut">
              <a:rPr lang="zh-TW" altLang="en-US" smtClean="0"/>
              <a:t>2020/11/19</a:t>
            </a:fld>
            <a:endParaRPr lang="zh-TW" altLang="en-US"/>
          </a:p>
        </p:txBody>
      </p:sp>
      <p:sp>
        <p:nvSpPr>
          <p:cNvPr id="4" name="投影片圖像版面配置區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4FD78BC-1F7C-47AF-93DC-8559AB739497}" type="slidenum">
              <a:rPr lang="zh-TW" altLang="en-US" smtClean="0"/>
              <a:t>‹#›</a:t>
            </a:fld>
            <a:endParaRPr lang="zh-TW" altLang="en-US"/>
          </a:p>
        </p:txBody>
      </p:sp>
    </p:spTree>
    <p:extLst>
      <p:ext uri="{BB962C8B-B14F-4D97-AF65-F5344CB8AC3E}">
        <p14:creationId xmlns:p14="http://schemas.microsoft.com/office/powerpoint/2010/main" val="288820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4FD78BC-1F7C-47AF-93DC-8559AB739497}" type="slidenum">
              <a:rPr lang="zh-TW" altLang="en-US" smtClean="0"/>
              <a:t>24</a:t>
            </a:fld>
            <a:endParaRPr lang="zh-TW" altLang="en-US"/>
          </a:p>
        </p:txBody>
      </p:sp>
    </p:spTree>
    <p:extLst>
      <p:ext uri="{BB962C8B-B14F-4D97-AF65-F5344CB8AC3E}">
        <p14:creationId xmlns:p14="http://schemas.microsoft.com/office/powerpoint/2010/main" val="2149491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8340" y="208280"/>
            <a:ext cx="10815319" cy="5130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E41815"/>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E41815"/>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E41815"/>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29253" y="1866392"/>
            <a:ext cx="5333492" cy="635635"/>
          </a:xfrm>
          <a:prstGeom prst="rect">
            <a:avLst/>
          </a:prstGeom>
        </p:spPr>
        <p:txBody>
          <a:bodyPr wrap="square" lIns="0" tIns="0" rIns="0" bIns="0">
            <a:spAutoFit/>
          </a:bodyPr>
          <a:lstStyle>
            <a:lvl1pPr>
              <a:defRPr sz="4000" b="1" i="1">
                <a:solidFill>
                  <a:srgbClr val="E41815"/>
                </a:solidFill>
                <a:latin typeface="Carlito"/>
                <a:cs typeface="Carlito"/>
              </a:defRPr>
            </a:lvl1pPr>
          </a:lstStyle>
          <a:p>
            <a:endParaRPr/>
          </a:p>
        </p:txBody>
      </p:sp>
      <p:sp>
        <p:nvSpPr>
          <p:cNvPr id="3" name="Holder 3"/>
          <p:cNvSpPr>
            <a:spLocks noGrp="1"/>
          </p:cNvSpPr>
          <p:nvPr>
            <p:ph type="body" idx="1"/>
          </p:nvPr>
        </p:nvSpPr>
        <p:spPr>
          <a:xfrm>
            <a:off x="1020698" y="1134872"/>
            <a:ext cx="10150602" cy="4404360"/>
          </a:xfrm>
          <a:prstGeom prst="rect">
            <a:avLst/>
          </a:prstGeom>
        </p:spPr>
        <p:txBody>
          <a:bodyPr wrap="square" lIns="0" tIns="0" rIns="0" bIns="0">
            <a:spAutoFit/>
          </a:bodyPr>
          <a:lstStyle>
            <a:lvl1pPr>
              <a:defRPr sz="2800" b="1"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62979" y="491295"/>
            <a:ext cx="2356582" cy="76323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377182" y="2933954"/>
            <a:ext cx="3138805" cy="3759362"/>
          </a:xfrm>
          <a:prstGeom prst="rect">
            <a:avLst/>
          </a:prstGeom>
        </p:spPr>
        <p:txBody>
          <a:bodyPr vert="horz" wrap="square" lIns="0" tIns="12065" rIns="0" bIns="0" rtlCol="0">
            <a:spAutoFit/>
          </a:bodyPr>
          <a:lstStyle/>
          <a:p>
            <a:pPr algn="ctr">
              <a:lnSpc>
                <a:spcPct val="100000"/>
              </a:lnSpc>
              <a:spcBef>
                <a:spcPts val="95"/>
              </a:spcBef>
            </a:pPr>
            <a:r>
              <a:rPr sz="2000" spc="-85" dirty="0">
                <a:latin typeface="Trebuchet MS"/>
                <a:cs typeface="Trebuchet MS"/>
              </a:rPr>
              <a:t>Class </a:t>
            </a:r>
            <a:r>
              <a:rPr sz="2000" spc="-40" dirty="0">
                <a:latin typeface="Trebuchet MS"/>
                <a:cs typeface="Trebuchet MS"/>
              </a:rPr>
              <a:t>5 </a:t>
            </a:r>
            <a:r>
              <a:rPr sz="2000" spc="260" dirty="0">
                <a:latin typeface="Trebuchet MS"/>
                <a:cs typeface="Trebuchet MS"/>
              </a:rPr>
              <a:t>–</a:t>
            </a:r>
            <a:r>
              <a:rPr sz="2000" spc="-409" dirty="0">
                <a:latin typeface="Trebuchet MS"/>
                <a:cs typeface="Trebuchet MS"/>
              </a:rPr>
              <a:t> </a:t>
            </a:r>
            <a:r>
              <a:rPr sz="2000" spc="-70" dirty="0">
                <a:latin typeface="Trebuchet MS"/>
                <a:cs typeface="Trebuchet MS"/>
              </a:rPr>
              <a:t>Lesson </a:t>
            </a:r>
            <a:r>
              <a:rPr sz="2000" spc="-40" dirty="0">
                <a:latin typeface="Trebuchet MS"/>
                <a:cs typeface="Trebuchet MS"/>
              </a:rPr>
              <a:t>1</a:t>
            </a:r>
            <a:endParaRPr sz="2000" dirty="0">
              <a:latin typeface="Trebuchet MS"/>
              <a:cs typeface="Trebuchet MS"/>
            </a:endParaRPr>
          </a:p>
          <a:p>
            <a:pPr algn="ctr">
              <a:lnSpc>
                <a:spcPct val="100000"/>
              </a:lnSpc>
              <a:spcBef>
                <a:spcPts val="1500"/>
              </a:spcBef>
            </a:pPr>
            <a:r>
              <a:rPr lang="zh-TW" altLang="en-US" sz="2000" i="1" spc="-135" dirty="0" smtClean="0">
                <a:latin typeface="Trebuchet MS"/>
                <a:cs typeface="Trebuchet MS"/>
              </a:rPr>
              <a:t>資料探勘過程</a:t>
            </a:r>
            <a:endParaRPr sz="2000" dirty="0">
              <a:latin typeface="Trebuchet MS"/>
              <a:cs typeface="Trebuchet MS"/>
            </a:endParaRPr>
          </a:p>
          <a:p>
            <a:pPr>
              <a:lnSpc>
                <a:spcPct val="100000"/>
              </a:lnSpc>
            </a:pPr>
            <a:endParaRPr sz="2000" dirty="0">
              <a:latin typeface="Trebuchet MS"/>
              <a:cs typeface="Trebuchet MS"/>
            </a:endParaRPr>
          </a:p>
          <a:p>
            <a:pPr marL="1270" algn="ctr">
              <a:lnSpc>
                <a:spcPct val="100000"/>
              </a:lnSpc>
              <a:spcBef>
                <a:spcPts val="1700"/>
              </a:spcBef>
            </a:pPr>
            <a:r>
              <a:rPr sz="2300" spc="-75" dirty="0">
                <a:latin typeface="Trebuchet MS"/>
                <a:cs typeface="Trebuchet MS"/>
              </a:rPr>
              <a:t>Ian </a:t>
            </a:r>
            <a:r>
              <a:rPr sz="2300" spc="-170" dirty="0">
                <a:latin typeface="Trebuchet MS"/>
                <a:cs typeface="Trebuchet MS"/>
              </a:rPr>
              <a:t>H.</a:t>
            </a:r>
            <a:r>
              <a:rPr sz="2300" spc="-280" dirty="0">
                <a:latin typeface="Trebuchet MS"/>
                <a:cs typeface="Trebuchet MS"/>
              </a:rPr>
              <a:t> </a:t>
            </a:r>
            <a:r>
              <a:rPr sz="2300" spc="-95" dirty="0">
                <a:latin typeface="Trebuchet MS"/>
                <a:cs typeface="Trebuchet MS"/>
              </a:rPr>
              <a:t>Witten</a:t>
            </a:r>
            <a:endParaRPr sz="2300" dirty="0">
              <a:latin typeface="Trebuchet MS"/>
              <a:cs typeface="Trebuchet MS"/>
            </a:endParaRPr>
          </a:p>
          <a:p>
            <a:pPr>
              <a:lnSpc>
                <a:spcPct val="100000"/>
              </a:lnSpc>
              <a:spcBef>
                <a:spcPts val="30"/>
              </a:spcBef>
            </a:pPr>
            <a:endParaRPr sz="1850" dirty="0">
              <a:latin typeface="Trebuchet MS"/>
              <a:cs typeface="Trebuchet MS"/>
            </a:endParaRPr>
          </a:p>
          <a:p>
            <a:pPr marL="12700" marR="5080" algn="ctr">
              <a:lnSpc>
                <a:spcPct val="100000"/>
              </a:lnSpc>
            </a:pPr>
            <a:r>
              <a:rPr sz="1800" spc="-75" dirty="0">
                <a:latin typeface="Trebuchet MS"/>
                <a:cs typeface="Trebuchet MS"/>
              </a:rPr>
              <a:t>Department </a:t>
            </a:r>
            <a:r>
              <a:rPr sz="1800" spc="-70" dirty="0">
                <a:latin typeface="Trebuchet MS"/>
                <a:cs typeface="Trebuchet MS"/>
              </a:rPr>
              <a:t>of </a:t>
            </a:r>
            <a:r>
              <a:rPr sz="1800" spc="-75" dirty="0">
                <a:latin typeface="Trebuchet MS"/>
                <a:cs typeface="Trebuchet MS"/>
              </a:rPr>
              <a:t>Computer</a:t>
            </a:r>
            <a:r>
              <a:rPr sz="1800" spc="-254" dirty="0">
                <a:latin typeface="Trebuchet MS"/>
                <a:cs typeface="Trebuchet MS"/>
              </a:rPr>
              <a:t> </a:t>
            </a:r>
            <a:r>
              <a:rPr sz="1800" spc="-95" dirty="0">
                <a:latin typeface="Trebuchet MS"/>
                <a:cs typeface="Trebuchet MS"/>
              </a:rPr>
              <a:t>Science  </a:t>
            </a:r>
            <a:r>
              <a:rPr sz="1800" spc="-80" dirty="0">
                <a:latin typeface="Trebuchet MS"/>
                <a:cs typeface="Trebuchet MS"/>
              </a:rPr>
              <a:t>University </a:t>
            </a:r>
            <a:r>
              <a:rPr sz="1800" spc="-70" dirty="0">
                <a:latin typeface="Trebuchet MS"/>
                <a:cs typeface="Trebuchet MS"/>
              </a:rPr>
              <a:t>of</a:t>
            </a:r>
            <a:r>
              <a:rPr sz="1800" spc="-200" dirty="0">
                <a:latin typeface="Trebuchet MS"/>
                <a:cs typeface="Trebuchet MS"/>
              </a:rPr>
              <a:t> </a:t>
            </a:r>
            <a:r>
              <a:rPr sz="1800" spc="-80" dirty="0">
                <a:latin typeface="Trebuchet MS"/>
                <a:cs typeface="Trebuchet MS"/>
              </a:rPr>
              <a:t>Waikato</a:t>
            </a:r>
            <a:endParaRPr sz="1800" dirty="0">
              <a:latin typeface="Trebuchet MS"/>
              <a:cs typeface="Trebuchet MS"/>
            </a:endParaRPr>
          </a:p>
          <a:p>
            <a:pPr algn="ctr">
              <a:lnSpc>
                <a:spcPct val="100000"/>
              </a:lnSpc>
            </a:pPr>
            <a:r>
              <a:rPr sz="1800" spc="-50" dirty="0">
                <a:latin typeface="Trebuchet MS"/>
                <a:cs typeface="Trebuchet MS"/>
              </a:rPr>
              <a:t>New</a:t>
            </a:r>
            <a:r>
              <a:rPr sz="1800" spc="-130" dirty="0">
                <a:latin typeface="Trebuchet MS"/>
                <a:cs typeface="Trebuchet MS"/>
              </a:rPr>
              <a:t> </a:t>
            </a:r>
            <a:r>
              <a:rPr sz="1800" spc="-95" dirty="0">
                <a:latin typeface="Trebuchet MS"/>
                <a:cs typeface="Trebuchet MS"/>
              </a:rPr>
              <a:t>Zealand</a:t>
            </a:r>
            <a:endParaRPr sz="1800" dirty="0">
              <a:latin typeface="Trebuchet MS"/>
              <a:cs typeface="Trebuchet MS"/>
            </a:endParaRPr>
          </a:p>
          <a:p>
            <a:pPr>
              <a:lnSpc>
                <a:spcPct val="100000"/>
              </a:lnSpc>
            </a:pPr>
            <a:endParaRPr sz="1800" dirty="0">
              <a:latin typeface="Trebuchet MS"/>
              <a:cs typeface="Trebuchet MS"/>
            </a:endParaRPr>
          </a:p>
          <a:p>
            <a:pPr>
              <a:lnSpc>
                <a:spcPct val="100000"/>
              </a:lnSpc>
              <a:spcBef>
                <a:spcPts val="50"/>
              </a:spcBef>
            </a:pPr>
            <a:endParaRPr sz="2450" dirty="0">
              <a:latin typeface="Trebuchet MS"/>
              <a:cs typeface="Trebuchet MS"/>
            </a:endParaRPr>
          </a:p>
          <a:p>
            <a:pPr marL="17780" algn="ctr">
              <a:lnSpc>
                <a:spcPct val="100000"/>
              </a:lnSpc>
            </a:pPr>
            <a:r>
              <a:rPr sz="1800" b="1" spc="-130" dirty="0">
                <a:solidFill>
                  <a:srgbClr val="E41815"/>
                </a:solidFill>
                <a:latin typeface="Trebuchet MS"/>
                <a:cs typeface="Trebuchet MS"/>
              </a:rPr>
              <a:t>weka.waikato.ac.nz</a:t>
            </a:r>
            <a:endParaRPr sz="1800" dirty="0">
              <a:latin typeface="Trebuchet MS"/>
              <a:cs typeface="Trebuchet MS"/>
            </a:endParaRPr>
          </a:p>
        </p:txBody>
      </p:sp>
      <p:sp>
        <p:nvSpPr>
          <p:cNvPr id="4" name="object 4"/>
          <p:cNvSpPr txBox="1">
            <a:spLocks noGrp="1"/>
          </p:cNvSpPr>
          <p:nvPr>
            <p:ph type="title"/>
          </p:nvPr>
        </p:nvSpPr>
        <p:spPr>
          <a:xfrm>
            <a:off x="3429252" y="1866392"/>
            <a:ext cx="5333747" cy="628377"/>
          </a:xfrm>
          <a:prstGeom prst="rect">
            <a:avLst/>
          </a:prstGeom>
        </p:spPr>
        <p:txBody>
          <a:bodyPr vert="horz" wrap="square" lIns="0" tIns="12700" rIns="0" bIns="0" rtlCol="0">
            <a:spAutoFit/>
          </a:bodyPr>
          <a:lstStyle/>
          <a:p>
            <a:pPr marL="12700">
              <a:lnSpc>
                <a:spcPct val="100000"/>
              </a:lnSpc>
              <a:spcBef>
                <a:spcPts val="100"/>
              </a:spcBef>
            </a:pPr>
            <a:r>
              <a:rPr lang="zh-TW" altLang="en-US" spc="-65" dirty="0" smtClean="0"/>
              <a:t>使用</a:t>
            </a:r>
            <a:r>
              <a:rPr spc="-65" dirty="0" smtClean="0"/>
              <a:t>Weka</a:t>
            </a:r>
            <a:r>
              <a:rPr lang="zh-TW" altLang="en-US" spc="-65" dirty="0" smtClean="0"/>
              <a:t>進行資料探勘</a:t>
            </a:r>
            <a:endParaRPr spc="-65" dirty="0"/>
          </a:p>
        </p:txBody>
      </p:sp>
      <p:grpSp>
        <p:nvGrpSpPr>
          <p:cNvPr id="5" name="object 5"/>
          <p:cNvGrpSpPr/>
          <p:nvPr/>
        </p:nvGrpSpPr>
        <p:grpSpPr>
          <a:xfrm>
            <a:off x="469398" y="578605"/>
            <a:ext cx="596900" cy="596900"/>
            <a:chOff x="469398" y="578605"/>
            <a:chExt cx="596900" cy="596900"/>
          </a:xfrm>
        </p:grpSpPr>
        <p:sp>
          <p:nvSpPr>
            <p:cNvPr id="6" name="object 6"/>
            <p:cNvSpPr/>
            <p:nvPr/>
          </p:nvSpPr>
          <p:spPr>
            <a:xfrm>
              <a:off x="496747" y="605967"/>
              <a:ext cx="541680" cy="54168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96747" y="605967"/>
              <a:ext cx="542290" cy="542290"/>
            </a:xfrm>
            <a:custGeom>
              <a:avLst/>
              <a:gdLst/>
              <a:ahLst/>
              <a:cxnLst/>
              <a:rect l="l" t="t" r="r" b="b"/>
              <a:pathLst>
                <a:path w="542290" h="542290">
                  <a:moveTo>
                    <a:pt x="541680" y="270840"/>
                  </a:moveTo>
                  <a:lnTo>
                    <a:pt x="537316" y="319523"/>
                  </a:lnTo>
                  <a:lnTo>
                    <a:pt x="524735" y="365344"/>
                  </a:lnTo>
                  <a:lnTo>
                    <a:pt x="504702" y="407538"/>
                  </a:lnTo>
                  <a:lnTo>
                    <a:pt x="477982" y="445338"/>
                  </a:lnTo>
                  <a:lnTo>
                    <a:pt x="445338" y="477982"/>
                  </a:lnTo>
                  <a:lnTo>
                    <a:pt x="407538" y="504702"/>
                  </a:lnTo>
                  <a:lnTo>
                    <a:pt x="365344" y="524735"/>
                  </a:lnTo>
                  <a:lnTo>
                    <a:pt x="319523" y="537316"/>
                  </a:lnTo>
                  <a:lnTo>
                    <a:pt x="270840" y="541680"/>
                  </a:lnTo>
                  <a:lnTo>
                    <a:pt x="222156" y="537316"/>
                  </a:lnTo>
                  <a:lnTo>
                    <a:pt x="176335" y="524735"/>
                  </a:lnTo>
                  <a:lnTo>
                    <a:pt x="134142" y="504702"/>
                  </a:lnTo>
                  <a:lnTo>
                    <a:pt x="96341" y="477982"/>
                  </a:lnTo>
                  <a:lnTo>
                    <a:pt x="63698" y="445338"/>
                  </a:lnTo>
                  <a:lnTo>
                    <a:pt x="36977" y="407538"/>
                  </a:lnTo>
                  <a:lnTo>
                    <a:pt x="16944" y="365344"/>
                  </a:lnTo>
                  <a:lnTo>
                    <a:pt x="4363" y="319523"/>
                  </a:lnTo>
                  <a:lnTo>
                    <a:pt x="0" y="270840"/>
                  </a:lnTo>
                  <a:lnTo>
                    <a:pt x="4363" y="222156"/>
                  </a:lnTo>
                  <a:lnTo>
                    <a:pt x="16944" y="176335"/>
                  </a:lnTo>
                  <a:lnTo>
                    <a:pt x="36977" y="134142"/>
                  </a:lnTo>
                  <a:lnTo>
                    <a:pt x="63698" y="96341"/>
                  </a:lnTo>
                  <a:lnTo>
                    <a:pt x="96341" y="63698"/>
                  </a:lnTo>
                  <a:lnTo>
                    <a:pt x="134142" y="36977"/>
                  </a:lnTo>
                  <a:lnTo>
                    <a:pt x="176335" y="16944"/>
                  </a:lnTo>
                  <a:lnTo>
                    <a:pt x="222156" y="4363"/>
                  </a:lnTo>
                  <a:lnTo>
                    <a:pt x="270840" y="0"/>
                  </a:lnTo>
                  <a:lnTo>
                    <a:pt x="319523" y="4363"/>
                  </a:lnTo>
                  <a:lnTo>
                    <a:pt x="365344" y="16944"/>
                  </a:lnTo>
                  <a:lnTo>
                    <a:pt x="407538" y="36977"/>
                  </a:lnTo>
                  <a:lnTo>
                    <a:pt x="445338" y="63698"/>
                  </a:lnTo>
                  <a:lnTo>
                    <a:pt x="477982" y="96341"/>
                  </a:lnTo>
                  <a:lnTo>
                    <a:pt x="504702" y="134142"/>
                  </a:lnTo>
                  <a:lnTo>
                    <a:pt x="524735" y="176335"/>
                  </a:lnTo>
                  <a:lnTo>
                    <a:pt x="537316" y="222156"/>
                  </a:lnTo>
                  <a:lnTo>
                    <a:pt x="541680" y="270840"/>
                  </a:lnTo>
                  <a:close/>
                </a:path>
              </a:pathLst>
            </a:custGeom>
            <a:ln w="3175">
              <a:solidFill>
                <a:srgbClr val="231F20"/>
              </a:solidFill>
            </a:ln>
          </p:spPr>
          <p:txBody>
            <a:bodyPr wrap="square" lIns="0" tIns="0" rIns="0" bIns="0" rtlCol="0"/>
            <a:lstStyle/>
            <a:p>
              <a:endParaRPr/>
            </a:p>
          </p:txBody>
        </p:sp>
        <p:sp>
          <p:nvSpPr>
            <p:cNvPr id="8" name="object 8"/>
            <p:cNvSpPr/>
            <p:nvPr/>
          </p:nvSpPr>
          <p:spPr>
            <a:xfrm>
              <a:off x="470750" y="579958"/>
              <a:ext cx="593725" cy="593725"/>
            </a:xfrm>
            <a:custGeom>
              <a:avLst/>
              <a:gdLst/>
              <a:ahLst/>
              <a:cxnLst/>
              <a:rect l="l" t="t" r="r" b="b"/>
              <a:pathLst>
                <a:path w="593725" h="593725">
                  <a:moveTo>
                    <a:pt x="593686" y="296849"/>
                  </a:moveTo>
                  <a:lnTo>
                    <a:pt x="589801" y="344999"/>
                  </a:lnTo>
                  <a:lnTo>
                    <a:pt x="578553" y="390675"/>
                  </a:lnTo>
                  <a:lnTo>
                    <a:pt x="560552" y="433266"/>
                  </a:lnTo>
                  <a:lnTo>
                    <a:pt x="536411" y="472160"/>
                  </a:lnTo>
                  <a:lnTo>
                    <a:pt x="506741" y="506747"/>
                  </a:lnTo>
                  <a:lnTo>
                    <a:pt x="472152" y="536416"/>
                  </a:lnTo>
                  <a:lnTo>
                    <a:pt x="433256" y="560555"/>
                  </a:lnTo>
                  <a:lnTo>
                    <a:pt x="390664" y="578554"/>
                  </a:lnTo>
                  <a:lnTo>
                    <a:pt x="344987" y="589801"/>
                  </a:lnTo>
                  <a:lnTo>
                    <a:pt x="296837" y="593686"/>
                  </a:lnTo>
                  <a:lnTo>
                    <a:pt x="248687" y="589801"/>
                  </a:lnTo>
                  <a:lnTo>
                    <a:pt x="203011" y="578554"/>
                  </a:lnTo>
                  <a:lnTo>
                    <a:pt x="160420" y="560555"/>
                  </a:lnTo>
                  <a:lnTo>
                    <a:pt x="121526" y="536416"/>
                  </a:lnTo>
                  <a:lnTo>
                    <a:pt x="86939" y="506747"/>
                  </a:lnTo>
                  <a:lnTo>
                    <a:pt x="57270" y="472160"/>
                  </a:lnTo>
                  <a:lnTo>
                    <a:pt x="33131" y="433266"/>
                  </a:lnTo>
                  <a:lnTo>
                    <a:pt x="15132" y="390675"/>
                  </a:lnTo>
                  <a:lnTo>
                    <a:pt x="3884" y="344999"/>
                  </a:lnTo>
                  <a:lnTo>
                    <a:pt x="0" y="296849"/>
                  </a:lnTo>
                  <a:lnTo>
                    <a:pt x="3884" y="248699"/>
                  </a:lnTo>
                  <a:lnTo>
                    <a:pt x="15132" y="203022"/>
                  </a:lnTo>
                  <a:lnTo>
                    <a:pt x="33131" y="160430"/>
                  </a:lnTo>
                  <a:lnTo>
                    <a:pt x="57270" y="121534"/>
                  </a:lnTo>
                  <a:lnTo>
                    <a:pt x="86939" y="86945"/>
                  </a:lnTo>
                  <a:lnTo>
                    <a:pt x="121526" y="57275"/>
                  </a:lnTo>
                  <a:lnTo>
                    <a:pt x="160420" y="33134"/>
                  </a:lnTo>
                  <a:lnTo>
                    <a:pt x="203011" y="15133"/>
                  </a:lnTo>
                  <a:lnTo>
                    <a:pt x="248687" y="3885"/>
                  </a:lnTo>
                  <a:lnTo>
                    <a:pt x="296837" y="0"/>
                  </a:lnTo>
                  <a:lnTo>
                    <a:pt x="344987" y="3885"/>
                  </a:lnTo>
                  <a:lnTo>
                    <a:pt x="390664" y="15133"/>
                  </a:lnTo>
                  <a:lnTo>
                    <a:pt x="433256" y="33134"/>
                  </a:lnTo>
                  <a:lnTo>
                    <a:pt x="472152" y="57275"/>
                  </a:lnTo>
                  <a:lnTo>
                    <a:pt x="506741" y="86945"/>
                  </a:lnTo>
                  <a:lnTo>
                    <a:pt x="536411" y="121534"/>
                  </a:lnTo>
                  <a:lnTo>
                    <a:pt x="560552" y="160430"/>
                  </a:lnTo>
                  <a:lnTo>
                    <a:pt x="578553" y="203022"/>
                  </a:lnTo>
                  <a:lnTo>
                    <a:pt x="589801" y="248699"/>
                  </a:lnTo>
                  <a:lnTo>
                    <a:pt x="593686" y="296849"/>
                  </a:lnTo>
                  <a:close/>
                </a:path>
              </a:pathLst>
            </a:custGeom>
            <a:ln w="3175">
              <a:solidFill>
                <a:srgbClr val="231F20"/>
              </a:solidFill>
            </a:ln>
          </p:spPr>
          <p:txBody>
            <a:bodyPr wrap="square" lIns="0" tIns="0" rIns="0" bIns="0" rtlCol="0"/>
            <a:lstStyle/>
            <a:p>
              <a:endParaRPr/>
            </a:p>
          </p:txBody>
        </p:sp>
        <p:sp>
          <p:nvSpPr>
            <p:cNvPr id="9" name="object 9"/>
            <p:cNvSpPr/>
            <p:nvPr/>
          </p:nvSpPr>
          <p:spPr>
            <a:xfrm>
              <a:off x="568608" y="723044"/>
              <a:ext cx="393700" cy="318770"/>
            </a:xfrm>
            <a:custGeom>
              <a:avLst/>
              <a:gdLst/>
              <a:ahLst/>
              <a:cxnLst/>
              <a:rect l="l" t="t" r="r" b="b"/>
              <a:pathLst>
                <a:path w="393700" h="318769">
                  <a:moveTo>
                    <a:pt x="393327" y="46308"/>
                  </a:moveTo>
                  <a:lnTo>
                    <a:pt x="391981" y="42321"/>
                  </a:lnTo>
                  <a:lnTo>
                    <a:pt x="389974" y="37393"/>
                  </a:lnTo>
                  <a:lnTo>
                    <a:pt x="387396" y="36695"/>
                  </a:lnTo>
                  <a:lnTo>
                    <a:pt x="364425" y="28381"/>
                  </a:lnTo>
                  <a:lnTo>
                    <a:pt x="354230" y="23682"/>
                  </a:lnTo>
                  <a:lnTo>
                    <a:pt x="344787" y="17289"/>
                  </a:lnTo>
                  <a:lnTo>
                    <a:pt x="340850" y="13987"/>
                  </a:lnTo>
                  <a:lnTo>
                    <a:pt x="336418" y="11155"/>
                  </a:lnTo>
                  <a:lnTo>
                    <a:pt x="331884" y="8704"/>
                  </a:lnTo>
                  <a:lnTo>
                    <a:pt x="316744" y="2307"/>
                  </a:lnTo>
                  <a:lnTo>
                    <a:pt x="301677" y="0"/>
                  </a:lnTo>
                  <a:lnTo>
                    <a:pt x="286896" y="2590"/>
                  </a:lnTo>
                  <a:lnTo>
                    <a:pt x="272613" y="10888"/>
                  </a:lnTo>
                  <a:lnTo>
                    <a:pt x="266687" y="16551"/>
                  </a:lnTo>
                  <a:lnTo>
                    <a:pt x="261369" y="22980"/>
                  </a:lnTo>
                  <a:lnTo>
                    <a:pt x="246375" y="44276"/>
                  </a:lnTo>
                  <a:lnTo>
                    <a:pt x="239720" y="48290"/>
                  </a:lnTo>
                  <a:lnTo>
                    <a:pt x="227058" y="48899"/>
                  </a:lnTo>
                  <a:lnTo>
                    <a:pt x="219718" y="48747"/>
                  </a:lnTo>
                  <a:lnTo>
                    <a:pt x="207675" y="49226"/>
                  </a:lnTo>
                  <a:lnTo>
                    <a:pt x="196045" y="51504"/>
                  </a:lnTo>
                  <a:lnTo>
                    <a:pt x="184710" y="55042"/>
                  </a:lnTo>
                  <a:lnTo>
                    <a:pt x="167013" y="61917"/>
                  </a:lnTo>
                  <a:lnTo>
                    <a:pt x="160803" y="65346"/>
                  </a:lnTo>
                  <a:lnTo>
                    <a:pt x="149182" y="70667"/>
                  </a:lnTo>
                  <a:lnTo>
                    <a:pt x="144089" y="73969"/>
                  </a:lnTo>
                  <a:lnTo>
                    <a:pt x="130284" y="76280"/>
                  </a:lnTo>
                  <a:lnTo>
                    <a:pt x="123960" y="80256"/>
                  </a:lnTo>
                  <a:lnTo>
                    <a:pt x="111361" y="90123"/>
                  </a:lnTo>
                  <a:lnTo>
                    <a:pt x="104161" y="93679"/>
                  </a:lnTo>
                  <a:lnTo>
                    <a:pt x="94902" y="98988"/>
                  </a:lnTo>
                  <a:lnTo>
                    <a:pt x="59721" y="132737"/>
                  </a:lnTo>
                  <a:lnTo>
                    <a:pt x="47502" y="162845"/>
                  </a:lnTo>
                  <a:lnTo>
                    <a:pt x="38013" y="177042"/>
                  </a:lnTo>
                  <a:lnTo>
                    <a:pt x="26856" y="190030"/>
                  </a:lnTo>
                  <a:lnTo>
                    <a:pt x="8935" y="209474"/>
                  </a:lnTo>
                  <a:lnTo>
                    <a:pt x="3348" y="216495"/>
                  </a:lnTo>
                  <a:lnTo>
                    <a:pt x="0" y="224535"/>
                  </a:lnTo>
                  <a:lnTo>
                    <a:pt x="643" y="241609"/>
                  </a:lnTo>
                  <a:lnTo>
                    <a:pt x="3348" y="243578"/>
                  </a:lnTo>
                  <a:lnTo>
                    <a:pt x="17907" y="234129"/>
                  </a:lnTo>
                  <a:lnTo>
                    <a:pt x="44585" y="215752"/>
                  </a:lnTo>
                  <a:lnTo>
                    <a:pt x="55799" y="209128"/>
                  </a:lnTo>
                  <a:lnTo>
                    <a:pt x="67432" y="205176"/>
                  </a:lnTo>
                  <a:lnTo>
                    <a:pt x="79561" y="204600"/>
                  </a:lnTo>
                  <a:lnTo>
                    <a:pt x="92261" y="208106"/>
                  </a:lnTo>
                  <a:lnTo>
                    <a:pt x="98280" y="210786"/>
                  </a:lnTo>
                  <a:lnTo>
                    <a:pt x="117100" y="224813"/>
                  </a:lnTo>
                  <a:lnTo>
                    <a:pt x="125371" y="230038"/>
                  </a:lnTo>
                  <a:lnTo>
                    <a:pt x="134454" y="233270"/>
                  </a:lnTo>
                  <a:lnTo>
                    <a:pt x="144877" y="233291"/>
                  </a:lnTo>
                  <a:lnTo>
                    <a:pt x="147125" y="232897"/>
                  </a:lnTo>
                  <a:lnTo>
                    <a:pt x="149576" y="233697"/>
                  </a:lnTo>
                  <a:lnTo>
                    <a:pt x="171940" y="257509"/>
                  </a:lnTo>
                  <a:lnTo>
                    <a:pt x="175738" y="265307"/>
                  </a:lnTo>
                  <a:lnTo>
                    <a:pt x="172156" y="280738"/>
                  </a:lnTo>
                  <a:lnTo>
                    <a:pt x="172728" y="285322"/>
                  </a:lnTo>
                  <a:lnTo>
                    <a:pt x="178408" y="293887"/>
                  </a:lnTo>
                  <a:lnTo>
                    <a:pt x="182896" y="299004"/>
                  </a:lnTo>
                  <a:lnTo>
                    <a:pt x="188310" y="303125"/>
                  </a:lnTo>
                  <a:lnTo>
                    <a:pt x="194966" y="305846"/>
                  </a:lnTo>
                  <a:lnTo>
                    <a:pt x="198014" y="306620"/>
                  </a:lnTo>
                  <a:lnTo>
                    <a:pt x="203525" y="310316"/>
                  </a:lnTo>
                  <a:lnTo>
                    <a:pt x="213949" y="316011"/>
                  </a:lnTo>
                  <a:lnTo>
                    <a:pt x="224418" y="318292"/>
                  </a:lnTo>
                  <a:lnTo>
                    <a:pt x="235024" y="316867"/>
                  </a:lnTo>
                  <a:lnTo>
                    <a:pt x="245854" y="311446"/>
                  </a:lnTo>
                  <a:lnTo>
                    <a:pt x="253030" y="306531"/>
                  </a:lnTo>
                  <a:lnTo>
                    <a:pt x="254300" y="297921"/>
                  </a:lnTo>
                  <a:lnTo>
                    <a:pt x="240182" y="289583"/>
                  </a:lnTo>
                  <a:lnTo>
                    <a:pt x="233129" y="286278"/>
                  </a:lnTo>
                  <a:lnTo>
                    <a:pt x="225628" y="284274"/>
                  </a:lnTo>
                  <a:lnTo>
                    <a:pt x="217483" y="284218"/>
                  </a:lnTo>
                  <a:lnTo>
                    <a:pt x="213469" y="284751"/>
                  </a:lnTo>
                  <a:lnTo>
                    <a:pt x="209291" y="284230"/>
                  </a:lnTo>
                  <a:lnTo>
                    <a:pt x="188248" y="248764"/>
                  </a:lnTo>
                  <a:lnTo>
                    <a:pt x="188755" y="239526"/>
                  </a:lnTo>
                  <a:lnTo>
                    <a:pt x="213677" y="218338"/>
                  </a:lnTo>
                  <a:lnTo>
                    <a:pt x="218695" y="218751"/>
                  </a:lnTo>
                  <a:lnTo>
                    <a:pt x="222171" y="222356"/>
                  </a:lnTo>
                  <a:lnTo>
                    <a:pt x="224899" y="229481"/>
                  </a:lnTo>
                  <a:lnTo>
                    <a:pt x="226208" y="233964"/>
                  </a:lnTo>
                  <a:lnTo>
                    <a:pt x="228417" y="237494"/>
                  </a:lnTo>
                  <a:lnTo>
                    <a:pt x="241562" y="234916"/>
                  </a:lnTo>
                  <a:lnTo>
                    <a:pt x="244076" y="236974"/>
                  </a:lnTo>
                  <a:lnTo>
                    <a:pt x="243911" y="255897"/>
                  </a:lnTo>
                  <a:lnTo>
                    <a:pt x="244496" y="265244"/>
                  </a:lnTo>
                  <a:lnTo>
                    <a:pt x="253119" y="274108"/>
                  </a:lnTo>
                  <a:lnTo>
                    <a:pt x="258834" y="270057"/>
                  </a:lnTo>
                  <a:lnTo>
                    <a:pt x="263012" y="266311"/>
                  </a:lnTo>
                  <a:lnTo>
                    <a:pt x="264219" y="262208"/>
                  </a:lnTo>
                  <a:lnTo>
                    <a:pt x="265338" y="255687"/>
                  </a:lnTo>
                  <a:lnTo>
                    <a:pt x="264798" y="249347"/>
                  </a:lnTo>
                  <a:lnTo>
                    <a:pt x="262585" y="243249"/>
                  </a:lnTo>
                  <a:lnTo>
                    <a:pt x="258681" y="237456"/>
                  </a:lnTo>
                  <a:lnTo>
                    <a:pt x="255760" y="234002"/>
                  </a:lnTo>
                  <a:lnTo>
                    <a:pt x="254338" y="229227"/>
                  </a:lnTo>
                  <a:lnTo>
                    <a:pt x="251227" y="222013"/>
                  </a:lnTo>
                  <a:lnTo>
                    <a:pt x="250719" y="218736"/>
                  </a:lnTo>
                  <a:lnTo>
                    <a:pt x="245512" y="208056"/>
                  </a:lnTo>
                  <a:lnTo>
                    <a:pt x="245854" y="206455"/>
                  </a:lnTo>
                  <a:lnTo>
                    <a:pt x="253995" y="202493"/>
                  </a:lnTo>
                  <a:lnTo>
                    <a:pt x="269356" y="195662"/>
                  </a:lnTo>
                  <a:lnTo>
                    <a:pt x="276934" y="192097"/>
                  </a:lnTo>
                  <a:lnTo>
                    <a:pt x="311718" y="164120"/>
                  </a:lnTo>
                  <a:lnTo>
                    <a:pt x="330509" y="127646"/>
                  </a:lnTo>
                  <a:lnTo>
                    <a:pt x="332686" y="113827"/>
                  </a:lnTo>
                  <a:lnTo>
                    <a:pt x="331414" y="99242"/>
                  </a:lnTo>
                  <a:lnTo>
                    <a:pt x="329992" y="92625"/>
                  </a:lnTo>
                  <a:lnTo>
                    <a:pt x="320734" y="70743"/>
                  </a:lnTo>
                  <a:lnTo>
                    <a:pt x="321610" y="65993"/>
                  </a:lnTo>
                  <a:lnTo>
                    <a:pt x="336393" y="58437"/>
                  </a:lnTo>
                  <a:lnTo>
                    <a:pt x="342921" y="55795"/>
                  </a:lnTo>
                  <a:lnTo>
                    <a:pt x="358498" y="54607"/>
                  </a:lnTo>
                  <a:lnTo>
                    <a:pt x="376888" y="54316"/>
                  </a:lnTo>
                  <a:lnTo>
                    <a:pt x="388577" y="53903"/>
                  </a:lnTo>
                  <a:lnTo>
                    <a:pt x="392844" y="51579"/>
                  </a:lnTo>
                  <a:lnTo>
                    <a:pt x="393327" y="46308"/>
                  </a:lnTo>
                  <a:close/>
                </a:path>
              </a:pathLst>
            </a:custGeom>
            <a:solidFill>
              <a:srgbClr val="FFFFFF"/>
            </a:solidFill>
          </p:spPr>
          <p:txBody>
            <a:bodyPr wrap="square" lIns="0" tIns="0" rIns="0" bIns="0" rtlCol="0"/>
            <a:lstStyle/>
            <a:p>
              <a:endParaRPr/>
            </a:p>
          </p:txBody>
        </p:sp>
        <p:sp>
          <p:nvSpPr>
            <p:cNvPr id="10" name="object 10"/>
            <p:cNvSpPr/>
            <p:nvPr/>
          </p:nvSpPr>
          <p:spPr>
            <a:xfrm>
              <a:off x="568608" y="723044"/>
              <a:ext cx="393700" cy="318770"/>
            </a:xfrm>
            <a:custGeom>
              <a:avLst/>
              <a:gdLst/>
              <a:ahLst/>
              <a:cxnLst/>
              <a:rect l="l" t="t" r="r" b="b"/>
              <a:pathLst>
                <a:path w="393700" h="318769">
                  <a:moveTo>
                    <a:pt x="219718" y="48747"/>
                  </a:moveTo>
                  <a:lnTo>
                    <a:pt x="223388" y="48747"/>
                  </a:lnTo>
                  <a:lnTo>
                    <a:pt x="227058" y="48899"/>
                  </a:lnTo>
                  <a:lnTo>
                    <a:pt x="230716" y="48721"/>
                  </a:lnTo>
                  <a:lnTo>
                    <a:pt x="239720" y="48290"/>
                  </a:lnTo>
                  <a:lnTo>
                    <a:pt x="246375" y="44276"/>
                  </a:lnTo>
                  <a:lnTo>
                    <a:pt x="251658" y="36720"/>
                  </a:lnTo>
                  <a:lnTo>
                    <a:pt x="256435" y="29821"/>
                  </a:lnTo>
                  <a:lnTo>
                    <a:pt x="261369" y="22980"/>
                  </a:lnTo>
                  <a:lnTo>
                    <a:pt x="266687" y="16551"/>
                  </a:lnTo>
                  <a:lnTo>
                    <a:pt x="272613" y="10888"/>
                  </a:lnTo>
                  <a:lnTo>
                    <a:pt x="286896" y="2590"/>
                  </a:lnTo>
                  <a:lnTo>
                    <a:pt x="301677" y="0"/>
                  </a:lnTo>
                  <a:lnTo>
                    <a:pt x="316744" y="2307"/>
                  </a:lnTo>
                  <a:lnTo>
                    <a:pt x="331884" y="8704"/>
                  </a:lnTo>
                  <a:lnTo>
                    <a:pt x="336418" y="11155"/>
                  </a:lnTo>
                  <a:lnTo>
                    <a:pt x="340850" y="13987"/>
                  </a:lnTo>
                  <a:lnTo>
                    <a:pt x="344787" y="17289"/>
                  </a:lnTo>
                  <a:lnTo>
                    <a:pt x="354230" y="23682"/>
                  </a:lnTo>
                  <a:lnTo>
                    <a:pt x="364425" y="28381"/>
                  </a:lnTo>
                  <a:lnTo>
                    <a:pt x="375005" y="32210"/>
                  </a:lnTo>
                  <a:lnTo>
                    <a:pt x="385605" y="35996"/>
                  </a:lnTo>
                  <a:lnTo>
                    <a:pt x="387396" y="36695"/>
                  </a:lnTo>
                  <a:lnTo>
                    <a:pt x="389974" y="37393"/>
                  </a:lnTo>
                  <a:lnTo>
                    <a:pt x="390533" y="38777"/>
                  </a:lnTo>
                  <a:lnTo>
                    <a:pt x="391981" y="42321"/>
                  </a:lnTo>
                  <a:lnTo>
                    <a:pt x="393327" y="46308"/>
                  </a:lnTo>
                  <a:lnTo>
                    <a:pt x="392997" y="49979"/>
                  </a:lnTo>
                  <a:lnTo>
                    <a:pt x="392844" y="51579"/>
                  </a:lnTo>
                  <a:lnTo>
                    <a:pt x="388577" y="53903"/>
                  </a:lnTo>
                  <a:lnTo>
                    <a:pt x="386075" y="54030"/>
                  </a:lnTo>
                  <a:lnTo>
                    <a:pt x="376888" y="54316"/>
                  </a:lnTo>
                  <a:lnTo>
                    <a:pt x="367687" y="54413"/>
                  </a:lnTo>
                  <a:lnTo>
                    <a:pt x="358498" y="54607"/>
                  </a:lnTo>
                  <a:lnTo>
                    <a:pt x="321610" y="65993"/>
                  </a:lnTo>
                  <a:lnTo>
                    <a:pt x="320734" y="70743"/>
                  </a:lnTo>
                  <a:lnTo>
                    <a:pt x="324696" y="79925"/>
                  </a:lnTo>
                  <a:lnTo>
                    <a:pt x="327388" y="86174"/>
                  </a:lnTo>
                  <a:lnTo>
                    <a:pt x="329992" y="92625"/>
                  </a:lnTo>
                  <a:lnTo>
                    <a:pt x="331414" y="99242"/>
                  </a:lnTo>
                  <a:lnTo>
                    <a:pt x="332686" y="113827"/>
                  </a:lnTo>
                  <a:lnTo>
                    <a:pt x="330509" y="127646"/>
                  </a:lnTo>
                  <a:lnTo>
                    <a:pt x="311718" y="164120"/>
                  </a:lnTo>
                  <a:lnTo>
                    <a:pt x="276934" y="192097"/>
                  </a:lnTo>
                  <a:lnTo>
                    <a:pt x="261635" y="199010"/>
                  </a:lnTo>
                  <a:lnTo>
                    <a:pt x="253995" y="202493"/>
                  </a:lnTo>
                  <a:lnTo>
                    <a:pt x="245854" y="206455"/>
                  </a:lnTo>
                  <a:lnTo>
                    <a:pt x="245512" y="208056"/>
                  </a:lnTo>
                  <a:lnTo>
                    <a:pt x="249322" y="215879"/>
                  </a:lnTo>
                  <a:lnTo>
                    <a:pt x="250719" y="218736"/>
                  </a:lnTo>
                  <a:lnTo>
                    <a:pt x="251227" y="222013"/>
                  </a:lnTo>
                  <a:lnTo>
                    <a:pt x="252497" y="224934"/>
                  </a:lnTo>
                  <a:lnTo>
                    <a:pt x="254338" y="229227"/>
                  </a:lnTo>
                  <a:lnTo>
                    <a:pt x="255760" y="234002"/>
                  </a:lnTo>
                  <a:lnTo>
                    <a:pt x="258681" y="237456"/>
                  </a:lnTo>
                  <a:lnTo>
                    <a:pt x="262585" y="243249"/>
                  </a:lnTo>
                  <a:lnTo>
                    <a:pt x="264798" y="249347"/>
                  </a:lnTo>
                  <a:lnTo>
                    <a:pt x="265338" y="255687"/>
                  </a:lnTo>
                  <a:lnTo>
                    <a:pt x="264219" y="262208"/>
                  </a:lnTo>
                  <a:lnTo>
                    <a:pt x="263012" y="266311"/>
                  </a:lnTo>
                  <a:lnTo>
                    <a:pt x="258834" y="270057"/>
                  </a:lnTo>
                  <a:lnTo>
                    <a:pt x="255100" y="272711"/>
                  </a:lnTo>
                  <a:lnTo>
                    <a:pt x="253119" y="274108"/>
                  </a:lnTo>
                  <a:lnTo>
                    <a:pt x="244496" y="265244"/>
                  </a:lnTo>
                  <a:lnTo>
                    <a:pt x="244267" y="261485"/>
                  </a:lnTo>
                  <a:lnTo>
                    <a:pt x="243911" y="255897"/>
                  </a:lnTo>
                  <a:lnTo>
                    <a:pt x="244038" y="250270"/>
                  </a:lnTo>
                  <a:lnTo>
                    <a:pt x="244051" y="244657"/>
                  </a:lnTo>
                  <a:lnTo>
                    <a:pt x="244076" y="236974"/>
                  </a:lnTo>
                  <a:lnTo>
                    <a:pt x="241562" y="234916"/>
                  </a:lnTo>
                  <a:lnTo>
                    <a:pt x="233980" y="236402"/>
                  </a:lnTo>
                  <a:lnTo>
                    <a:pt x="228417" y="237494"/>
                  </a:lnTo>
                  <a:lnTo>
                    <a:pt x="226208" y="233964"/>
                  </a:lnTo>
                  <a:lnTo>
                    <a:pt x="224899" y="229481"/>
                  </a:lnTo>
                  <a:lnTo>
                    <a:pt x="222171" y="222356"/>
                  </a:lnTo>
                  <a:lnTo>
                    <a:pt x="218695" y="218751"/>
                  </a:lnTo>
                  <a:lnTo>
                    <a:pt x="213677" y="218338"/>
                  </a:lnTo>
                  <a:lnTo>
                    <a:pt x="206319" y="220794"/>
                  </a:lnTo>
                  <a:lnTo>
                    <a:pt x="202001" y="222648"/>
                  </a:lnTo>
                  <a:lnTo>
                    <a:pt x="197379" y="224743"/>
                  </a:lnTo>
                  <a:lnTo>
                    <a:pt x="194216" y="228007"/>
                  </a:lnTo>
                  <a:lnTo>
                    <a:pt x="191384" y="230916"/>
                  </a:lnTo>
                  <a:lnTo>
                    <a:pt x="189454" y="235437"/>
                  </a:lnTo>
                  <a:lnTo>
                    <a:pt x="188755" y="239526"/>
                  </a:lnTo>
                  <a:lnTo>
                    <a:pt x="188248" y="248764"/>
                  </a:lnTo>
                  <a:lnTo>
                    <a:pt x="189463" y="257786"/>
                  </a:lnTo>
                  <a:lnTo>
                    <a:pt x="191731" y="266669"/>
                  </a:lnTo>
                  <a:lnTo>
                    <a:pt x="194381" y="275493"/>
                  </a:lnTo>
                  <a:lnTo>
                    <a:pt x="196032" y="281043"/>
                  </a:lnTo>
                  <a:lnTo>
                    <a:pt x="199652" y="283722"/>
                  </a:lnTo>
                  <a:lnTo>
                    <a:pt x="205202" y="284014"/>
                  </a:lnTo>
                  <a:lnTo>
                    <a:pt x="209291" y="284230"/>
                  </a:lnTo>
                  <a:lnTo>
                    <a:pt x="213469" y="284751"/>
                  </a:lnTo>
                  <a:lnTo>
                    <a:pt x="217483" y="284218"/>
                  </a:lnTo>
                  <a:lnTo>
                    <a:pt x="225628" y="284274"/>
                  </a:lnTo>
                  <a:lnTo>
                    <a:pt x="233129" y="286278"/>
                  </a:lnTo>
                  <a:lnTo>
                    <a:pt x="240182" y="289583"/>
                  </a:lnTo>
                  <a:lnTo>
                    <a:pt x="246985" y="293539"/>
                  </a:lnTo>
                  <a:lnTo>
                    <a:pt x="254300" y="297921"/>
                  </a:lnTo>
                  <a:lnTo>
                    <a:pt x="253030" y="306531"/>
                  </a:lnTo>
                  <a:lnTo>
                    <a:pt x="245854" y="311446"/>
                  </a:lnTo>
                  <a:lnTo>
                    <a:pt x="235024" y="316867"/>
                  </a:lnTo>
                  <a:lnTo>
                    <a:pt x="224418" y="318292"/>
                  </a:lnTo>
                  <a:lnTo>
                    <a:pt x="213949" y="316011"/>
                  </a:lnTo>
                  <a:lnTo>
                    <a:pt x="203525" y="310316"/>
                  </a:lnTo>
                  <a:lnTo>
                    <a:pt x="200896" y="308475"/>
                  </a:lnTo>
                  <a:lnTo>
                    <a:pt x="198014" y="306620"/>
                  </a:lnTo>
                  <a:lnTo>
                    <a:pt x="172156" y="280738"/>
                  </a:lnTo>
                  <a:lnTo>
                    <a:pt x="172969" y="277398"/>
                  </a:lnTo>
                  <a:lnTo>
                    <a:pt x="174468" y="271162"/>
                  </a:lnTo>
                  <a:lnTo>
                    <a:pt x="175738" y="265307"/>
                  </a:lnTo>
                  <a:lnTo>
                    <a:pt x="172753" y="259186"/>
                  </a:lnTo>
                  <a:lnTo>
                    <a:pt x="171940" y="257509"/>
                  </a:lnTo>
                  <a:lnTo>
                    <a:pt x="149576" y="233697"/>
                  </a:lnTo>
                  <a:lnTo>
                    <a:pt x="147125" y="232897"/>
                  </a:lnTo>
                  <a:lnTo>
                    <a:pt x="144877" y="233291"/>
                  </a:lnTo>
                  <a:lnTo>
                    <a:pt x="134454" y="233270"/>
                  </a:lnTo>
                  <a:lnTo>
                    <a:pt x="125371" y="230038"/>
                  </a:lnTo>
                  <a:lnTo>
                    <a:pt x="117100" y="224813"/>
                  </a:lnTo>
                  <a:lnTo>
                    <a:pt x="109114" y="218813"/>
                  </a:lnTo>
                  <a:lnTo>
                    <a:pt x="103780" y="214837"/>
                  </a:lnTo>
                  <a:lnTo>
                    <a:pt x="98280" y="210786"/>
                  </a:lnTo>
                  <a:lnTo>
                    <a:pt x="92261" y="208106"/>
                  </a:lnTo>
                  <a:lnTo>
                    <a:pt x="79561" y="204600"/>
                  </a:lnTo>
                  <a:lnTo>
                    <a:pt x="67432" y="205176"/>
                  </a:lnTo>
                  <a:lnTo>
                    <a:pt x="55799" y="209128"/>
                  </a:lnTo>
                  <a:lnTo>
                    <a:pt x="44585" y="215752"/>
                  </a:lnTo>
                  <a:lnTo>
                    <a:pt x="35737" y="221943"/>
                  </a:lnTo>
                  <a:lnTo>
                    <a:pt x="26852" y="228084"/>
                  </a:lnTo>
                  <a:lnTo>
                    <a:pt x="17907" y="234129"/>
                  </a:lnTo>
                  <a:lnTo>
                    <a:pt x="8872" y="240034"/>
                  </a:lnTo>
                  <a:lnTo>
                    <a:pt x="3348" y="243578"/>
                  </a:lnTo>
                  <a:lnTo>
                    <a:pt x="643" y="241609"/>
                  </a:lnTo>
                  <a:lnTo>
                    <a:pt x="414" y="235018"/>
                  </a:lnTo>
                  <a:lnTo>
                    <a:pt x="402" y="234802"/>
                  </a:lnTo>
                  <a:lnTo>
                    <a:pt x="452" y="234573"/>
                  </a:lnTo>
                  <a:lnTo>
                    <a:pt x="402" y="234370"/>
                  </a:lnTo>
                  <a:lnTo>
                    <a:pt x="0" y="224535"/>
                  </a:lnTo>
                  <a:lnTo>
                    <a:pt x="3348" y="216495"/>
                  </a:lnTo>
                  <a:lnTo>
                    <a:pt x="8935" y="209474"/>
                  </a:lnTo>
                  <a:lnTo>
                    <a:pt x="15248" y="202696"/>
                  </a:lnTo>
                  <a:lnTo>
                    <a:pt x="26856" y="190030"/>
                  </a:lnTo>
                  <a:lnTo>
                    <a:pt x="38013" y="177042"/>
                  </a:lnTo>
                  <a:lnTo>
                    <a:pt x="47502" y="162845"/>
                  </a:lnTo>
                  <a:lnTo>
                    <a:pt x="54110" y="146550"/>
                  </a:lnTo>
                  <a:lnTo>
                    <a:pt x="59721" y="132737"/>
                  </a:lnTo>
                  <a:lnTo>
                    <a:pt x="89657" y="100931"/>
                  </a:lnTo>
                  <a:lnTo>
                    <a:pt x="94902" y="98988"/>
                  </a:lnTo>
                  <a:lnTo>
                    <a:pt x="97303" y="97616"/>
                  </a:lnTo>
                  <a:lnTo>
                    <a:pt x="104161" y="93679"/>
                  </a:lnTo>
                  <a:lnTo>
                    <a:pt x="111361" y="90123"/>
                  </a:lnTo>
                  <a:lnTo>
                    <a:pt x="117534" y="85285"/>
                  </a:lnTo>
                  <a:lnTo>
                    <a:pt x="123960" y="80256"/>
                  </a:lnTo>
                  <a:lnTo>
                    <a:pt x="130284" y="76280"/>
                  </a:lnTo>
                  <a:lnTo>
                    <a:pt x="138603" y="74883"/>
                  </a:lnTo>
                  <a:lnTo>
                    <a:pt x="144089" y="73969"/>
                  </a:lnTo>
                  <a:lnTo>
                    <a:pt x="149182" y="70667"/>
                  </a:lnTo>
                  <a:lnTo>
                    <a:pt x="154389" y="68292"/>
                  </a:lnTo>
                  <a:lnTo>
                    <a:pt x="160803" y="65346"/>
                  </a:lnTo>
                  <a:lnTo>
                    <a:pt x="167013" y="61917"/>
                  </a:lnTo>
                  <a:lnTo>
                    <a:pt x="173553" y="59301"/>
                  </a:lnTo>
                  <a:lnTo>
                    <a:pt x="184710" y="55042"/>
                  </a:lnTo>
                  <a:lnTo>
                    <a:pt x="196045" y="51504"/>
                  </a:lnTo>
                  <a:lnTo>
                    <a:pt x="207675" y="49226"/>
                  </a:lnTo>
                  <a:lnTo>
                    <a:pt x="219718" y="48747"/>
                  </a:lnTo>
                  <a:close/>
                </a:path>
              </a:pathLst>
            </a:custGeom>
            <a:ln w="3175">
              <a:solidFill>
                <a:srgbClr val="231F20"/>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pic>
        <p:nvPicPr>
          <p:cNvPr id="23" name="圖片 22"/>
          <p:cNvPicPr>
            <a:picLocks noChangeAspect="1"/>
          </p:cNvPicPr>
          <p:nvPr/>
        </p:nvPicPr>
        <p:blipFill>
          <a:blip r:embed="rId2"/>
          <a:stretch>
            <a:fillRect/>
          </a:stretch>
        </p:blipFill>
        <p:spPr>
          <a:xfrm>
            <a:off x="688340" y="1447800"/>
            <a:ext cx="4514286" cy="4104762"/>
          </a:xfrm>
          <a:prstGeom prst="rect">
            <a:avLst/>
          </a:prstGeom>
        </p:spPr>
      </p:pic>
      <p:sp>
        <p:nvSpPr>
          <p:cNvPr id="3" name="向右箭號 2"/>
          <p:cNvSpPr/>
          <p:nvPr/>
        </p:nvSpPr>
        <p:spPr>
          <a:xfrm rot="15097378">
            <a:off x="2902207" y="5234704"/>
            <a:ext cx="1524000" cy="1066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5562600" y="4572000"/>
            <a:ext cx="64008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TW" sz="2800" b="1" dirty="0" smtClean="0"/>
              <a:t>5.</a:t>
            </a:r>
            <a:r>
              <a:rPr lang="zh-TW" altLang="en-US" sz="2800" b="1" dirty="0" smtClean="0"/>
              <a:t>使用</a:t>
            </a:r>
            <a:r>
              <a:rPr lang="en-US" altLang="zh-TW" sz="2800" b="1" dirty="0" smtClean="0"/>
              <a:t>Weka</a:t>
            </a:r>
            <a:r>
              <a:rPr lang="zh-TW" altLang="en-US" sz="2800" b="1" dirty="0" smtClean="0"/>
              <a:t>進行配置。</a:t>
            </a:r>
          </a:p>
          <a:p>
            <a:r>
              <a:rPr lang="zh-TW" altLang="en-US" sz="2800" b="1" dirty="0" smtClean="0"/>
              <a:t>你可能需要重覆這個循環幾次，才能得到好的分類算法並應用到現實世界中。</a:t>
            </a:r>
            <a:endParaRPr lang="zh-TW" altLang="en-US" sz="2800" b="1" dirty="0"/>
          </a:p>
        </p:txBody>
      </p:sp>
    </p:spTree>
    <p:extLst>
      <p:ext uri="{BB962C8B-B14F-4D97-AF65-F5344CB8AC3E}">
        <p14:creationId xmlns:p14="http://schemas.microsoft.com/office/powerpoint/2010/main" val="201664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sp>
        <p:nvSpPr>
          <p:cNvPr id="3" name="object 3"/>
          <p:cNvSpPr txBox="1"/>
          <p:nvPr/>
        </p:nvSpPr>
        <p:spPr>
          <a:xfrm>
            <a:off x="1600200" y="838200"/>
            <a:ext cx="9372600" cy="5885586"/>
          </a:xfrm>
          <a:prstGeom prst="rect">
            <a:avLst/>
          </a:prstGeom>
        </p:spPr>
        <p:txBody>
          <a:bodyPr vert="horz" wrap="square" lIns="0" tIns="93345" rIns="0" bIns="0" rtlCol="0">
            <a:spAutoFit/>
          </a:bodyPr>
          <a:lstStyle/>
          <a:p>
            <a:pPr marL="494665" indent="-482600">
              <a:lnSpc>
                <a:spcPct val="100000"/>
              </a:lnSpc>
              <a:spcBef>
                <a:spcPts val="735"/>
              </a:spcBef>
              <a:buFont typeface="Wingdings"/>
              <a:buChar char=""/>
              <a:tabLst>
                <a:tab pos="494665" algn="l"/>
                <a:tab pos="495300" algn="l"/>
              </a:tabLst>
            </a:pPr>
            <a:r>
              <a:rPr lang="zh-TW" altLang="en-US" sz="2400" b="1" spc="-65" dirty="0" smtClean="0">
                <a:latin typeface="Trebuchet MS"/>
                <a:cs typeface="Trebuchet MS"/>
              </a:rPr>
              <a:t>提出問題</a:t>
            </a:r>
            <a:endParaRPr sz="2400" b="1" dirty="0">
              <a:latin typeface="Trebuchet MS"/>
              <a:cs typeface="Trebuchet MS"/>
            </a:endParaRPr>
          </a:p>
          <a:p>
            <a:pPr marL="965200" lvl="1" indent="-281305">
              <a:lnSpc>
                <a:spcPct val="100000"/>
              </a:lnSpc>
              <a:spcBef>
                <a:spcPts val="525"/>
              </a:spcBef>
              <a:buFont typeface="Trebuchet MS"/>
              <a:buChar char="–"/>
              <a:tabLst>
                <a:tab pos="964565" algn="l"/>
                <a:tab pos="965200" algn="l"/>
              </a:tabLst>
            </a:pPr>
            <a:r>
              <a:rPr lang="zh-TW" altLang="en-US" sz="2000" b="1" i="1" spc="-90" dirty="0" smtClean="0">
                <a:latin typeface="Trebuchet MS"/>
                <a:cs typeface="Trebuchet MS"/>
              </a:rPr>
              <a:t>你想知道的是什麼</a:t>
            </a:r>
            <a:r>
              <a:rPr lang="zh-TW" altLang="en-US" sz="2000" b="1" i="1" spc="-90" dirty="0">
                <a:latin typeface="Trebuchet MS"/>
                <a:cs typeface="Trebuchet MS"/>
              </a:rPr>
              <a:t>？</a:t>
            </a:r>
            <a:endParaRPr sz="2000" b="1" dirty="0">
              <a:latin typeface="Trebuchet MS"/>
              <a:cs typeface="Trebuchet MS"/>
            </a:endParaRPr>
          </a:p>
          <a:p>
            <a:pPr marL="964565" lvl="1" indent="-281305">
              <a:lnSpc>
                <a:spcPct val="100000"/>
              </a:lnSpc>
              <a:spcBef>
                <a:spcPts val="505"/>
              </a:spcBef>
              <a:buFont typeface="Trebuchet MS"/>
              <a:buChar char="–"/>
              <a:tabLst>
                <a:tab pos="964565" algn="l"/>
                <a:tab pos="965200" algn="l"/>
              </a:tabLst>
            </a:pPr>
            <a:r>
              <a:rPr lang="zh-TW" altLang="en-US" sz="2000" b="1" i="1" spc="-185" dirty="0">
                <a:latin typeface="Trebuchet MS"/>
                <a:cs typeface="Trebuchet MS"/>
              </a:rPr>
              <a:t>「</a:t>
            </a:r>
            <a:r>
              <a:rPr lang="zh-TW" altLang="en-US" sz="2000" b="1" i="1" spc="-185" dirty="0" smtClean="0">
                <a:latin typeface="Trebuchet MS"/>
                <a:cs typeface="Trebuchet MS"/>
              </a:rPr>
              <a:t>找到這組資料中很酷的地方</a:t>
            </a:r>
            <a:r>
              <a:rPr lang="zh-TW" altLang="en-US" sz="2000" b="1" i="1" spc="-114" dirty="0" smtClean="0">
                <a:latin typeface="Trebuchet MS"/>
                <a:cs typeface="Trebuchet MS"/>
              </a:rPr>
              <a:t>」是不夠的！</a:t>
            </a:r>
            <a:endParaRPr sz="2000" b="1" dirty="0">
              <a:latin typeface="Trebuchet MS"/>
              <a:cs typeface="Trebuchet MS"/>
            </a:endParaRPr>
          </a:p>
          <a:p>
            <a:pPr marL="494665" indent="-482600">
              <a:lnSpc>
                <a:spcPct val="100000"/>
              </a:lnSpc>
              <a:spcBef>
                <a:spcPts val="470"/>
              </a:spcBef>
              <a:buFont typeface="Wingdings"/>
              <a:buChar char=""/>
              <a:tabLst>
                <a:tab pos="494665" algn="l"/>
                <a:tab pos="495300" algn="l"/>
              </a:tabLst>
            </a:pPr>
            <a:r>
              <a:rPr lang="zh-TW" altLang="en-US" sz="2400" b="1" dirty="0" smtClean="0">
                <a:latin typeface="Trebuchet MS"/>
                <a:cs typeface="Trebuchet MS"/>
              </a:rPr>
              <a:t>收集資料</a:t>
            </a:r>
            <a:endParaRPr sz="2400" b="1" dirty="0">
              <a:latin typeface="Trebuchet MS"/>
              <a:cs typeface="Trebuchet MS"/>
            </a:endParaRPr>
          </a:p>
          <a:p>
            <a:pPr marL="965200" lvl="1" indent="-281305">
              <a:lnSpc>
                <a:spcPct val="100000"/>
              </a:lnSpc>
              <a:spcBef>
                <a:spcPts val="525"/>
              </a:spcBef>
              <a:buFont typeface="Trebuchet MS"/>
              <a:buChar char="–"/>
              <a:tabLst>
                <a:tab pos="964565" algn="l"/>
                <a:tab pos="965200" algn="l"/>
              </a:tabLst>
            </a:pPr>
            <a:r>
              <a:rPr lang="zh-TW" altLang="en-US" sz="2000" b="1" i="1" spc="-150" dirty="0" smtClean="0">
                <a:latin typeface="Trebuchet MS"/>
                <a:cs typeface="Trebuchet MS"/>
              </a:rPr>
              <a:t>我們周遭有太多太多的資料</a:t>
            </a:r>
            <a:r>
              <a:rPr sz="2000" b="1" i="1" spc="-95" dirty="0" smtClean="0">
                <a:latin typeface="Trebuchet MS"/>
                <a:cs typeface="Trebuchet MS"/>
              </a:rPr>
              <a:t>…</a:t>
            </a:r>
            <a:endParaRPr sz="2000" b="1" dirty="0">
              <a:latin typeface="Trebuchet MS"/>
              <a:cs typeface="Trebuchet MS"/>
            </a:endParaRPr>
          </a:p>
          <a:p>
            <a:pPr marL="964565" lvl="1" indent="-281305">
              <a:lnSpc>
                <a:spcPct val="100000"/>
              </a:lnSpc>
              <a:spcBef>
                <a:spcPts val="505"/>
              </a:spcBef>
              <a:buFont typeface="Trebuchet MS"/>
              <a:buChar char="–"/>
              <a:tabLst>
                <a:tab pos="964565" algn="l"/>
                <a:tab pos="965200" algn="l"/>
              </a:tabLst>
            </a:pPr>
            <a:r>
              <a:rPr lang="zh-TW" altLang="en-US" sz="2000" b="1" i="1" spc="-95" dirty="0" smtClean="0">
                <a:latin typeface="Trebuchet MS"/>
                <a:cs typeface="Trebuchet MS"/>
              </a:rPr>
              <a:t>因</a:t>
            </a:r>
            <a:r>
              <a:rPr lang="zh-TW" altLang="en-US" sz="2000" b="1" i="1" spc="-95" dirty="0">
                <a:latin typeface="Trebuchet MS"/>
                <a:cs typeface="Trebuchet MS"/>
              </a:rPr>
              <a:t>此</a:t>
            </a:r>
            <a:r>
              <a:rPr lang="zh-TW" altLang="en-US" sz="2000" b="1" i="1" spc="-95" dirty="0" smtClean="0">
                <a:latin typeface="Trebuchet MS"/>
                <a:cs typeface="Trebuchet MS"/>
              </a:rPr>
              <a:t>，我們需要因專家推演出的算法所問世的分類器</a:t>
            </a:r>
            <a:endParaRPr sz="2000" b="1" dirty="0">
              <a:latin typeface="Trebuchet MS"/>
              <a:cs typeface="Trebuchet MS"/>
            </a:endParaRPr>
          </a:p>
          <a:p>
            <a:pPr marL="964565" lvl="1" indent="-281305">
              <a:lnSpc>
                <a:spcPct val="100000"/>
              </a:lnSpc>
              <a:spcBef>
                <a:spcPts val="495"/>
              </a:spcBef>
              <a:buFont typeface="Trebuchet MS"/>
              <a:buChar char="–"/>
              <a:tabLst>
                <a:tab pos="964565" algn="l"/>
                <a:tab pos="965200" algn="l"/>
              </a:tabLst>
            </a:pPr>
            <a:r>
              <a:rPr lang="zh-TW" altLang="en-US" sz="2000" b="1" i="1" spc="-105" dirty="0" smtClean="0">
                <a:latin typeface="Trebuchet MS"/>
                <a:cs typeface="Trebuchet MS"/>
              </a:rPr>
              <a:t>但，當資料較多的時候，可能會打敗一個聰明的算法</a:t>
            </a:r>
            <a:endParaRPr lang="en-US" altLang="zh-TW" sz="2000" b="1" i="1" spc="-105" dirty="0" smtClean="0">
              <a:latin typeface="Trebuchet MS"/>
              <a:cs typeface="Trebuchet MS"/>
            </a:endParaRPr>
          </a:p>
          <a:p>
            <a:pPr marL="1421765" lvl="2" indent="-281305">
              <a:spcBef>
                <a:spcPts val="495"/>
              </a:spcBef>
              <a:buFont typeface="Trebuchet MS"/>
              <a:buChar char="–"/>
              <a:tabLst>
                <a:tab pos="964565" algn="l"/>
                <a:tab pos="965200" algn="l"/>
              </a:tabLst>
            </a:pPr>
            <a:r>
              <a:rPr lang="zh-TW" altLang="en-US" b="1" dirty="0" smtClean="0">
                <a:latin typeface="Trebuchet MS"/>
                <a:cs typeface="Trebuchet MS"/>
              </a:rPr>
              <a:t>所</a:t>
            </a:r>
            <a:r>
              <a:rPr lang="zh-TW" altLang="en-US" b="1" dirty="0">
                <a:latin typeface="Trebuchet MS"/>
                <a:cs typeface="Trebuchet MS"/>
              </a:rPr>
              <a:t>以</a:t>
            </a:r>
            <a:r>
              <a:rPr lang="zh-TW" altLang="en-US" b="1" dirty="0" smtClean="0">
                <a:latin typeface="Trebuchet MS"/>
                <a:cs typeface="Trebuchet MS"/>
              </a:rPr>
              <a:t>與其花時間優化你將在</a:t>
            </a:r>
            <a:r>
              <a:rPr lang="en-US" altLang="zh-TW" b="1" dirty="0" smtClean="0">
                <a:latin typeface="Trebuchet MS"/>
                <a:cs typeface="Trebuchet MS"/>
              </a:rPr>
              <a:t>Weka</a:t>
            </a:r>
            <a:r>
              <a:rPr lang="zh-TW" altLang="en-US" b="1" dirty="0" smtClean="0">
                <a:latin typeface="Trebuchet MS"/>
                <a:cs typeface="Trebuchet MS"/>
              </a:rPr>
              <a:t>中使用的分類器，不如收集更多有用的資料</a:t>
            </a:r>
            <a:endParaRPr b="1" dirty="0">
              <a:latin typeface="Trebuchet MS"/>
              <a:cs typeface="Trebuchet MS"/>
            </a:endParaRPr>
          </a:p>
          <a:p>
            <a:pPr marL="494665" indent="-482600">
              <a:lnSpc>
                <a:spcPct val="100000"/>
              </a:lnSpc>
              <a:spcBef>
                <a:spcPts val="475"/>
              </a:spcBef>
              <a:buFont typeface="Wingdings"/>
              <a:buChar char=""/>
              <a:tabLst>
                <a:tab pos="494665" algn="l"/>
                <a:tab pos="495300" algn="l"/>
              </a:tabLst>
            </a:pPr>
            <a:r>
              <a:rPr lang="zh-TW" altLang="en-US" sz="2400" b="1" spc="-120" dirty="0" smtClean="0">
                <a:latin typeface="Trebuchet MS"/>
                <a:cs typeface="Trebuchet MS"/>
              </a:rPr>
              <a:t>清理資料</a:t>
            </a:r>
            <a:endParaRPr sz="2400" b="1" dirty="0">
              <a:latin typeface="Trebuchet MS"/>
              <a:cs typeface="Trebuchet MS"/>
            </a:endParaRPr>
          </a:p>
          <a:p>
            <a:pPr marL="965200" lvl="1" indent="-281305">
              <a:lnSpc>
                <a:spcPct val="100000"/>
              </a:lnSpc>
              <a:spcBef>
                <a:spcPts val="530"/>
              </a:spcBef>
              <a:buFont typeface="Trebuchet MS"/>
              <a:buChar char="–"/>
              <a:tabLst>
                <a:tab pos="964565" algn="l"/>
                <a:tab pos="965200" algn="l"/>
              </a:tabLst>
            </a:pPr>
            <a:r>
              <a:rPr lang="zh-TW" altLang="en-US" sz="2000" b="1" i="1" spc="-125" dirty="0" smtClean="0">
                <a:latin typeface="Trebuchet MS"/>
                <a:cs typeface="Trebuchet MS"/>
              </a:rPr>
              <a:t>真正的資料非常雜亂</a:t>
            </a:r>
            <a:endParaRPr sz="2000" b="1" dirty="0">
              <a:latin typeface="Trebuchet MS"/>
              <a:cs typeface="Trebuchet MS"/>
            </a:endParaRPr>
          </a:p>
          <a:p>
            <a:pPr marL="494665" indent="-482600">
              <a:lnSpc>
                <a:spcPct val="100000"/>
              </a:lnSpc>
              <a:spcBef>
                <a:spcPts val="470"/>
              </a:spcBef>
              <a:buFont typeface="Wingdings"/>
              <a:buChar char=""/>
              <a:tabLst>
                <a:tab pos="494665" algn="l"/>
                <a:tab pos="495300" algn="l"/>
              </a:tabLst>
            </a:pPr>
            <a:r>
              <a:rPr lang="zh-TW" altLang="en-US" sz="2400" b="1" spc="-105" dirty="0" smtClean="0">
                <a:latin typeface="Trebuchet MS"/>
                <a:cs typeface="Trebuchet MS"/>
              </a:rPr>
              <a:t>定義新的特徵</a:t>
            </a:r>
            <a:endParaRPr sz="2400" b="1" dirty="0">
              <a:latin typeface="Trebuchet MS"/>
              <a:cs typeface="Trebuchet MS"/>
            </a:endParaRPr>
          </a:p>
          <a:p>
            <a:pPr marL="965200" lvl="1" indent="-281305">
              <a:lnSpc>
                <a:spcPct val="100000"/>
              </a:lnSpc>
              <a:spcBef>
                <a:spcPts val="525"/>
              </a:spcBef>
              <a:buFont typeface="Trebuchet MS"/>
              <a:buChar char="–"/>
              <a:tabLst>
                <a:tab pos="964565" algn="l"/>
                <a:tab pos="965200" algn="l"/>
              </a:tabLst>
            </a:pPr>
            <a:r>
              <a:rPr lang="zh-TW" altLang="en-US" sz="2000" b="1" i="1" spc="-135" dirty="0" smtClean="0">
                <a:latin typeface="Trebuchet MS"/>
                <a:cs typeface="Trebuchet MS"/>
              </a:rPr>
              <a:t>特徵工程</a:t>
            </a:r>
            <a:r>
              <a:rPr lang="en-US" altLang="zh-TW" sz="2000" b="1" i="1" spc="-75" dirty="0" smtClean="0">
                <a:latin typeface="Trebuchet MS"/>
                <a:cs typeface="Trebuchet MS"/>
              </a:rPr>
              <a:t>— —</a:t>
            </a:r>
            <a:r>
              <a:rPr lang="zh-TW" altLang="en-US" sz="2000" b="1" i="1" spc="-75" dirty="0" smtClean="0">
                <a:latin typeface="Trebuchet MS"/>
                <a:cs typeface="Trebuchet MS"/>
              </a:rPr>
              <a:t>資料探勘的關鍵</a:t>
            </a:r>
            <a:endParaRPr sz="2000" b="1" dirty="0" smtClean="0">
              <a:latin typeface="Trebuchet MS"/>
              <a:cs typeface="Trebuchet MS"/>
            </a:endParaRPr>
          </a:p>
          <a:p>
            <a:pPr marL="494665" indent="-482600">
              <a:lnSpc>
                <a:spcPct val="100000"/>
              </a:lnSpc>
              <a:spcBef>
                <a:spcPts val="475"/>
              </a:spcBef>
              <a:buFont typeface="Wingdings"/>
              <a:buChar char=""/>
              <a:tabLst>
                <a:tab pos="494665" algn="l"/>
                <a:tab pos="495300" algn="l"/>
              </a:tabLst>
            </a:pPr>
            <a:r>
              <a:rPr lang="zh-TW" altLang="en-US" sz="2400" b="1" spc="-85" dirty="0" smtClean="0">
                <a:latin typeface="Trebuchet MS"/>
                <a:cs typeface="Trebuchet MS"/>
              </a:rPr>
              <a:t>配置結果</a:t>
            </a:r>
            <a:endParaRPr sz="2400" b="1" dirty="0" smtClean="0">
              <a:latin typeface="Trebuchet MS"/>
              <a:cs typeface="Trebuchet MS"/>
            </a:endParaRPr>
          </a:p>
          <a:p>
            <a:pPr marL="965200" lvl="1" indent="-281305">
              <a:lnSpc>
                <a:spcPct val="100000"/>
              </a:lnSpc>
              <a:spcBef>
                <a:spcPts val="525"/>
              </a:spcBef>
              <a:buFont typeface="Trebuchet MS"/>
              <a:buChar char="–"/>
              <a:tabLst>
                <a:tab pos="964565" algn="l"/>
                <a:tab pos="965200" algn="l"/>
              </a:tabLst>
            </a:pPr>
            <a:r>
              <a:rPr lang="zh-TW" altLang="en-US" sz="2000" b="1" i="1" spc="-120" dirty="0" smtClean="0">
                <a:latin typeface="Trebuchet MS"/>
                <a:cs typeface="Trebuchet MS"/>
              </a:rPr>
              <a:t>技術性的實用</a:t>
            </a:r>
            <a:endParaRPr sz="2000" b="1" dirty="0">
              <a:latin typeface="Trebuchet MS"/>
              <a:cs typeface="Trebuchet MS"/>
            </a:endParaRPr>
          </a:p>
          <a:p>
            <a:pPr marL="964565" lvl="1" indent="-281305">
              <a:lnSpc>
                <a:spcPct val="100000"/>
              </a:lnSpc>
              <a:spcBef>
                <a:spcPts val="500"/>
              </a:spcBef>
              <a:buFont typeface="Trebuchet MS"/>
              <a:buChar char="–"/>
              <a:tabLst>
                <a:tab pos="964565" algn="l"/>
                <a:tab pos="965200" algn="l"/>
              </a:tabLst>
            </a:pPr>
            <a:r>
              <a:rPr lang="zh-TW" altLang="en-US" sz="2000" b="1" i="1" spc="-105" dirty="0" smtClean="0">
                <a:latin typeface="Trebuchet MS"/>
                <a:cs typeface="Trebuchet MS"/>
              </a:rPr>
              <a:t>說服你的老闆</a:t>
            </a:r>
            <a:r>
              <a:rPr lang="zh-TW" altLang="en-US" sz="2000" b="1" i="1" spc="-105" dirty="0">
                <a:latin typeface="Trebuchet MS"/>
                <a:cs typeface="Trebuchet MS"/>
              </a:rPr>
              <a:t>！</a:t>
            </a:r>
            <a:endParaRPr lang="en-US" altLang="zh-TW" sz="2000" b="1" i="1" spc="-105" dirty="0" smtClean="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7518"/>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sp>
        <p:nvSpPr>
          <p:cNvPr id="3" name="object 3"/>
          <p:cNvSpPr txBox="1"/>
          <p:nvPr/>
        </p:nvSpPr>
        <p:spPr>
          <a:xfrm>
            <a:off x="1143000" y="720598"/>
            <a:ext cx="10560050" cy="6186309"/>
          </a:xfrm>
          <a:prstGeom prst="rect">
            <a:avLst/>
          </a:prstGeom>
        </p:spPr>
        <p:txBody>
          <a:bodyPr vert="horz" wrap="square" lIns="0" tIns="12700" rIns="0" bIns="0" rtlCol="0">
            <a:spAutoFit/>
          </a:bodyPr>
          <a:lstStyle/>
          <a:p>
            <a:pPr marL="12700">
              <a:lnSpc>
                <a:spcPct val="100000"/>
              </a:lnSpc>
              <a:spcBef>
                <a:spcPts val="100"/>
              </a:spcBef>
            </a:pPr>
            <a:r>
              <a:rPr lang="zh-TW" altLang="en-US" sz="2800" b="1" spc="-175" dirty="0" smtClean="0">
                <a:latin typeface="Trebuchet MS"/>
                <a:cs typeface="Trebuchet MS"/>
              </a:rPr>
              <a:t>特徵工程專用的過濾器</a:t>
            </a:r>
            <a:endParaRPr sz="2800" dirty="0">
              <a:latin typeface="Trebuchet MS"/>
              <a:cs typeface="Trebuchet MS"/>
            </a:endParaRPr>
          </a:p>
          <a:p>
            <a:pPr marL="710565" indent="-483234">
              <a:lnSpc>
                <a:spcPct val="100000"/>
              </a:lnSpc>
              <a:spcBef>
                <a:spcPts val="1770"/>
              </a:spcBef>
              <a:buFont typeface="Wingdings"/>
              <a:buChar char=""/>
              <a:tabLst>
                <a:tab pos="710565" algn="l"/>
                <a:tab pos="711200" algn="l"/>
              </a:tabLst>
            </a:pPr>
            <a:r>
              <a:rPr sz="2400" spc="-85" dirty="0">
                <a:latin typeface="Trebuchet MS"/>
                <a:cs typeface="Trebuchet MS"/>
              </a:rPr>
              <a:t>AddExpression</a:t>
            </a:r>
            <a:r>
              <a:rPr sz="2400" spc="-175" dirty="0">
                <a:latin typeface="Trebuchet MS"/>
                <a:cs typeface="Trebuchet MS"/>
              </a:rPr>
              <a:t> </a:t>
            </a:r>
            <a:r>
              <a:rPr sz="2400" spc="-80" dirty="0">
                <a:latin typeface="Trebuchet MS"/>
                <a:cs typeface="Trebuchet MS"/>
              </a:rPr>
              <a:t>(MathExpression)</a:t>
            </a:r>
            <a:endParaRPr sz="2400" dirty="0">
              <a:latin typeface="Trebuchet MS"/>
              <a:cs typeface="Trebuchet MS"/>
            </a:endParaRPr>
          </a:p>
          <a:p>
            <a:pPr marL="899160">
              <a:lnSpc>
                <a:spcPct val="100000"/>
              </a:lnSpc>
              <a:spcBef>
                <a:spcPts val="525"/>
              </a:spcBef>
            </a:pPr>
            <a:r>
              <a:rPr lang="zh-TW" altLang="en-US" sz="2000" spc="-105" dirty="0" smtClean="0">
                <a:latin typeface="Trebuchet MS"/>
                <a:cs typeface="Trebuchet MS"/>
              </a:rPr>
              <a:t>使用任何數學公式在現有屬性基礎上創建新屬性</a:t>
            </a:r>
            <a:r>
              <a:rPr sz="2000" spc="-110" dirty="0" smtClean="0">
                <a:latin typeface="Trebuchet MS"/>
                <a:cs typeface="Trebuchet MS"/>
              </a:rPr>
              <a:t>(</a:t>
            </a:r>
            <a:r>
              <a:rPr lang="zh-TW" altLang="en-US" sz="2000" spc="-110" dirty="0" smtClean="0">
                <a:latin typeface="Trebuchet MS"/>
                <a:cs typeface="Trebuchet MS"/>
              </a:rPr>
              <a:t>或是修改現有屬性</a:t>
            </a:r>
            <a:r>
              <a:rPr sz="2000" spc="-100" dirty="0" smtClean="0">
                <a:latin typeface="Trebuchet MS"/>
                <a:cs typeface="Trebuchet MS"/>
              </a:rPr>
              <a:t>)</a:t>
            </a:r>
            <a:endParaRPr sz="2000" dirty="0">
              <a:latin typeface="Trebuchet MS"/>
              <a:cs typeface="Trebuchet MS"/>
            </a:endParaRPr>
          </a:p>
          <a:p>
            <a:pPr marL="710565" indent="-483234">
              <a:lnSpc>
                <a:spcPct val="100000"/>
              </a:lnSpc>
              <a:spcBef>
                <a:spcPts val="475"/>
              </a:spcBef>
              <a:buFont typeface="Wingdings"/>
              <a:buChar char=""/>
              <a:tabLst>
                <a:tab pos="710565" algn="l"/>
                <a:tab pos="711200" algn="l"/>
              </a:tabLst>
            </a:pPr>
            <a:r>
              <a:rPr lang="zh-TW" altLang="en-US" sz="2400" spc="-125" dirty="0" smtClean="0">
                <a:latin typeface="Trebuchet MS"/>
                <a:cs typeface="Trebuchet MS"/>
              </a:rPr>
              <a:t>中心</a:t>
            </a:r>
            <a:r>
              <a:rPr lang="zh-TW" altLang="en-US" sz="2400" spc="-125" dirty="0">
                <a:latin typeface="Trebuchet MS"/>
                <a:cs typeface="Trebuchet MS"/>
              </a:rPr>
              <a:t>化</a:t>
            </a:r>
            <a:r>
              <a:rPr sz="2400" spc="-125" dirty="0" smtClean="0">
                <a:latin typeface="Trebuchet MS"/>
                <a:cs typeface="Trebuchet MS"/>
              </a:rPr>
              <a:t> </a:t>
            </a:r>
            <a:r>
              <a:rPr sz="2400" spc="-120" dirty="0" smtClean="0">
                <a:latin typeface="Trebuchet MS"/>
                <a:cs typeface="Trebuchet MS"/>
              </a:rPr>
              <a:t>(</a:t>
            </a:r>
            <a:r>
              <a:rPr lang="zh-TW" altLang="en-US" sz="2400" spc="-120" dirty="0" smtClean="0">
                <a:latin typeface="Trebuchet MS"/>
                <a:cs typeface="Trebuchet MS"/>
              </a:rPr>
              <a:t>規範化</a:t>
            </a:r>
            <a:r>
              <a:rPr sz="2400" spc="-120" dirty="0" smtClean="0">
                <a:latin typeface="Trebuchet MS"/>
                <a:cs typeface="Trebuchet MS"/>
              </a:rPr>
              <a:t>)</a:t>
            </a:r>
            <a:r>
              <a:rPr sz="2400" spc="-250" dirty="0" smtClean="0">
                <a:latin typeface="Trebuchet MS"/>
                <a:cs typeface="Trebuchet MS"/>
              </a:rPr>
              <a:t> </a:t>
            </a:r>
            <a:r>
              <a:rPr sz="2400" spc="-130" dirty="0" smtClean="0">
                <a:latin typeface="Trebuchet MS"/>
                <a:cs typeface="Trebuchet MS"/>
              </a:rPr>
              <a:t>(</a:t>
            </a:r>
            <a:r>
              <a:rPr lang="zh-TW" altLang="en-US" sz="2400" spc="-130" dirty="0" smtClean="0">
                <a:latin typeface="Trebuchet MS"/>
                <a:cs typeface="Trebuchet MS"/>
              </a:rPr>
              <a:t>標準化</a:t>
            </a:r>
            <a:r>
              <a:rPr sz="2400" spc="-130" dirty="0" smtClean="0">
                <a:latin typeface="Trebuchet MS"/>
                <a:cs typeface="Trebuchet MS"/>
              </a:rPr>
              <a:t>)</a:t>
            </a:r>
            <a:endParaRPr sz="2400" dirty="0">
              <a:latin typeface="Trebuchet MS"/>
              <a:cs typeface="Trebuchet MS"/>
            </a:endParaRPr>
          </a:p>
          <a:p>
            <a:pPr marL="1180465" marR="5080" lvl="1" indent="-281305">
              <a:lnSpc>
                <a:spcPct val="100000"/>
              </a:lnSpc>
              <a:spcBef>
                <a:spcPts val="525"/>
              </a:spcBef>
              <a:buFont typeface="Trebuchet MS"/>
              <a:buChar char="–"/>
              <a:tabLst>
                <a:tab pos="1180465" algn="l"/>
                <a:tab pos="1181100" algn="l"/>
              </a:tabLst>
            </a:pPr>
            <a:r>
              <a:rPr lang="zh-TW" altLang="en-US" sz="2000" spc="-120" dirty="0" smtClean="0">
                <a:latin typeface="Trebuchet MS"/>
                <a:cs typeface="Trebuchet MS"/>
              </a:rPr>
              <a:t>中心化：把數值屬性的均值轉換為零。</a:t>
            </a:r>
            <a:endParaRPr lang="en-US" sz="2000" spc="-100" dirty="0" smtClean="0">
              <a:latin typeface="Trebuchet MS"/>
              <a:cs typeface="Trebuchet MS"/>
            </a:endParaRPr>
          </a:p>
          <a:p>
            <a:pPr marL="1180465" marR="5080" lvl="1" indent="-281305">
              <a:lnSpc>
                <a:spcPct val="100000"/>
              </a:lnSpc>
              <a:spcBef>
                <a:spcPts val="525"/>
              </a:spcBef>
              <a:buFont typeface="Trebuchet MS"/>
              <a:buChar char="–"/>
              <a:tabLst>
                <a:tab pos="1180465" algn="l"/>
                <a:tab pos="1181100" algn="l"/>
              </a:tabLst>
            </a:pPr>
            <a:r>
              <a:rPr lang="zh-TW" altLang="en-US" sz="2000" dirty="0" smtClean="0">
                <a:latin typeface="Trebuchet MS"/>
                <a:cs typeface="Trebuchet MS"/>
              </a:rPr>
              <a:t>規範化</a:t>
            </a:r>
            <a:r>
              <a:rPr lang="zh-TW" altLang="en-US" sz="2000" dirty="0">
                <a:latin typeface="Trebuchet MS"/>
                <a:cs typeface="Trebuchet MS"/>
              </a:rPr>
              <a:t>：</a:t>
            </a:r>
            <a:r>
              <a:rPr lang="zh-TW" altLang="en-US" sz="2000" dirty="0" smtClean="0">
                <a:latin typeface="Trebuchet MS"/>
                <a:cs typeface="Trebuchet MS"/>
              </a:rPr>
              <a:t>或者是轉化到給定的數值區間 。</a:t>
            </a:r>
            <a:endParaRPr lang="en-US" altLang="zh-TW" sz="2000" dirty="0" smtClean="0">
              <a:latin typeface="Trebuchet MS"/>
              <a:cs typeface="Trebuchet MS"/>
            </a:endParaRPr>
          </a:p>
          <a:p>
            <a:pPr marL="1180465" marR="5080" lvl="1" indent="-281305">
              <a:lnSpc>
                <a:spcPct val="100000"/>
              </a:lnSpc>
              <a:spcBef>
                <a:spcPts val="525"/>
              </a:spcBef>
              <a:buFont typeface="Trebuchet MS"/>
              <a:buChar char="–"/>
              <a:tabLst>
                <a:tab pos="1180465" algn="l"/>
                <a:tab pos="1181100" algn="l"/>
              </a:tabLst>
            </a:pPr>
            <a:r>
              <a:rPr lang="zh-TW" altLang="en-US" sz="2000" dirty="0" smtClean="0">
                <a:latin typeface="Trebuchet MS"/>
                <a:cs typeface="Trebuchet MS"/>
              </a:rPr>
              <a:t>標準化</a:t>
            </a:r>
            <a:r>
              <a:rPr lang="en-US" altLang="zh-TW" sz="2000" dirty="0" smtClean="0">
                <a:latin typeface="Trebuchet MS"/>
                <a:cs typeface="Trebuchet MS"/>
              </a:rPr>
              <a:t>(</a:t>
            </a:r>
            <a:r>
              <a:rPr lang="zh-TW" altLang="en-US" sz="2000" dirty="0" smtClean="0">
                <a:latin typeface="Trebuchet MS"/>
                <a:cs typeface="Trebuchet MS"/>
              </a:rPr>
              <a:t>統計領域</a:t>
            </a:r>
            <a:r>
              <a:rPr lang="en-US" altLang="zh-TW" sz="2000" dirty="0" smtClean="0">
                <a:latin typeface="Trebuchet MS"/>
                <a:cs typeface="Trebuchet MS"/>
              </a:rPr>
              <a:t>)</a:t>
            </a:r>
            <a:r>
              <a:rPr lang="zh-TW" altLang="en-US" sz="2000" dirty="0" smtClean="0">
                <a:latin typeface="Trebuchet MS"/>
                <a:cs typeface="Trebuchet MS"/>
              </a:rPr>
              <a:t>：或者轉化成零均值和單位方差。</a:t>
            </a:r>
            <a:endParaRPr sz="2000" dirty="0">
              <a:latin typeface="Trebuchet MS"/>
              <a:cs typeface="Trebuchet MS"/>
            </a:endParaRPr>
          </a:p>
          <a:p>
            <a:pPr marL="710565" indent="-483234">
              <a:lnSpc>
                <a:spcPct val="100000"/>
              </a:lnSpc>
              <a:spcBef>
                <a:spcPts val="475"/>
              </a:spcBef>
              <a:buFont typeface="Wingdings"/>
              <a:buChar char=""/>
              <a:tabLst>
                <a:tab pos="710565" algn="l"/>
                <a:tab pos="711200" algn="l"/>
              </a:tabLst>
            </a:pPr>
            <a:r>
              <a:rPr lang="zh-TW" altLang="en-US" sz="2400" spc="-130" dirty="0" smtClean="0">
                <a:latin typeface="Trebuchet MS"/>
                <a:cs typeface="Trebuchet MS"/>
              </a:rPr>
              <a:t>離散化</a:t>
            </a:r>
            <a:r>
              <a:rPr sz="2400" spc="-100" dirty="0" smtClean="0">
                <a:latin typeface="Trebuchet MS"/>
                <a:cs typeface="Trebuchet MS"/>
              </a:rPr>
              <a:t>(</a:t>
            </a:r>
            <a:r>
              <a:rPr lang="zh-TW" altLang="en-US" sz="2400" spc="-100" dirty="0" smtClean="0">
                <a:latin typeface="Trebuchet MS"/>
                <a:cs typeface="Trebuchet MS"/>
              </a:rPr>
              <a:t>也有監督式離散</a:t>
            </a:r>
            <a:r>
              <a:rPr sz="2400" spc="-130" dirty="0" smtClean="0">
                <a:latin typeface="Trebuchet MS"/>
                <a:cs typeface="Trebuchet MS"/>
              </a:rPr>
              <a:t>)</a:t>
            </a:r>
            <a:endParaRPr sz="2400" dirty="0">
              <a:latin typeface="Trebuchet MS"/>
              <a:cs typeface="Trebuchet MS"/>
            </a:endParaRPr>
          </a:p>
          <a:p>
            <a:pPr marL="1180465" lvl="1" indent="-281940">
              <a:lnSpc>
                <a:spcPct val="100000"/>
              </a:lnSpc>
              <a:spcBef>
                <a:spcPts val="530"/>
              </a:spcBef>
              <a:buFont typeface="Trebuchet MS"/>
              <a:buChar char="–"/>
              <a:tabLst>
                <a:tab pos="1180465" algn="l"/>
                <a:tab pos="1181100" algn="l"/>
              </a:tabLst>
            </a:pPr>
            <a:r>
              <a:rPr lang="zh-TW" altLang="en-US" sz="2000" spc="-125" dirty="0" smtClean="0">
                <a:latin typeface="Trebuchet MS"/>
                <a:cs typeface="Trebuchet MS"/>
              </a:rPr>
              <a:t>把數值屬性離散化為名詞性值</a:t>
            </a:r>
            <a:endParaRPr sz="2000" dirty="0">
              <a:latin typeface="Trebuchet MS"/>
              <a:cs typeface="Trebuchet MS"/>
            </a:endParaRPr>
          </a:p>
          <a:p>
            <a:pPr marL="710565" indent="-483234">
              <a:lnSpc>
                <a:spcPct val="100000"/>
              </a:lnSpc>
              <a:spcBef>
                <a:spcPts val="470"/>
              </a:spcBef>
              <a:buFont typeface="Wingdings"/>
              <a:buChar char=""/>
              <a:tabLst>
                <a:tab pos="710565" algn="l"/>
                <a:tab pos="711200" algn="l"/>
              </a:tabLst>
            </a:pPr>
            <a:r>
              <a:rPr sz="2400" spc="-95" dirty="0" err="1" smtClean="0">
                <a:latin typeface="Trebuchet MS"/>
                <a:cs typeface="Trebuchet MS"/>
              </a:rPr>
              <a:t>PrincipalComponents</a:t>
            </a:r>
            <a:r>
              <a:rPr lang="en-US" altLang="zh-TW" sz="2400" spc="-95" dirty="0" smtClean="0">
                <a:latin typeface="Trebuchet MS"/>
                <a:cs typeface="Trebuchet MS"/>
              </a:rPr>
              <a:t>(</a:t>
            </a:r>
            <a:r>
              <a:rPr lang="zh-TW" altLang="en-US" sz="2400" spc="-95" dirty="0" smtClean="0">
                <a:latin typeface="Trebuchet MS"/>
                <a:cs typeface="Trebuchet MS"/>
              </a:rPr>
              <a:t>主分量轉換方法</a:t>
            </a:r>
            <a:r>
              <a:rPr lang="en-US" altLang="zh-TW" sz="2400" spc="-95" dirty="0" smtClean="0">
                <a:latin typeface="Trebuchet MS"/>
                <a:cs typeface="Trebuchet MS"/>
              </a:rPr>
              <a:t>)</a:t>
            </a:r>
            <a:endParaRPr sz="2400" dirty="0">
              <a:latin typeface="Trebuchet MS"/>
              <a:cs typeface="Trebuchet MS"/>
            </a:endParaRPr>
          </a:p>
          <a:p>
            <a:pPr marL="1180465" lvl="1" indent="-281940">
              <a:lnSpc>
                <a:spcPct val="100000"/>
              </a:lnSpc>
              <a:spcBef>
                <a:spcPts val="525"/>
              </a:spcBef>
              <a:buFont typeface="Trebuchet MS"/>
              <a:buChar char="–"/>
              <a:tabLst>
                <a:tab pos="1180465" algn="l"/>
                <a:tab pos="1181100" algn="l"/>
              </a:tabLst>
            </a:pPr>
            <a:r>
              <a:rPr lang="zh-TW" altLang="en-US" sz="2000" spc="-125" dirty="0" smtClean="0">
                <a:latin typeface="Trebuchet MS"/>
                <a:cs typeface="Trebuchet MS"/>
              </a:rPr>
              <a:t>用矩陣分析數據來在線性空間選擇主分量</a:t>
            </a:r>
            <a:r>
              <a:rPr lang="en-US" altLang="zh-TW" sz="2000" spc="-125" dirty="0" smtClean="0">
                <a:latin typeface="Trebuchet MS"/>
                <a:cs typeface="Trebuchet MS"/>
              </a:rPr>
              <a:t>(</a:t>
            </a:r>
            <a:r>
              <a:rPr lang="zh-TW" altLang="en-US" sz="2000" spc="-125" dirty="0" smtClean="0">
                <a:latin typeface="Trebuchet MS"/>
                <a:cs typeface="Trebuchet MS"/>
              </a:rPr>
              <a:t>這是關於數學的知識</a:t>
            </a:r>
            <a:r>
              <a:rPr lang="en-US" altLang="zh-TW" sz="2000" spc="-125" dirty="0" smtClean="0">
                <a:latin typeface="Trebuchet MS"/>
                <a:cs typeface="Trebuchet MS"/>
              </a:rPr>
              <a:t>)</a:t>
            </a:r>
            <a:endParaRPr sz="2000" dirty="0">
              <a:latin typeface="Trebuchet MS"/>
              <a:cs typeface="Trebuchet MS"/>
            </a:endParaRPr>
          </a:p>
          <a:p>
            <a:pPr marL="710565" indent="-483234">
              <a:lnSpc>
                <a:spcPct val="100000"/>
              </a:lnSpc>
              <a:spcBef>
                <a:spcPts val="475"/>
              </a:spcBef>
              <a:buFont typeface="Wingdings"/>
              <a:buChar char=""/>
              <a:tabLst>
                <a:tab pos="710565" algn="l"/>
                <a:tab pos="711200" algn="l"/>
              </a:tabLst>
            </a:pPr>
            <a:r>
              <a:rPr sz="2400" spc="-90" dirty="0">
                <a:latin typeface="Trebuchet MS"/>
                <a:cs typeface="Trebuchet MS"/>
              </a:rPr>
              <a:t>RemoveUseless</a:t>
            </a:r>
            <a:endParaRPr sz="2400" dirty="0">
              <a:latin typeface="Trebuchet MS"/>
              <a:cs typeface="Trebuchet MS"/>
            </a:endParaRPr>
          </a:p>
          <a:p>
            <a:pPr marL="1180465" lvl="1" indent="-281940">
              <a:lnSpc>
                <a:spcPct val="100000"/>
              </a:lnSpc>
              <a:spcBef>
                <a:spcPts val="525"/>
              </a:spcBef>
              <a:buFont typeface="Trebuchet MS"/>
              <a:buChar char="–"/>
              <a:tabLst>
                <a:tab pos="1180465" algn="l"/>
                <a:tab pos="1181100" algn="l"/>
              </a:tabLst>
            </a:pPr>
            <a:r>
              <a:rPr lang="zh-TW" altLang="en-US" sz="2000" spc="-105" dirty="0" smtClean="0">
                <a:latin typeface="Trebuchet MS"/>
                <a:cs typeface="Trebuchet MS"/>
              </a:rPr>
              <a:t>刪除一成不變或變化過多的屬性</a:t>
            </a:r>
            <a:endParaRPr sz="2000" dirty="0" smtClean="0">
              <a:latin typeface="Trebuchet MS"/>
              <a:cs typeface="Trebuchet MS"/>
            </a:endParaRPr>
          </a:p>
          <a:p>
            <a:pPr marL="710565" indent="-483234">
              <a:lnSpc>
                <a:spcPct val="100000"/>
              </a:lnSpc>
              <a:spcBef>
                <a:spcPts val="475"/>
              </a:spcBef>
              <a:buFont typeface="Wingdings"/>
              <a:buChar char=""/>
              <a:tabLst>
                <a:tab pos="710565" algn="l"/>
                <a:tab pos="711200" algn="l"/>
              </a:tabLst>
            </a:pPr>
            <a:r>
              <a:rPr sz="2400" spc="-125" dirty="0" err="1" smtClean="0">
                <a:latin typeface="Trebuchet MS"/>
                <a:cs typeface="Trebuchet MS"/>
              </a:rPr>
              <a:t>TimeSeriesDelta</a:t>
            </a:r>
            <a:r>
              <a:rPr sz="2400" spc="-125" dirty="0" smtClean="0">
                <a:latin typeface="Trebuchet MS"/>
                <a:cs typeface="Trebuchet MS"/>
              </a:rPr>
              <a:t>,</a:t>
            </a:r>
            <a:r>
              <a:rPr sz="2400" spc="-175" dirty="0" smtClean="0">
                <a:latin typeface="Trebuchet MS"/>
                <a:cs typeface="Trebuchet MS"/>
              </a:rPr>
              <a:t> </a:t>
            </a:r>
            <a:r>
              <a:rPr sz="2400" spc="-130" dirty="0" err="1" smtClean="0">
                <a:latin typeface="Trebuchet MS"/>
                <a:cs typeface="Trebuchet MS"/>
              </a:rPr>
              <a:t>TimeSeriesTranslate</a:t>
            </a:r>
            <a:r>
              <a:rPr lang="en-US" altLang="zh-TW" sz="2400" spc="-130" dirty="0" smtClean="0">
                <a:latin typeface="Trebuchet MS"/>
                <a:cs typeface="Trebuchet MS"/>
              </a:rPr>
              <a:t>(</a:t>
            </a:r>
            <a:r>
              <a:rPr lang="zh-TW" altLang="en-US" sz="2400" spc="-130" dirty="0" smtClean="0">
                <a:latin typeface="Trebuchet MS"/>
                <a:cs typeface="Trebuchet MS"/>
              </a:rPr>
              <a:t>處理時間序列</a:t>
            </a:r>
            <a:r>
              <a:rPr lang="en-US" altLang="zh-TW" sz="2400" spc="-130" dirty="0" smtClean="0">
                <a:latin typeface="Trebuchet MS"/>
                <a:cs typeface="Trebuchet MS"/>
              </a:rPr>
              <a:t>)</a:t>
            </a:r>
            <a:endParaRPr sz="2400" dirty="0" smtClean="0">
              <a:latin typeface="Trebuchet MS"/>
              <a:cs typeface="Trebuchet MS"/>
            </a:endParaRPr>
          </a:p>
          <a:p>
            <a:pPr marL="1180465" lvl="1" indent="-281940">
              <a:lnSpc>
                <a:spcPct val="100000"/>
              </a:lnSpc>
              <a:spcBef>
                <a:spcPts val="530"/>
              </a:spcBef>
              <a:buFont typeface="Trebuchet MS"/>
              <a:buChar char="–"/>
              <a:tabLst>
                <a:tab pos="1180465" algn="l"/>
                <a:tab pos="1181100" algn="l"/>
              </a:tabLst>
            </a:pPr>
            <a:r>
              <a:rPr lang="zh-TW" altLang="en-US" sz="2000" spc="-110" dirty="0" smtClean="0">
                <a:latin typeface="Trebuchet MS"/>
                <a:cs typeface="Trebuchet MS"/>
              </a:rPr>
              <a:t>用這個實例和下一個實例之間的連續差異替換屬性值</a:t>
            </a:r>
            <a:endParaRPr sz="2000"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 y="4941570"/>
            <a:ext cx="1485900" cy="183718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88340" y="208280"/>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sp>
        <p:nvSpPr>
          <p:cNvPr id="4" name="object 4"/>
          <p:cNvSpPr txBox="1"/>
          <p:nvPr/>
        </p:nvSpPr>
        <p:spPr>
          <a:xfrm>
            <a:off x="1710182" y="1495298"/>
            <a:ext cx="9338818" cy="2318583"/>
          </a:xfrm>
          <a:prstGeom prst="rect">
            <a:avLst/>
          </a:prstGeom>
        </p:spPr>
        <p:txBody>
          <a:bodyPr vert="horz" wrap="square" lIns="0" tIns="12700" rIns="0" bIns="0" rtlCol="0">
            <a:spAutoFit/>
          </a:bodyPr>
          <a:lstStyle/>
          <a:p>
            <a:pPr marL="469900" indent="-457200">
              <a:lnSpc>
                <a:spcPct val="100000"/>
              </a:lnSpc>
              <a:spcBef>
                <a:spcPts val="100"/>
              </a:spcBef>
              <a:buFont typeface="Wingdings"/>
              <a:buChar char=""/>
              <a:tabLst>
                <a:tab pos="469265" algn="l"/>
                <a:tab pos="469900" algn="l"/>
              </a:tabLst>
            </a:pPr>
            <a:r>
              <a:rPr lang="zh-TW" altLang="en-US" sz="2800" dirty="0" smtClean="0"/>
              <a:t>很不幸，Weka只是整個資料探勘的一小部分</a:t>
            </a:r>
            <a:r>
              <a:rPr sz="2800" spc="-220" dirty="0" smtClean="0">
                <a:latin typeface="Trebuchet MS"/>
                <a:cs typeface="Trebuchet MS"/>
              </a:rPr>
              <a:t> </a:t>
            </a:r>
            <a:r>
              <a:rPr sz="2800" spc="-125" dirty="0">
                <a:latin typeface="Trebuchet MS"/>
                <a:cs typeface="Trebuchet MS"/>
              </a:rPr>
              <a:t>…</a:t>
            </a:r>
            <a:endParaRPr sz="2800" dirty="0">
              <a:latin typeface="Trebuchet MS"/>
              <a:cs typeface="Trebuchet MS"/>
            </a:endParaRPr>
          </a:p>
          <a:p>
            <a:pPr>
              <a:lnSpc>
                <a:spcPct val="100000"/>
              </a:lnSpc>
              <a:spcBef>
                <a:spcPts val="5"/>
              </a:spcBef>
              <a:buFont typeface="Wingdings"/>
              <a:buChar char=""/>
            </a:pPr>
            <a:endParaRPr sz="3750" dirty="0">
              <a:latin typeface="Trebuchet MS"/>
              <a:cs typeface="Trebuchet MS"/>
            </a:endParaRPr>
          </a:p>
          <a:p>
            <a:pPr marL="469900" indent="-457834">
              <a:lnSpc>
                <a:spcPct val="100000"/>
              </a:lnSpc>
              <a:spcBef>
                <a:spcPts val="5"/>
              </a:spcBef>
              <a:buFont typeface="Wingdings"/>
              <a:buChar char=""/>
              <a:tabLst>
                <a:tab pos="469265" algn="l"/>
                <a:tab pos="470534" algn="l"/>
              </a:tabLst>
            </a:pPr>
            <a:r>
              <a:rPr sz="2800" spc="-125" dirty="0">
                <a:latin typeface="Trebuchet MS"/>
                <a:cs typeface="Trebuchet MS"/>
              </a:rPr>
              <a:t>… </a:t>
            </a:r>
            <a:r>
              <a:rPr lang="zh-TW" altLang="en-US" sz="2800" spc="-125" dirty="0" smtClean="0">
                <a:latin typeface="Trebuchet MS"/>
                <a:cs typeface="Trebuchet MS"/>
              </a:rPr>
              <a:t>而且是</a:t>
            </a:r>
            <a:r>
              <a:rPr lang="zh-TW" altLang="en-US" sz="2800" dirty="0" smtClean="0"/>
              <a:t>最簡單的部分。在實踐中，其它的部分會難得多。</a:t>
            </a:r>
            <a:endParaRPr sz="2800" dirty="0">
              <a:latin typeface="Trebuchet MS"/>
              <a:cs typeface="Trebuchet MS"/>
            </a:endParaRPr>
          </a:p>
          <a:p>
            <a:pPr marL="683895">
              <a:lnSpc>
                <a:spcPct val="100000"/>
              </a:lnSpc>
              <a:spcBef>
                <a:spcPts val="520"/>
              </a:spcBef>
            </a:pPr>
            <a:r>
              <a:rPr lang="zh-TW" altLang="en-US" sz="2400" spc="-125" dirty="0">
                <a:latin typeface="Trebuchet MS"/>
              </a:rPr>
              <a:t>「</a:t>
            </a:r>
            <a:r>
              <a:rPr lang="zh-TW" altLang="en-US" sz="2400" dirty="0" smtClean="0"/>
              <a:t>希望你所有的問題都是技術問題</a:t>
            </a:r>
            <a:r>
              <a:rPr lang="zh-TW" altLang="en-US" sz="2400" spc="-120" dirty="0">
                <a:latin typeface="Trebuchet MS"/>
              </a:rPr>
              <a:t>」</a:t>
            </a:r>
            <a:endParaRPr sz="2400" dirty="0">
              <a:latin typeface="Trebuchet MS"/>
              <a:cs typeface="Trebuchet MS"/>
            </a:endParaRPr>
          </a:p>
          <a:p>
            <a:pPr marL="2755265">
              <a:lnSpc>
                <a:spcPct val="100000"/>
              </a:lnSpc>
              <a:spcBef>
                <a:spcPts val="500"/>
              </a:spcBef>
            </a:pPr>
            <a:r>
              <a:rPr sz="2400" spc="310" dirty="0" smtClean="0">
                <a:latin typeface="Trebuchet MS"/>
                <a:cs typeface="Trebuchet MS"/>
              </a:rPr>
              <a:t>–</a:t>
            </a:r>
            <a:r>
              <a:rPr lang="zh-TW" altLang="en-US" sz="2400" spc="310" dirty="0" smtClean="0">
                <a:latin typeface="Trebuchet MS"/>
                <a:cs typeface="Trebuchet MS"/>
              </a:rPr>
              <a:t>來自一個</a:t>
            </a:r>
            <a:r>
              <a:rPr lang="zh-TW" altLang="en-US" sz="2400" dirty="0" smtClean="0"/>
              <a:t>老程式設計師的祝福</a:t>
            </a:r>
            <a:endParaRPr lang="en-US" altLang="zh-TW" sz="2400" dirty="0" smtClean="0"/>
          </a:p>
        </p:txBody>
      </p:sp>
      <p:sp>
        <p:nvSpPr>
          <p:cNvPr id="5" name="object 5"/>
          <p:cNvSpPr txBox="1"/>
          <p:nvPr/>
        </p:nvSpPr>
        <p:spPr>
          <a:xfrm>
            <a:off x="2214626" y="5267197"/>
            <a:ext cx="4304665" cy="903605"/>
          </a:xfrm>
          <a:prstGeom prst="rect">
            <a:avLst/>
          </a:prstGeom>
        </p:spPr>
        <p:txBody>
          <a:bodyPr vert="horz" wrap="square" lIns="0" tIns="85725" rIns="0" bIns="0" rtlCol="0">
            <a:spAutoFit/>
          </a:bodyPr>
          <a:lstStyle/>
          <a:p>
            <a:pPr marL="12700">
              <a:lnSpc>
                <a:spcPct val="100000"/>
              </a:lnSpc>
              <a:spcBef>
                <a:spcPts val="675"/>
              </a:spcBef>
            </a:pPr>
            <a:r>
              <a:rPr lang="zh-TW" altLang="en-US" sz="2400" b="1" spc="-180" dirty="0" smtClean="0">
                <a:latin typeface="Trebuchet MS"/>
                <a:cs typeface="Trebuchet MS"/>
              </a:rPr>
              <a:t>課程文本</a:t>
            </a:r>
            <a:endParaRPr sz="2400" dirty="0">
              <a:latin typeface="Trebuchet MS"/>
              <a:cs typeface="Trebuchet MS"/>
            </a:endParaRPr>
          </a:p>
          <a:p>
            <a:pPr marL="368935" indent="-356870">
              <a:lnSpc>
                <a:spcPct val="100000"/>
              </a:lnSpc>
              <a:spcBef>
                <a:spcPts val="575"/>
              </a:spcBef>
              <a:buFont typeface="Wingdings"/>
              <a:buChar char=""/>
              <a:tabLst>
                <a:tab pos="369570" algn="l"/>
              </a:tabLst>
            </a:pPr>
            <a:r>
              <a:rPr sz="2400" spc="-105" dirty="0">
                <a:latin typeface="Trebuchet MS"/>
                <a:cs typeface="Trebuchet MS"/>
              </a:rPr>
              <a:t>Section </a:t>
            </a:r>
            <a:r>
              <a:rPr sz="2400" spc="-120" dirty="0">
                <a:latin typeface="Trebuchet MS"/>
                <a:cs typeface="Trebuchet MS"/>
              </a:rPr>
              <a:t>1.3 </a:t>
            </a:r>
            <a:r>
              <a:rPr sz="2400" i="1" spc="-155" dirty="0">
                <a:latin typeface="Trebuchet MS"/>
                <a:cs typeface="Trebuchet MS"/>
              </a:rPr>
              <a:t>Fielded</a:t>
            </a:r>
            <a:r>
              <a:rPr sz="2400" i="1" spc="-90" dirty="0">
                <a:latin typeface="Trebuchet MS"/>
                <a:cs typeface="Trebuchet MS"/>
              </a:rPr>
              <a:t> </a:t>
            </a:r>
            <a:r>
              <a:rPr sz="2400" i="1" spc="-114" dirty="0">
                <a:latin typeface="Trebuchet MS"/>
                <a:cs typeface="Trebuchet MS"/>
              </a:rPr>
              <a:t>applications</a:t>
            </a:r>
            <a:endParaRPr sz="2400" dirty="0">
              <a:latin typeface="Trebuchet MS"/>
              <a:cs typeface="Trebuchet MS"/>
            </a:endParaRPr>
          </a:p>
        </p:txBody>
      </p:sp>
      <p:sp>
        <p:nvSpPr>
          <p:cNvPr id="7" name="object 4"/>
          <p:cNvSpPr txBox="1"/>
          <p:nvPr/>
        </p:nvSpPr>
        <p:spPr>
          <a:xfrm>
            <a:off x="1710182" y="3962400"/>
            <a:ext cx="9338818" cy="874598"/>
          </a:xfrm>
          <a:prstGeom prst="rect">
            <a:avLst/>
          </a:prstGeom>
        </p:spPr>
        <p:txBody>
          <a:bodyPr vert="horz" wrap="square" lIns="0" tIns="12700" rIns="0" bIns="0" rtlCol="0">
            <a:spAutoFit/>
          </a:bodyPr>
          <a:lstStyle/>
          <a:p>
            <a:pPr marL="469900" indent="-457200">
              <a:spcBef>
                <a:spcPts val="100"/>
              </a:spcBef>
              <a:buFont typeface="Wingdings"/>
              <a:buChar char=""/>
              <a:tabLst>
                <a:tab pos="469265" algn="l"/>
                <a:tab pos="469900" algn="l"/>
              </a:tabLst>
            </a:pPr>
            <a:r>
              <a:rPr lang="zh-TW" altLang="en-US" sz="2800" dirty="0" smtClean="0"/>
              <a:t>其它問題如：獲取資料所涉及的政治問題，以及實施結果後出現的問題。在整個資料探勘過程中艱鉅得多</a:t>
            </a:r>
            <a:r>
              <a:rPr lang="en-US" altLang="zh-TW" sz="2800" dirty="0" smtClean="0"/>
              <a:t>…</a:t>
            </a:r>
            <a:endParaRPr sz="3750" dirty="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62979" y="491295"/>
            <a:ext cx="2356582" cy="76323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419600" y="2598501"/>
            <a:ext cx="3138805" cy="4259499"/>
          </a:xfrm>
          <a:prstGeom prst="rect">
            <a:avLst/>
          </a:prstGeom>
        </p:spPr>
        <p:txBody>
          <a:bodyPr vert="horz" wrap="square" lIns="0" tIns="12065" rIns="0" bIns="0" rtlCol="0">
            <a:spAutoFit/>
          </a:bodyPr>
          <a:lstStyle/>
          <a:p>
            <a:pPr algn="ctr">
              <a:lnSpc>
                <a:spcPct val="100000"/>
              </a:lnSpc>
              <a:spcBef>
                <a:spcPts val="95"/>
              </a:spcBef>
            </a:pPr>
            <a:r>
              <a:rPr sz="2000" spc="-85" dirty="0">
                <a:latin typeface="Trebuchet MS"/>
                <a:cs typeface="Trebuchet MS"/>
              </a:rPr>
              <a:t>Class </a:t>
            </a:r>
            <a:r>
              <a:rPr sz="2000" spc="-40" dirty="0">
                <a:latin typeface="Trebuchet MS"/>
                <a:cs typeface="Trebuchet MS"/>
              </a:rPr>
              <a:t>5 </a:t>
            </a:r>
            <a:r>
              <a:rPr sz="2000" spc="260" dirty="0">
                <a:latin typeface="Trebuchet MS"/>
                <a:cs typeface="Trebuchet MS"/>
              </a:rPr>
              <a:t>–</a:t>
            </a:r>
            <a:r>
              <a:rPr sz="2000" spc="-409" dirty="0">
                <a:latin typeface="Trebuchet MS"/>
                <a:cs typeface="Trebuchet MS"/>
              </a:rPr>
              <a:t> </a:t>
            </a:r>
            <a:r>
              <a:rPr sz="2000" spc="-70" dirty="0">
                <a:latin typeface="Trebuchet MS"/>
                <a:cs typeface="Trebuchet MS"/>
              </a:rPr>
              <a:t>Lesson </a:t>
            </a:r>
            <a:r>
              <a:rPr sz="2000" spc="-40" dirty="0">
                <a:latin typeface="Trebuchet MS"/>
                <a:cs typeface="Trebuchet MS"/>
              </a:rPr>
              <a:t>2</a:t>
            </a:r>
            <a:endParaRPr sz="2000" dirty="0">
              <a:latin typeface="Trebuchet MS"/>
              <a:cs typeface="Trebuchet MS"/>
            </a:endParaRPr>
          </a:p>
          <a:p>
            <a:pPr marL="635" algn="ctr">
              <a:lnSpc>
                <a:spcPct val="100000"/>
              </a:lnSpc>
              <a:spcBef>
                <a:spcPts val="1500"/>
              </a:spcBef>
            </a:pPr>
            <a:r>
              <a:rPr lang="zh-TW" altLang="en-US" sz="2000" i="1" spc="-130" dirty="0" smtClean="0">
                <a:latin typeface="Trebuchet MS"/>
                <a:cs typeface="Trebuchet MS"/>
              </a:rPr>
              <a:t>缺陷和失誤</a:t>
            </a:r>
            <a:endParaRPr lang="en-US" altLang="zh-TW" sz="2000" i="1" spc="-130" dirty="0" smtClean="0">
              <a:latin typeface="Trebuchet MS"/>
              <a:cs typeface="Trebuchet MS"/>
            </a:endParaRPr>
          </a:p>
          <a:p>
            <a:pPr marL="635" algn="ctr">
              <a:lnSpc>
                <a:spcPct val="100000"/>
              </a:lnSpc>
              <a:spcBef>
                <a:spcPts val="1500"/>
              </a:spcBef>
            </a:pPr>
            <a:r>
              <a:rPr lang="en-US" altLang="zh-TW" sz="2000" dirty="0" smtClean="0">
                <a:latin typeface="Trebuchet MS"/>
                <a:cs typeface="Trebuchet MS"/>
              </a:rPr>
              <a:t>(</a:t>
            </a:r>
            <a:r>
              <a:rPr lang="en-US" sz="2000" dirty="0" smtClean="0">
                <a:latin typeface="Trebuchet MS"/>
                <a:cs typeface="Trebuchet MS"/>
              </a:rPr>
              <a:t>Pitfalls </a:t>
            </a:r>
            <a:r>
              <a:rPr lang="en-US" sz="2000" dirty="0">
                <a:latin typeface="Trebuchet MS"/>
                <a:cs typeface="Trebuchet MS"/>
              </a:rPr>
              <a:t>and </a:t>
            </a:r>
            <a:r>
              <a:rPr lang="en-US" sz="2000" dirty="0" smtClean="0">
                <a:latin typeface="Trebuchet MS"/>
                <a:cs typeface="Trebuchet MS"/>
              </a:rPr>
              <a:t>pratfalls</a:t>
            </a:r>
            <a:r>
              <a:rPr lang="en-US" altLang="zh-TW" sz="2000" dirty="0" smtClean="0">
                <a:latin typeface="Trebuchet MS"/>
                <a:cs typeface="Trebuchet MS"/>
              </a:rPr>
              <a:t>)</a:t>
            </a:r>
            <a:endParaRPr sz="2000" dirty="0">
              <a:latin typeface="Trebuchet MS"/>
              <a:cs typeface="Trebuchet MS"/>
            </a:endParaRPr>
          </a:p>
          <a:p>
            <a:pPr>
              <a:lnSpc>
                <a:spcPct val="100000"/>
              </a:lnSpc>
            </a:pPr>
            <a:endParaRPr sz="2000" dirty="0">
              <a:latin typeface="Trebuchet MS"/>
              <a:cs typeface="Trebuchet MS"/>
            </a:endParaRPr>
          </a:p>
          <a:p>
            <a:pPr marL="1270" algn="ctr">
              <a:lnSpc>
                <a:spcPct val="100000"/>
              </a:lnSpc>
              <a:spcBef>
                <a:spcPts val="1700"/>
              </a:spcBef>
            </a:pPr>
            <a:r>
              <a:rPr sz="2300" spc="-75" dirty="0">
                <a:latin typeface="Trebuchet MS"/>
                <a:cs typeface="Trebuchet MS"/>
              </a:rPr>
              <a:t>Ian </a:t>
            </a:r>
            <a:r>
              <a:rPr sz="2300" spc="-170" dirty="0">
                <a:latin typeface="Trebuchet MS"/>
                <a:cs typeface="Trebuchet MS"/>
              </a:rPr>
              <a:t>H.</a:t>
            </a:r>
            <a:r>
              <a:rPr sz="2300" spc="-280" dirty="0">
                <a:latin typeface="Trebuchet MS"/>
                <a:cs typeface="Trebuchet MS"/>
              </a:rPr>
              <a:t> </a:t>
            </a:r>
            <a:r>
              <a:rPr sz="2300" spc="-95" dirty="0">
                <a:latin typeface="Trebuchet MS"/>
                <a:cs typeface="Trebuchet MS"/>
              </a:rPr>
              <a:t>Witten</a:t>
            </a:r>
            <a:endParaRPr sz="2300" dirty="0">
              <a:latin typeface="Trebuchet MS"/>
              <a:cs typeface="Trebuchet MS"/>
            </a:endParaRPr>
          </a:p>
          <a:p>
            <a:pPr>
              <a:lnSpc>
                <a:spcPct val="100000"/>
              </a:lnSpc>
              <a:spcBef>
                <a:spcPts val="30"/>
              </a:spcBef>
            </a:pPr>
            <a:endParaRPr sz="1850" dirty="0">
              <a:latin typeface="Trebuchet MS"/>
              <a:cs typeface="Trebuchet MS"/>
            </a:endParaRPr>
          </a:p>
          <a:p>
            <a:pPr marL="12700" marR="5080" algn="ctr">
              <a:lnSpc>
                <a:spcPct val="100000"/>
              </a:lnSpc>
            </a:pPr>
            <a:r>
              <a:rPr sz="1800" spc="-75" dirty="0">
                <a:latin typeface="Trebuchet MS"/>
                <a:cs typeface="Trebuchet MS"/>
              </a:rPr>
              <a:t>Department </a:t>
            </a:r>
            <a:r>
              <a:rPr sz="1800" spc="-70" dirty="0">
                <a:latin typeface="Trebuchet MS"/>
                <a:cs typeface="Trebuchet MS"/>
              </a:rPr>
              <a:t>of </a:t>
            </a:r>
            <a:r>
              <a:rPr sz="1800" spc="-75" dirty="0">
                <a:latin typeface="Trebuchet MS"/>
                <a:cs typeface="Trebuchet MS"/>
              </a:rPr>
              <a:t>Computer</a:t>
            </a:r>
            <a:r>
              <a:rPr sz="1800" spc="-254" dirty="0">
                <a:latin typeface="Trebuchet MS"/>
                <a:cs typeface="Trebuchet MS"/>
              </a:rPr>
              <a:t> </a:t>
            </a:r>
            <a:r>
              <a:rPr sz="1800" spc="-95" dirty="0">
                <a:latin typeface="Trebuchet MS"/>
                <a:cs typeface="Trebuchet MS"/>
              </a:rPr>
              <a:t>Science  </a:t>
            </a:r>
            <a:r>
              <a:rPr sz="1800" spc="-80" dirty="0">
                <a:latin typeface="Trebuchet MS"/>
                <a:cs typeface="Trebuchet MS"/>
              </a:rPr>
              <a:t>University </a:t>
            </a:r>
            <a:r>
              <a:rPr sz="1800" spc="-70" dirty="0">
                <a:latin typeface="Trebuchet MS"/>
                <a:cs typeface="Trebuchet MS"/>
              </a:rPr>
              <a:t>of</a:t>
            </a:r>
            <a:r>
              <a:rPr sz="1800" spc="-200" dirty="0">
                <a:latin typeface="Trebuchet MS"/>
                <a:cs typeface="Trebuchet MS"/>
              </a:rPr>
              <a:t> </a:t>
            </a:r>
            <a:r>
              <a:rPr sz="1800" spc="-80" dirty="0">
                <a:latin typeface="Trebuchet MS"/>
                <a:cs typeface="Trebuchet MS"/>
              </a:rPr>
              <a:t>Waikato</a:t>
            </a:r>
            <a:endParaRPr sz="1800" dirty="0">
              <a:latin typeface="Trebuchet MS"/>
              <a:cs typeface="Trebuchet MS"/>
            </a:endParaRPr>
          </a:p>
          <a:p>
            <a:pPr algn="ctr">
              <a:lnSpc>
                <a:spcPct val="100000"/>
              </a:lnSpc>
            </a:pPr>
            <a:r>
              <a:rPr sz="1800" spc="-50" dirty="0">
                <a:latin typeface="Trebuchet MS"/>
                <a:cs typeface="Trebuchet MS"/>
              </a:rPr>
              <a:t>New</a:t>
            </a:r>
            <a:r>
              <a:rPr sz="1800" spc="-130" dirty="0">
                <a:latin typeface="Trebuchet MS"/>
                <a:cs typeface="Trebuchet MS"/>
              </a:rPr>
              <a:t> </a:t>
            </a:r>
            <a:r>
              <a:rPr sz="1800" spc="-95" dirty="0">
                <a:latin typeface="Trebuchet MS"/>
                <a:cs typeface="Trebuchet MS"/>
              </a:rPr>
              <a:t>Zealand</a:t>
            </a:r>
            <a:endParaRPr sz="1800" dirty="0">
              <a:latin typeface="Trebuchet MS"/>
              <a:cs typeface="Trebuchet MS"/>
            </a:endParaRPr>
          </a:p>
          <a:p>
            <a:pPr>
              <a:lnSpc>
                <a:spcPct val="100000"/>
              </a:lnSpc>
            </a:pPr>
            <a:endParaRPr sz="1800" dirty="0">
              <a:latin typeface="Trebuchet MS"/>
              <a:cs typeface="Trebuchet MS"/>
            </a:endParaRPr>
          </a:p>
          <a:p>
            <a:pPr>
              <a:lnSpc>
                <a:spcPct val="100000"/>
              </a:lnSpc>
              <a:spcBef>
                <a:spcPts val="50"/>
              </a:spcBef>
            </a:pPr>
            <a:endParaRPr sz="2450" dirty="0">
              <a:latin typeface="Trebuchet MS"/>
              <a:cs typeface="Trebuchet MS"/>
            </a:endParaRPr>
          </a:p>
          <a:p>
            <a:pPr marL="17780" algn="ctr">
              <a:lnSpc>
                <a:spcPct val="100000"/>
              </a:lnSpc>
            </a:pPr>
            <a:r>
              <a:rPr sz="1800" b="1" spc="-130" dirty="0">
                <a:solidFill>
                  <a:srgbClr val="E41815"/>
                </a:solidFill>
                <a:latin typeface="Trebuchet MS"/>
                <a:cs typeface="Trebuchet MS"/>
              </a:rPr>
              <a:t>weka.waikato.ac.nz</a:t>
            </a:r>
            <a:endParaRPr sz="1800" dirty="0">
              <a:latin typeface="Trebuchet MS"/>
              <a:cs typeface="Trebuchet MS"/>
            </a:endParaRPr>
          </a:p>
        </p:txBody>
      </p:sp>
      <p:sp>
        <p:nvSpPr>
          <p:cNvPr id="4" name="object 4"/>
          <p:cNvSpPr txBox="1">
            <a:spLocks noGrp="1"/>
          </p:cNvSpPr>
          <p:nvPr>
            <p:ph type="title"/>
          </p:nvPr>
        </p:nvSpPr>
        <p:spPr>
          <a:xfrm>
            <a:off x="3429252" y="1866392"/>
            <a:ext cx="5409947" cy="628377"/>
          </a:xfrm>
          <a:prstGeom prst="rect">
            <a:avLst/>
          </a:prstGeom>
        </p:spPr>
        <p:txBody>
          <a:bodyPr vert="horz" wrap="square" lIns="0" tIns="12700" rIns="0" bIns="0" rtlCol="0">
            <a:spAutoFit/>
          </a:bodyPr>
          <a:lstStyle/>
          <a:p>
            <a:pPr marL="12700">
              <a:lnSpc>
                <a:spcPct val="100000"/>
              </a:lnSpc>
              <a:spcBef>
                <a:spcPts val="100"/>
              </a:spcBef>
            </a:pPr>
            <a:r>
              <a:rPr lang="zh-TW" altLang="en-US" spc="-20" dirty="0" smtClean="0"/>
              <a:t>使用</a:t>
            </a:r>
            <a:r>
              <a:rPr lang="en-US" altLang="zh-TW" spc="-20" dirty="0" smtClean="0"/>
              <a:t>Weka</a:t>
            </a:r>
            <a:r>
              <a:rPr lang="zh-TW" altLang="en-US" spc="-20" dirty="0" smtClean="0"/>
              <a:t>進行資料探勘</a:t>
            </a:r>
            <a:endParaRPr spc="-65" dirty="0"/>
          </a:p>
        </p:txBody>
      </p:sp>
      <p:grpSp>
        <p:nvGrpSpPr>
          <p:cNvPr id="5" name="object 5"/>
          <p:cNvGrpSpPr/>
          <p:nvPr/>
        </p:nvGrpSpPr>
        <p:grpSpPr>
          <a:xfrm>
            <a:off x="469398" y="578605"/>
            <a:ext cx="596900" cy="596900"/>
            <a:chOff x="469398" y="578605"/>
            <a:chExt cx="596900" cy="596900"/>
          </a:xfrm>
        </p:grpSpPr>
        <p:sp>
          <p:nvSpPr>
            <p:cNvPr id="6" name="object 6"/>
            <p:cNvSpPr/>
            <p:nvPr/>
          </p:nvSpPr>
          <p:spPr>
            <a:xfrm>
              <a:off x="496747" y="605967"/>
              <a:ext cx="541680" cy="54168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96747" y="605967"/>
              <a:ext cx="542290" cy="542290"/>
            </a:xfrm>
            <a:custGeom>
              <a:avLst/>
              <a:gdLst/>
              <a:ahLst/>
              <a:cxnLst/>
              <a:rect l="l" t="t" r="r" b="b"/>
              <a:pathLst>
                <a:path w="542290" h="542290">
                  <a:moveTo>
                    <a:pt x="541680" y="270840"/>
                  </a:moveTo>
                  <a:lnTo>
                    <a:pt x="537316" y="319523"/>
                  </a:lnTo>
                  <a:lnTo>
                    <a:pt x="524735" y="365344"/>
                  </a:lnTo>
                  <a:lnTo>
                    <a:pt x="504702" y="407538"/>
                  </a:lnTo>
                  <a:lnTo>
                    <a:pt x="477982" y="445338"/>
                  </a:lnTo>
                  <a:lnTo>
                    <a:pt x="445338" y="477982"/>
                  </a:lnTo>
                  <a:lnTo>
                    <a:pt x="407538" y="504702"/>
                  </a:lnTo>
                  <a:lnTo>
                    <a:pt x="365344" y="524735"/>
                  </a:lnTo>
                  <a:lnTo>
                    <a:pt x="319523" y="537316"/>
                  </a:lnTo>
                  <a:lnTo>
                    <a:pt x="270840" y="541680"/>
                  </a:lnTo>
                  <a:lnTo>
                    <a:pt x="222156" y="537316"/>
                  </a:lnTo>
                  <a:lnTo>
                    <a:pt x="176335" y="524735"/>
                  </a:lnTo>
                  <a:lnTo>
                    <a:pt x="134142" y="504702"/>
                  </a:lnTo>
                  <a:lnTo>
                    <a:pt x="96341" y="477982"/>
                  </a:lnTo>
                  <a:lnTo>
                    <a:pt x="63698" y="445338"/>
                  </a:lnTo>
                  <a:lnTo>
                    <a:pt x="36977" y="407538"/>
                  </a:lnTo>
                  <a:lnTo>
                    <a:pt x="16944" y="365344"/>
                  </a:lnTo>
                  <a:lnTo>
                    <a:pt x="4363" y="319523"/>
                  </a:lnTo>
                  <a:lnTo>
                    <a:pt x="0" y="270840"/>
                  </a:lnTo>
                  <a:lnTo>
                    <a:pt x="4363" y="222156"/>
                  </a:lnTo>
                  <a:lnTo>
                    <a:pt x="16944" y="176335"/>
                  </a:lnTo>
                  <a:lnTo>
                    <a:pt x="36977" y="134142"/>
                  </a:lnTo>
                  <a:lnTo>
                    <a:pt x="63698" y="96341"/>
                  </a:lnTo>
                  <a:lnTo>
                    <a:pt x="96341" y="63698"/>
                  </a:lnTo>
                  <a:lnTo>
                    <a:pt x="134142" y="36977"/>
                  </a:lnTo>
                  <a:lnTo>
                    <a:pt x="176335" y="16944"/>
                  </a:lnTo>
                  <a:lnTo>
                    <a:pt x="222156" y="4363"/>
                  </a:lnTo>
                  <a:lnTo>
                    <a:pt x="270840" y="0"/>
                  </a:lnTo>
                  <a:lnTo>
                    <a:pt x="319523" y="4363"/>
                  </a:lnTo>
                  <a:lnTo>
                    <a:pt x="365344" y="16944"/>
                  </a:lnTo>
                  <a:lnTo>
                    <a:pt x="407538" y="36977"/>
                  </a:lnTo>
                  <a:lnTo>
                    <a:pt x="445338" y="63698"/>
                  </a:lnTo>
                  <a:lnTo>
                    <a:pt x="477982" y="96341"/>
                  </a:lnTo>
                  <a:lnTo>
                    <a:pt x="504702" y="134142"/>
                  </a:lnTo>
                  <a:lnTo>
                    <a:pt x="524735" y="176335"/>
                  </a:lnTo>
                  <a:lnTo>
                    <a:pt x="537316" y="222156"/>
                  </a:lnTo>
                  <a:lnTo>
                    <a:pt x="541680" y="270840"/>
                  </a:lnTo>
                  <a:close/>
                </a:path>
              </a:pathLst>
            </a:custGeom>
            <a:ln w="3175">
              <a:solidFill>
                <a:srgbClr val="231F20"/>
              </a:solidFill>
            </a:ln>
          </p:spPr>
          <p:txBody>
            <a:bodyPr wrap="square" lIns="0" tIns="0" rIns="0" bIns="0" rtlCol="0"/>
            <a:lstStyle/>
            <a:p>
              <a:endParaRPr/>
            </a:p>
          </p:txBody>
        </p:sp>
        <p:sp>
          <p:nvSpPr>
            <p:cNvPr id="8" name="object 8"/>
            <p:cNvSpPr/>
            <p:nvPr/>
          </p:nvSpPr>
          <p:spPr>
            <a:xfrm>
              <a:off x="470750" y="579958"/>
              <a:ext cx="593725" cy="593725"/>
            </a:xfrm>
            <a:custGeom>
              <a:avLst/>
              <a:gdLst/>
              <a:ahLst/>
              <a:cxnLst/>
              <a:rect l="l" t="t" r="r" b="b"/>
              <a:pathLst>
                <a:path w="593725" h="593725">
                  <a:moveTo>
                    <a:pt x="593686" y="296849"/>
                  </a:moveTo>
                  <a:lnTo>
                    <a:pt x="589801" y="344999"/>
                  </a:lnTo>
                  <a:lnTo>
                    <a:pt x="578553" y="390675"/>
                  </a:lnTo>
                  <a:lnTo>
                    <a:pt x="560552" y="433266"/>
                  </a:lnTo>
                  <a:lnTo>
                    <a:pt x="536411" y="472160"/>
                  </a:lnTo>
                  <a:lnTo>
                    <a:pt x="506741" y="506747"/>
                  </a:lnTo>
                  <a:lnTo>
                    <a:pt x="472152" y="536416"/>
                  </a:lnTo>
                  <a:lnTo>
                    <a:pt x="433256" y="560555"/>
                  </a:lnTo>
                  <a:lnTo>
                    <a:pt x="390664" y="578554"/>
                  </a:lnTo>
                  <a:lnTo>
                    <a:pt x="344987" y="589801"/>
                  </a:lnTo>
                  <a:lnTo>
                    <a:pt x="296837" y="593686"/>
                  </a:lnTo>
                  <a:lnTo>
                    <a:pt x="248687" y="589801"/>
                  </a:lnTo>
                  <a:lnTo>
                    <a:pt x="203011" y="578554"/>
                  </a:lnTo>
                  <a:lnTo>
                    <a:pt x="160420" y="560555"/>
                  </a:lnTo>
                  <a:lnTo>
                    <a:pt x="121526" y="536416"/>
                  </a:lnTo>
                  <a:lnTo>
                    <a:pt x="86939" y="506747"/>
                  </a:lnTo>
                  <a:lnTo>
                    <a:pt x="57270" y="472160"/>
                  </a:lnTo>
                  <a:lnTo>
                    <a:pt x="33131" y="433266"/>
                  </a:lnTo>
                  <a:lnTo>
                    <a:pt x="15132" y="390675"/>
                  </a:lnTo>
                  <a:lnTo>
                    <a:pt x="3884" y="344999"/>
                  </a:lnTo>
                  <a:lnTo>
                    <a:pt x="0" y="296849"/>
                  </a:lnTo>
                  <a:lnTo>
                    <a:pt x="3884" y="248699"/>
                  </a:lnTo>
                  <a:lnTo>
                    <a:pt x="15132" y="203022"/>
                  </a:lnTo>
                  <a:lnTo>
                    <a:pt x="33131" y="160430"/>
                  </a:lnTo>
                  <a:lnTo>
                    <a:pt x="57270" y="121534"/>
                  </a:lnTo>
                  <a:lnTo>
                    <a:pt x="86939" y="86945"/>
                  </a:lnTo>
                  <a:lnTo>
                    <a:pt x="121526" y="57275"/>
                  </a:lnTo>
                  <a:lnTo>
                    <a:pt x="160420" y="33134"/>
                  </a:lnTo>
                  <a:lnTo>
                    <a:pt x="203011" y="15133"/>
                  </a:lnTo>
                  <a:lnTo>
                    <a:pt x="248687" y="3885"/>
                  </a:lnTo>
                  <a:lnTo>
                    <a:pt x="296837" y="0"/>
                  </a:lnTo>
                  <a:lnTo>
                    <a:pt x="344987" y="3885"/>
                  </a:lnTo>
                  <a:lnTo>
                    <a:pt x="390664" y="15133"/>
                  </a:lnTo>
                  <a:lnTo>
                    <a:pt x="433256" y="33134"/>
                  </a:lnTo>
                  <a:lnTo>
                    <a:pt x="472152" y="57275"/>
                  </a:lnTo>
                  <a:lnTo>
                    <a:pt x="506741" y="86945"/>
                  </a:lnTo>
                  <a:lnTo>
                    <a:pt x="536411" y="121534"/>
                  </a:lnTo>
                  <a:lnTo>
                    <a:pt x="560552" y="160430"/>
                  </a:lnTo>
                  <a:lnTo>
                    <a:pt x="578553" y="203022"/>
                  </a:lnTo>
                  <a:lnTo>
                    <a:pt x="589801" y="248699"/>
                  </a:lnTo>
                  <a:lnTo>
                    <a:pt x="593686" y="296849"/>
                  </a:lnTo>
                  <a:close/>
                </a:path>
              </a:pathLst>
            </a:custGeom>
            <a:ln w="3175">
              <a:solidFill>
                <a:srgbClr val="231F20"/>
              </a:solidFill>
            </a:ln>
          </p:spPr>
          <p:txBody>
            <a:bodyPr wrap="square" lIns="0" tIns="0" rIns="0" bIns="0" rtlCol="0"/>
            <a:lstStyle/>
            <a:p>
              <a:endParaRPr/>
            </a:p>
          </p:txBody>
        </p:sp>
        <p:sp>
          <p:nvSpPr>
            <p:cNvPr id="9" name="object 9"/>
            <p:cNvSpPr/>
            <p:nvPr/>
          </p:nvSpPr>
          <p:spPr>
            <a:xfrm>
              <a:off x="568608" y="723044"/>
              <a:ext cx="393700" cy="318770"/>
            </a:xfrm>
            <a:custGeom>
              <a:avLst/>
              <a:gdLst/>
              <a:ahLst/>
              <a:cxnLst/>
              <a:rect l="l" t="t" r="r" b="b"/>
              <a:pathLst>
                <a:path w="393700" h="318769">
                  <a:moveTo>
                    <a:pt x="393327" y="46308"/>
                  </a:moveTo>
                  <a:lnTo>
                    <a:pt x="391981" y="42321"/>
                  </a:lnTo>
                  <a:lnTo>
                    <a:pt x="389974" y="37393"/>
                  </a:lnTo>
                  <a:lnTo>
                    <a:pt x="387396" y="36695"/>
                  </a:lnTo>
                  <a:lnTo>
                    <a:pt x="364425" y="28381"/>
                  </a:lnTo>
                  <a:lnTo>
                    <a:pt x="354230" y="23682"/>
                  </a:lnTo>
                  <a:lnTo>
                    <a:pt x="344787" y="17289"/>
                  </a:lnTo>
                  <a:lnTo>
                    <a:pt x="340850" y="13987"/>
                  </a:lnTo>
                  <a:lnTo>
                    <a:pt x="336418" y="11155"/>
                  </a:lnTo>
                  <a:lnTo>
                    <a:pt x="331884" y="8704"/>
                  </a:lnTo>
                  <a:lnTo>
                    <a:pt x="316744" y="2307"/>
                  </a:lnTo>
                  <a:lnTo>
                    <a:pt x="301677" y="0"/>
                  </a:lnTo>
                  <a:lnTo>
                    <a:pt x="286896" y="2590"/>
                  </a:lnTo>
                  <a:lnTo>
                    <a:pt x="272613" y="10888"/>
                  </a:lnTo>
                  <a:lnTo>
                    <a:pt x="266687" y="16551"/>
                  </a:lnTo>
                  <a:lnTo>
                    <a:pt x="261369" y="22980"/>
                  </a:lnTo>
                  <a:lnTo>
                    <a:pt x="246375" y="44276"/>
                  </a:lnTo>
                  <a:lnTo>
                    <a:pt x="239720" y="48290"/>
                  </a:lnTo>
                  <a:lnTo>
                    <a:pt x="227058" y="48899"/>
                  </a:lnTo>
                  <a:lnTo>
                    <a:pt x="219718" y="48747"/>
                  </a:lnTo>
                  <a:lnTo>
                    <a:pt x="207675" y="49226"/>
                  </a:lnTo>
                  <a:lnTo>
                    <a:pt x="196045" y="51504"/>
                  </a:lnTo>
                  <a:lnTo>
                    <a:pt x="184710" y="55042"/>
                  </a:lnTo>
                  <a:lnTo>
                    <a:pt x="167013" y="61917"/>
                  </a:lnTo>
                  <a:lnTo>
                    <a:pt x="160803" y="65346"/>
                  </a:lnTo>
                  <a:lnTo>
                    <a:pt x="149182" y="70667"/>
                  </a:lnTo>
                  <a:lnTo>
                    <a:pt x="144089" y="73969"/>
                  </a:lnTo>
                  <a:lnTo>
                    <a:pt x="130284" y="76280"/>
                  </a:lnTo>
                  <a:lnTo>
                    <a:pt x="123960" y="80256"/>
                  </a:lnTo>
                  <a:lnTo>
                    <a:pt x="111361" y="90123"/>
                  </a:lnTo>
                  <a:lnTo>
                    <a:pt x="104161" y="93679"/>
                  </a:lnTo>
                  <a:lnTo>
                    <a:pt x="94902" y="98988"/>
                  </a:lnTo>
                  <a:lnTo>
                    <a:pt x="59721" y="132737"/>
                  </a:lnTo>
                  <a:lnTo>
                    <a:pt x="47502" y="162845"/>
                  </a:lnTo>
                  <a:lnTo>
                    <a:pt x="38013" y="177042"/>
                  </a:lnTo>
                  <a:lnTo>
                    <a:pt x="26856" y="190030"/>
                  </a:lnTo>
                  <a:lnTo>
                    <a:pt x="8935" y="209474"/>
                  </a:lnTo>
                  <a:lnTo>
                    <a:pt x="3348" y="216495"/>
                  </a:lnTo>
                  <a:lnTo>
                    <a:pt x="0" y="224535"/>
                  </a:lnTo>
                  <a:lnTo>
                    <a:pt x="643" y="241609"/>
                  </a:lnTo>
                  <a:lnTo>
                    <a:pt x="3348" y="243578"/>
                  </a:lnTo>
                  <a:lnTo>
                    <a:pt x="17907" y="234129"/>
                  </a:lnTo>
                  <a:lnTo>
                    <a:pt x="44585" y="215752"/>
                  </a:lnTo>
                  <a:lnTo>
                    <a:pt x="55799" y="209128"/>
                  </a:lnTo>
                  <a:lnTo>
                    <a:pt x="67432" y="205176"/>
                  </a:lnTo>
                  <a:lnTo>
                    <a:pt x="79561" y="204600"/>
                  </a:lnTo>
                  <a:lnTo>
                    <a:pt x="92261" y="208106"/>
                  </a:lnTo>
                  <a:lnTo>
                    <a:pt x="98280" y="210786"/>
                  </a:lnTo>
                  <a:lnTo>
                    <a:pt x="117100" y="224813"/>
                  </a:lnTo>
                  <a:lnTo>
                    <a:pt x="125371" y="230038"/>
                  </a:lnTo>
                  <a:lnTo>
                    <a:pt x="134454" y="233270"/>
                  </a:lnTo>
                  <a:lnTo>
                    <a:pt x="144877" y="233291"/>
                  </a:lnTo>
                  <a:lnTo>
                    <a:pt x="147125" y="232897"/>
                  </a:lnTo>
                  <a:lnTo>
                    <a:pt x="149576" y="233697"/>
                  </a:lnTo>
                  <a:lnTo>
                    <a:pt x="171940" y="257509"/>
                  </a:lnTo>
                  <a:lnTo>
                    <a:pt x="175738" y="265307"/>
                  </a:lnTo>
                  <a:lnTo>
                    <a:pt x="172156" y="280738"/>
                  </a:lnTo>
                  <a:lnTo>
                    <a:pt x="172728" y="285322"/>
                  </a:lnTo>
                  <a:lnTo>
                    <a:pt x="178408" y="293887"/>
                  </a:lnTo>
                  <a:lnTo>
                    <a:pt x="182896" y="299004"/>
                  </a:lnTo>
                  <a:lnTo>
                    <a:pt x="188310" y="303125"/>
                  </a:lnTo>
                  <a:lnTo>
                    <a:pt x="194966" y="305846"/>
                  </a:lnTo>
                  <a:lnTo>
                    <a:pt x="198014" y="306620"/>
                  </a:lnTo>
                  <a:lnTo>
                    <a:pt x="203525" y="310316"/>
                  </a:lnTo>
                  <a:lnTo>
                    <a:pt x="213949" y="316011"/>
                  </a:lnTo>
                  <a:lnTo>
                    <a:pt x="224418" y="318292"/>
                  </a:lnTo>
                  <a:lnTo>
                    <a:pt x="235024" y="316867"/>
                  </a:lnTo>
                  <a:lnTo>
                    <a:pt x="245854" y="311446"/>
                  </a:lnTo>
                  <a:lnTo>
                    <a:pt x="253030" y="306531"/>
                  </a:lnTo>
                  <a:lnTo>
                    <a:pt x="254300" y="297921"/>
                  </a:lnTo>
                  <a:lnTo>
                    <a:pt x="240182" y="289583"/>
                  </a:lnTo>
                  <a:lnTo>
                    <a:pt x="233129" y="286278"/>
                  </a:lnTo>
                  <a:lnTo>
                    <a:pt x="225628" y="284274"/>
                  </a:lnTo>
                  <a:lnTo>
                    <a:pt x="217483" y="284218"/>
                  </a:lnTo>
                  <a:lnTo>
                    <a:pt x="213469" y="284751"/>
                  </a:lnTo>
                  <a:lnTo>
                    <a:pt x="209291" y="284230"/>
                  </a:lnTo>
                  <a:lnTo>
                    <a:pt x="188248" y="248764"/>
                  </a:lnTo>
                  <a:lnTo>
                    <a:pt x="188755" y="239526"/>
                  </a:lnTo>
                  <a:lnTo>
                    <a:pt x="213677" y="218338"/>
                  </a:lnTo>
                  <a:lnTo>
                    <a:pt x="218695" y="218751"/>
                  </a:lnTo>
                  <a:lnTo>
                    <a:pt x="222171" y="222356"/>
                  </a:lnTo>
                  <a:lnTo>
                    <a:pt x="224899" y="229481"/>
                  </a:lnTo>
                  <a:lnTo>
                    <a:pt x="226208" y="233964"/>
                  </a:lnTo>
                  <a:lnTo>
                    <a:pt x="228417" y="237494"/>
                  </a:lnTo>
                  <a:lnTo>
                    <a:pt x="241562" y="234916"/>
                  </a:lnTo>
                  <a:lnTo>
                    <a:pt x="244076" y="236974"/>
                  </a:lnTo>
                  <a:lnTo>
                    <a:pt x="243911" y="255897"/>
                  </a:lnTo>
                  <a:lnTo>
                    <a:pt x="244496" y="265244"/>
                  </a:lnTo>
                  <a:lnTo>
                    <a:pt x="253119" y="274108"/>
                  </a:lnTo>
                  <a:lnTo>
                    <a:pt x="258834" y="270057"/>
                  </a:lnTo>
                  <a:lnTo>
                    <a:pt x="263012" y="266311"/>
                  </a:lnTo>
                  <a:lnTo>
                    <a:pt x="264219" y="262208"/>
                  </a:lnTo>
                  <a:lnTo>
                    <a:pt x="265338" y="255687"/>
                  </a:lnTo>
                  <a:lnTo>
                    <a:pt x="264798" y="249347"/>
                  </a:lnTo>
                  <a:lnTo>
                    <a:pt x="262585" y="243249"/>
                  </a:lnTo>
                  <a:lnTo>
                    <a:pt x="258681" y="237456"/>
                  </a:lnTo>
                  <a:lnTo>
                    <a:pt x="255760" y="234002"/>
                  </a:lnTo>
                  <a:lnTo>
                    <a:pt x="254338" y="229227"/>
                  </a:lnTo>
                  <a:lnTo>
                    <a:pt x="251227" y="222013"/>
                  </a:lnTo>
                  <a:lnTo>
                    <a:pt x="250719" y="218736"/>
                  </a:lnTo>
                  <a:lnTo>
                    <a:pt x="245512" y="208056"/>
                  </a:lnTo>
                  <a:lnTo>
                    <a:pt x="245854" y="206455"/>
                  </a:lnTo>
                  <a:lnTo>
                    <a:pt x="253995" y="202493"/>
                  </a:lnTo>
                  <a:lnTo>
                    <a:pt x="269356" y="195662"/>
                  </a:lnTo>
                  <a:lnTo>
                    <a:pt x="276934" y="192097"/>
                  </a:lnTo>
                  <a:lnTo>
                    <a:pt x="311718" y="164120"/>
                  </a:lnTo>
                  <a:lnTo>
                    <a:pt x="330509" y="127646"/>
                  </a:lnTo>
                  <a:lnTo>
                    <a:pt x="332686" y="113827"/>
                  </a:lnTo>
                  <a:lnTo>
                    <a:pt x="331414" y="99242"/>
                  </a:lnTo>
                  <a:lnTo>
                    <a:pt x="329992" y="92625"/>
                  </a:lnTo>
                  <a:lnTo>
                    <a:pt x="320734" y="70743"/>
                  </a:lnTo>
                  <a:lnTo>
                    <a:pt x="321610" y="65993"/>
                  </a:lnTo>
                  <a:lnTo>
                    <a:pt x="336393" y="58437"/>
                  </a:lnTo>
                  <a:lnTo>
                    <a:pt x="342921" y="55795"/>
                  </a:lnTo>
                  <a:lnTo>
                    <a:pt x="358498" y="54607"/>
                  </a:lnTo>
                  <a:lnTo>
                    <a:pt x="376888" y="54316"/>
                  </a:lnTo>
                  <a:lnTo>
                    <a:pt x="388577" y="53903"/>
                  </a:lnTo>
                  <a:lnTo>
                    <a:pt x="392844" y="51579"/>
                  </a:lnTo>
                  <a:lnTo>
                    <a:pt x="393327" y="46308"/>
                  </a:lnTo>
                  <a:close/>
                </a:path>
              </a:pathLst>
            </a:custGeom>
            <a:solidFill>
              <a:srgbClr val="FFFFFF"/>
            </a:solidFill>
          </p:spPr>
          <p:txBody>
            <a:bodyPr wrap="square" lIns="0" tIns="0" rIns="0" bIns="0" rtlCol="0"/>
            <a:lstStyle/>
            <a:p>
              <a:endParaRPr/>
            </a:p>
          </p:txBody>
        </p:sp>
        <p:sp>
          <p:nvSpPr>
            <p:cNvPr id="10" name="object 10"/>
            <p:cNvSpPr/>
            <p:nvPr/>
          </p:nvSpPr>
          <p:spPr>
            <a:xfrm>
              <a:off x="568608" y="723044"/>
              <a:ext cx="393700" cy="318770"/>
            </a:xfrm>
            <a:custGeom>
              <a:avLst/>
              <a:gdLst/>
              <a:ahLst/>
              <a:cxnLst/>
              <a:rect l="l" t="t" r="r" b="b"/>
              <a:pathLst>
                <a:path w="393700" h="318769">
                  <a:moveTo>
                    <a:pt x="219718" y="48747"/>
                  </a:moveTo>
                  <a:lnTo>
                    <a:pt x="223388" y="48747"/>
                  </a:lnTo>
                  <a:lnTo>
                    <a:pt x="227058" y="48899"/>
                  </a:lnTo>
                  <a:lnTo>
                    <a:pt x="230716" y="48721"/>
                  </a:lnTo>
                  <a:lnTo>
                    <a:pt x="239720" y="48290"/>
                  </a:lnTo>
                  <a:lnTo>
                    <a:pt x="246375" y="44276"/>
                  </a:lnTo>
                  <a:lnTo>
                    <a:pt x="251658" y="36720"/>
                  </a:lnTo>
                  <a:lnTo>
                    <a:pt x="256435" y="29821"/>
                  </a:lnTo>
                  <a:lnTo>
                    <a:pt x="261369" y="22980"/>
                  </a:lnTo>
                  <a:lnTo>
                    <a:pt x="266687" y="16551"/>
                  </a:lnTo>
                  <a:lnTo>
                    <a:pt x="272613" y="10888"/>
                  </a:lnTo>
                  <a:lnTo>
                    <a:pt x="286896" y="2590"/>
                  </a:lnTo>
                  <a:lnTo>
                    <a:pt x="301677" y="0"/>
                  </a:lnTo>
                  <a:lnTo>
                    <a:pt x="316744" y="2307"/>
                  </a:lnTo>
                  <a:lnTo>
                    <a:pt x="331884" y="8704"/>
                  </a:lnTo>
                  <a:lnTo>
                    <a:pt x="336418" y="11155"/>
                  </a:lnTo>
                  <a:lnTo>
                    <a:pt x="340850" y="13987"/>
                  </a:lnTo>
                  <a:lnTo>
                    <a:pt x="344787" y="17289"/>
                  </a:lnTo>
                  <a:lnTo>
                    <a:pt x="354230" y="23682"/>
                  </a:lnTo>
                  <a:lnTo>
                    <a:pt x="364425" y="28381"/>
                  </a:lnTo>
                  <a:lnTo>
                    <a:pt x="375005" y="32210"/>
                  </a:lnTo>
                  <a:lnTo>
                    <a:pt x="385605" y="35996"/>
                  </a:lnTo>
                  <a:lnTo>
                    <a:pt x="387396" y="36695"/>
                  </a:lnTo>
                  <a:lnTo>
                    <a:pt x="389974" y="37393"/>
                  </a:lnTo>
                  <a:lnTo>
                    <a:pt x="390533" y="38777"/>
                  </a:lnTo>
                  <a:lnTo>
                    <a:pt x="391981" y="42321"/>
                  </a:lnTo>
                  <a:lnTo>
                    <a:pt x="393327" y="46308"/>
                  </a:lnTo>
                  <a:lnTo>
                    <a:pt x="392997" y="49979"/>
                  </a:lnTo>
                  <a:lnTo>
                    <a:pt x="392844" y="51579"/>
                  </a:lnTo>
                  <a:lnTo>
                    <a:pt x="388577" y="53903"/>
                  </a:lnTo>
                  <a:lnTo>
                    <a:pt x="386075" y="54030"/>
                  </a:lnTo>
                  <a:lnTo>
                    <a:pt x="376888" y="54316"/>
                  </a:lnTo>
                  <a:lnTo>
                    <a:pt x="367687" y="54413"/>
                  </a:lnTo>
                  <a:lnTo>
                    <a:pt x="358498" y="54607"/>
                  </a:lnTo>
                  <a:lnTo>
                    <a:pt x="321610" y="65993"/>
                  </a:lnTo>
                  <a:lnTo>
                    <a:pt x="320734" y="70743"/>
                  </a:lnTo>
                  <a:lnTo>
                    <a:pt x="324696" y="79925"/>
                  </a:lnTo>
                  <a:lnTo>
                    <a:pt x="327388" y="86174"/>
                  </a:lnTo>
                  <a:lnTo>
                    <a:pt x="329992" y="92625"/>
                  </a:lnTo>
                  <a:lnTo>
                    <a:pt x="331414" y="99242"/>
                  </a:lnTo>
                  <a:lnTo>
                    <a:pt x="332686" y="113827"/>
                  </a:lnTo>
                  <a:lnTo>
                    <a:pt x="330509" y="127646"/>
                  </a:lnTo>
                  <a:lnTo>
                    <a:pt x="311718" y="164120"/>
                  </a:lnTo>
                  <a:lnTo>
                    <a:pt x="276934" y="192097"/>
                  </a:lnTo>
                  <a:lnTo>
                    <a:pt x="261635" y="199010"/>
                  </a:lnTo>
                  <a:lnTo>
                    <a:pt x="253995" y="202493"/>
                  </a:lnTo>
                  <a:lnTo>
                    <a:pt x="245854" y="206455"/>
                  </a:lnTo>
                  <a:lnTo>
                    <a:pt x="245512" y="208056"/>
                  </a:lnTo>
                  <a:lnTo>
                    <a:pt x="249322" y="215879"/>
                  </a:lnTo>
                  <a:lnTo>
                    <a:pt x="250719" y="218736"/>
                  </a:lnTo>
                  <a:lnTo>
                    <a:pt x="251227" y="222013"/>
                  </a:lnTo>
                  <a:lnTo>
                    <a:pt x="252497" y="224934"/>
                  </a:lnTo>
                  <a:lnTo>
                    <a:pt x="254338" y="229227"/>
                  </a:lnTo>
                  <a:lnTo>
                    <a:pt x="255760" y="234002"/>
                  </a:lnTo>
                  <a:lnTo>
                    <a:pt x="258681" y="237456"/>
                  </a:lnTo>
                  <a:lnTo>
                    <a:pt x="262585" y="243249"/>
                  </a:lnTo>
                  <a:lnTo>
                    <a:pt x="264798" y="249347"/>
                  </a:lnTo>
                  <a:lnTo>
                    <a:pt x="265338" y="255687"/>
                  </a:lnTo>
                  <a:lnTo>
                    <a:pt x="264219" y="262208"/>
                  </a:lnTo>
                  <a:lnTo>
                    <a:pt x="263012" y="266311"/>
                  </a:lnTo>
                  <a:lnTo>
                    <a:pt x="258834" y="270057"/>
                  </a:lnTo>
                  <a:lnTo>
                    <a:pt x="255100" y="272711"/>
                  </a:lnTo>
                  <a:lnTo>
                    <a:pt x="253119" y="274108"/>
                  </a:lnTo>
                  <a:lnTo>
                    <a:pt x="244496" y="265244"/>
                  </a:lnTo>
                  <a:lnTo>
                    <a:pt x="244267" y="261485"/>
                  </a:lnTo>
                  <a:lnTo>
                    <a:pt x="243911" y="255897"/>
                  </a:lnTo>
                  <a:lnTo>
                    <a:pt x="244038" y="250270"/>
                  </a:lnTo>
                  <a:lnTo>
                    <a:pt x="244051" y="244657"/>
                  </a:lnTo>
                  <a:lnTo>
                    <a:pt x="244076" y="236974"/>
                  </a:lnTo>
                  <a:lnTo>
                    <a:pt x="241562" y="234916"/>
                  </a:lnTo>
                  <a:lnTo>
                    <a:pt x="233980" y="236402"/>
                  </a:lnTo>
                  <a:lnTo>
                    <a:pt x="228417" y="237494"/>
                  </a:lnTo>
                  <a:lnTo>
                    <a:pt x="226208" y="233964"/>
                  </a:lnTo>
                  <a:lnTo>
                    <a:pt x="224899" y="229481"/>
                  </a:lnTo>
                  <a:lnTo>
                    <a:pt x="222171" y="222356"/>
                  </a:lnTo>
                  <a:lnTo>
                    <a:pt x="218695" y="218751"/>
                  </a:lnTo>
                  <a:lnTo>
                    <a:pt x="213677" y="218338"/>
                  </a:lnTo>
                  <a:lnTo>
                    <a:pt x="206319" y="220794"/>
                  </a:lnTo>
                  <a:lnTo>
                    <a:pt x="202001" y="222648"/>
                  </a:lnTo>
                  <a:lnTo>
                    <a:pt x="197379" y="224743"/>
                  </a:lnTo>
                  <a:lnTo>
                    <a:pt x="194216" y="228007"/>
                  </a:lnTo>
                  <a:lnTo>
                    <a:pt x="191384" y="230916"/>
                  </a:lnTo>
                  <a:lnTo>
                    <a:pt x="189454" y="235437"/>
                  </a:lnTo>
                  <a:lnTo>
                    <a:pt x="188755" y="239526"/>
                  </a:lnTo>
                  <a:lnTo>
                    <a:pt x="188248" y="248764"/>
                  </a:lnTo>
                  <a:lnTo>
                    <a:pt x="189463" y="257786"/>
                  </a:lnTo>
                  <a:lnTo>
                    <a:pt x="191731" y="266669"/>
                  </a:lnTo>
                  <a:lnTo>
                    <a:pt x="194381" y="275493"/>
                  </a:lnTo>
                  <a:lnTo>
                    <a:pt x="196032" y="281043"/>
                  </a:lnTo>
                  <a:lnTo>
                    <a:pt x="199652" y="283722"/>
                  </a:lnTo>
                  <a:lnTo>
                    <a:pt x="205202" y="284014"/>
                  </a:lnTo>
                  <a:lnTo>
                    <a:pt x="209291" y="284230"/>
                  </a:lnTo>
                  <a:lnTo>
                    <a:pt x="213469" y="284751"/>
                  </a:lnTo>
                  <a:lnTo>
                    <a:pt x="217483" y="284218"/>
                  </a:lnTo>
                  <a:lnTo>
                    <a:pt x="225628" y="284274"/>
                  </a:lnTo>
                  <a:lnTo>
                    <a:pt x="233129" y="286278"/>
                  </a:lnTo>
                  <a:lnTo>
                    <a:pt x="240182" y="289583"/>
                  </a:lnTo>
                  <a:lnTo>
                    <a:pt x="246985" y="293539"/>
                  </a:lnTo>
                  <a:lnTo>
                    <a:pt x="254300" y="297921"/>
                  </a:lnTo>
                  <a:lnTo>
                    <a:pt x="253030" y="306531"/>
                  </a:lnTo>
                  <a:lnTo>
                    <a:pt x="245854" y="311446"/>
                  </a:lnTo>
                  <a:lnTo>
                    <a:pt x="235024" y="316867"/>
                  </a:lnTo>
                  <a:lnTo>
                    <a:pt x="224418" y="318292"/>
                  </a:lnTo>
                  <a:lnTo>
                    <a:pt x="213949" y="316011"/>
                  </a:lnTo>
                  <a:lnTo>
                    <a:pt x="203525" y="310316"/>
                  </a:lnTo>
                  <a:lnTo>
                    <a:pt x="200896" y="308475"/>
                  </a:lnTo>
                  <a:lnTo>
                    <a:pt x="198014" y="306620"/>
                  </a:lnTo>
                  <a:lnTo>
                    <a:pt x="172156" y="280738"/>
                  </a:lnTo>
                  <a:lnTo>
                    <a:pt x="172969" y="277398"/>
                  </a:lnTo>
                  <a:lnTo>
                    <a:pt x="174468" y="271162"/>
                  </a:lnTo>
                  <a:lnTo>
                    <a:pt x="175738" y="265307"/>
                  </a:lnTo>
                  <a:lnTo>
                    <a:pt x="172753" y="259186"/>
                  </a:lnTo>
                  <a:lnTo>
                    <a:pt x="171940" y="257509"/>
                  </a:lnTo>
                  <a:lnTo>
                    <a:pt x="149576" y="233697"/>
                  </a:lnTo>
                  <a:lnTo>
                    <a:pt x="147125" y="232897"/>
                  </a:lnTo>
                  <a:lnTo>
                    <a:pt x="144877" y="233291"/>
                  </a:lnTo>
                  <a:lnTo>
                    <a:pt x="134454" y="233270"/>
                  </a:lnTo>
                  <a:lnTo>
                    <a:pt x="125371" y="230038"/>
                  </a:lnTo>
                  <a:lnTo>
                    <a:pt x="117100" y="224813"/>
                  </a:lnTo>
                  <a:lnTo>
                    <a:pt x="109114" y="218813"/>
                  </a:lnTo>
                  <a:lnTo>
                    <a:pt x="103780" y="214837"/>
                  </a:lnTo>
                  <a:lnTo>
                    <a:pt x="98280" y="210786"/>
                  </a:lnTo>
                  <a:lnTo>
                    <a:pt x="92261" y="208106"/>
                  </a:lnTo>
                  <a:lnTo>
                    <a:pt x="79561" y="204600"/>
                  </a:lnTo>
                  <a:lnTo>
                    <a:pt x="67432" y="205176"/>
                  </a:lnTo>
                  <a:lnTo>
                    <a:pt x="55799" y="209128"/>
                  </a:lnTo>
                  <a:lnTo>
                    <a:pt x="44585" y="215752"/>
                  </a:lnTo>
                  <a:lnTo>
                    <a:pt x="35737" y="221943"/>
                  </a:lnTo>
                  <a:lnTo>
                    <a:pt x="26852" y="228084"/>
                  </a:lnTo>
                  <a:lnTo>
                    <a:pt x="17907" y="234129"/>
                  </a:lnTo>
                  <a:lnTo>
                    <a:pt x="8872" y="240034"/>
                  </a:lnTo>
                  <a:lnTo>
                    <a:pt x="3348" y="243578"/>
                  </a:lnTo>
                  <a:lnTo>
                    <a:pt x="643" y="241609"/>
                  </a:lnTo>
                  <a:lnTo>
                    <a:pt x="414" y="235018"/>
                  </a:lnTo>
                  <a:lnTo>
                    <a:pt x="402" y="234802"/>
                  </a:lnTo>
                  <a:lnTo>
                    <a:pt x="452" y="234573"/>
                  </a:lnTo>
                  <a:lnTo>
                    <a:pt x="402" y="234370"/>
                  </a:lnTo>
                  <a:lnTo>
                    <a:pt x="0" y="224535"/>
                  </a:lnTo>
                  <a:lnTo>
                    <a:pt x="3348" y="216495"/>
                  </a:lnTo>
                  <a:lnTo>
                    <a:pt x="8935" y="209474"/>
                  </a:lnTo>
                  <a:lnTo>
                    <a:pt x="15248" y="202696"/>
                  </a:lnTo>
                  <a:lnTo>
                    <a:pt x="26856" y="190030"/>
                  </a:lnTo>
                  <a:lnTo>
                    <a:pt x="38013" y="177042"/>
                  </a:lnTo>
                  <a:lnTo>
                    <a:pt x="47502" y="162845"/>
                  </a:lnTo>
                  <a:lnTo>
                    <a:pt x="54110" y="146550"/>
                  </a:lnTo>
                  <a:lnTo>
                    <a:pt x="59721" y="132737"/>
                  </a:lnTo>
                  <a:lnTo>
                    <a:pt x="89657" y="100931"/>
                  </a:lnTo>
                  <a:lnTo>
                    <a:pt x="94902" y="98988"/>
                  </a:lnTo>
                  <a:lnTo>
                    <a:pt x="97303" y="97616"/>
                  </a:lnTo>
                  <a:lnTo>
                    <a:pt x="104161" y="93679"/>
                  </a:lnTo>
                  <a:lnTo>
                    <a:pt x="111361" y="90123"/>
                  </a:lnTo>
                  <a:lnTo>
                    <a:pt x="117534" y="85285"/>
                  </a:lnTo>
                  <a:lnTo>
                    <a:pt x="123960" y="80256"/>
                  </a:lnTo>
                  <a:lnTo>
                    <a:pt x="130284" y="76280"/>
                  </a:lnTo>
                  <a:lnTo>
                    <a:pt x="138603" y="74883"/>
                  </a:lnTo>
                  <a:lnTo>
                    <a:pt x="144089" y="73969"/>
                  </a:lnTo>
                  <a:lnTo>
                    <a:pt x="149182" y="70667"/>
                  </a:lnTo>
                  <a:lnTo>
                    <a:pt x="154389" y="68292"/>
                  </a:lnTo>
                  <a:lnTo>
                    <a:pt x="160803" y="65346"/>
                  </a:lnTo>
                  <a:lnTo>
                    <a:pt x="167013" y="61917"/>
                  </a:lnTo>
                  <a:lnTo>
                    <a:pt x="173553" y="59301"/>
                  </a:lnTo>
                  <a:lnTo>
                    <a:pt x="184710" y="55042"/>
                  </a:lnTo>
                  <a:lnTo>
                    <a:pt x="196045" y="51504"/>
                  </a:lnTo>
                  <a:lnTo>
                    <a:pt x="207675" y="49226"/>
                  </a:lnTo>
                  <a:lnTo>
                    <a:pt x="219718" y="48747"/>
                  </a:lnTo>
                  <a:close/>
                </a:path>
              </a:pathLst>
            </a:custGeom>
            <a:ln w="3175">
              <a:solidFill>
                <a:srgbClr val="231F20"/>
              </a:solidFill>
            </a:ln>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248910"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5.2 </a:t>
            </a:r>
            <a:r>
              <a:rPr lang="zh-TW" altLang="en-US" sz="3200" spc="-10" dirty="0" smtClean="0"/>
              <a:t>缺陷和失誤</a:t>
            </a:r>
            <a:endParaRPr sz="3200" dirty="0"/>
          </a:p>
        </p:txBody>
      </p:sp>
      <p:grpSp>
        <p:nvGrpSpPr>
          <p:cNvPr id="3" name="object 3"/>
          <p:cNvGrpSpPr/>
          <p:nvPr/>
        </p:nvGrpSpPr>
        <p:grpSpPr>
          <a:xfrm>
            <a:off x="1621536" y="1510283"/>
            <a:ext cx="3382010" cy="645160"/>
            <a:chOff x="1621536" y="1510283"/>
            <a:chExt cx="3382010" cy="645160"/>
          </a:xfrm>
        </p:grpSpPr>
        <p:sp>
          <p:nvSpPr>
            <p:cNvPr id="4" name="object 4"/>
            <p:cNvSpPr/>
            <p:nvPr/>
          </p:nvSpPr>
          <p:spPr>
            <a:xfrm>
              <a:off x="1636014" y="1523999"/>
              <a:ext cx="3352800" cy="616585"/>
            </a:xfrm>
            <a:custGeom>
              <a:avLst/>
              <a:gdLst/>
              <a:ahLst/>
              <a:cxnLst/>
              <a:rect l="l" t="t" r="r" b="b"/>
              <a:pathLst>
                <a:path w="3352800" h="616585">
                  <a:moveTo>
                    <a:pt x="3352800" y="616457"/>
                  </a:moveTo>
                  <a:lnTo>
                    <a:pt x="3352800" y="0"/>
                  </a:lnTo>
                  <a:lnTo>
                    <a:pt x="0" y="0"/>
                  </a:lnTo>
                  <a:lnTo>
                    <a:pt x="0" y="616457"/>
                  </a:lnTo>
                  <a:lnTo>
                    <a:pt x="3352800" y="616457"/>
                  </a:lnTo>
                  <a:close/>
                </a:path>
              </a:pathLst>
            </a:custGeom>
            <a:solidFill>
              <a:srgbClr val="C9FFBF"/>
            </a:solidFill>
          </p:spPr>
          <p:txBody>
            <a:bodyPr wrap="square" lIns="0" tIns="0" rIns="0" bIns="0" rtlCol="0"/>
            <a:lstStyle/>
            <a:p>
              <a:endParaRPr/>
            </a:p>
          </p:txBody>
        </p:sp>
        <p:sp>
          <p:nvSpPr>
            <p:cNvPr id="5" name="object 5"/>
            <p:cNvSpPr/>
            <p:nvPr/>
          </p:nvSpPr>
          <p:spPr>
            <a:xfrm>
              <a:off x="1621536" y="1510283"/>
              <a:ext cx="3382010" cy="645160"/>
            </a:xfrm>
            <a:custGeom>
              <a:avLst/>
              <a:gdLst/>
              <a:ahLst/>
              <a:cxnLst/>
              <a:rect l="l" t="t" r="r" b="b"/>
              <a:pathLst>
                <a:path w="3382010" h="645160">
                  <a:moveTo>
                    <a:pt x="3381755" y="644652"/>
                  </a:moveTo>
                  <a:lnTo>
                    <a:pt x="3381755" y="0"/>
                  </a:lnTo>
                  <a:lnTo>
                    <a:pt x="0" y="0"/>
                  </a:lnTo>
                  <a:lnTo>
                    <a:pt x="0" y="644652"/>
                  </a:lnTo>
                  <a:lnTo>
                    <a:pt x="14477" y="644652"/>
                  </a:lnTo>
                  <a:lnTo>
                    <a:pt x="14477" y="28194"/>
                  </a:lnTo>
                  <a:lnTo>
                    <a:pt x="28955" y="13716"/>
                  </a:lnTo>
                  <a:lnTo>
                    <a:pt x="28955" y="28194"/>
                  </a:lnTo>
                  <a:lnTo>
                    <a:pt x="3352800" y="28194"/>
                  </a:lnTo>
                  <a:lnTo>
                    <a:pt x="3352800" y="13716"/>
                  </a:lnTo>
                  <a:lnTo>
                    <a:pt x="3367278" y="28194"/>
                  </a:lnTo>
                  <a:lnTo>
                    <a:pt x="3367278" y="644652"/>
                  </a:lnTo>
                  <a:lnTo>
                    <a:pt x="3381755" y="644652"/>
                  </a:lnTo>
                  <a:close/>
                </a:path>
                <a:path w="3382010" h="645160">
                  <a:moveTo>
                    <a:pt x="28955" y="28194"/>
                  </a:moveTo>
                  <a:lnTo>
                    <a:pt x="28955" y="13716"/>
                  </a:lnTo>
                  <a:lnTo>
                    <a:pt x="14477" y="28194"/>
                  </a:lnTo>
                  <a:lnTo>
                    <a:pt x="28955" y="28194"/>
                  </a:lnTo>
                  <a:close/>
                </a:path>
                <a:path w="3382010" h="645160">
                  <a:moveTo>
                    <a:pt x="28955" y="615696"/>
                  </a:moveTo>
                  <a:lnTo>
                    <a:pt x="28955" y="28194"/>
                  </a:lnTo>
                  <a:lnTo>
                    <a:pt x="14477" y="28194"/>
                  </a:lnTo>
                  <a:lnTo>
                    <a:pt x="14477" y="615696"/>
                  </a:lnTo>
                  <a:lnTo>
                    <a:pt x="28955" y="615696"/>
                  </a:lnTo>
                  <a:close/>
                </a:path>
                <a:path w="3382010" h="645160">
                  <a:moveTo>
                    <a:pt x="3367278" y="615696"/>
                  </a:moveTo>
                  <a:lnTo>
                    <a:pt x="14477" y="615696"/>
                  </a:lnTo>
                  <a:lnTo>
                    <a:pt x="28955" y="630174"/>
                  </a:lnTo>
                  <a:lnTo>
                    <a:pt x="28955" y="644652"/>
                  </a:lnTo>
                  <a:lnTo>
                    <a:pt x="3352800" y="644652"/>
                  </a:lnTo>
                  <a:lnTo>
                    <a:pt x="3352800" y="630174"/>
                  </a:lnTo>
                  <a:lnTo>
                    <a:pt x="3367278" y="615696"/>
                  </a:lnTo>
                  <a:close/>
                </a:path>
                <a:path w="3382010" h="645160">
                  <a:moveTo>
                    <a:pt x="28955" y="644652"/>
                  </a:moveTo>
                  <a:lnTo>
                    <a:pt x="28955" y="630174"/>
                  </a:lnTo>
                  <a:lnTo>
                    <a:pt x="14477" y="615696"/>
                  </a:lnTo>
                  <a:lnTo>
                    <a:pt x="14477" y="644652"/>
                  </a:lnTo>
                  <a:lnTo>
                    <a:pt x="28955" y="644652"/>
                  </a:lnTo>
                  <a:close/>
                </a:path>
                <a:path w="3382010" h="645160">
                  <a:moveTo>
                    <a:pt x="3367278" y="28194"/>
                  </a:moveTo>
                  <a:lnTo>
                    <a:pt x="3352800" y="13716"/>
                  </a:lnTo>
                  <a:lnTo>
                    <a:pt x="3352800" y="28194"/>
                  </a:lnTo>
                  <a:lnTo>
                    <a:pt x="3367278" y="28194"/>
                  </a:lnTo>
                  <a:close/>
                </a:path>
                <a:path w="3382010" h="645160">
                  <a:moveTo>
                    <a:pt x="3367278" y="615696"/>
                  </a:moveTo>
                  <a:lnTo>
                    <a:pt x="3367278" y="28194"/>
                  </a:lnTo>
                  <a:lnTo>
                    <a:pt x="3352800" y="28194"/>
                  </a:lnTo>
                  <a:lnTo>
                    <a:pt x="3352800" y="615696"/>
                  </a:lnTo>
                  <a:lnTo>
                    <a:pt x="3367278" y="615696"/>
                  </a:lnTo>
                  <a:close/>
                </a:path>
                <a:path w="3382010" h="645160">
                  <a:moveTo>
                    <a:pt x="3367278" y="644652"/>
                  </a:moveTo>
                  <a:lnTo>
                    <a:pt x="3367278" y="615696"/>
                  </a:lnTo>
                  <a:lnTo>
                    <a:pt x="3352800" y="630174"/>
                  </a:lnTo>
                  <a:lnTo>
                    <a:pt x="3352800" y="644652"/>
                  </a:lnTo>
                  <a:lnTo>
                    <a:pt x="3367278" y="644652"/>
                  </a:lnTo>
                  <a:close/>
                </a:path>
              </a:pathLst>
            </a:custGeom>
            <a:solidFill>
              <a:srgbClr val="000000"/>
            </a:solidFill>
          </p:spPr>
          <p:txBody>
            <a:bodyPr wrap="square" lIns="0" tIns="0" rIns="0" bIns="0" rtlCol="0"/>
            <a:lstStyle/>
            <a:p>
              <a:endParaRPr/>
            </a:p>
          </p:txBody>
        </p:sp>
      </p:grpSp>
      <p:sp>
        <p:nvSpPr>
          <p:cNvPr id="6" name="object 6"/>
          <p:cNvSpPr txBox="1"/>
          <p:nvPr/>
        </p:nvSpPr>
        <p:spPr>
          <a:xfrm>
            <a:off x="1636014" y="1524000"/>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1</a:t>
            </a:r>
            <a:endParaRPr sz="1800" dirty="0">
              <a:latin typeface="Trebuchet MS"/>
              <a:cs typeface="Trebuchet MS"/>
            </a:endParaRPr>
          </a:p>
          <a:p>
            <a:pPr algn="ctr">
              <a:lnSpc>
                <a:spcPts val="2050"/>
              </a:lnSpc>
            </a:pPr>
            <a:r>
              <a:rPr lang="zh-TW" altLang="en-US" sz="1800" b="1" spc="-95" dirty="0" smtClean="0">
                <a:latin typeface="Trebuchet MS"/>
                <a:cs typeface="Trebuchet MS"/>
              </a:rPr>
              <a:t>開始使用</a:t>
            </a:r>
            <a:r>
              <a:rPr lang="en-US" sz="1800" b="1" spc="-95" dirty="0" smtClean="0">
                <a:latin typeface="Trebuchet MS"/>
                <a:cs typeface="Trebuchet MS"/>
              </a:rPr>
              <a:t>Weka</a:t>
            </a:r>
            <a:endParaRPr sz="1800" dirty="0">
              <a:latin typeface="Trebuchet MS"/>
              <a:cs typeface="Trebuchet MS"/>
            </a:endParaRPr>
          </a:p>
        </p:txBody>
      </p:sp>
      <p:grpSp>
        <p:nvGrpSpPr>
          <p:cNvPr id="7" name="object 7"/>
          <p:cNvGrpSpPr/>
          <p:nvPr/>
        </p:nvGrpSpPr>
        <p:grpSpPr>
          <a:xfrm>
            <a:off x="1621536" y="2577083"/>
            <a:ext cx="3382010" cy="645160"/>
            <a:chOff x="1621536" y="2577083"/>
            <a:chExt cx="3382010" cy="645160"/>
          </a:xfrm>
        </p:grpSpPr>
        <p:sp>
          <p:nvSpPr>
            <p:cNvPr id="8" name="object 8"/>
            <p:cNvSpPr/>
            <p:nvPr/>
          </p:nvSpPr>
          <p:spPr>
            <a:xfrm>
              <a:off x="1636014" y="2590799"/>
              <a:ext cx="3352800" cy="616585"/>
            </a:xfrm>
            <a:custGeom>
              <a:avLst/>
              <a:gdLst/>
              <a:ahLst/>
              <a:cxnLst/>
              <a:rect l="l" t="t" r="r" b="b"/>
              <a:pathLst>
                <a:path w="3352800" h="616585">
                  <a:moveTo>
                    <a:pt x="3352800" y="616457"/>
                  </a:moveTo>
                  <a:lnTo>
                    <a:pt x="3352800" y="0"/>
                  </a:lnTo>
                  <a:lnTo>
                    <a:pt x="0" y="0"/>
                  </a:lnTo>
                  <a:lnTo>
                    <a:pt x="0" y="616457"/>
                  </a:lnTo>
                  <a:lnTo>
                    <a:pt x="3352800" y="616457"/>
                  </a:lnTo>
                  <a:close/>
                </a:path>
              </a:pathLst>
            </a:custGeom>
            <a:solidFill>
              <a:srgbClr val="C9FFBF"/>
            </a:solidFill>
          </p:spPr>
          <p:txBody>
            <a:bodyPr wrap="square" lIns="0" tIns="0" rIns="0" bIns="0" rtlCol="0"/>
            <a:lstStyle/>
            <a:p>
              <a:endParaRPr/>
            </a:p>
          </p:txBody>
        </p:sp>
        <p:sp>
          <p:nvSpPr>
            <p:cNvPr id="9" name="object 9"/>
            <p:cNvSpPr/>
            <p:nvPr/>
          </p:nvSpPr>
          <p:spPr>
            <a:xfrm>
              <a:off x="1621536" y="2577083"/>
              <a:ext cx="3382010" cy="645160"/>
            </a:xfrm>
            <a:custGeom>
              <a:avLst/>
              <a:gdLst/>
              <a:ahLst/>
              <a:cxnLst/>
              <a:rect l="l" t="t" r="r" b="b"/>
              <a:pathLst>
                <a:path w="3382010" h="645160">
                  <a:moveTo>
                    <a:pt x="3381755" y="644652"/>
                  </a:moveTo>
                  <a:lnTo>
                    <a:pt x="3381755" y="0"/>
                  </a:lnTo>
                  <a:lnTo>
                    <a:pt x="0" y="0"/>
                  </a:lnTo>
                  <a:lnTo>
                    <a:pt x="0" y="644652"/>
                  </a:lnTo>
                  <a:lnTo>
                    <a:pt x="14478" y="644652"/>
                  </a:lnTo>
                  <a:lnTo>
                    <a:pt x="14477" y="28194"/>
                  </a:lnTo>
                  <a:lnTo>
                    <a:pt x="28955" y="13716"/>
                  </a:lnTo>
                  <a:lnTo>
                    <a:pt x="28955" y="28194"/>
                  </a:lnTo>
                  <a:lnTo>
                    <a:pt x="3352800" y="28193"/>
                  </a:lnTo>
                  <a:lnTo>
                    <a:pt x="3352800" y="13716"/>
                  </a:lnTo>
                  <a:lnTo>
                    <a:pt x="3367278" y="28193"/>
                  </a:lnTo>
                  <a:lnTo>
                    <a:pt x="3367278" y="644652"/>
                  </a:lnTo>
                  <a:lnTo>
                    <a:pt x="3381755" y="644652"/>
                  </a:lnTo>
                  <a:close/>
                </a:path>
                <a:path w="3382010" h="645160">
                  <a:moveTo>
                    <a:pt x="28955" y="28194"/>
                  </a:moveTo>
                  <a:lnTo>
                    <a:pt x="28955" y="13716"/>
                  </a:lnTo>
                  <a:lnTo>
                    <a:pt x="14477" y="28194"/>
                  </a:lnTo>
                  <a:lnTo>
                    <a:pt x="28955" y="28194"/>
                  </a:lnTo>
                  <a:close/>
                </a:path>
                <a:path w="3382010" h="645160">
                  <a:moveTo>
                    <a:pt x="28955" y="615696"/>
                  </a:moveTo>
                  <a:lnTo>
                    <a:pt x="28955" y="28194"/>
                  </a:lnTo>
                  <a:lnTo>
                    <a:pt x="14477" y="28194"/>
                  </a:lnTo>
                  <a:lnTo>
                    <a:pt x="14478" y="615696"/>
                  </a:lnTo>
                  <a:lnTo>
                    <a:pt x="28955" y="615696"/>
                  </a:lnTo>
                  <a:close/>
                </a:path>
                <a:path w="3382010" h="645160">
                  <a:moveTo>
                    <a:pt x="3367278" y="615696"/>
                  </a:moveTo>
                  <a:lnTo>
                    <a:pt x="14478" y="615696"/>
                  </a:lnTo>
                  <a:lnTo>
                    <a:pt x="28955" y="630174"/>
                  </a:lnTo>
                  <a:lnTo>
                    <a:pt x="28955" y="644652"/>
                  </a:lnTo>
                  <a:lnTo>
                    <a:pt x="3352800" y="644652"/>
                  </a:lnTo>
                  <a:lnTo>
                    <a:pt x="3352800" y="630174"/>
                  </a:lnTo>
                  <a:lnTo>
                    <a:pt x="3367278" y="615696"/>
                  </a:lnTo>
                  <a:close/>
                </a:path>
                <a:path w="3382010" h="645160">
                  <a:moveTo>
                    <a:pt x="28955" y="644652"/>
                  </a:moveTo>
                  <a:lnTo>
                    <a:pt x="28955" y="630174"/>
                  </a:lnTo>
                  <a:lnTo>
                    <a:pt x="14478" y="615696"/>
                  </a:lnTo>
                  <a:lnTo>
                    <a:pt x="14478" y="644652"/>
                  </a:lnTo>
                  <a:lnTo>
                    <a:pt x="28955" y="644652"/>
                  </a:lnTo>
                  <a:close/>
                </a:path>
                <a:path w="3382010" h="645160">
                  <a:moveTo>
                    <a:pt x="3367278" y="28193"/>
                  </a:moveTo>
                  <a:lnTo>
                    <a:pt x="3352800" y="13716"/>
                  </a:lnTo>
                  <a:lnTo>
                    <a:pt x="3352800" y="28193"/>
                  </a:lnTo>
                  <a:lnTo>
                    <a:pt x="3367278" y="28193"/>
                  </a:lnTo>
                  <a:close/>
                </a:path>
                <a:path w="3382010" h="645160">
                  <a:moveTo>
                    <a:pt x="3367278" y="615696"/>
                  </a:moveTo>
                  <a:lnTo>
                    <a:pt x="3367278" y="28193"/>
                  </a:lnTo>
                  <a:lnTo>
                    <a:pt x="3352800" y="28193"/>
                  </a:lnTo>
                  <a:lnTo>
                    <a:pt x="3352800" y="615696"/>
                  </a:lnTo>
                  <a:lnTo>
                    <a:pt x="3367278" y="615696"/>
                  </a:lnTo>
                  <a:close/>
                </a:path>
                <a:path w="3382010" h="645160">
                  <a:moveTo>
                    <a:pt x="3367278" y="644652"/>
                  </a:moveTo>
                  <a:lnTo>
                    <a:pt x="3367278" y="615696"/>
                  </a:lnTo>
                  <a:lnTo>
                    <a:pt x="3352800" y="630174"/>
                  </a:lnTo>
                  <a:lnTo>
                    <a:pt x="3352800" y="644652"/>
                  </a:lnTo>
                  <a:lnTo>
                    <a:pt x="3367278" y="644652"/>
                  </a:lnTo>
                  <a:close/>
                </a:path>
              </a:pathLst>
            </a:custGeom>
            <a:solidFill>
              <a:srgbClr val="000000"/>
            </a:solidFill>
          </p:spPr>
          <p:txBody>
            <a:bodyPr wrap="square" lIns="0" tIns="0" rIns="0" bIns="0" rtlCol="0"/>
            <a:lstStyle/>
            <a:p>
              <a:endParaRPr/>
            </a:p>
          </p:txBody>
        </p:sp>
      </p:grpSp>
      <p:sp>
        <p:nvSpPr>
          <p:cNvPr id="10" name="object 10"/>
          <p:cNvSpPr txBox="1"/>
          <p:nvPr/>
        </p:nvSpPr>
        <p:spPr>
          <a:xfrm>
            <a:off x="1636014" y="2590800"/>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2</a:t>
            </a:r>
            <a:endParaRPr sz="1800" dirty="0">
              <a:latin typeface="Trebuchet MS"/>
              <a:cs typeface="Trebuchet MS"/>
            </a:endParaRPr>
          </a:p>
          <a:p>
            <a:pPr algn="ctr">
              <a:lnSpc>
                <a:spcPts val="2050"/>
              </a:lnSpc>
            </a:pPr>
            <a:r>
              <a:rPr lang="zh-TW" altLang="en-US" sz="1800" b="1" spc="-105" dirty="0" smtClean="0">
                <a:latin typeface="Trebuchet MS"/>
                <a:cs typeface="Trebuchet MS"/>
              </a:rPr>
              <a:t>評估</a:t>
            </a:r>
            <a:endParaRPr sz="1800" dirty="0">
              <a:latin typeface="Trebuchet MS"/>
              <a:cs typeface="Trebuchet MS"/>
            </a:endParaRPr>
          </a:p>
        </p:txBody>
      </p:sp>
      <p:grpSp>
        <p:nvGrpSpPr>
          <p:cNvPr id="11" name="object 11"/>
          <p:cNvGrpSpPr/>
          <p:nvPr/>
        </p:nvGrpSpPr>
        <p:grpSpPr>
          <a:xfrm>
            <a:off x="1621536" y="3637026"/>
            <a:ext cx="3382010" cy="645160"/>
            <a:chOff x="1621536" y="3637026"/>
            <a:chExt cx="3382010" cy="645160"/>
          </a:xfrm>
        </p:grpSpPr>
        <p:sp>
          <p:nvSpPr>
            <p:cNvPr id="12" name="object 12"/>
            <p:cNvSpPr/>
            <p:nvPr/>
          </p:nvSpPr>
          <p:spPr>
            <a:xfrm>
              <a:off x="1636014" y="36515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13" name="object 13"/>
            <p:cNvSpPr/>
            <p:nvPr/>
          </p:nvSpPr>
          <p:spPr>
            <a:xfrm>
              <a:off x="1621536" y="3637026"/>
              <a:ext cx="3382010" cy="645160"/>
            </a:xfrm>
            <a:custGeom>
              <a:avLst/>
              <a:gdLst/>
              <a:ahLst/>
              <a:cxnLst/>
              <a:rect l="l" t="t" r="r" b="b"/>
              <a:pathLst>
                <a:path w="3382010" h="645160">
                  <a:moveTo>
                    <a:pt x="3381755" y="644651"/>
                  </a:moveTo>
                  <a:lnTo>
                    <a:pt x="3381755" y="0"/>
                  </a:lnTo>
                  <a:lnTo>
                    <a:pt x="0" y="0"/>
                  </a:lnTo>
                  <a:lnTo>
                    <a:pt x="0" y="644651"/>
                  </a:lnTo>
                  <a:lnTo>
                    <a:pt x="14478" y="644651"/>
                  </a:lnTo>
                  <a:lnTo>
                    <a:pt x="14478"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8" y="28956"/>
                  </a:lnTo>
                  <a:lnTo>
                    <a:pt x="28956" y="28956"/>
                  </a:lnTo>
                  <a:close/>
                </a:path>
                <a:path w="3382010" h="645160">
                  <a:moveTo>
                    <a:pt x="28956" y="616458"/>
                  </a:moveTo>
                  <a:lnTo>
                    <a:pt x="28956" y="28956"/>
                  </a:lnTo>
                  <a:lnTo>
                    <a:pt x="14478" y="28956"/>
                  </a:lnTo>
                  <a:lnTo>
                    <a:pt x="14478" y="616458"/>
                  </a:lnTo>
                  <a:lnTo>
                    <a:pt x="28956" y="616458"/>
                  </a:lnTo>
                  <a:close/>
                </a:path>
                <a:path w="3382010" h="645160">
                  <a:moveTo>
                    <a:pt x="3367278" y="616458"/>
                  </a:moveTo>
                  <a:lnTo>
                    <a:pt x="14478" y="616458"/>
                  </a:lnTo>
                  <a:lnTo>
                    <a:pt x="28956" y="630174"/>
                  </a:lnTo>
                  <a:lnTo>
                    <a:pt x="28955" y="644651"/>
                  </a:lnTo>
                  <a:lnTo>
                    <a:pt x="3352799" y="644651"/>
                  </a:lnTo>
                  <a:lnTo>
                    <a:pt x="3352799" y="630174"/>
                  </a:lnTo>
                  <a:lnTo>
                    <a:pt x="3367278" y="616458"/>
                  </a:lnTo>
                  <a:close/>
                </a:path>
                <a:path w="3382010" h="645160">
                  <a:moveTo>
                    <a:pt x="28955" y="644651"/>
                  </a:moveTo>
                  <a:lnTo>
                    <a:pt x="28956" y="630174"/>
                  </a:lnTo>
                  <a:lnTo>
                    <a:pt x="14478" y="616458"/>
                  </a:lnTo>
                  <a:lnTo>
                    <a:pt x="14478"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799" y="616458"/>
                  </a:lnTo>
                  <a:lnTo>
                    <a:pt x="3367278" y="616458"/>
                  </a:lnTo>
                  <a:close/>
                </a:path>
                <a:path w="3382010" h="645160">
                  <a:moveTo>
                    <a:pt x="3367278" y="644651"/>
                  </a:moveTo>
                  <a:lnTo>
                    <a:pt x="3367278" y="616458"/>
                  </a:lnTo>
                  <a:lnTo>
                    <a:pt x="3352799" y="630174"/>
                  </a:lnTo>
                  <a:lnTo>
                    <a:pt x="3352799" y="644651"/>
                  </a:lnTo>
                  <a:lnTo>
                    <a:pt x="3367278" y="644651"/>
                  </a:lnTo>
                  <a:close/>
                </a:path>
              </a:pathLst>
            </a:custGeom>
            <a:solidFill>
              <a:srgbClr val="000000"/>
            </a:solidFill>
          </p:spPr>
          <p:txBody>
            <a:bodyPr wrap="square" lIns="0" tIns="0" rIns="0" bIns="0" rtlCol="0"/>
            <a:lstStyle/>
            <a:p>
              <a:endParaRPr/>
            </a:p>
          </p:txBody>
        </p:sp>
      </p:grpSp>
      <p:sp>
        <p:nvSpPr>
          <p:cNvPr id="14" name="object 14"/>
          <p:cNvSpPr txBox="1"/>
          <p:nvPr/>
        </p:nvSpPr>
        <p:spPr>
          <a:xfrm>
            <a:off x="1636014" y="36515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3</a:t>
            </a:r>
            <a:endParaRPr sz="1800" dirty="0">
              <a:latin typeface="Trebuchet MS"/>
              <a:cs typeface="Trebuchet MS"/>
            </a:endParaRPr>
          </a:p>
          <a:p>
            <a:pPr algn="ctr">
              <a:lnSpc>
                <a:spcPts val="2050"/>
              </a:lnSpc>
            </a:pPr>
            <a:r>
              <a:rPr lang="zh-TW" altLang="en-US" sz="1800" b="1" spc="-95" dirty="0" smtClean="0">
                <a:latin typeface="Trebuchet MS"/>
                <a:cs typeface="Trebuchet MS"/>
              </a:rPr>
              <a:t>簡單的分類器</a:t>
            </a:r>
            <a:endParaRPr sz="1800" dirty="0">
              <a:latin typeface="Trebuchet MS"/>
              <a:cs typeface="Trebuchet MS"/>
            </a:endParaRPr>
          </a:p>
        </p:txBody>
      </p:sp>
      <p:grpSp>
        <p:nvGrpSpPr>
          <p:cNvPr id="15" name="object 15"/>
          <p:cNvGrpSpPr/>
          <p:nvPr/>
        </p:nvGrpSpPr>
        <p:grpSpPr>
          <a:xfrm>
            <a:off x="1621536" y="4703826"/>
            <a:ext cx="3382010" cy="645160"/>
            <a:chOff x="1621536" y="4703826"/>
            <a:chExt cx="3382010" cy="645160"/>
          </a:xfrm>
        </p:grpSpPr>
        <p:sp>
          <p:nvSpPr>
            <p:cNvPr id="16" name="object 16"/>
            <p:cNvSpPr/>
            <p:nvPr/>
          </p:nvSpPr>
          <p:spPr>
            <a:xfrm>
              <a:off x="1636014" y="47183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17" name="object 17"/>
            <p:cNvSpPr/>
            <p:nvPr/>
          </p:nvSpPr>
          <p:spPr>
            <a:xfrm>
              <a:off x="1621536" y="4703826"/>
              <a:ext cx="3382010" cy="645160"/>
            </a:xfrm>
            <a:custGeom>
              <a:avLst/>
              <a:gdLst/>
              <a:ahLst/>
              <a:cxnLst/>
              <a:rect l="l" t="t" r="r" b="b"/>
              <a:pathLst>
                <a:path w="3382010" h="645160">
                  <a:moveTo>
                    <a:pt x="3381755" y="644651"/>
                  </a:moveTo>
                  <a:lnTo>
                    <a:pt x="3381755" y="0"/>
                  </a:lnTo>
                  <a:lnTo>
                    <a:pt x="0" y="0"/>
                  </a:lnTo>
                  <a:lnTo>
                    <a:pt x="0" y="644651"/>
                  </a:lnTo>
                  <a:lnTo>
                    <a:pt x="14477" y="644651"/>
                  </a:lnTo>
                  <a:lnTo>
                    <a:pt x="14477"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7" y="28956"/>
                  </a:lnTo>
                  <a:lnTo>
                    <a:pt x="28956" y="28956"/>
                  </a:lnTo>
                  <a:close/>
                </a:path>
                <a:path w="3382010" h="645160">
                  <a:moveTo>
                    <a:pt x="28956" y="616458"/>
                  </a:moveTo>
                  <a:lnTo>
                    <a:pt x="28956" y="28956"/>
                  </a:lnTo>
                  <a:lnTo>
                    <a:pt x="14477" y="28956"/>
                  </a:lnTo>
                  <a:lnTo>
                    <a:pt x="14477" y="616458"/>
                  </a:lnTo>
                  <a:lnTo>
                    <a:pt x="28956" y="616458"/>
                  </a:lnTo>
                  <a:close/>
                </a:path>
                <a:path w="3382010" h="645160">
                  <a:moveTo>
                    <a:pt x="3367278" y="616458"/>
                  </a:moveTo>
                  <a:lnTo>
                    <a:pt x="14477" y="616458"/>
                  </a:lnTo>
                  <a:lnTo>
                    <a:pt x="28956" y="630174"/>
                  </a:lnTo>
                  <a:lnTo>
                    <a:pt x="28955" y="644651"/>
                  </a:lnTo>
                  <a:lnTo>
                    <a:pt x="3352799" y="644651"/>
                  </a:lnTo>
                  <a:lnTo>
                    <a:pt x="3352799" y="630174"/>
                  </a:lnTo>
                  <a:lnTo>
                    <a:pt x="3367278" y="616458"/>
                  </a:lnTo>
                  <a:close/>
                </a:path>
                <a:path w="3382010" h="645160">
                  <a:moveTo>
                    <a:pt x="28955" y="644651"/>
                  </a:moveTo>
                  <a:lnTo>
                    <a:pt x="28956" y="630174"/>
                  </a:lnTo>
                  <a:lnTo>
                    <a:pt x="14477" y="616458"/>
                  </a:lnTo>
                  <a:lnTo>
                    <a:pt x="14477"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799" y="616458"/>
                  </a:lnTo>
                  <a:lnTo>
                    <a:pt x="3367278" y="616458"/>
                  </a:lnTo>
                  <a:close/>
                </a:path>
                <a:path w="3382010" h="645160">
                  <a:moveTo>
                    <a:pt x="3367278" y="644651"/>
                  </a:moveTo>
                  <a:lnTo>
                    <a:pt x="3367278" y="616458"/>
                  </a:lnTo>
                  <a:lnTo>
                    <a:pt x="3352799" y="630174"/>
                  </a:lnTo>
                  <a:lnTo>
                    <a:pt x="3352799" y="644651"/>
                  </a:lnTo>
                  <a:lnTo>
                    <a:pt x="3367278" y="644651"/>
                  </a:lnTo>
                  <a:close/>
                </a:path>
              </a:pathLst>
            </a:custGeom>
            <a:solidFill>
              <a:srgbClr val="000000"/>
            </a:solidFill>
          </p:spPr>
          <p:txBody>
            <a:bodyPr wrap="square" lIns="0" tIns="0" rIns="0" bIns="0" rtlCol="0"/>
            <a:lstStyle/>
            <a:p>
              <a:endParaRPr/>
            </a:p>
          </p:txBody>
        </p:sp>
      </p:grpSp>
      <p:sp>
        <p:nvSpPr>
          <p:cNvPr id="18" name="object 18"/>
          <p:cNvSpPr txBox="1"/>
          <p:nvPr/>
        </p:nvSpPr>
        <p:spPr>
          <a:xfrm>
            <a:off x="1636014" y="47183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4</a:t>
            </a:r>
            <a:endParaRPr sz="1800" dirty="0">
              <a:latin typeface="Trebuchet MS"/>
              <a:cs typeface="Trebuchet MS"/>
            </a:endParaRPr>
          </a:p>
          <a:p>
            <a:pPr algn="ctr">
              <a:lnSpc>
                <a:spcPts val="2050"/>
              </a:lnSpc>
            </a:pPr>
            <a:r>
              <a:rPr lang="zh-TW" altLang="en-US" sz="1800" b="1" spc="-30" dirty="0" smtClean="0">
                <a:latin typeface="Trebuchet MS"/>
                <a:cs typeface="Trebuchet MS"/>
              </a:rPr>
              <a:t>更多的分類器</a:t>
            </a:r>
            <a:endParaRPr sz="1800" dirty="0">
              <a:latin typeface="Trebuchet MS"/>
              <a:cs typeface="Trebuchet MS"/>
            </a:endParaRPr>
          </a:p>
        </p:txBody>
      </p:sp>
      <p:grpSp>
        <p:nvGrpSpPr>
          <p:cNvPr id="19" name="object 19"/>
          <p:cNvGrpSpPr/>
          <p:nvPr/>
        </p:nvGrpSpPr>
        <p:grpSpPr>
          <a:xfrm>
            <a:off x="1621536" y="5770626"/>
            <a:ext cx="3382010" cy="645160"/>
            <a:chOff x="1621536" y="5770626"/>
            <a:chExt cx="3382010" cy="645160"/>
          </a:xfrm>
        </p:grpSpPr>
        <p:sp>
          <p:nvSpPr>
            <p:cNvPr id="20" name="object 20"/>
            <p:cNvSpPr/>
            <p:nvPr/>
          </p:nvSpPr>
          <p:spPr>
            <a:xfrm>
              <a:off x="1636014" y="57851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21" name="object 21"/>
            <p:cNvSpPr/>
            <p:nvPr/>
          </p:nvSpPr>
          <p:spPr>
            <a:xfrm>
              <a:off x="1621536" y="5770626"/>
              <a:ext cx="3382010" cy="645160"/>
            </a:xfrm>
            <a:custGeom>
              <a:avLst/>
              <a:gdLst/>
              <a:ahLst/>
              <a:cxnLst/>
              <a:rect l="l" t="t" r="r" b="b"/>
              <a:pathLst>
                <a:path w="3382010" h="645160">
                  <a:moveTo>
                    <a:pt x="3381755" y="644651"/>
                  </a:moveTo>
                  <a:lnTo>
                    <a:pt x="3381755" y="0"/>
                  </a:lnTo>
                  <a:lnTo>
                    <a:pt x="0" y="0"/>
                  </a:lnTo>
                  <a:lnTo>
                    <a:pt x="0" y="644651"/>
                  </a:lnTo>
                  <a:lnTo>
                    <a:pt x="14477" y="644651"/>
                  </a:lnTo>
                  <a:lnTo>
                    <a:pt x="14477"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7" y="28956"/>
                  </a:lnTo>
                  <a:lnTo>
                    <a:pt x="28956" y="28956"/>
                  </a:lnTo>
                  <a:close/>
                </a:path>
                <a:path w="3382010" h="645160">
                  <a:moveTo>
                    <a:pt x="28956" y="616458"/>
                  </a:moveTo>
                  <a:lnTo>
                    <a:pt x="28956" y="28956"/>
                  </a:lnTo>
                  <a:lnTo>
                    <a:pt x="14477" y="28956"/>
                  </a:lnTo>
                  <a:lnTo>
                    <a:pt x="14477" y="616458"/>
                  </a:lnTo>
                  <a:lnTo>
                    <a:pt x="28956" y="616458"/>
                  </a:lnTo>
                  <a:close/>
                </a:path>
                <a:path w="3382010" h="645160">
                  <a:moveTo>
                    <a:pt x="3367278" y="616458"/>
                  </a:moveTo>
                  <a:lnTo>
                    <a:pt x="14477" y="616458"/>
                  </a:lnTo>
                  <a:lnTo>
                    <a:pt x="28956" y="630174"/>
                  </a:lnTo>
                  <a:lnTo>
                    <a:pt x="28955" y="644651"/>
                  </a:lnTo>
                  <a:lnTo>
                    <a:pt x="3352800" y="644651"/>
                  </a:lnTo>
                  <a:lnTo>
                    <a:pt x="3352800" y="630174"/>
                  </a:lnTo>
                  <a:lnTo>
                    <a:pt x="3367278" y="616458"/>
                  </a:lnTo>
                  <a:close/>
                </a:path>
                <a:path w="3382010" h="645160">
                  <a:moveTo>
                    <a:pt x="28955" y="644651"/>
                  </a:moveTo>
                  <a:lnTo>
                    <a:pt x="28956" y="630174"/>
                  </a:lnTo>
                  <a:lnTo>
                    <a:pt x="14477" y="616458"/>
                  </a:lnTo>
                  <a:lnTo>
                    <a:pt x="14477"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800" y="616458"/>
                  </a:lnTo>
                  <a:lnTo>
                    <a:pt x="3367278" y="616458"/>
                  </a:lnTo>
                  <a:close/>
                </a:path>
                <a:path w="3382010" h="645160">
                  <a:moveTo>
                    <a:pt x="3367278" y="644651"/>
                  </a:moveTo>
                  <a:lnTo>
                    <a:pt x="3367278" y="616458"/>
                  </a:lnTo>
                  <a:lnTo>
                    <a:pt x="3352800" y="630174"/>
                  </a:lnTo>
                  <a:lnTo>
                    <a:pt x="3352800" y="644651"/>
                  </a:lnTo>
                  <a:lnTo>
                    <a:pt x="3367278" y="644651"/>
                  </a:lnTo>
                  <a:close/>
                </a:path>
              </a:pathLst>
            </a:custGeom>
            <a:solidFill>
              <a:srgbClr val="000000"/>
            </a:solidFill>
          </p:spPr>
          <p:txBody>
            <a:bodyPr wrap="square" lIns="0" tIns="0" rIns="0" bIns="0" rtlCol="0"/>
            <a:lstStyle/>
            <a:p>
              <a:endParaRPr/>
            </a:p>
          </p:txBody>
        </p:sp>
      </p:grpSp>
      <p:sp>
        <p:nvSpPr>
          <p:cNvPr id="22" name="object 22"/>
          <p:cNvSpPr txBox="1"/>
          <p:nvPr/>
        </p:nvSpPr>
        <p:spPr>
          <a:xfrm>
            <a:off x="1636014" y="57851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5</a:t>
            </a:r>
            <a:endParaRPr sz="1800" dirty="0">
              <a:latin typeface="Trebuchet MS"/>
              <a:cs typeface="Trebuchet MS"/>
            </a:endParaRPr>
          </a:p>
          <a:p>
            <a:pPr algn="ctr">
              <a:lnSpc>
                <a:spcPts val="2050"/>
              </a:lnSpc>
            </a:pPr>
            <a:r>
              <a:rPr lang="zh-TW" altLang="en-US" sz="1800" b="1" spc="-95" dirty="0" smtClean="0">
                <a:latin typeface="Trebuchet MS"/>
                <a:cs typeface="Trebuchet MS"/>
              </a:rPr>
              <a:t>融會貫通</a:t>
            </a:r>
            <a:endParaRPr sz="1800" dirty="0">
              <a:latin typeface="Trebuchet MS"/>
              <a:cs typeface="Trebuchet MS"/>
            </a:endParaRPr>
          </a:p>
        </p:txBody>
      </p:sp>
      <p:grpSp>
        <p:nvGrpSpPr>
          <p:cNvPr id="23" name="object 23"/>
          <p:cNvGrpSpPr/>
          <p:nvPr/>
        </p:nvGrpSpPr>
        <p:grpSpPr>
          <a:xfrm>
            <a:off x="4976621" y="3643884"/>
            <a:ext cx="5133975" cy="2619375"/>
            <a:chOff x="4976621" y="3643884"/>
            <a:chExt cx="5133975" cy="2619375"/>
          </a:xfrm>
        </p:grpSpPr>
        <p:sp>
          <p:nvSpPr>
            <p:cNvPr id="24" name="object 24"/>
            <p:cNvSpPr/>
            <p:nvPr/>
          </p:nvSpPr>
          <p:spPr>
            <a:xfrm>
              <a:off x="4976622" y="3789426"/>
              <a:ext cx="939800" cy="2473960"/>
            </a:xfrm>
            <a:custGeom>
              <a:avLst/>
              <a:gdLst/>
              <a:ahLst/>
              <a:cxnLst/>
              <a:rect l="l" t="t" r="r" b="b"/>
              <a:pathLst>
                <a:path w="939800" h="2473960">
                  <a:moveTo>
                    <a:pt x="929640" y="2310384"/>
                  </a:moveTo>
                  <a:lnTo>
                    <a:pt x="927354" y="2281428"/>
                  </a:lnTo>
                  <a:lnTo>
                    <a:pt x="755142" y="2297430"/>
                  </a:lnTo>
                  <a:lnTo>
                    <a:pt x="697992" y="2303526"/>
                  </a:lnTo>
                  <a:lnTo>
                    <a:pt x="640842" y="2310384"/>
                  </a:lnTo>
                  <a:lnTo>
                    <a:pt x="583692" y="2318004"/>
                  </a:lnTo>
                  <a:lnTo>
                    <a:pt x="525780" y="2326386"/>
                  </a:lnTo>
                  <a:lnTo>
                    <a:pt x="411480" y="2346960"/>
                  </a:lnTo>
                  <a:lnTo>
                    <a:pt x="353568" y="2359152"/>
                  </a:lnTo>
                  <a:lnTo>
                    <a:pt x="296418" y="2372106"/>
                  </a:lnTo>
                  <a:lnTo>
                    <a:pt x="239268" y="2385822"/>
                  </a:lnTo>
                  <a:lnTo>
                    <a:pt x="124968" y="2414778"/>
                  </a:lnTo>
                  <a:lnTo>
                    <a:pt x="10668" y="2445258"/>
                  </a:lnTo>
                  <a:lnTo>
                    <a:pt x="17526" y="2473452"/>
                  </a:lnTo>
                  <a:lnTo>
                    <a:pt x="74676" y="2457450"/>
                  </a:lnTo>
                  <a:lnTo>
                    <a:pt x="131826" y="2442972"/>
                  </a:lnTo>
                  <a:lnTo>
                    <a:pt x="188976" y="2427732"/>
                  </a:lnTo>
                  <a:lnTo>
                    <a:pt x="246126" y="2413254"/>
                  </a:lnTo>
                  <a:lnTo>
                    <a:pt x="303276" y="2399538"/>
                  </a:lnTo>
                  <a:lnTo>
                    <a:pt x="416814" y="2375154"/>
                  </a:lnTo>
                  <a:lnTo>
                    <a:pt x="502158" y="2359152"/>
                  </a:lnTo>
                  <a:lnTo>
                    <a:pt x="587502" y="2346198"/>
                  </a:lnTo>
                  <a:lnTo>
                    <a:pt x="644652" y="2338578"/>
                  </a:lnTo>
                  <a:lnTo>
                    <a:pt x="815340" y="2320290"/>
                  </a:lnTo>
                  <a:lnTo>
                    <a:pt x="872490" y="2314956"/>
                  </a:lnTo>
                  <a:lnTo>
                    <a:pt x="929640" y="2310384"/>
                  </a:lnTo>
                  <a:close/>
                </a:path>
                <a:path w="939800" h="2473960">
                  <a:moveTo>
                    <a:pt x="934212" y="1546872"/>
                  </a:moveTo>
                  <a:lnTo>
                    <a:pt x="922782" y="1520964"/>
                  </a:lnTo>
                  <a:lnTo>
                    <a:pt x="864870" y="1547634"/>
                  </a:lnTo>
                  <a:lnTo>
                    <a:pt x="836676" y="1561350"/>
                  </a:lnTo>
                  <a:lnTo>
                    <a:pt x="807720" y="1575054"/>
                  </a:lnTo>
                  <a:lnTo>
                    <a:pt x="778764" y="1589544"/>
                  </a:lnTo>
                  <a:lnTo>
                    <a:pt x="750570" y="1604784"/>
                  </a:lnTo>
                  <a:lnTo>
                    <a:pt x="721614" y="1620024"/>
                  </a:lnTo>
                  <a:lnTo>
                    <a:pt x="663702" y="1653552"/>
                  </a:lnTo>
                  <a:lnTo>
                    <a:pt x="605790" y="1690890"/>
                  </a:lnTo>
                  <a:lnTo>
                    <a:pt x="547878" y="1732800"/>
                  </a:lnTo>
                  <a:lnTo>
                    <a:pt x="518922" y="1756422"/>
                  </a:lnTo>
                  <a:lnTo>
                    <a:pt x="504444" y="1767852"/>
                  </a:lnTo>
                  <a:lnTo>
                    <a:pt x="490728" y="1780806"/>
                  </a:lnTo>
                  <a:lnTo>
                    <a:pt x="476250" y="1792998"/>
                  </a:lnTo>
                  <a:lnTo>
                    <a:pt x="432816" y="1834146"/>
                  </a:lnTo>
                  <a:lnTo>
                    <a:pt x="403860" y="1863102"/>
                  </a:lnTo>
                  <a:lnTo>
                    <a:pt x="374904" y="1893582"/>
                  </a:lnTo>
                  <a:lnTo>
                    <a:pt x="345948" y="1925586"/>
                  </a:lnTo>
                  <a:lnTo>
                    <a:pt x="317754" y="1959114"/>
                  </a:lnTo>
                  <a:lnTo>
                    <a:pt x="288798" y="1993404"/>
                  </a:lnTo>
                  <a:lnTo>
                    <a:pt x="259842" y="2028456"/>
                  </a:lnTo>
                  <a:lnTo>
                    <a:pt x="231648" y="2065032"/>
                  </a:lnTo>
                  <a:lnTo>
                    <a:pt x="202692" y="2101608"/>
                  </a:lnTo>
                  <a:lnTo>
                    <a:pt x="173736" y="2139708"/>
                  </a:lnTo>
                  <a:lnTo>
                    <a:pt x="116586" y="2216670"/>
                  </a:lnTo>
                  <a:lnTo>
                    <a:pt x="59436" y="2295156"/>
                  </a:lnTo>
                  <a:lnTo>
                    <a:pt x="2286" y="2375166"/>
                  </a:lnTo>
                  <a:lnTo>
                    <a:pt x="25908" y="2391168"/>
                  </a:lnTo>
                  <a:lnTo>
                    <a:pt x="83058" y="2311920"/>
                  </a:lnTo>
                  <a:lnTo>
                    <a:pt x="111252" y="2272296"/>
                  </a:lnTo>
                  <a:lnTo>
                    <a:pt x="140208" y="2233434"/>
                  </a:lnTo>
                  <a:lnTo>
                    <a:pt x="168402" y="2194572"/>
                  </a:lnTo>
                  <a:lnTo>
                    <a:pt x="196596" y="2156472"/>
                  </a:lnTo>
                  <a:lnTo>
                    <a:pt x="253746" y="2082558"/>
                  </a:lnTo>
                  <a:lnTo>
                    <a:pt x="282702" y="2045982"/>
                  </a:lnTo>
                  <a:lnTo>
                    <a:pt x="310896" y="2010930"/>
                  </a:lnTo>
                  <a:lnTo>
                    <a:pt x="339090" y="1977402"/>
                  </a:lnTo>
                  <a:lnTo>
                    <a:pt x="368046" y="1944636"/>
                  </a:lnTo>
                  <a:lnTo>
                    <a:pt x="381762" y="1928634"/>
                  </a:lnTo>
                  <a:lnTo>
                    <a:pt x="396240" y="1913394"/>
                  </a:lnTo>
                  <a:lnTo>
                    <a:pt x="409956" y="1898154"/>
                  </a:lnTo>
                  <a:lnTo>
                    <a:pt x="424434" y="1882914"/>
                  </a:lnTo>
                  <a:lnTo>
                    <a:pt x="452628" y="1854720"/>
                  </a:lnTo>
                  <a:lnTo>
                    <a:pt x="467106" y="1841004"/>
                  </a:lnTo>
                  <a:lnTo>
                    <a:pt x="480822" y="1827288"/>
                  </a:lnTo>
                  <a:lnTo>
                    <a:pt x="509016" y="1802142"/>
                  </a:lnTo>
                  <a:lnTo>
                    <a:pt x="523494" y="1789950"/>
                  </a:lnTo>
                  <a:lnTo>
                    <a:pt x="537210" y="1777758"/>
                  </a:lnTo>
                  <a:lnTo>
                    <a:pt x="551688" y="1766328"/>
                  </a:lnTo>
                  <a:lnTo>
                    <a:pt x="566166" y="1755660"/>
                  </a:lnTo>
                  <a:lnTo>
                    <a:pt x="579882" y="1744992"/>
                  </a:lnTo>
                  <a:lnTo>
                    <a:pt x="650748" y="1695462"/>
                  </a:lnTo>
                  <a:lnTo>
                    <a:pt x="707136" y="1661172"/>
                  </a:lnTo>
                  <a:lnTo>
                    <a:pt x="763524" y="1629930"/>
                  </a:lnTo>
                  <a:lnTo>
                    <a:pt x="848868" y="1587258"/>
                  </a:lnTo>
                  <a:lnTo>
                    <a:pt x="934212" y="1546872"/>
                  </a:lnTo>
                  <a:close/>
                </a:path>
                <a:path w="939800" h="2473960">
                  <a:moveTo>
                    <a:pt x="937260" y="782574"/>
                  </a:moveTo>
                  <a:lnTo>
                    <a:pt x="890778" y="783336"/>
                  </a:lnTo>
                  <a:lnTo>
                    <a:pt x="833628" y="829818"/>
                  </a:lnTo>
                  <a:lnTo>
                    <a:pt x="775716" y="878586"/>
                  </a:lnTo>
                  <a:lnTo>
                    <a:pt x="747522" y="904494"/>
                  </a:lnTo>
                  <a:lnTo>
                    <a:pt x="733044" y="917448"/>
                  </a:lnTo>
                  <a:lnTo>
                    <a:pt x="704088" y="944880"/>
                  </a:lnTo>
                  <a:lnTo>
                    <a:pt x="675132" y="973836"/>
                  </a:lnTo>
                  <a:lnTo>
                    <a:pt x="646176" y="1004316"/>
                  </a:lnTo>
                  <a:lnTo>
                    <a:pt x="589026" y="1069848"/>
                  </a:lnTo>
                  <a:lnTo>
                    <a:pt x="574548" y="1088136"/>
                  </a:lnTo>
                  <a:lnTo>
                    <a:pt x="560070" y="1105662"/>
                  </a:lnTo>
                  <a:lnTo>
                    <a:pt x="516636" y="1164336"/>
                  </a:lnTo>
                  <a:lnTo>
                    <a:pt x="487680" y="1206246"/>
                  </a:lnTo>
                  <a:lnTo>
                    <a:pt x="458724" y="1250442"/>
                  </a:lnTo>
                  <a:lnTo>
                    <a:pt x="430530" y="1297686"/>
                  </a:lnTo>
                  <a:lnTo>
                    <a:pt x="401574" y="1347978"/>
                  </a:lnTo>
                  <a:lnTo>
                    <a:pt x="372618" y="1400556"/>
                  </a:lnTo>
                  <a:lnTo>
                    <a:pt x="344424" y="1454670"/>
                  </a:lnTo>
                  <a:lnTo>
                    <a:pt x="315468" y="1511820"/>
                  </a:lnTo>
                  <a:lnTo>
                    <a:pt x="258318" y="1630692"/>
                  </a:lnTo>
                  <a:lnTo>
                    <a:pt x="229362" y="1693176"/>
                  </a:lnTo>
                  <a:lnTo>
                    <a:pt x="172212" y="1821192"/>
                  </a:lnTo>
                  <a:lnTo>
                    <a:pt x="115062" y="1953780"/>
                  </a:lnTo>
                  <a:lnTo>
                    <a:pt x="57912" y="2088654"/>
                  </a:lnTo>
                  <a:lnTo>
                    <a:pt x="762" y="2225052"/>
                  </a:lnTo>
                  <a:lnTo>
                    <a:pt x="27432" y="2236482"/>
                  </a:lnTo>
                  <a:lnTo>
                    <a:pt x="84582" y="2100084"/>
                  </a:lnTo>
                  <a:lnTo>
                    <a:pt x="141732" y="1964448"/>
                  </a:lnTo>
                  <a:lnTo>
                    <a:pt x="169926" y="1898154"/>
                  </a:lnTo>
                  <a:lnTo>
                    <a:pt x="198882" y="1832622"/>
                  </a:lnTo>
                  <a:lnTo>
                    <a:pt x="227076" y="1767852"/>
                  </a:lnTo>
                  <a:lnTo>
                    <a:pt x="284226" y="1642884"/>
                  </a:lnTo>
                  <a:lnTo>
                    <a:pt x="312420" y="1582686"/>
                  </a:lnTo>
                  <a:lnTo>
                    <a:pt x="341376" y="1524012"/>
                  </a:lnTo>
                  <a:lnTo>
                    <a:pt x="369570" y="1467624"/>
                  </a:lnTo>
                  <a:lnTo>
                    <a:pt x="398526" y="1413522"/>
                  </a:lnTo>
                  <a:lnTo>
                    <a:pt x="426720" y="1361694"/>
                  </a:lnTo>
                  <a:lnTo>
                    <a:pt x="454914" y="1312164"/>
                  </a:lnTo>
                  <a:lnTo>
                    <a:pt x="483108" y="1265682"/>
                  </a:lnTo>
                  <a:lnTo>
                    <a:pt x="512064" y="1221486"/>
                  </a:lnTo>
                  <a:lnTo>
                    <a:pt x="553974" y="1160526"/>
                  </a:lnTo>
                  <a:lnTo>
                    <a:pt x="568452" y="1142238"/>
                  </a:lnTo>
                  <a:lnTo>
                    <a:pt x="582930" y="1123188"/>
                  </a:lnTo>
                  <a:lnTo>
                    <a:pt x="624840" y="1071372"/>
                  </a:lnTo>
                  <a:lnTo>
                    <a:pt x="653034" y="1038606"/>
                  </a:lnTo>
                  <a:lnTo>
                    <a:pt x="695706" y="993648"/>
                  </a:lnTo>
                  <a:lnTo>
                    <a:pt x="723900" y="965454"/>
                  </a:lnTo>
                  <a:lnTo>
                    <a:pt x="752856" y="938784"/>
                  </a:lnTo>
                  <a:lnTo>
                    <a:pt x="766572" y="925830"/>
                  </a:lnTo>
                  <a:lnTo>
                    <a:pt x="794766" y="899922"/>
                  </a:lnTo>
                  <a:lnTo>
                    <a:pt x="880110" y="828294"/>
                  </a:lnTo>
                  <a:lnTo>
                    <a:pt x="909066" y="805434"/>
                  </a:lnTo>
                  <a:lnTo>
                    <a:pt x="937260" y="782574"/>
                  </a:lnTo>
                  <a:close/>
                </a:path>
                <a:path w="939800" h="2473960">
                  <a:moveTo>
                    <a:pt x="939546" y="19050"/>
                  </a:moveTo>
                  <a:lnTo>
                    <a:pt x="917448" y="0"/>
                  </a:lnTo>
                  <a:lnTo>
                    <a:pt x="889254" y="32766"/>
                  </a:lnTo>
                  <a:lnTo>
                    <a:pt x="860298" y="65532"/>
                  </a:lnTo>
                  <a:lnTo>
                    <a:pt x="832104" y="99060"/>
                  </a:lnTo>
                  <a:lnTo>
                    <a:pt x="803148" y="132588"/>
                  </a:lnTo>
                  <a:lnTo>
                    <a:pt x="774192" y="167640"/>
                  </a:lnTo>
                  <a:lnTo>
                    <a:pt x="759714" y="185928"/>
                  </a:lnTo>
                  <a:lnTo>
                    <a:pt x="745998" y="204216"/>
                  </a:lnTo>
                  <a:lnTo>
                    <a:pt x="731520" y="222504"/>
                  </a:lnTo>
                  <a:lnTo>
                    <a:pt x="717042" y="242316"/>
                  </a:lnTo>
                  <a:lnTo>
                    <a:pt x="702564" y="261366"/>
                  </a:lnTo>
                  <a:lnTo>
                    <a:pt x="659130" y="323088"/>
                  </a:lnTo>
                  <a:lnTo>
                    <a:pt x="616458" y="390144"/>
                  </a:lnTo>
                  <a:lnTo>
                    <a:pt x="587502" y="438162"/>
                  </a:lnTo>
                  <a:lnTo>
                    <a:pt x="558546" y="489204"/>
                  </a:lnTo>
                  <a:lnTo>
                    <a:pt x="529590" y="543306"/>
                  </a:lnTo>
                  <a:lnTo>
                    <a:pt x="515874" y="571500"/>
                  </a:lnTo>
                  <a:lnTo>
                    <a:pt x="501396" y="600456"/>
                  </a:lnTo>
                  <a:lnTo>
                    <a:pt x="472440" y="661416"/>
                  </a:lnTo>
                  <a:lnTo>
                    <a:pt x="457962" y="693420"/>
                  </a:lnTo>
                  <a:lnTo>
                    <a:pt x="443484" y="726186"/>
                  </a:lnTo>
                  <a:lnTo>
                    <a:pt x="429768" y="760476"/>
                  </a:lnTo>
                  <a:lnTo>
                    <a:pt x="415290" y="795528"/>
                  </a:lnTo>
                  <a:lnTo>
                    <a:pt x="400812" y="831342"/>
                  </a:lnTo>
                  <a:lnTo>
                    <a:pt x="386334" y="867918"/>
                  </a:lnTo>
                  <a:lnTo>
                    <a:pt x="371856" y="905256"/>
                  </a:lnTo>
                  <a:lnTo>
                    <a:pt x="314706" y="1062990"/>
                  </a:lnTo>
                  <a:lnTo>
                    <a:pt x="257556" y="1232154"/>
                  </a:lnTo>
                  <a:lnTo>
                    <a:pt x="200406" y="1409712"/>
                  </a:lnTo>
                  <a:lnTo>
                    <a:pt x="143256" y="1594878"/>
                  </a:lnTo>
                  <a:lnTo>
                    <a:pt x="114300" y="1689366"/>
                  </a:lnTo>
                  <a:lnTo>
                    <a:pt x="86106" y="1784616"/>
                  </a:lnTo>
                  <a:lnTo>
                    <a:pt x="57150" y="1880628"/>
                  </a:lnTo>
                  <a:lnTo>
                    <a:pt x="0" y="2074176"/>
                  </a:lnTo>
                  <a:lnTo>
                    <a:pt x="27432" y="2082558"/>
                  </a:lnTo>
                  <a:lnTo>
                    <a:pt x="84582" y="1889010"/>
                  </a:lnTo>
                  <a:lnTo>
                    <a:pt x="113538" y="1792998"/>
                  </a:lnTo>
                  <a:lnTo>
                    <a:pt x="141732" y="1696986"/>
                  </a:lnTo>
                  <a:lnTo>
                    <a:pt x="170688" y="1603260"/>
                  </a:lnTo>
                  <a:lnTo>
                    <a:pt x="198882" y="1509534"/>
                  </a:lnTo>
                  <a:lnTo>
                    <a:pt x="227838" y="1418094"/>
                  </a:lnTo>
                  <a:lnTo>
                    <a:pt x="256032" y="1328166"/>
                  </a:lnTo>
                  <a:lnTo>
                    <a:pt x="313182" y="1155192"/>
                  </a:lnTo>
                  <a:lnTo>
                    <a:pt x="342138" y="1072134"/>
                  </a:lnTo>
                  <a:lnTo>
                    <a:pt x="370332" y="992124"/>
                  </a:lnTo>
                  <a:lnTo>
                    <a:pt x="384810" y="953262"/>
                  </a:lnTo>
                  <a:lnTo>
                    <a:pt x="399288" y="915162"/>
                  </a:lnTo>
                  <a:lnTo>
                    <a:pt x="413004" y="877824"/>
                  </a:lnTo>
                  <a:lnTo>
                    <a:pt x="427482" y="841248"/>
                  </a:lnTo>
                  <a:lnTo>
                    <a:pt x="441960" y="806196"/>
                  </a:lnTo>
                  <a:lnTo>
                    <a:pt x="455676" y="771144"/>
                  </a:lnTo>
                  <a:lnTo>
                    <a:pt x="498348" y="673608"/>
                  </a:lnTo>
                  <a:lnTo>
                    <a:pt x="541020" y="584454"/>
                  </a:lnTo>
                  <a:lnTo>
                    <a:pt x="583692" y="502920"/>
                  </a:lnTo>
                  <a:lnTo>
                    <a:pt x="611886" y="452628"/>
                  </a:lnTo>
                  <a:lnTo>
                    <a:pt x="640842" y="405384"/>
                  </a:lnTo>
                  <a:lnTo>
                    <a:pt x="654558" y="382524"/>
                  </a:lnTo>
                  <a:lnTo>
                    <a:pt x="697230" y="318516"/>
                  </a:lnTo>
                  <a:lnTo>
                    <a:pt x="725424" y="278130"/>
                  </a:lnTo>
                  <a:lnTo>
                    <a:pt x="768096" y="221742"/>
                  </a:lnTo>
                  <a:lnTo>
                    <a:pt x="797052" y="185928"/>
                  </a:lnTo>
                  <a:lnTo>
                    <a:pt x="810768" y="168402"/>
                  </a:lnTo>
                  <a:lnTo>
                    <a:pt x="825246" y="150876"/>
                  </a:lnTo>
                  <a:lnTo>
                    <a:pt x="853440" y="117348"/>
                  </a:lnTo>
                  <a:lnTo>
                    <a:pt x="882396" y="83820"/>
                  </a:lnTo>
                  <a:lnTo>
                    <a:pt x="939546" y="19050"/>
                  </a:lnTo>
                  <a:close/>
                </a:path>
              </a:pathLst>
            </a:custGeom>
            <a:solidFill>
              <a:srgbClr val="000000"/>
            </a:solidFill>
          </p:spPr>
          <p:txBody>
            <a:bodyPr wrap="square" lIns="0" tIns="0" rIns="0" bIns="0" rtlCol="0"/>
            <a:lstStyle/>
            <a:p>
              <a:endParaRPr/>
            </a:p>
          </p:txBody>
        </p:sp>
        <p:sp>
          <p:nvSpPr>
            <p:cNvPr id="25" name="object 25"/>
            <p:cNvSpPr/>
            <p:nvPr/>
          </p:nvSpPr>
          <p:spPr>
            <a:xfrm>
              <a:off x="5904737" y="3657600"/>
              <a:ext cx="4191000" cy="368935"/>
            </a:xfrm>
            <a:custGeom>
              <a:avLst/>
              <a:gdLst/>
              <a:ahLst/>
              <a:cxnLst/>
              <a:rect l="l" t="t" r="r" b="b"/>
              <a:pathLst>
                <a:path w="4191000" h="368935">
                  <a:moveTo>
                    <a:pt x="4191000" y="368808"/>
                  </a:moveTo>
                  <a:lnTo>
                    <a:pt x="4191000" y="0"/>
                  </a:lnTo>
                  <a:lnTo>
                    <a:pt x="0" y="0"/>
                  </a:lnTo>
                  <a:lnTo>
                    <a:pt x="0" y="368808"/>
                  </a:lnTo>
                  <a:lnTo>
                    <a:pt x="4191000" y="368808"/>
                  </a:lnTo>
                  <a:close/>
                </a:path>
              </a:pathLst>
            </a:custGeom>
            <a:solidFill>
              <a:srgbClr val="00FFFF"/>
            </a:solidFill>
          </p:spPr>
          <p:txBody>
            <a:bodyPr wrap="square" lIns="0" tIns="0" rIns="0" bIns="0" rtlCol="0"/>
            <a:lstStyle/>
            <a:p>
              <a:endParaRPr/>
            </a:p>
          </p:txBody>
        </p:sp>
        <p:sp>
          <p:nvSpPr>
            <p:cNvPr id="26" name="object 26"/>
            <p:cNvSpPr/>
            <p:nvPr/>
          </p:nvSpPr>
          <p:spPr>
            <a:xfrm>
              <a:off x="5891021" y="3643884"/>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3715"/>
                  </a:lnTo>
                  <a:lnTo>
                    <a:pt x="28193" y="28193"/>
                  </a:lnTo>
                  <a:lnTo>
                    <a:pt x="4191000" y="28193"/>
                  </a:lnTo>
                  <a:lnTo>
                    <a:pt x="4191000" y="13715"/>
                  </a:lnTo>
                  <a:lnTo>
                    <a:pt x="4204716" y="28193"/>
                  </a:lnTo>
                  <a:lnTo>
                    <a:pt x="4204716" y="397001"/>
                  </a:lnTo>
                  <a:lnTo>
                    <a:pt x="4219194" y="397001"/>
                  </a:lnTo>
                  <a:close/>
                </a:path>
                <a:path w="4219575" h="397510">
                  <a:moveTo>
                    <a:pt x="28193" y="28193"/>
                  </a:moveTo>
                  <a:lnTo>
                    <a:pt x="28193" y="13715"/>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3715"/>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27" name="object 27"/>
          <p:cNvSpPr txBox="1"/>
          <p:nvPr/>
        </p:nvSpPr>
        <p:spPr>
          <a:xfrm>
            <a:off x="5904738" y="3657600"/>
            <a:ext cx="4191000" cy="280846"/>
          </a:xfrm>
          <a:prstGeom prst="rect">
            <a:avLst/>
          </a:prstGeom>
        </p:spPr>
        <p:txBody>
          <a:bodyPr vert="horz" wrap="square" lIns="0" tIns="3810" rIns="0" bIns="0" rtlCol="0">
            <a:spAutoFit/>
          </a:bodyPr>
          <a:lstStyle/>
          <a:p>
            <a:pPr marL="90805">
              <a:lnSpc>
                <a:spcPct val="100000"/>
              </a:lnSpc>
              <a:spcBef>
                <a:spcPts val="30"/>
              </a:spcBef>
            </a:pPr>
            <a:r>
              <a:rPr sz="1800" b="1" spc="-110" dirty="0">
                <a:latin typeface="Trebuchet MS"/>
                <a:cs typeface="Trebuchet MS"/>
              </a:rPr>
              <a:t>Lesson </a:t>
            </a:r>
            <a:r>
              <a:rPr sz="1800" b="1" spc="-160" dirty="0">
                <a:latin typeface="Trebuchet MS"/>
                <a:cs typeface="Trebuchet MS"/>
              </a:rPr>
              <a:t>5.1 </a:t>
            </a:r>
            <a:r>
              <a:rPr lang="zh-TW" altLang="en-US" sz="1800" b="1" spc="-150" dirty="0" smtClean="0">
                <a:latin typeface="Trebuchet MS"/>
                <a:cs typeface="Trebuchet MS"/>
              </a:rPr>
              <a:t>資料探勘過程</a:t>
            </a:r>
            <a:endParaRPr sz="1800" dirty="0">
              <a:latin typeface="Trebuchet MS"/>
              <a:cs typeface="Trebuchet MS"/>
            </a:endParaRPr>
          </a:p>
        </p:txBody>
      </p:sp>
      <p:grpSp>
        <p:nvGrpSpPr>
          <p:cNvPr id="28" name="object 28"/>
          <p:cNvGrpSpPr/>
          <p:nvPr/>
        </p:nvGrpSpPr>
        <p:grpSpPr>
          <a:xfrm>
            <a:off x="5891021" y="4405884"/>
            <a:ext cx="4219575" cy="397510"/>
            <a:chOff x="5891021" y="4405884"/>
            <a:chExt cx="4219575" cy="397510"/>
          </a:xfrm>
        </p:grpSpPr>
        <p:sp>
          <p:nvSpPr>
            <p:cNvPr id="29" name="object 29"/>
            <p:cNvSpPr/>
            <p:nvPr/>
          </p:nvSpPr>
          <p:spPr>
            <a:xfrm>
              <a:off x="5904737" y="4419600"/>
              <a:ext cx="4191000" cy="368935"/>
            </a:xfrm>
            <a:custGeom>
              <a:avLst/>
              <a:gdLst/>
              <a:ahLst/>
              <a:cxnLst/>
              <a:rect l="l" t="t" r="r" b="b"/>
              <a:pathLst>
                <a:path w="4191000" h="368935">
                  <a:moveTo>
                    <a:pt x="4191000" y="368808"/>
                  </a:moveTo>
                  <a:lnTo>
                    <a:pt x="4191000" y="0"/>
                  </a:lnTo>
                  <a:lnTo>
                    <a:pt x="0" y="0"/>
                  </a:lnTo>
                  <a:lnTo>
                    <a:pt x="0" y="368808"/>
                  </a:lnTo>
                  <a:lnTo>
                    <a:pt x="4191000" y="368808"/>
                  </a:lnTo>
                  <a:close/>
                </a:path>
              </a:pathLst>
            </a:custGeom>
            <a:solidFill>
              <a:srgbClr val="00FFFF"/>
            </a:solidFill>
          </p:spPr>
          <p:txBody>
            <a:bodyPr wrap="square" lIns="0" tIns="0" rIns="0" bIns="0" rtlCol="0"/>
            <a:lstStyle/>
            <a:p>
              <a:endParaRPr/>
            </a:p>
          </p:txBody>
        </p:sp>
        <p:sp>
          <p:nvSpPr>
            <p:cNvPr id="30" name="object 30"/>
            <p:cNvSpPr/>
            <p:nvPr/>
          </p:nvSpPr>
          <p:spPr>
            <a:xfrm>
              <a:off x="5891021" y="4405884"/>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3715"/>
                  </a:lnTo>
                  <a:lnTo>
                    <a:pt x="28193" y="28193"/>
                  </a:lnTo>
                  <a:lnTo>
                    <a:pt x="4191000" y="28193"/>
                  </a:lnTo>
                  <a:lnTo>
                    <a:pt x="4191000" y="13715"/>
                  </a:lnTo>
                  <a:lnTo>
                    <a:pt x="4204716" y="28193"/>
                  </a:lnTo>
                  <a:lnTo>
                    <a:pt x="4204716" y="397001"/>
                  </a:lnTo>
                  <a:lnTo>
                    <a:pt x="4219194" y="397001"/>
                  </a:lnTo>
                  <a:close/>
                </a:path>
                <a:path w="4219575" h="397510">
                  <a:moveTo>
                    <a:pt x="28193" y="28193"/>
                  </a:moveTo>
                  <a:lnTo>
                    <a:pt x="28193" y="13715"/>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3715"/>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31" name="object 31"/>
          <p:cNvSpPr txBox="1"/>
          <p:nvPr/>
        </p:nvSpPr>
        <p:spPr>
          <a:xfrm>
            <a:off x="5904738" y="4419600"/>
            <a:ext cx="4191000" cy="280846"/>
          </a:xfrm>
          <a:prstGeom prst="rect">
            <a:avLst/>
          </a:prstGeom>
        </p:spPr>
        <p:txBody>
          <a:bodyPr vert="horz" wrap="square" lIns="0" tIns="3810" rIns="0" bIns="0" rtlCol="0">
            <a:spAutoFit/>
          </a:bodyPr>
          <a:lstStyle/>
          <a:p>
            <a:pPr marL="90805">
              <a:lnSpc>
                <a:spcPct val="100000"/>
              </a:lnSpc>
              <a:spcBef>
                <a:spcPts val="30"/>
              </a:spcBef>
            </a:pPr>
            <a:r>
              <a:rPr sz="1800" b="1" spc="-110" dirty="0">
                <a:latin typeface="Trebuchet MS"/>
                <a:cs typeface="Trebuchet MS"/>
              </a:rPr>
              <a:t>Lesson </a:t>
            </a:r>
            <a:r>
              <a:rPr sz="1800" b="1" spc="-160" dirty="0">
                <a:latin typeface="Trebuchet MS"/>
                <a:cs typeface="Trebuchet MS"/>
              </a:rPr>
              <a:t>5.2 </a:t>
            </a:r>
            <a:r>
              <a:rPr lang="zh-TW" altLang="en-US" sz="1800" b="1" spc="-90" dirty="0" smtClean="0">
                <a:latin typeface="Trebuchet MS"/>
                <a:cs typeface="Trebuchet MS"/>
              </a:rPr>
              <a:t>缺陷和失誤</a:t>
            </a:r>
            <a:endParaRPr sz="1800" dirty="0">
              <a:latin typeface="Trebuchet MS"/>
              <a:cs typeface="Trebuchet MS"/>
            </a:endParaRPr>
          </a:p>
        </p:txBody>
      </p:sp>
      <p:grpSp>
        <p:nvGrpSpPr>
          <p:cNvPr id="32" name="object 32"/>
          <p:cNvGrpSpPr/>
          <p:nvPr/>
        </p:nvGrpSpPr>
        <p:grpSpPr>
          <a:xfrm>
            <a:off x="5891021" y="5169408"/>
            <a:ext cx="4219575" cy="397510"/>
            <a:chOff x="5891021" y="5169408"/>
            <a:chExt cx="4219575" cy="397510"/>
          </a:xfrm>
        </p:grpSpPr>
        <p:sp>
          <p:nvSpPr>
            <p:cNvPr id="33" name="object 33"/>
            <p:cNvSpPr/>
            <p:nvPr/>
          </p:nvSpPr>
          <p:spPr>
            <a:xfrm>
              <a:off x="5904737" y="5183886"/>
              <a:ext cx="4191000" cy="368300"/>
            </a:xfrm>
            <a:custGeom>
              <a:avLst/>
              <a:gdLst/>
              <a:ahLst/>
              <a:cxnLst/>
              <a:rect l="l" t="t" r="r" b="b"/>
              <a:pathLst>
                <a:path w="4191000" h="368300">
                  <a:moveTo>
                    <a:pt x="4191000" y="368046"/>
                  </a:moveTo>
                  <a:lnTo>
                    <a:pt x="4191000" y="0"/>
                  </a:lnTo>
                  <a:lnTo>
                    <a:pt x="0" y="0"/>
                  </a:lnTo>
                  <a:lnTo>
                    <a:pt x="0" y="368046"/>
                  </a:lnTo>
                  <a:lnTo>
                    <a:pt x="4191000" y="368046"/>
                  </a:lnTo>
                  <a:close/>
                </a:path>
              </a:pathLst>
            </a:custGeom>
            <a:solidFill>
              <a:srgbClr val="00FFFF"/>
            </a:solidFill>
          </p:spPr>
          <p:txBody>
            <a:bodyPr wrap="square" lIns="0" tIns="0" rIns="0" bIns="0" rtlCol="0"/>
            <a:lstStyle/>
            <a:p>
              <a:endParaRPr/>
            </a:p>
          </p:txBody>
        </p:sp>
        <p:sp>
          <p:nvSpPr>
            <p:cNvPr id="34" name="object 34"/>
            <p:cNvSpPr/>
            <p:nvPr/>
          </p:nvSpPr>
          <p:spPr>
            <a:xfrm>
              <a:off x="5891021" y="5169408"/>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4477"/>
                  </a:lnTo>
                  <a:lnTo>
                    <a:pt x="28193" y="28193"/>
                  </a:lnTo>
                  <a:lnTo>
                    <a:pt x="4191000" y="28193"/>
                  </a:lnTo>
                  <a:lnTo>
                    <a:pt x="4191000" y="14477"/>
                  </a:lnTo>
                  <a:lnTo>
                    <a:pt x="4204716" y="28193"/>
                  </a:lnTo>
                  <a:lnTo>
                    <a:pt x="4204716" y="397001"/>
                  </a:lnTo>
                  <a:lnTo>
                    <a:pt x="4219194" y="397001"/>
                  </a:lnTo>
                  <a:close/>
                </a:path>
                <a:path w="4219575" h="397510">
                  <a:moveTo>
                    <a:pt x="28193" y="28193"/>
                  </a:moveTo>
                  <a:lnTo>
                    <a:pt x="28193" y="14477"/>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4477"/>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35" name="object 35"/>
          <p:cNvSpPr txBox="1"/>
          <p:nvPr/>
        </p:nvSpPr>
        <p:spPr>
          <a:xfrm>
            <a:off x="5983478" y="5174234"/>
            <a:ext cx="3225800" cy="566822"/>
          </a:xfrm>
          <a:prstGeom prst="rect">
            <a:avLst/>
          </a:prstGeom>
        </p:spPr>
        <p:txBody>
          <a:bodyPr vert="horz" wrap="square" lIns="0" tIns="12700" rIns="0" bIns="0" rtlCol="0">
            <a:spAutoFit/>
          </a:bodyPr>
          <a:lstStyle/>
          <a:p>
            <a:pPr marL="12700">
              <a:lnSpc>
                <a:spcPct val="100000"/>
              </a:lnSpc>
              <a:spcBef>
                <a:spcPts val="100"/>
              </a:spcBef>
            </a:pPr>
            <a:r>
              <a:rPr sz="1800" b="1" spc="-110" dirty="0">
                <a:latin typeface="Trebuchet MS"/>
                <a:cs typeface="Trebuchet MS"/>
              </a:rPr>
              <a:t>Lesson </a:t>
            </a:r>
            <a:r>
              <a:rPr sz="1800" b="1" spc="-160" dirty="0">
                <a:latin typeface="Trebuchet MS"/>
                <a:cs typeface="Trebuchet MS"/>
              </a:rPr>
              <a:t>5.3 </a:t>
            </a:r>
            <a:r>
              <a:rPr lang="zh-TW" altLang="en-US" sz="1800" b="1" spc="-75" dirty="0" smtClean="0">
                <a:latin typeface="Trebuchet MS"/>
                <a:cs typeface="Trebuchet MS"/>
              </a:rPr>
              <a:t>資料探勘中的道德規範</a:t>
            </a:r>
            <a:endParaRPr sz="1800" dirty="0">
              <a:latin typeface="Trebuchet MS"/>
              <a:cs typeface="Trebuchet MS"/>
            </a:endParaRPr>
          </a:p>
        </p:txBody>
      </p:sp>
      <p:sp>
        <p:nvSpPr>
          <p:cNvPr id="39" name="object 39"/>
          <p:cNvSpPr txBox="1"/>
          <p:nvPr/>
        </p:nvSpPr>
        <p:spPr>
          <a:xfrm>
            <a:off x="5983478" y="5936234"/>
            <a:ext cx="1966595" cy="299720"/>
          </a:xfrm>
          <a:prstGeom prst="rect">
            <a:avLst/>
          </a:prstGeom>
        </p:spPr>
        <p:txBody>
          <a:bodyPr vert="horz" wrap="square" lIns="0" tIns="12700" rIns="0" bIns="0" rtlCol="0">
            <a:spAutoFit/>
          </a:bodyPr>
          <a:lstStyle/>
          <a:p>
            <a:pPr marL="12700">
              <a:lnSpc>
                <a:spcPct val="100000"/>
              </a:lnSpc>
              <a:spcBef>
                <a:spcPts val="100"/>
              </a:spcBef>
            </a:pPr>
            <a:r>
              <a:rPr sz="1800" b="1" spc="-110" dirty="0">
                <a:latin typeface="Trebuchet MS"/>
                <a:cs typeface="Trebuchet MS"/>
              </a:rPr>
              <a:t>Lesson </a:t>
            </a:r>
            <a:r>
              <a:rPr sz="1800" b="1" spc="-160" dirty="0">
                <a:latin typeface="Trebuchet MS"/>
                <a:cs typeface="Trebuchet MS"/>
              </a:rPr>
              <a:t>5.4</a:t>
            </a:r>
            <a:r>
              <a:rPr sz="1800" b="1" spc="-225" dirty="0">
                <a:latin typeface="Trebuchet MS"/>
                <a:cs typeface="Trebuchet MS"/>
              </a:rPr>
              <a:t> </a:t>
            </a:r>
            <a:r>
              <a:rPr lang="zh-TW" altLang="en-US" sz="1800" b="1" spc="-95" dirty="0" smtClean="0">
                <a:latin typeface="Trebuchet MS"/>
                <a:cs typeface="Trebuchet MS"/>
              </a:rPr>
              <a:t>總結</a:t>
            </a:r>
            <a:endParaRPr sz="1800" dirty="0">
              <a:latin typeface="Trebuchet MS"/>
              <a:cs typeface="Trebuchet MS"/>
            </a:endParaRPr>
          </a:p>
        </p:txBody>
      </p:sp>
      <p:grpSp>
        <p:nvGrpSpPr>
          <p:cNvPr id="36" name="object 36"/>
          <p:cNvGrpSpPr/>
          <p:nvPr/>
        </p:nvGrpSpPr>
        <p:grpSpPr>
          <a:xfrm>
            <a:off x="5876544" y="5010911"/>
            <a:ext cx="4273550" cy="1393190"/>
            <a:chOff x="5876544" y="5010911"/>
            <a:chExt cx="4273550" cy="1393190"/>
          </a:xfrm>
        </p:grpSpPr>
        <p:sp>
          <p:nvSpPr>
            <p:cNvPr id="37" name="object 37"/>
            <p:cNvSpPr/>
            <p:nvPr/>
          </p:nvSpPr>
          <p:spPr>
            <a:xfrm>
              <a:off x="5904738" y="5945886"/>
              <a:ext cx="4191000" cy="368300"/>
            </a:xfrm>
            <a:custGeom>
              <a:avLst/>
              <a:gdLst/>
              <a:ahLst/>
              <a:cxnLst/>
              <a:rect l="l" t="t" r="r" b="b"/>
              <a:pathLst>
                <a:path w="4191000" h="368300">
                  <a:moveTo>
                    <a:pt x="4191000" y="368046"/>
                  </a:moveTo>
                  <a:lnTo>
                    <a:pt x="4191000" y="0"/>
                  </a:lnTo>
                  <a:lnTo>
                    <a:pt x="0" y="0"/>
                  </a:lnTo>
                  <a:lnTo>
                    <a:pt x="0" y="368046"/>
                  </a:lnTo>
                  <a:lnTo>
                    <a:pt x="4191000" y="368046"/>
                  </a:lnTo>
                  <a:close/>
                </a:path>
              </a:pathLst>
            </a:custGeom>
            <a:solidFill>
              <a:srgbClr val="00FFFF"/>
            </a:solidFill>
          </p:spPr>
          <p:txBody>
            <a:bodyPr wrap="square" lIns="0" tIns="0" rIns="0" bIns="0" rtlCol="0"/>
            <a:lstStyle/>
            <a:p>
              <a:endParaRPr/>
            </a:p>
          </p:txBody>
        </p:sp>
        <p:sp>
          <p:nvSpPr>
            <p:cNvPr id="38" name="object 38"/>
            <p:cNvSpPr/>
            <p:nvPr/>
          </p:nvSpPr>
          <p:spPr>
            <a:xfrm>
              <a:off x="5876544" y="5010911"/>
              <a:ext cx="4273296" cy="1392936"/>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340" y="208280"/>
            <a:ext cx="5248910" cy="513080"/>
          </a:xfrm>
          <a:prstGeom prst="rect">
            <a:avLst/>
          </a:prstGeom>
        </p:spPr>
        <p:txBody>
          <a:bodyPr vert="horz" wrap="square" lIns="0" tIns="12065" rIns="0" bIns="0" rtlCol="0">
            <a:spAutoFit/>
          </a:bodyPr>
          <a:lstStyle/>
          <a:p>
            <a:pPr marL="12700">
              <a:lnSpc>
                <a:spcPct val="100000"/>
              </a:lnSpc>
              <a:spcBef>
                <a:spcPts val="95"/>
              </a:spcBef>
            </a:pPr>
            <a:r>
              <a:rPr sz="3200" b="1" i="1" spc="-5" dirty="0">
                <a:solidFill>
                  <a:srgbClr val="E41815"/>
                </a:solidFill>
                <a:latin typeface="Carlito"/>
                <a:cs typeface="Carlito"/>
              </a:rPr>
              <a:t>Lesson 5.2 </a:t>
            </a:r>
            <a:r>
              <a:rPr lang="zh-TW" altLang="en-US" sz="3200" b="1" i="1" spc="-10" dirty="0" smtClean="0">
                <a:solidFill>
                  <a:srgbClr val="E41815"/>
                </a:solidFill>
                <a:latin typeface="Carlito"/>
                <a:cs typeface="Carlito"/>
              </a:rPr>
              <a:t>缺陷和失誤</a:t>
            </a:r>
            <a:endParaRPr sz="3200" dirty="0">
              <a:latin typeface="Carlito"/>
              <a:cs typeface="Carlito"/>
            </a:endParaRPr>
          </a:p>
        </p:txBody>
      </p:sp>
      <p:sp>
        <p:nvSpPr>
          <p:cNvPr id="3" name="object 3"/>
          <p:cNvSpPr txBox="1"/>
          <p:nvPr/>
        </p:nvSpPr>
        <p:spPr>
          <a:xfrm>
            <a:off x="1710182" y="1495298"/>
            <a:ext cx="9948418" cy="1451679"/>
          </a:xfrm>
          <a:prstGeom prst="rect">
            <a:avLst/>
          </a:prstGeom>
        </p:spPr>
        <p:txBody>
          <a:bodyPr vert="horz" wrap="square" lIns="0" tIns="12700" rIns="0" bIns="0" rtlCol="0">
            <a:spAutoFit/>
          </a:bodyPr>
          <a:lstStyle/>
          <a:p>
            <a:pPr marL="12700">
              <a:lnSpc>
                <a:spcPct val="100000"/>
              </a:lnSpc>
              <a:spcBef>
                <a:spcPts val="100"/>
              </a:spcBef>
              <a:tabLst>
                <a:tab pos="1266825" algn="l"/>
              </a:tabLst>
            </a:pPr>
            <a:r>
              <a:rPr sz="2800" spc="-185" dirty="0" smtClean="0">
                <a:latin typeface="Trebuchet MS"/>
                <a:cs typeface="Trebuchet MS"/>
              </a:rPr>
              <a:t>Pitfall</a:t>
            </a:r>
            <a:r>
              <a:rPr lang="en-US" altLang="zh-TW" sz="2800" spc="-185" dirty="0" smtClean="0">
                <a:latin typeface="Trebuchet MS"/>
                <a:cs typeface="Trebuchet MS"/>
              </a:rPr>
              <a:t>(</a:t>
            </a:r>
            <a:r>
              <a:rPr lang="zh-TW" altLang="en-US" sz="2800" spc="-185" dirty="0" smtClean="0">
                <a:latin typeface="Trebuchet MS"/>
                <a:cs typeface="Trebuchet MS"/>
              </a:rPr>
              <a:t>缺陷</a:t>
            </a:r>
            <a:r>
              <a:rPr lang="en-US" altLang="zh-TW" sz="2800" spc="-185" dirty="0" smtClean="0">
                <a:latin typeface="Trebuchet MS"/>
                <a:cs typeface="Trebuchet MS"/>
              </a:rPr>
              <a:t>)</a:t>
            </a:r>
            <a:r>
              <a:rPr sz="2800" spc="-185" dirty="0" smtClean="0">
                <a:latin typeface="Trebuchet MS"/>
                <a:cs typeface="Trebuchet MS"/>
              </a:rPr>
              <a:t>:</a:t>
            </a:r>
            <a:r>
              <a:rPr sz="2800" spc="-185" dirty="0">
                <a:latin typeface="Trebuchet MS"/>
                <a:cs typeface="Trebuchet MS"/>
              </a:rPr>
              <a:t>	</a:t>
            </a:r>
            <a:r>
              <a:rPr lang="zh-TW" altLang="en-US" sz="2800" spc="-35" dirty="0">
                <a:latin typeface="Trebuchet MS"/>
                <a:cs typeface="Trebuchet MS"/>
              </a:rPr>
              <a:t>隱藏的或者沒有料到的危險和</a:t>
            </a:r>
            <a:r>
              <a:rPr lang="zh-TW" altLang="en-US" sz="2800" spc="-35" dirty="0" smtClean="0">
                <a:latin typeface="Trebuchet MS"/>
                <a:cs typeface="Trebuchet MS"/>
              </a:rPr>
              <a:t>困難</a:t>
            </a:r>
            <a:endParaRPr sz="2800" dirty="0">
              <a:latin typeface="Trebuchet MS"/>
              <a:cs typeface="Trebuchet MS"/>
            </a:endParaRPr>
          </a:p>
          <a:p>
            <a:pPr>
              <a:lnSpc>
                <a:spcPct val="100000"/>
              </a:lnSpc>
              <a:spcBef>
                <a:spcPts val="5"/>
              </a:spcBef>
            </a:pPr>
            <a:endParaRPr sz="3750" dirty="0">
              <a:latin typeface="Trebuchet MS"/>
              <a:cs typeface="Trebuchet MS"/>
            </a:endParaRPr>
          </a:p>
          <a:p>
            <a:pPr marL="12700">
              <a:lnSpc>
                <a:spcPct val="100000"/>
              </a:lnSpc>
              <a:spcBef>
                <a:spcPts val="5"/>
              </a:spcBef>
            </a:pPr>
            <a:r>
              <a:rPr sz="2800" spc="-185" dirty="0" smtClean="0">
                <a:latin typeface="Trebuchet MS"/>
                <a:cs typeface="Trebuchet MS"/>
              </a:rPr>
              <a:t>Pratfall</a:t>
            </a:r>
            <a:r>
              <a:rPr lang="en-US" altLang="zh-TW" sz="2800" spc="-185" dirty="0" smtClean="0">
                <a:latin typeface="Trebuchet MS"/>
                <a:cs typeface="Trebuchet MS"/>
              </a:rPr>
              <a:t>(</a:t>
            </a:r>
            <a:r>
              <a:rPr lang="zh-TW" altLang="en-US" sz="2800" spc="-185" dirty="0" smtClean="0">
                <a:latin typeface="Trebuchet MS"/>
                <a:cs typeface="Trebuchet MS"/>
              </a:rPr>
              <a:t>失誤</a:t>
            </a:r>
            <a:r>
              <a:rPr lang="en-US" altLang="zh-TW" sz="2800" spc="-185" dirty="0" smtClean="0">
                <a:latin typeface="Trebuchet MS"/>
                <a:cs typeface="Trebuchet MS"/>
              </a:rPr>
              <a:t>)</a:t>
            </a:r>
            <a:r>
              <a:rPr sz="2800" spc="-185" dirty="0" smtClean="0">
                <a:latin typeface="Trebuchet MS"/>
                <a:cs typeface="Trebuchet MS"/>
              </a:rPr>
              <a:t>:</a:t>
            </a:r>
            <a:r>
              <a:rPr lang="zh-TW" altLang="en-US" sz="2800" spc="-185" dirty="0">
                <a:latin typeface="Trebuchet MS"/>
                <a:cs typeface="Trebuchet MS"/>
              </a:rPr>
              <a:t>是一種愚蠢的丟臉的</a:t>
            </a:r>
            <a:r>
              <a:rPr lang="zh-TW" altLang="en-US" sz="2800" spc="-185" dirty="0" smtClean="0">
                <a:latin typeface="Trebuchet MS"/>
                <a:cs typeface="Trebuchet MS"/>
              </a:rPr>
              <a:t>行為</a:t>
            </a:r>
            <a:endParaRPr sz="2800" dirty="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248910"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5.2 </a:t>
            </a:r>
            <a:r>
              <a:rPr lang="zh-TW" altLang="en-US" sz="3200" spc="-10" dirty="0" smtClean="0"/>
              <a:t>缺陷和失誤</a:t>
            </a:r>
            <a:endParaRPr sz="3200" dirty="0"/>
          </a:p>
        </p:txBody>
      </p:sp>
      <p:sp>
        <p:nvSpPr>
          <p:cNvPr id="3" name="object 3"/>
          <p:cNvSpPr txBox="1"/>
          <p:nvPr/>
        </p:nvSpPr>
        <p:spPr>
          <a:xfrm>
            <a:off x="1710182" y="1417396"/>
            <a:ext cx="9796018" cy="5150128"/>
          </a:xfrm>
          <a:prstGeom prst="rect">
            <a:avLst/>
          </a:prstGeom>
        </p:spPr>
        <p:txBody>
          <a:bodyPr vert="horz" wrap="square" lIns="0" tIns="48260" rIns="0" bIns="0" rtlCol="0">
            <a:spAutoFit/>
          </a:bodyPr>
          <a:lstStyle/>
          <a:p>
            <a:pPr marL="12700">
              <a:lnSpc>
                <a:spcPct val="100000"/>
              </a:lnSpc>
              <a:spcBef>
                <a:spcPts val="380"/>
              </a:spcBef>
            </a:pPr>
            <a:r>
              <a:rPr lang="zh-TW" altLang="en-US" sz="2800" b="1" spc="-150" dirty="0" smtClean="0">
                <a:latin typeface="Trebuchet MS"/>
                <a:cs typeface="Trebuchet MS"/>
              </a:rPr>
              <a:t>抱</a:t>
            </a:r>
            <a:r>
              <a:rPr lang="zh-TW" altLang="en-US" sz="2800" b="1" spc="-150" dirty="0">
                <a:latin typeface="Trebuchet MS"/>
                <a:cs typeface="Trebuchet MS"/>
              </a:rPr>
              <a:t>持</a:t>
            </a:r>
            <a:r>
              <a:rPr lang="zh-TW" altLang="en-US" sz="2800" b="1" spc="-150" dirty="0" smtClean="0">
                <a:latin typeface="Trebuchet MS"/>
                <a:cs typeface="Trebuchet MS"/>
              </a:rPr>
              <a:t>懷疑</a:t>
            </a:r>
            <a:r>
              <a:rPr lang="zh-TW" altLang="en-US" sz="2800" b="1" spc="-150" dirty="0">
                <a:latin typeface="Trebuchet MS"/>
                <a:cs typeface="Trebuchet MS"/>
              </a:rPr>
              <a:t>的</a:t>
            </a:r>
            <a:r>
              <a:rPr lang="zh-TW" altLang="en-US" sz="2800" b="1" spc="-150" dirty="0" smtClean="0">
                <a:latin typeface="Trebuchet MS"/>
                <a:cs typeface="Trebuchet MS"/>
              </a:rPr>
              <a:t>態度</a:t>
            </a:r>
            <a:endParaRPr sz="2800" dirty="0">
              <a:latin typeface="Trebuchet MS"/>
              <a:cs typeface="Trebuchet MS"/>
            </a:endParaRPr>
          </a:p>
          <a:p>
            <a:pPr marL="469900" indent="-457200">
              <a:lnSpc>
                <a:spcPct val="100000"/>
              </a:lnSpc>
              <a:spcBef>
                <a:spcPts val="235"/>
              </a:spcBef>
              <a:buFont typeface="Wingdings"/>
              <a:buChar char=""/>
              <a:tabLst>
                <a:tab pos="469265" algn="l"/>
                <a:tab pos="469900" algn="l"/>
              </a:tabLst>
            </a:pPr>
            <a:r>
              <a:rPr lang="zh-TW" altLang="en-US" sz="2400" spc="-60" dirty="0" smtClean="0">
                <a:latin typeface="Trebuchet MS"/>
                <a:cs typeface="Trebuchet MS"/>
              </a:rPr>
              <a:t>在資料探勘領域，作弊很容易</a:t>
            </a:r>
            <a:endParaRPr sz="2400" dirty="0">
              <a:latin typeface="Trebuchet MS"/>
              <a:cs typeface="Trebuchet MS"/>
            </a:endParaRPr>
          </a:p>
          <a:p>
            <a:pPr marL="660400">
              <a:lnSpc>
                <a:spcPct val="100000"/>
              </a:lnSpc>
              <a:spcBef>
                <a:spcPts val="210"/>
              </a:spcBef>
              <a:tabLst>
                <a:tab pos="964565" algn="l"/>
              </a:tabLst>
            </a:pPr>
            <a:r>
              <a:rPr sz="2400" spc="310" dirty="0">
                <a:latin typeface="Trebuchet MS"/>
                <a:cs typeface="Trebuchet MS"/>
              </a:rPr>
              <a:t>–	</a:t>
            </a:r>
            <a:r>
              <a:rPr lang="zh-TW" altLang="en-US" sz="2400" i="1" spc="-140" dirty="0">
                <a:latin typeface="Trebuchet MS"/>
                <a:cs typeface="Trebuchet MS"/>
              </a:rPr>
              <a:t>不論是有意作弊還是無意作弊，得出的結果顯著性都很容易誤導你自己或者其</a:t>
            </a:r>
            <a:r>
              <a:rPr lang="zh-TW" altLang="en-US" sz="2400" i="1" spc="-140" dirty="0" smtClean="0">
                <a:latin typeface="Trebuchet MS"/>
                <a:cs typeface="Trebuchet MS"/>
              </a:rPr>
              <a:t>他人</a:t>
            </a:r>
            <a:endParaRPr sz="2400" dirty="0">
              <a:latin typeface="Trebuchet MS"/>
              <a:cs typeface="Trebuchet MS"/>
            </a:endParaRPr>
          </a:p>
          <a:p>
            <a:pPr marL="469900" marR="5080" indent="-457200">
              <a:lnSpc>
                <a:spcPts val="2590"/>
              </a:lnSpc>
              <a:spcBef>
                <a:spcPts val="540"/>
              </a:spcBef>
              <a:buFont typeface="Wingdings"/>
              <a:buChar char=""/>
              <a:tabLst>
                <a:tab pos="469265" algn="l"/>
                <a:tab pos="469900" algn="l"/>
              </a:tabLst>
            </a:pPr>
            <a:r>
              <a:rPr lang="zh-TW" altLang="en-US" sz="2400" spc="-110" dirty="0">
                <a:latin typeface="Trebuchet MS"/>
                <a:cs typeface="Trebuchet MS"/>
              </a:rPr>
              <a:t>作為一個可靠的測試，應該使用從未見過的新的樣本資料，並且應該把</a:t>
            </a:r>
            <a:r>
              <a:rPr lang="zh-TW" altLang="en-US" sz="2400" spc="-110" dirty="0" smtClean="0">
                <a:latin typeface="Trebuchet MS"/>
                <a:cs typeface="Trebuchet MS"/>
              </a:rPr>
              <a:t>一部分資</a:t>
            </a:r>
            <a:r>
              <a:rPr lang="zh-TW" altLang="en-US" sz="2400" spc="-110" dirty="0">
                <a:latin typeface="Trebuchet MS"/>
                <a:cs typeface="Trebuchet MS"/>
              </a:rPr>
              <a:t>料</a:t>
            </a:r>
            <a:r>
              <a:rPr lang="zh-TW" altLang="en-US" sz="2400" spc="-110" dirty="0" smtClean="0">
                <a:latin typeface="Trebuchet MS"/>
                <a:cs typeface="Trebuchet MS"/>
              </a:rPr>
              <a:t>保留</a:t>
            </a:r>
            <a:r>
              <a:rPr lang="zh-TW" altLang="en-US" sz="2400" spc="-110" dirty="0">
                <a:latin typeface="Trebuchet MS"/>
                <a:cs typeface="Trebuchet MS"/>
              </a:rPr>
              <a:t>到</a:t>
            </a:r>
            <a:r>
              <a:rPr lang="zh-TW" altLang="en-US" sz="2400" spc="-110" dirty="0" smtClean="0">
                <a:latin typeface="Trebuchet MS"/>
                <a:cs typeface="Trebuchet MS"/>
              </a:rPr>
              <a:t>最後。在你完成選擇</a:t>
            </a:r>
            <a:r>
              <a:rPr lang="zh-TW" altLang="en-US" sz="2400" spc="-110" dirty="0">
                <a:latin typeface="Trebuchet MS"/>
                <a:cs typeface="Trebuchet MS"/>
              </a:rPr>
              <a:t>算</a:t>
            </a:r>
            <a:r>
              <a:rPr lang="zh-TW" altLang="en-US" sz="2400" spc="-110" dirty="0" smtClean="0">
                <a:latin typeface="Trebuchet MS"/>
                <a:cs typeface="Trebuchet MS"/>
              </a:rPr>
              <a:t>法、決定</a:t>
            </a:r>
            <a:r>
              <a:rPr lang="zh-TW" altLang="en-US" sz="2400" spc="-110" dirty="0">
                <a:latin typeface="Trebuchet MS"/>
                <a:cs typeface="Trebuchet MS"/>
              </a:rPr>
              <a:t>如何應用算法和過濾器等</a:t>
            </a:r>
            <a:r>
              <a:rPr lang="zh-TW" altLang="en-US" sz="2400" spc="-110" dirty="0" smtClean="0">
                <a:latin typeface="Trebuchet MS"/>
                <a:cs typeface="Trebuchet MS"/>
              </a:rPr>
              <a:t>之後，使用這保留的資料進行測試。</a:t>
            </a:r>
            <a:endParaRPr sz="2400" dirty="0">
              <a:latin typeface="Trebuchet MS"/>
              <a:cs typeface="Trebuchet MS"/>
            </a:endParaRPr>
          </a:p>
          <a:p>
            <a:pPr>
              <a:lnSpc>
                <a:spcPct val="100000"/>
              </a:lnSpc>
              <a:spcBef>
                <a:spcPts val="5"/>
              </a:spcBef>
              <a:buFont typeface="Wingdings"/>
              <a:buChar char=""/>
            </a:pPr>
            <a:endParaRPr sz="2750" dirty="0">
              <a:latin typeface="Trebuchet MS"/>
              <a:cs typeface="Trebuchet MS"/>
            </a:endParaRPr>
          </a:p>
          <a:p>
            <a:pPr marL="12700">
              <a:lnSpc>
                <a:spcPct val="100000"/>
              </a:lnSpc>
            </a:pPr>
            <a:r>
              <a:rPr lang="zh-TW" altLang="en-US" sz="2800" b="1" spc="-150" dirty="0">
                <a:latin typeface="Trebuchet MS"/>
                <a:cs typeface="Trebuchet MS"/>
              </a:rPr>
              <a:t>過度擬</a:t>
            </a:r>
            <a:r>
              <a:rPr lang="zh-TW" altLang="en-US" sz="2800" b="1" spc="-150" dirty="0" smtClean="0">
                <a:latin typeface="Trebuchet MS"/>
                <a:cs typeface="Trebuchet MS"/>
              </a:rPr>
              <a:t>合有許多面向</a:t>
            </a:r>
            <a:endParaRPr sz="2800" dirty="0">
              <a:latin typeface="Trebuchet MS"/>
              <a:cs typeface="Trebuchet MS"/>
            </a:endParaRPr>
          </a:p>
          <a:p>
            <a:pPr marL="469900" indent="-457200">
              <a:lnSpc>
                <a:spcPct val="100000"/>
              </a:lnSpc>
              <a:spcBef>
                <a:spcPts val="310"/>
              </a:spcBef>
              <a:buFont typeface="Wingdings"/>
              <a:buChar char=""/>
              <a:tabLst>
                <a:tab pos="469265" algn="l"/>
                <a:tab pos="469900" algn="l"/>
              </a:tabLst>
            </a:pPr>
            <a:r>
              <a:rPr lang="zh-TW" altLang="en-US" sz="2400" spc="-105" dirty="0" smtClean="0">
                <a:latin typeface="Trebuchet MS"/>
                <a:cs typeface="Trebuchet MS"/>
              </a:rPr>
              <a:t>不要用訓練資料來測試</a:t>
            </a:r>
            <a:r>
              <a:rPr sz="2400" spc="-114" dirty="0" smtClean="0">
                <a:latin typeface="Trebuchet MS"/>
                <a:cs typeface="Trebuchet MS"/>
              </a:rPr>
              <a:t>(</a:t>
            </a:r>
            <a:r>
              <a:rPr lang="zh-TW" altLang="en-US" sz="2400" spc="-114" dirty="0" smtClean="0">
                <a:latin typeface="Trebuchet MS"/>
                <a:cs typeface="Trebuchet MS"/>
              </a:rPr>
              <a:t>理當如此</a:t>
            </a:r>
            <a:r>
              <a:rPr lang="zh-TW" altLang="en-US" sz="2400" spc="-105" dirty="0">
                <a:latin typeface="Trebuchet MS"/>
                <a:cs typeface="Trebuchet MS"/>
              </a:rPr>
              <a:t>！</a:t>
            </a:r>
            <a:r>
              <a:rPr sz="2400" spc="-105" dirty="0" smtClean="0">
                <a:latin typeface="Trebuchet MS"/>
                <a:cs typeface="Trebuchet MS"/>
              </a:rPr>
              <a:t>)</a:t>
            </a:r>
            <a:endParaRPr sz="2400" dirty="0">
              <a:latin typeface="Trebuchet MS"/>
              <a:cs typeface="Trebuchet MS"/>
            </a:endParaRPr>
          </a:p>
          <a:p>
            <a:pPr marL="469900" indent="-457200">
              <a:lnSpc>
                <a:spcPct val="100000"/>
              </a:lnSpc>
              <a:spcBef>
                <a:spcPts val="290"/>
              </a:spcBef>
              <a:buFont typeface="Wingdings"/>
              <a:buChar char=""/>
              <a:tabLst>
                <a:tab pos="469265" algn="l"/>
                <a:tab pos="469900" algn="l"/>
              </a:tabLst>
            </a:pPr>
            <a:r>
              <a:rPr lang="zh-TW" altLang="en-US" sz="2400" spc="-110" dirty="0">
                <a:latin typeface="Trebuchet MS"/>
                <a:cs typeface="Trebuchet MS"/>
              </a:rPr>
              <a:t>無論用哪種方式來開發的資料都是被污染的：每次你用一些資料幫你選擇</a:t>
            </a:r>
            <a:r>
              <a:rPr lang="zh-TW" altLang="en-US" sz="2400" spc="-110" dirty="0" smtClean="0">
                <a:latin typeface="Trebuchet MS"/>
                <a:cs typeface="Trebuchet MS"/>
              </a:rPr>
              <a:t>過濾器</a:t>
            </a:r>
            <a:r>
              <a:rPr lang="zh-TW" altLang="en-US" sz="2400" spc="-110" dirty="0">
                <a:latin typeface="Trebuchet MS"/>
                <a:cs typeface="Trebuchet MS"/>
              </a:rPr>
              <a:t>、</a:t>
            </a:r>
            <a:r>
              <a:rPr lang="zh-TW" altLang="en-US" sz="2400" spc="-110" dirty="0" smtClean="0">
                <a:latin typeface="Trebuchet MS"/>
                <a:cs typeface="Trebuchet MS"/>
              </a:rPr>
              <a:t>分類器</a:t>
            </a:r>
            <a:r>
              <a:rPr lang="zh-TW" altLang="en-US" sz="2400" spc="-110" dirty="0">
                <a:latin typeface="Trebuchet MS"/>
                <a:cs typeface="Trebuchet MS"/>
              </a:rPr>
              <a:t>、</a:t>
            </a:r>
            <a:r>
              <a:rPr lang="zh-TW" altLang="en-US" sz="2400" spc="-110" dirty="0" smtClean="0">
                <a:latin typeface="Trebuchet MS"/>
                <a:cs typeface="Trebuchet MS"/>
              </a:rPr>
              <a:t>處理</a:t>
            </a:r>
            <a:r>
              <a:rPr lang="zh-TW" altLang="en-US" sz="2400" spc="-110" dirty="0">
                <a:latin typeface="Trebuchet MS"/>
                <a:cs typeface="Trebuchet MS"/>
              </a:rPr>
              <a:t>問題的方法之後</a:t>
            </a:r>
            <a:r>
              <a:rPr lang="zh-TW" altLang="en-US" sz="2400" spc="-110" dirty="0" smtClean="0">
                <a:latin typeface="Trebuchet MS"/>
                <a:cs typeface="Trebuchet MS"/>
              </a:rPr>
              <a:t>，資</a:t>
            </a:r>
            <a:r>
              <a:rPr lang="zh-TW" altLang="en-US" sz="2400" spc="-110" dirty="0">
                <a:latin typeface="Trebuchet MS"/>
                <a:cs typeface="Trebuchet MS"/>
              </a:rPr>
              <a:t>料</a:t>
            </a:r>
            <a:r>
              <a:rPr lang="zh-TW" altLang="en-US" sz="2400" spc="-110" dirty="0" smtClean="0">
                <a:latin typeface="Trebuchet MS"/>
                <a:cs typeface="Trebuchet MS"/>
              </a:rPr>
              <a:t>都</a:t>
            </a:r>
            <a:r>
              <a:rPr lang="zh-TW" altLang="en-US" sz="2400" spc="-110" dirty="0">
                <a:latin typeface="Trebuchet MS"/>
                <a:cs typeface="Trebuchet MS"/>
              </a:rPr>
              <a:t>被污染了。</a:t>
            </a:r>
            <a:endParaRPr sz="2400" dirty="0">
              <a:latin typeface="Trebuchet MS"/>
              <a:cs typeface="Trebuchet MS"/>
            </a:endParaRPr>
          </a:p>
          <a:p>
            <a:pPr marL="469900" indent="-457200">
              <a:lnSpc>
                <a:spcPct val="100000"/>
              </a:lnSpc>
              <a:spcBef>
                <a:spcPts val="285"/>
              </a:spcBef>
              <a:buFont typeface="Wingdings"/>
              <a:buChar char=""/>
              <a:tabLst>
                <a:tab pos="469265" algn="l"/>
                <a:tab pos="469900" algn="l"/>
              </a:tabLst>
            </a:pPr>
            <a:r>
              <a:rPr lang="zh-TW" altLang="en-US" sz="2400" spc="-145" dirty="0" smtClean="0">
                <a:latin typeface="Trebuchet MS"/>
                <a:cs typeface="Trebuchet MS"/>
              </a:rPr>
              <a:t>保留一些</a:t>
            </a:r>
            <a:r>
              <a:rPr lang="zh-TW" altLang="en-US" sz="2400" spc="-110" dirty="0" smtClean="0">
                <a:latin typeface="Trebuchet MS"/>
                <a:cs typeface="Trebuchet MS"/>
              </a:rPr>
              <a:t>評估資料</a:t>
            </a:r>
            <a:r>
              <a:rPr lang="zh-TW" altLang="en-US" sz="2400" spc="-190" dirty="0" smtClean="0">
                <a:latin typeface="Trebuchet MS"/>
                <a:cs typeface="Trebuchet MS"/>
              </a:rPr>
              <a:t>直至過程</a:t>
            </a:r>
            <a:r>
              <a:rPr lang="zh-TW" altLang="en-US" sz="2400" spc="-190" dirty="0">
                <a:latin typeface="Trebuchet MS"/>
                <a:cs typeface="Trebuchet MS"/>
              </a:rPr>
              <a:t>的最後</a:t>
            </a:r>
            <a:endParaRPr sz="2400" dirty="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7518"/>
            <a:ext cx="5248910"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5.2 </a:t>
            </a:r>
            <a:r>
              <a:rPr lang="zh-TW" altLang="en-US" sz="3200" spc="-10" dirty="0" smtClean="0"/>
              <a:t>缺陷和失誤</a:t>
            </a:r>
            <a:endParaRPr sz="3200" dirty="0"/>
          </a:p>
        </p:txBody>
      </p:sp>
      <p:sp>
        <p:nvSpPr>
          <p:cNvPr id="3" name="object 3"/>
          <p:cNvSpPr txBox="1"/>
          <p:nvPr/>
        </p:nvSpPr>
        <p:spPr>
          <a:xfrm>
            <a:off x="990600" y="590002"/>
            <a:ext cx="10545064" cy="6267998"/>
          </a:xfrm>
          <a:prstGeom prst="rect">
            <a:avLst/>
          </a:prstGeom>
        </p:spPr>
        <p:txBody>
          <a:bodyPr vert="horz" wrap="square" lIns="0" tIns="243840" rIns="0" bIns="0" rtlCol="0">
            <a:spAutoFit/>
          </a:bodyPr>
          <a:lstStyle/>
          <a:p>
            <a:pPr marL="12700">
              <a:lnSpc>
                <a:spcPct val="100000"/>
              </a:lnSpc>
              <a:spcBef>
                <a:spcPts val="1920"/>
              </a:spcBef>
            </a:pPr>
            <a:r>
              <a:rPr lang="zh-TW" altLang="en-US" sz="2800" b="1" spc="-50" dirty="0" smtClean="0">
                <a:latin typeface="Trebuchet MS"/>
                <a:cs typeface="Trebuchet MS"/>
              </a:rPr>
              <a:t>資料殘缺</a:t>
            </a:r>
            <a:r>
              <a:rPr lang="en-US" altLang="zh-TW" sz="2800" b="1" spc="-50" dirty="0" smtClean="0">
                <a:latin typeface="Trebuchet MS"/>
                <a:cs typeface="Trebuchet MS"/>
              </a:rPr>
              <a:t>(</a:t>
            </a:r>
            <a:r>
              <a:rPr sz="2800" b="1" spc="-50" dirty="0" smtClean="0">
                <a:latin typeface="Trebuchet MS"/>
                <a:cs typeface="Trebuchet MS"/>
              </a:rPr>
              <a:t>Missing</a:t>
            </a:r>
            <a:r>
              <a:rPr sz="2800" b="1" spc="-235" dirty="0" smtClean="0">
                <a:latin typeface="Trebuchet MS"/>
                <a:cs typeface="Trebuchet MS"/>
              </a:rPr>
              <a:t> </a:t>
            </a:r>
            <a:r>
              <a:rPr sz="2800" b="1" spc="-150" dirty="0" smtClean="0">
                <a:latin typeface="Trebuchet MS"/>
                <a:cs typeface="Trebuchet MS"/>
              </a:rPr>
              <a:t>values</a:t>
            </a:r>
            <a:r>
              <a:rPr lang="en-US" altLang="zh-TW" sz="2800" b="1" spc="-150" dirty="0" smtClean="0">
                <a:latin typeface="Trebuchet MS"/>
                <a:cs typeface="Trebuchet MS"/>
              </a:rPr>
              <a:t>)</a:t>
            </a:r>
            <a:endParaRPr sz="2800" dirty="0">
              <a:latin typeface="Trebuchet MS"/>
              <a:cs typeface="Trebuchet MS"/>
            </a:endParaRPr>
          </a:p>
          <a:p>
            <a:pPr marL="12700">
              <a:lnSpc>
                <a:spcPct val="100000"/>
              </a:lnSpc>
              <a:spcBef>
                <a:spcPts val="1555"/>
              </a:spcBef>
            </a:pPr>
            <a:r>
              <a:rPr lang="zh-TW" altLang="en-US" sz="2400" spc="-285" dirty="0">
                <a:latin typeface="AoyagiKouzanFontT"/>
                <a:cs typeface="AoyagiKouzanFontT"/>
              </a:rPr>
              <a:t>「</a:t>
            </a:r>
            <a:r>
              <a:rPr lang="zh-TW" altLang="en-US" sz="2400" spc="-285" dirty="0" smtClean="0">
                <a:latin typeface="AoyagiKouzanFontT"/>
                <a:cs typeface="AoyagiKouzanFontT"/>
              </a:rPr>
              <a:t>殘缺</a:t>
            </a:r>
            <a:r>
              <a:rPr lang="en-US" altLang="zh-TW" sz="2400" spc="-285" dirty="0" smtClean="0">
                <a:latin typeface="AoyagiKouzanFontT"/>
                <a:cs typeface="AoyagiKouzanFontT"/>
              </a:rPr>
              <a:t>(</a:t>
            </a:r>
            <a:r>
              <a:rPr sz="2400" spc="-285" dirty="0" smtClean="0">
                <a:latin typeface="Trebuchet MS"/>
                <a:cs typeface="Trebuchet MS"/>
              </a:rPr>
              <a:t>Missing</a:t>
            </a:r>
            <a:r>
              <a:rPr lang="en-US" altLang="zh-TW" sz="2400" spc="-285" dirty="0" smtClean="0">
                <a:latin typeface="Trebuchet MS"/>
                <a:cs typeface="Trebuchet MS"/>
              </a:rPr>
              <a:t>)</a:t>
            </a:r>
            <a:r>
              <a:rPr lang="zh-TW" altLang="en-US" sz="2400" spc="-285" dirty="0" smtClean="0">
                <a:latin typeface="AoyagiKouzanFontT"/>
                <a:cs typeface="Trebuchet MS"/>
              </a:rPr>
              <a:t>」的意思是</a:t>
            </a:r>
            <a:r>
              <a:rPr sz="2400" spc="-105" dirty="0" smtClean="0">
                <a:latin typeface="Trebuchet MS"/>
                <a:cs typeface="Trebuchet MS"/>
              </a:rPr>
              <a:t> </a:t>
            </a:r>
            <a:r>
              <a:rPr sz="2400" spc="-110" dirty="0">
                <a:latin typeface="Trebuchet MS"/>
                <a:cs typeface="Trebuchet MS"/>
              </a:rPr>
              <a:t>…</a:t>
            </a:r>
            <a:endParaRPr sz="2400" dirty="0">
              <a:latin typeface="Trebuchet MS"/>
              <a:cs typeface="Trebuchet MS"/>
            </a:endParaRPr>
          </a:p>
          <a:p>
            <a:pPr marL="2072639" indent="-457834">
              <a:lnSpc>
                <a:spcPct val="100000"/>
              </a:lnSpc>
              <a:spcBef>
                <a:spcPts val="530"/>
              </a:spcBef>
              <a:buFont typeface="Wingdings"/>
              <a:buChar char=""/>
              <a:tabLst>
                <a:tab pos="2072639" algn="l"/>
                <a:tab pos="2073275" algn="l"/>
              </a:tabLst>
            </a:pPr>
            <a:r>
              <a:rPr lang="zh-TW" altLang="en-US" sz="2400" spc="-25" dirty="0" smtClean="0">
                <a:latin typeface="Trebuchet MS"/>
                <a:cs typeface="Trebuchet MS"/>
              </a:rPr>
              <a:t>未知的</a:t>
            </a:r>
            <a:r>
              <a:rPr lang="zh-TW" altLang="en-US" sz="2400" spc="-25" dirty="0">
                <a:latin typeface="Trebuchet MS"/>
                <a:cs typeface="Trebuchet MS"/>
              </a:rPr>
              <a:t>？</a:t>
            </a:r>
            <a:endParaRPr sz="2400" dirty="0">
              <a:latin typeface="Trebuchet MS"/>
              <a:cs typeface="Trebuchet MS"/>
            </a:endParaRPr>
          </a:p>
          <a:p>
            <a:pPr marL="2072639" indent="-457834">
              <a:lnSpc>
                <a:spcPct val="100000"/>
              </a:lnSpc>
              <a:spcBef>
                <a:spcPts val="575"/>
              </a:spcBef>
              <a:buFont typeface="Wingdings"/>
              <a:buChar char=""/>
              <a:tabLst>
                <a:tab pos="2072639" algn="l"/>
                <a:tab pos="2073275" algn="l"/>
              </a:tabLst>
            </a:pPr>
            <a:r>
              <a:rPr lang="zh-TW" altLang="en-US" sz="2400" spc="-65" dirty="0" smtClean="0">
                <a:latin typeface="Trebuchet MS"/>
                <a:cs typeface="Trebuchet MS"/>
              </a:rPr>
              <a:t>忘了紀錄的</a:t>
            </a:r>
            <a:r>
              <a:rPr lang="zh-TW" altLang="en-US" sz="2400" spc="-65" dirty="0">
                <a:latin typeface="Trebuchet MS"/>
                <a:cs typeface="Trebuchet MS"/>
              </a:rPr>
              <a:t>？</a:t>
            </a:r>
            <a:endParaRPr sz="2400" dirty="0">
              <a:latin typeface="Trebuchet MS"/>
              <a:cs typeface="Trebuchet MS"/>
            </a:endParaRPr>
          </a:p>
          <a:p>
            <a:pPr marL="2072639" indent="-457834">
              <a:lnSpc>
                <a:spcPct val="100000"/>
              </a:lnSpc>
              <a:spcBef>
                <a:spcPts val="575"/>
              </a:spcBef>
              <a:buFont typeface="Wingdings"/>
              <a:buChar char=""/>
              <a:tabLst>
                <a:tab pos="2072639" algn="l"/>
                <a:tab pos="2073275" algn="l"/>
              </a:tabLst>
            </a:pPr>
            <a:r>
              <a:rPr lang="zh-TW" altLang="en-US" sz="2400" spc="-85" dirty="0" smtClean="0">
                <a:latin typeface="Trebuchet MS"/>
                <a:cs typeface="Trebuchet MS"/>
              </a:rPr>
              <a:t>與目的不相干的</a:t>
            </a:r>
            <a:r>
              <a:rPr lang="zh-TW" altLang="en-US" sz="2400" spc="-85" dirty="0">
                <a:latin typeface="Trebuchet MS"/>
                <a:cs typeface="Trebuchet MS"/>
              </a:rPr>
              <a:t>？</a:t>
            </a:r>
            <a:endParaRPr sz="2400" dirty="0">
              <a:latin typeface="Trebuchet MS"/>
              <a:cs typeface="Trebuchet MS"/>
            </a:endParaRPr>
          </a:p>
          <a:p>
            <a:pPr marL="1092200" marR="5080" indent="-1080135">
              <a:lnSpc>
                <a:spcPct val="117500"/>
              </a:lnSpc>
              <a:spcBef>
                <a:spcPts val="1600"/>
              </a:spcBef>
              <a:tabLst>
                <a:tab pos="1620520" algn="l"/>
              </a:tabLst>
            </a:pPr>
            <a:r>
              <a:rPr lang="zh-TW" altLang="en-US" sz="2400" spc="-75" dirty="0" smtClean="0">
                <a:latin typeface="Trebuchet MS"/>
                <a:cs typeface="Trebuchet MS"/>
              </a:rPr>
              <a:t>你可以：</a:t>
            </a:r>
            <a:r>
              <a:rPr sz="2400" spc="-160" dirty="0" smtClean="0">
                <a:latin typeface="Trebuchet MS"/>
                <a:cs typeface="Trebuchet MS"/>
              </a:rPr>
              <a:t>1.</a:t>
            </a:r>
            <a:r>
              <a:rPr lang="zh-TW" altLang="en-US" sz="2400" spc="-160" dirty="0" smtClean="0">
                <a:latin typeface="Trebuchet MS"/>
                <a:cs typeface="Trebuchet MS"/>
              </a:rPr>
              <a:t> 忽略</a:t>
            </a:r>
            <a:r>
              <a:rPr lang="zh-TW" altLang="en-US" sz="2400" spc="-160" dirty="0">
                <a:latin typeface="Trebuchet MS"/>
                <a:cs typeface="Trebuchet MS"/>
              </a:rPr>
              <a:t>屬性值殘缺的</a:t>
            </a:r>
            <a:r>
              <a:rPr lang="zh-TW" altLang="en-US" sz="2400" spc="-160" dirty="0" smtClean="0">
                <a:latin typeface="Trebuchet MS"/>
                <a:cs typeface="Trebuchet MS"/>
              </a:rPr>
              <a:t>實例？</a:t>
            </a:r>
            <a:endParaRPr lang="en-US" altLang="zh-TW" sz="2400" spc="-160" dirty="0" smtClean="0">
              <a:latin typeface="Trebuchet MS"/>
              <a:cs typeface="Trebuchet MS"/>
            </a:endParaRPr>
          </a:p>
          <a:p>
            <a:pPr marL="1092200" marR="5080" indent="-1080135">
              <a:lnSpc>
                <a:spcPct val="117500"/>
              </a:lnSpc>
              <a:spcBef>
                <a:spcPts val="1600"/>
              </a:spcBef>
              <a:tabLst>
                <a:tab pos="1620520" algn="l"/>
              </a:tabLst>
            </a:pPr>
            <a:r>
              <a:rPr lang="zh-TW" altLang="en-US" sz="2400" spc="-160" dirty="0" smtClean="0">
                <a:latin typeface="Trebuchet MS"/>
                <a:cs typeface="Trebuchet MS"/>
              </a:rPr>
              <a:t>或</a:t>
            </a:r>
            <a:r>
              <a:rPr lang="en-US" sz="2400" spc="-160" dirty="0" smtClean="0">
                <a:latin typeface="Trebuchet MS"/>
                <a:cs typeface="Trebuchet MS"/>
              </a:rPr>
              <a:t>	</a:t>
            </a:r>
            <a:r>
              <a:rPr sz="2400" spc="-160" dirty="0" smtClean="0">
                <a:latin typeface="Trebuchet MS"/>
                <a:cs typeface="Trebuchet MS"/>
              </a:rPr>
              <a:t>2.</a:t>
            </a:r>
            <a:r>
              <a:rPr lang="zh-TW" altLang="en-US" sz="2400" spc="-160" dirty="0">
                <a:latin typeface="Trebuchet MS"/>
                <a:cs typeface="Trebuchet MS"/>
              </a:rPr>
              <a:t>把殘缺的數據當作另一個可能的</a:t>
            </a:r>
            <a:r>
              <a:rPr lang="zh-TW" altLang="en-US" sz="2400" spc="-160" dirty="0" smtClean="0">
                <a:latin typeface="Trebuchet MS"/>
                <a:cs typeface="Trebuchet MS"/>
              </a:rPr>
              <a:t>值？</a:t>
            </a:r>
            <a:endParaRPr sz="2400" dirty="0">
              <a:latin typeface="Trebuchet MS"/>
              <a:cs typeface="Trebuchet MS"/>
            </a:endParaRPr>
          </a:p>
          <a:p>
            <a:pPr>
              <a:lnSpc>
                <a:spcPct val="100000"/>
              </a:lnSpc>
              <a:spcBef>
                <a:spcPts val="10"/>
              </a:spcBef>
            </a:pPr>
            <a:endParaRPr sz="3000" dirty="0">
              <a:latin typeface="Trebuchet MS"/>
              <a:cs typeface="Trebuchet MS"/>
            </a:endParaRPr>
          </a:p>
          <a:p>
            <a:pPr marL="12700">
              <a:lnSpc>
                <a:spcPct val="100000"/>
              </a:lnSpc>
              <a:spcBef>
                <a:spcPts val="5"/>
              </a:spcBef>
            </a:pPr>
            <a:r>
              <a:rPr lang="zh-TW" altLang="en-US" sz="2400" b="1" i="1" dirty="0">
                <a:latin typeface="Carlito"/>
                <a:cs typeface="Carlito"/>
              </a:rPr>
              <a:t>你需要問自己，事實上一個值丟失是否有重要意義</a:t>
            </a:r>
            <a:r>
              <a:rPr lang="zh-TW" altLang="en-US" sz="2400" b="1" i="1" dirty="0" smtClean="0">
                <a:latin typeface="Carlito"/>
                <a:cs typeface="Carlito"/>
              </a:rPr>
              <a:t>？</a:t>
            </a:r>
            <a:endParaRPr sz="2400" dirty="0">
              <a:latin typeface="Carlito"/>
              <a:cs typeface="Carlito"/>
            </a:endParaRPr>
          </a:p>
          <a:p>
            <a:pPr>
              <a:lnSpc>
                <a:spcPct val="100000"/>
              </a:lnSpc>
              <a:spcBef>
                <a:spcPts val="10"/>
              </a:spcBef>
            </a:pPr>
            <a:endParaRPr sz="2050" dirty="0">
              <a:latin typeface="Carlito"/>
              <a:cs typeface="Carlito"/>
            </a:endParaRPr>
          </a:p>
          <a:p>
            <a:pPr marL="12700">
              <a:lnSpc>
                <a:spcPct val="100000"/>
              </a:lnSpc>
            </a:pPr>
            <a:r>
              <a:rPr lang="zh-TW" altLang="en-US" sz="2400" spc="25" dirty="0">
                <a:latin typeface="Trebuchet MS"/>
                <a:cs typeface="Trebuchet MS"/>
              </a:rPr>
              <a:t>幾乎所有的機器學習算法都能處理殘缺</a:t>
            </a:r>
            <a:r>
              <a:rPr lang="zh-TW" altLang="en-US" sz="2400" spc="25" dirty="0" smtClean="0">
                <a:latin typeface="Trebuchet MS"/>
                <a:cs typeface="Trebuchet MS"/>
              </a:rPr>
              <a:t>值</a:t>
            </a:r>
            <a:endParaRPr sz="2400" dirty="0">
              <a:latin typeface="Trebuchet MS"/>
              <a:cs typeface="Trebuchet MS"/>
            </a:endParaRPr>
          </a:p>
          <a:p>
            <a:pPr marL="469265">
              <a:lnSpc>
                <a:spcPct val="100000"/>
              </a:lnSpc>
              <a:spcBef>
                <a:spcPts val="575"/>
              </a:spcBef>
            </a:pPr>
            <a:r>
              <a:rPr sz="2400" spc="310" dirty="0" smtClean="0">
                <a:latin typeface="Trebuchet MS"/>
                <a:cs typeface="Trebuchet MS"/>
              </a:rPr>
              <a:t>–</a:t>
            </a:r>
            <a:r>
              <a:rPr lang="zh-TW" altLang="en-US" sz="2400" spc="310" dirty="0" smtClean="0">
                <a:latin typeface="Trebuchet MS"/>
                <a:cs typeface="Trebuchet MS"/>
              </a:rPr>
              <a:t> </a:t>
            </a:r>
            <a:r>
              <a:rPr lang="zh-TW" altLang="en-US" sz="2400" spc="-185" dirty="0" smtClean="0">
                <a:latin typeface="Trebuchet MS"/>
                <a:cs typeface="Trebuchet MS"/>
              </a:rPr>
              <a:t>在</a:t>
            </a:r>
            <a:r>
              <a:rPr lang="en-US" altLang="zh-TW" sz="2400" spc="-185" dirty="0">
                <a:latin typeface="Trebuchet MS"/>
                <a:cs typeface="Trebuchet MS"/>
              </a:rPr>
              <a:t>ARFF</a:t>
            </a:r>
            <a:r>
              <a:rPr lang="zh-TW" altLang="en-US" sz="2400" spc="-185" dirty="0">
                <a:latin typeface="Trebuchet MS"/>
                <a:cs typeface="Trebuchet MS"/>
              </a:rPr>
              <a:t>文件中，如果你輸入一個問號作為數據值，就會被當作是殘缺值</a:t>
            </a:r>
            <a:r>
              <a:rPr lang="zh-TW" altLang="en-US" sz="2400" spc="-185" dirty="0" smtClean="0">
                <a:latin typeface="Trebuchet MS"/>
                <a:cs typeface="Trebuchet MS"/>
              </a:rPr>
              <a:t>。</a:t>
            </a:r>
            <a:endParaRPr lang="en-US" sz="2400" spc="-105" dirty="0" smtClean="0">
              <a:latin typeface="Trebuchet MS"/>
              <a:cs typeface="Trebuchet MS"/>
            </a:endParaRPr>
          </a:p>
          <a:p>
            <a:pPr marL="469265">
              <a:spcBef>
                <a:spcPts val="575"/>
              </a:spcBef>
            </a:pPr>
            <a:r>
              <a:rPr lang="en-US" altLang="zh-TW" sz="2400" spc="310" dirty="0" smtClean="0">
                <a:latin typeface="Trebuchet MS"/>
                <a:cs typeface="Trebuchet MS"/>
              </a:rPr>
              <a:t>–</a:t>
            </a:r>
            <a:r>
              <a:rPr lang="zh-TW" altLang="en-US" sz="2400" spc="310" dirty="0" smtClean="0">
                <a:latin typeface="Trebuchet MS"/>
                <a:cs typeface="Trebuchet MS"/>
              </a:rPr>
              <a:t> </a:t>
            </a:r>
            <a:r>
              <a:rPr lang="zh-TW" altLang="en-US" sz="2400" spc="-185" dirty="0" smtClean="0">
                <a:latin typeface="Trebuchet MS"/>
                <a:cs typeface="Trebuchet MS"/>
              </a:rPr>
              <a:t>所有</a:t>
            </a:r>
            <a:r>
              <a:rPr lang="en-US" altLang="zh-TW" sz="2400" spc="-185" dirty="0">
                <a:latin typeface="Trebuchet MS"/>
                <a:cs typeface="Trebuchet MS"/>
              </a:rPr>
              <a:t>Weka</a:t>
            </a:r>
            <a:r>
              <a:rPr lang="zh-TW" altLang="en-US" sz="2400" spc="-185" dirty="0">
                <a:latin typeface="Trebuchet MS"/>
                <a:cs typeface="Trebuchet MS"/>
              </a:rPr>
              <a:t>中的方法都能處理殘缺值，但是它們對於殘缺值有不同的假設。</a:t>
            </a:r>
            <a:endParaRPr lang="en-US" altLang="zh-TW" sz="2400" spc="-105" dirty="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7518"/>
            <a:ext cx="5248910"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5.2 </a:t>
            </a:r>
            <a:r>
              <a:rPr lang="zh-TW" altLang="en-US" sz="3200" spc="-10" dirty="0" smtClean="0"/>
              <a:t>缺陷和失誤</a:t>
            </a:r>
            <a:endParaRPr sz="3200" dirty="0"/>
          </a:p>
        </p:txBody>
      </p:sp>
      <p:sp>
        <p:nvSpPr>
          <p:cNvPr id="3" name="object 3"/>
          <p:cNvSpPr txBox="1"/>
          <p:nvPr/>
        </p:nvSpPr>
        <p:spPr>
          <a:xfrm>
            <a:off x="688340" y="1063243"/>
            <a:ext cx="11046460" cy="4283224"/>
          </a:xfrm>
          <a:prstGeom prst="rect">
            <a:avLst/>
          </a:prstGeom>
        </p:spPr>
        <p:txBody>
          <a:bodyPr vert="horz" wrap="square" lIns="0" tIns="12700" rIns="0" bIns="0" rtlCol="0">
            <a:spAutoFit/>
          </a:bodyPr>
          <a:lstStyle/>
          <a:p>
            <a:pPr marL="12700">
              <a:lnSpc>
                <a:spcPct val="100000"/>
              </a:lnSpc>
              <a:spcBef>
                <a:spcPts val="100"/>
              </a:spcBef>
            </a:pPr>
            <a:r>
              <a:rPr sz="3600" b="1" spc="-140" dirty="0" err="1">
                <a:latin typeface="Trebuchet MS"/>
                <a:cs typeface="Trebuchet MS"/>
              </a:rPr>
              <a:t>OneR</a:t>
            </a:r>
            <a:r>
              <a:rPr sz="3600" b="1" spc="-140" dirty="0">
                <a:latin typeface="Trebuchet MS"/>
                <a:cs typeface="Trebuchet MS"/>
              </a:rPr>
              <a:t> </a:t>
            </a:r>
            <a:r>
              <a:rPr lang="zh-TW" altLang="en-US" sz="3600" b="1" spc="-130" dirty="0" smtClean="0">
                <a:latin typeface="Trebuchet MS"/>
                <a:cs typeface="Trebuchet MS"/>
              </a:rPr>
              <a:t>和</a:t>
            </a:r>
            <a:r>
              <a:rPr sz="3600" b="1" spc="-130" dirty="0" smtClean="0">
                <a:latin typeface="Trebuchet MS"/>
                <a:cs typeface="Trebuchet MS"/>
              </a:rPr>
              <a:t> </a:t>
            </a:r>
            <a:r>
              <a:rPr sz="3600" b="1" spc="-335" dirty="0">
                <a:latin typeface="Trebuchet MS"/>
                <a:cs typeface="Trebuchet MS"/>
              </a:rPr>
              <a:t>J48 </a:t>
            </a:r>
            <a:r>
              <a:rPr lang="zh-TW" altLang="en-US" sz="3600" b="1" spc="-335" dirty="0" smtClean="0">
                <a:latin typeface="Trebuchet MS"/>
                <a:cs typeface="Trebuchet MS"/>
              </a:rPr>
              <a:t>使用不同方式處理殘缺值</a:t>
            </a:r>
            <a:endParaRPr sz="3600" dirty="0">
              <a:latin typeface="Trebuchet MS"/>
              <a:cs typeface="Trebuchet MS"/>
            </a:endParaRPr>
          </a:p>
          <a:p>
            <a:pPr>
              <a:lnSpc>
                <a:spcPct val="100000"/>
              </a:lnSpc>
              <a:spcBef>
                <a:spcPts val="50"/>
              </a:spcBef>
            </a:pPr>
            <a:endParaRPr sz="3200" dirty="0">
              <a:latin typeface="Trebuchet MS"/>
              <a:cs typeface="Trebuchet MS"/>
            </a:endParaRPr>
          </a:p>
          <a:p>
            <a:pPr marL="566420" indent="-483234">
              <a:lnSpc>
                <a:spcPct val="100000"/>
              </a:lnSpc>
              <a:buFont typeface="Wingdings"/>
              <a:buChar char=""/>
              <a:tabLst>
                <a:tab pos="566420" algn="l"/>
                <a:tab pos="567055" algn="l"/>
              </a:tabLst>
            </a:pPr>
            <a:r>
              <a:rPr lang="zh-TW" altLang="en-US" sz="3200" spc="-105" dirty="0" smtClean="0">
                <a:latin typeface="Trebuchet MS"/>
                <a:cs typeface="Trebuchet MS"/>
              </a:rPr>
              <a:t>載入檔案</a:t>
            </a:r>
            <a:r>
              <a:rPr sz="3200" spc="-120" dirty="0" smtClean="0">
                <a:solidFill>
                  <a:srgbClr val="FF0000"/>
                </a:solidFill>
                <a:latin typeface="Trebuchet MS"/>
                <a:cs typeface="Trebuchet MS"/>
              </a:rPr>
              <a:t>weather‐</a:t>
            </a:r>
            <a:r>
              <a:rPr sz="3200" spc="-120" dirty="0" err="1" smtClean="0">
                <a:solidFill>
                  <a:srgbClr val="FF0000"/>
                </a:solidFill>
                <a:latin typeface="Trebuchet MS"/>
                <a:cs typeface="Trebuchet MS"/>
              </a:rPr>
              <a:t>nominal.arff</a:t>
            </a:r>
            <a:endParaRPr sz="3200" dirty="0">
              <a:latin typeface="Trebuchet MS"/>
              <a:cs typeface="Trebuchet MS"/>
            </a:endParaRPr>
          </a:p>
          <a:p>
            <a:pPr marL="566420" indent="-483234">
              <a:lnSpc>
                <a:spcPct val="100000"/>
              </a:lnSpc>
              <a:spcBef>
                <a:spcPts val="505"/>
              </a:spcBef>
              <a:buFont typeface="Wingdings"/>
              <a:buChar char=""/>
              <a:tabLst>
                <a:tab pos="566420" algn="l"/>
                <a:tab pos="567055" algn="l"/>
              </a:tabLst>
            </a:pPr>
            <a:r>
              <a:rPr sz="3200" spc="-80" dirty="0" err="1">
                <a:latin typeface="Trebuchet MS"/>
                <a:cs typeface="Trebuchet MS"/>
              </a:rPr>
              <a:t>OneR</a:t>
            </a:r>
            <a:r>
              <a:rPr sz="3200" spc="-185" dirty="0">
                <a:latin typeface="Trebuchet MS"/>
                <a:cs typeface="Trebuchet MS"/>
              </a:rPr>
              <a:t> </a:t>
            </a:r>
            <a:r>
              <a:rPr lang="zh-TW" altLang="en-US" sz="3200" spc="-105" dirty="0" smtClean="0">
                <a:latin typeface="Trebuchet MS"/>
                <a:cs typeface="Trebuchet MS"/>
              </a:rPr>
              <a:t>得到</a:t>
            </a:r>
            <a:r>
              <a:rPr sz="3200" spc="-25" dirty="0" smtClean="0">
                <a:latin typeface="Trebuchet MS"/>
                <a:cs typeface="Trebuchet MS"/>
              </a:rPr>
              <a:t>43%</a:t>
            </a:r>
            <a:r>
              <a:rPr lang="zh-TW" altLang="en-US" sz="3200" spc="-25" dirty="0" smtClean="0">
                <a:latin typeface="Trebuchet MS"/>
                <a:cs typeface="Trebuchet MS"/>
              </a:rPr>
              <a:t>準確率</a:t>
            </a:r>
            <a:r>
              <a:rPr sz="3200" spc="-25" dirty="0" smtClean="0">
                <a:latin typeface="Trebuchet MS"/>
                <a:cs typeface="Trebuchet MS"/>
              </a:rPr>
              <a:t>,</a:t>
            </a:r>
            <a:r>
              <a:rPr sz="3200" spc="-200" dirty="0" smtClean="0">
                <a:latin typeface="Trebuchet MS"/>
                <a:cs typeface="Trebuchet MS"/>
              </a:rPr>
              <a:t> </a:t>
            </a:r>
            <a:r>
              <a:rPr sz="3200" spc="-155" dirty="0">
                <a:latin typeface="Trebuchet MS"/>
                <a:cs typeface="Trebuchet MS"/>
              </a:rPr>
              <a:t>J48</a:t>
            </a:r>
            <a:r>
              <a:rPr sz="3200" spc="-210" dirty="0">
                <a:latin typeface="Trebuchet MS"/>
                <a:cs typeface="Trebuchet MS"/>
              </a:rPr>
              <a:t> </a:t>
            </a:r>
            <a:r>
              <a:rPr lang="zh-TW" altLang="en-US" sz="3200" spc="-105" dirty="0" smtClean="0">
                <a:latin typeface="Trebuchet MS"/>
                <a:cs typeface="Trebuchet MS"/>
              </a:rPr>
              <a:t>得到</a:t>
            </a:r>
            <a:r>
              <a:rPr sz="3200" spc="-190" dirty="0" smtClean="0">
                <a:latin typeface="Trebuchet MS"/>
                <a:cs typeface="Trebuchet MS"/>
              </a:rPr>
              <a:t> </a:t>
            </a:r>
            <a:r>
              <a:rPr sz="3200" spc="60" dirty="0">
                <a:latin typeface="Trebuchet MS"/>
                <a:cs typeface="Trebuchet MS"/>
              </a:rPr>
              <a:t>50</a:t>
            </a:r>
            <a:r>
              <a:rPr sz="3200" spc="60" dirty="0" smtClean="0">
                <a:latin typeface="Trebuchet MS"/>
                <a:cs typeface="Trebuchet MS"/>
              </a:rPr>
              <a:t>%</a:t>
            </a:r>
            <a:r>
              <a:rPr lang="zh-TW" altLang="en-US" sz="3200" spc="-25" dirty="0">
                <a:latin typeface="Trebuchet MS"/>
                <a:cs typeface="Trebuchet MS"/>
              </a:rPr>
              <a:t>準確率</a:t>
            </a:r>
            <a:r>
              <a:rPr sz="3200" spc="-90" dirty="0" smtClean="0">
                <a:latin typeface="Trebuchet MS"/>
                <a:cs typeface="Trebuchet MS"/>
              </a:rPr>
              <a:t>(</a:t>
            </a:r>
            <a:r>
              <a:rPr lang="zh-TW" altLang="en-US" sz="3200" spc="-90" dirty="0" smtClean="0">
                <a:latin typeface="Trebuchet MS"/>
                <a:cs typeface="Trebuchet MS"/>
              </a:rPr>
              <a:t>使用</a:t>
            </a:r>
            <a:r>
              <a:rPr sz="3200" spc="-100" dirty="0" smtClean="0">
                <a:latin typeface="Trebuchet MS"/>
                <a:cs typeface="Trebuchet MS"/>
              </a:rPr>
              <a:t>10‐fold</a:t>
            </a:r>
            <a:r>
              <a:rPr sz="3200" spc="-190" dirty="0" smtClean="0">
                <a:latin typeface="Trebuchet MS"/>
                <a:cs typeface="Trebuchet MS"/>
              </a:rPr>
              <a:t> </a:t>
            </a:r>
            <a:r>
              <a:rPr sz="3200" spc="-110" dirty="0">
                <a:latin typeface="Trebuchet MS"/>
                <a:cs typeface="Trebuchet MS"/>
              </a:rPr>
              <a:t>cross‐validation)</a:t>
            </a:r>
            <a:endParaRPr sz="3200" dirty="0">
              <a:latin typeface="Trebuchet MS"/>
              <a:cs typeface="Trebuchet MS"/>
            </a:endParaRPr>
          </a:p>
          <a:p>
            <a:pPr marL="566420" indent="-483234">
              <a:lnSpc>
                <a:spcPct val="100000"/>
              </a:lnSpc>
              <a:spcBef>
                <a:spcPts val="500"/>
              </a:spcBef>
              <a:buFont typeface="Wingdings"/>
              <a:buChar char=""/>
              <a:tabLst>
                <a:tab pos="566420" algn="l"/>
                <a:tab pos="567055" algn="l"/>
              </a:tabLst>
            </a:pPr>
            <a:r>
              <a:rPr lang="zh-TW" altLang="en-US" sz="3200" spc="-105" dirty="0" smtClean="0">
                <a:latin typeface="Trebuchet MS"/>
                <a:cs typeface="Trebuchet MS"/>
              </a:rPr>
              <a:t>將</a:t>
            </a:r>
            <a:r>
              <a:rPr sz="3200" spc="-85" dirty="0" smtClean="0">
                <a:solidFill>
                  <a:srgbClr val="FF0000"/>
                </a:solidFill>
                <a:latin typeface="Trebuchet MS"/>
                <a:cs typeface="Trebuchet MS"/>
              </a:rPr>
              <a:t>outlook</a:t>
            </a:r>
            <a:r>
              <a:rPr lang="zh-TW" altLang="en-US" sz="3200" spc="-85" dirty="0" smtClean="0">
                <a:latin typeface="Trebuchet MS"/>
                <a:cs typeface="Trebuchet MS"/>
              </a:rPr>
              <a:t>的前</a:t>
            </a:r>
            <a:r>
              <a:rPr lang="en-US" altLang="zh-TW" sz="3200" spc="-85" dirty="0" smtClean="0">
                <a:latin typeface="Trebuchet MS"/>
                <a:cs typeface="Trebuchet MS"/>
              </a:rPr>
              <a:t>4</a:t>
            </a:r>
            <a:r>
              <a:rPr lang="zh-TW" altLang="en-US" sz="3200" spc="-85" dirty="0" smtClean="0">
                <a:latin typeface="Trebuchet MS"/>
                <a:cs typeface="Trebuchet MS"/>
              </a:rPr>
              <a:t>個</a:t>
            </a:r>
            <a:r>
              <a:rPr lang="en-US" altLang="zh-TW" sz="3200" spc="-85" dirty="0" smtClean="0">
                <a:latin typeface="Trebuchet MS"/>
                <a:cs typeface="Trebuchet MS"/>
              </a:rPr>
              <a:t>no</a:t>
            </a:r>
            <a:r>
              <a:rPr lang="zh-TW" altLang="en-US" sz="3200" spc="-85" dirty="0" smtClean="0">
                <a:latin typeface="Trebuchet MS"/>
                <a:cs typeface="Trebuchet MS"/>
              </a:rPr>
              <a:t>的實例值改為</a:t>
            </a:r>
            <a:r>
              <a:rPr sz="3200" spc="-65" dirty="0" smtClean="0">
                <a:solidFill>
                  <a:srgbClr val="FF0000"/>
                </a:solidFill>
                <a:latin typeface="Trebuchet MS"/>
                <a:cs typeface="Trebuchet MS"/>
              </a:rPr>
              <a:t>unknown</a:t>
            </a:r>
            <a:endParaRPr sz="3200" dirty="0">
              <a:latin typeface="Trebuchet MS"/>
              <a:cs typeface="Trebuchet MS"/>
            </a:endParaRPr>
          </a:p>
          <a:p>
            <a:pPr marL="566420" indent="-483234">
              <a:lnSpc>
                <a:spcPct val="100000"/>
              </a:lnSpc>
              <a:spcBef>
                <a:spcPts val="495"/>
              </a:spcBef>
              <a:buFont typeface="Wingdings"/>
              <a:buChar char=""/>
              <a:tabLst>
                <a:tab pos="566420" algn="l"/>
                <a:tab pos="567055" algn="l"/>
              </a:tabLst>
            </a:pPr>
            <a:r>
              <a:rPr sz="3200" spc="-80" dirty="0" err="1">
                <a:latin typeface="Trebuchet MS"/>
                <a:cs typeface="Trebuchet MS"/>
              </a:rPr>
              <a:t>OneR</a:t>
            </a:r>
            <a:r>
              <a:rPr sz="3200" spc="-190" dirty="0">
                <a:latin typeface="Trebuchet MS"/>
                <a:cs typeface="Trebuchet MS"/>
              </a:rPr>
              <a:t> </a:t>
            </a:r>
            <a:r>
              <a:rPr lang="zh-TW" altLang="en-US" sz="3200" spc="-105" dirty="0" smtClean="0">
                <a:latin typeface="Trebuchet MS"/>
                <a:cs typeface="Trebuchet MS"/>
              </a:rPr>
              <a:t>得到</a:t>
            </a:r>
            <a:r>
              <a:rPr sz="3200" spc="-195" dirty="0" smtClean="0">
                <a:latin typeface="Trebuchet MS"/>
                <a:cs typeface="Trebuchet MS"/>
              </a:rPr>
              <a:t> </a:t>
            </a:r>
            <a:r>
              <a:rPr sz="3200" spc="-25" dirty="0">
                <a:latin typeface="Trebuchet MS"/>
                <a:cs typeface="Trebuchet MS"/>
              </a:rPr>
              <a:t>93</a:t>
            </a:r>
            <a:r>
              <a:rPr sz="3200" spc="-25" dirty="0" smtClean="0">
                <a:latin typeface="Trebuchet MS"/>
                <a:cs typeface="Trebuchet MS"/>
              </a:rPr>
              <a:t>%</a:t>
            </a:r>
            <a:r>
              <a:rPr lang="zh-TW" altLang="en-US" sz="3200" spc="-25" dirty="0">
                <a:latin typeface="Trebuchet MS"/>
                <a:cs typeface="Trebuchet MS"/>
              </a:rPr>
              <a:t>準確率</a:t>
            </a:r>
            <a:r>
              <a:rPr sz="3200" spc="-25" dirty="0" smtClean="0">
                <a:latin typeface="Trebuchet MS"/>
                <a:cs typeface="Trebuchet MS"/>
              </a:rPr>
              <a:t>,</a:t>
            </a:r>
            <a:r>
              <a:rPr sz="3200" spc="-200" dirty="0" smtClean="0">
                <a:latin typeface="Trebuchet MS"/>
                <a:cs typeface="Trebuchet MS"/>
              </a:rPr>
              <a:t> </a:t>
            </a:r>
            <a:r>
              <a:rPr sz="3200" spc="-155" dirty="0">
                <a:latin typeface="Trebuchet MS"/>
                <a:cs typeface="Trebuchet MS"/>
              </a:rPr>
              <a:t>J48</a:t>
            </a:r>
            <a:r>
              <a:rPr sz="3200" spc="-210" dirty="0">
                <a:latin typeface="Trebuchet MS"/>
                <a:cs typeface="Trebuchet MS"/>
              </a:rPr>
              <a:t> </a:t>
            </a:r>
            <a:r>
              <a:rPr lang="zh-TW" altLang="en-US" sz="3200" spc="-135" dirty="0" smtClean="0">
                <a:latin typeface="Trebuchet MS"/>
                <a:cs typeface="Trebuchet MS"/>
              </a:rPr>
              <a:t>仍然得到</a:t>
            </a:r>
            <a:r>
              <a:rPr sz="3200" spc="-195" dirty="0" smtClean="0">
                <a:latin typeface="Trebuchet MS"/>
                <a:cs typeface="Trebuchet MS"/>
              </a:rPr>
              <a:t> </a:t>
            </a:r>
            <a:r>
              <a:rPr sz="3200" spc="60" dirty="0">
                <a:latin typeface="Trebuchet MS"/>
                <a:cs typeface="Trebuchet MS"/>
              </a:rPr>
              <a:t>50</a:t>
            </a:r>
            <a:r>
              <a:rPr sz="3200" spc="60" dirty="0" smtClean="0">
                <a:latin typeface="Trebuchet MS"/>
                <a:cs typeface="Trebuchet MS"/>
              </a:rPr>
              <a:t>%</a:t>
            </a:r>
            <a:r>
              <a:rPr lang="zh-TW" altLang="en-US" sz="3200" spc="-25" dirty="0">
                <a:latin typeface="Trebuchet MS"/>
                <a:cs typeface="Trebuchet MS"/>
              </a:rPr>
              <a:t>準確率</a:t>
            </a:r>
            <a:endParaRPr sz="3200" dirty="0">
              <a:latin typeface="Trebuchet MS"/>
              <a:cs typeface="Trebuchet MS"/>
            </a:endParaRPr>
          </a:p>
          <a:p>
            <a:pPr marL="566420" indent="-483234">
              <a:lnSpc>
                <a:spcPct val="100000"/>
              </a:lnSpc>
              <a:spcBef>
                <a:spcPts val="505"/>
              </a:spcBef>
              <a:buFont typeface="Wingdings"/>
              <a:buChar char=""/>
              <a:tabLst>
                <a:tab pos="566420" algn="l"/>
                <a:tab pos="567055" algn="l"/>
              </a:tabLst>
            </a:pPr>
            <a:r>
              <a:rPr lang="zh-TW" altLang="en-US" sz="3200" spc="-100" dirty="0" smtClean="0">
                <a:latin typeface="Trebuchet MS"/>
                <a:cs typeface="Trebuchet MS"/>
              </a:rPr>
              <a:t>查看</a:t>
            </a:r>
            <a:r>
              <a:rPr sz="3200" spc="-130" dirty="0" err="1" smtClean="0">
                <a:latin typeface="Trebuchet MS"/>
                <a:cs typeface="Trebuchet MS"/>
              </a:rPr>
              <a:t>OneR</a:t>
            </a:r>
            <a:r>
              <a:rPr lang="zh-TW" altLang="en-US" sz="3200" spc="-130" dirty="0" smtClean="0">
                <a:latin typeface="Trebuchet MS"/>
                <a:cs typeface="Trebuchet MS"/>
              </a:rPr>
              <a:t>的規則</a:t>
            </a:r>
            <a:r>
              <a:rPr sz="3200" spc="-120" dirty="0" smtClean="0">
                <a:latin typeface="Trebuchet MS"/>
                <a:cs typeface="Trebuchet MS"/>
              </a:rPr>
              <a:t>:</a:t>
            </a:r>
            <a:r>
              <a:rPr sz="3200" spc="-175" dirty="0" smtClean="0">
                <a:latin typeface="Trebuchet MS"/>
                <a:cs typeface="Trebuchet MS"/>
              </a:rPr>
              <a:t> </a:t>
            </a:r>
            <a:r>
              <a:rPr lang="zh-TW" altLang="en-US" sz="3200" spc="-175" dirty="0">
                <a:latin typeface="Trebuchet MS"/>
                <a:cs typeface="Trebuchet MS"/>
              </a:rPr>
              <a:t>它</a:t>
            </a:r>
            <a:r>
              <a:rPr lang="zh-TW" altLang="en-US" sz="3200" spc="-175" dirty="0" smtClean="0">
                <a:latin typeface="Trebuchet MS"/>
                <a:cs typeface="Trebuchet MS"/>
              </a:rPr>
              <a:t>使用了「</a:t>
            </a:r>
            <a:r>
              <a:rPr sz="3200" spc="-85" dirty="0" smtClean="0">
                <a:latin typeface="Trebuchet MS"/>
                <a:cs typeface="Trebuchet MS"/>
              </a:rPr>
              <a:t>?</a:t>
            </a:r>
            <a:r>
              <a:rPr lang="zh-TW" altLang="en-US" sz="3200" spc="-85" dirty="0" smtClean="0">
                <a:latin typeface="Trebuchet MS"/>
                <a:cs typeface="Trebuchet MS"/>
              </a:rPr>
              <a:t>」作為</a:t>
            </a:r>
            <a:r>
              <a:rPr sz="3200" spc="-85" dirty="0" smtClean="0">
                <a:solidFill>
                  <a:srgbClr val="FF0000"/>
                </a:solidFill>
                <a:latin typeface="Trebuchet MS"/>
                <a:cs typeface="Trebuchet MS"/>
              </a:rPr>
              <a:t>outloo</a:t>
            </a:r>
            <a:r>
              <a:rPr lang="en-US" sz="3200" spc="-85" dirty="0" smtClean="0">
                <a:solidFill>
                  <a:srgbClr val="FF0000"/>
                </a:solidFill>
                <a:latin typeface="Trebuchet MS"/>
                <a:cs typeface="Trebuchet MS"/>
              </a:rPr>
              <a:t>k</a:t>
            </a:r>
            <a:r>
              <a:rPr lang="zh-TW" altLang="en-US" sz="3200" spc="-85" dirty="0" smtClean="0">
                <a:latin typeface="Trebuchet MS"/>
                <a:cs typeface="Trebuchet MS"/>
              </a:rPr>
              <a:t>的</a:t>
            </a:r>
            <a:r>
              <a:rPr lang="zh-TW" altLang="en-US" sz="3200" spc="-75" dirty="0" smtClean="0">
                <a:latin typeface="Trebuchet MS"/>
                <a:cs typeface="Trebuchet MS"/>
              </a:rPr>
              <a:t>第四個值</a:t>
            </a:r>
            <a:endParaRPr sz="32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grpSp>
        <p:nvGrpSpPr>
          <p:cNvPr id="3" name="object 3"/>
          <p:cNvGrpSpPr/>
          <p:nvPr/>
        </p:nvGrpSpPr>
        <p:grpSpPr>
          <a:xfrm>
            <a:off x="1621536" y="1510283"/>
            <a:ext cx="3382010" cy="645160"/>
            <a:chOff x="1621536" y="1510283"/>
            <a:chExt cx="3382010" cy="645160"/>
          </a:xfrm>
        </p:grpSpPr>
        <p:sp>
          <p:nvSpPr>
            <p:cNvPr id="4" name="object 4"/>
            <p:cNvSpPr/>
            <p:nvPr/>
          </p:nvSpPr>
          <p:spPr>
            <a:xfrm>
              <a:off x="1636014" y="1523999"/>
              <a:ext cx="3352800" cy="616585"/>
            </a:xfrm>
            <a:custGeom>
              <a:avLst/>
              <a:gdLst/>
              <a:ahLst/>
              <a:cxnLst/>
              <a:rect l="l" t="t" r="r" b="b"/>
              <a:pathLst>
                <a:path w="3352800" h="616585">
                  <a:moveTo>
                    <a:pt x="3352800" y="616457"/>
                  </a:moveTo>
                  <a:lnTo>
                    <a:pt x="3352800" y="0"/>
                  </a:lnTo>
                  <a:lnTo>
                    <a:pt x="0" y="0"/>
                  </a:lnTo>
                  <a:lnTo>
                    <a:pt x="0" y="616457"/>
                  </a:lnTo>
                  <a:lnTo>
                    <a:pt x="3352800" y="616457"/>
                  </a:lnTo>
                  <a:close/>
                </a:path>
              </a:pathLst>
            </a:custGeom>
            <a:solidFill>
              <a:srgbClr val="C9FFBF"/>
            </a:solidFill>
          </p:spPr>
          <p:txBody>
            <a:bodyPr wrap="square" lIns="0" tIns="0" rIns="0" bIns="0" rtlCol="0"/>
            <a:lstStyle/>
            <a:p>
              <a:endParaRPr/>
            </a:p>
          </p:txBody>
        </p:sp>
        <p:sp>
          <p:nvSpPr>
            <p:cNvPr id="5" name="object 5"/>
            <p:cNvSpPr/>
            <p:nvPr/>
          </p:nvSpPr>
          <p:spPr>
            <a:xfrm>
              <a:off x="1621536" y="1510283"/>
              <a:ext cx="3382010" cy="645160"/>
            </a:xfrm>
            <a:custGeom>
              <a:avLst/>
              <a:gdLst/>
              <a:ahLst/>
              <a:cxnLst/>
              <a:rect l="l" t="t" r="r" b="b"/>
              <a:pathLst>
                <a:path w="3382010" h="645160">
                  <a:moveTo>
                    <a:pt x="3381755" y="644652"/>
                  </a:moveTo>
                  <a:lnTo>
                    <a:pt x="3381755" y="0"/>
                  </a:lnTo>
                  <a:lnTo>
                    <a:pt x="0" y="0"/>
                  </a:lnTo>
                  <a:lnTo>
                    <a:pt x="0" y="644652"/>
                  </a:lnTo>
                  <a:lnTo>
                    <a:pt x="14477" y="644652"/>
                  </a:lnTo>
                  <a:lnTo>
                    <a:pt x="14477" y="28194"/>
                  </a:lnTo>
                  <a:lnTo>
                    <a:pt x="28955" y="13716"/>
                  </a:lnTo>
                  <a:lnTo>
                    <a:pt x="28955" y="28194"/>
                  </a:lnTo>
                  <a:lnTo>
                    <a:pt x="3352800" y="28194"/>
                  </a:lnTo>
                  <a:lnTo>
                    <a:pt x="3352800" y="13716"/>
                  </a:lnTo>
                  <a:lnTo>
                    <a:pt x="3367278" y="28194"/>
                  </a:lnTo>
                  <a:lnTo>
                    <a:pt x="3367278" y="644652"/>
                  </a:lnTo>
                  <a:lnTo>
                    <a:pt x="3381755" y="644652"/>
                  </a:lnTo>
                  <a:close/>
                </a:path>
                <a:path w="3382010" h="645160">
                  <a:moveTo>
                    <a:pt x="28955" y="28194"/>
                  </a:moveTo>
                  <a:lnTo>
                    <a:pt x="28955" y="13716"/>
                  </a:lnTo>
                  <a:lnTo>
                    <a:pt x="14477" y="28194"/>
                  </a:lnTo>
                  <a:lnTo>
                    <a:pt x="28955" y="28194"/>
                  </a:lnTo>
                  <a:close/>
                </a:path>
                <a:path w="3382010" h="645160">
                  <a:moveTo>
                    <a:pt x="28955" y="615696"/>
                  </a:moveTo>
                  <a:lnTo>
                    <a:pt x="28955" y="28194"/>
                  </a:lnTo>
                  <a:lnTo>
                    <a:pt x="14477" y="28194"/>
                  </a:lnTo>
                  <a:lnTo>
                    <a:pt x="14477" y="615696"/>
                  </a:lnTo>
                  <a:lnTo>
                    <a:pt x="28955" y="615696"/>
                  </a:lnTo>
                  <a:close/>
                </a:path>
                <a:path w="3382010" h="645160">
                  <a:moveTo>
                    <a:pt x="3367278" y="615696"/>
                  </a:moveTo>
                  <a:lnTo>
                    <a:pt x="14477" y="615696"/>
                  </a:lnTo>
                  <a:lnTo>
                    <a:pt x="28955" y="630174"/>
                  </a:lnTo>
                  <a:lnTo>
                    <a:pt x="28955" y="644652"/>
                  </a:lnTo>
                  <a:lnTo>
                    <a:pt x="3352800" y="644652"/>
                  </a:lnTo>
                  <a:lnTo>
                    <a:pt x="3352800" y="630174"/>
                  </a:lnTo>
                  <a:lnTo>
                    <a:pt x="3367278" y="615696"/>
                  </a:lnTo>
                  <a:close/>
                </a:path>
                <a:path w="3382010" h="645160">
                  <a:moveTo>
                    <a:pt x="28955" y="644652"/>
                  </a:moveTo>
                  <a:lnTo>
                    <a:pt x="28955" y="630174"/>
                  </a:lnTo>
                  <a:lnTo>
                    <a:pt x="14477" y="615696"/>
                  </a:lnTo>
                  <a:lnTo>
                    <a:pt x="14477" y="644652"/>
                  </a:lnTo>
                  <a:lnTo>
                    <a:pt x="28955" y="644652"/>
                  </a:lnTo>
                  <a:close/>
                </a:path>
                <a:path w="3382010" h="645160">
                  <a:moveTo>
                    <a:pt x="3367278" y="28194"/>
                  </a:moveTo>
                  <a:lnTo>
                    <a:pt x="3352800" y="13716"/>
                  </a:lnTo>
                  <a:lnTo>
                    <a:pt x="3352800" y="28194"/>
                  </a:lnTo>
                  <a:lnTo>
                    <a:pt x="3367278" y="28194"/>
                  </a:lnTo>
                  <a:close/>
                </a:path>
                <a:path w="3382010" h="645160">
                  <a:moveTo>
                    <a:pt x="3367278" y="615696"/>
                  </a:moveTo>
                  <a:lnTo>
                    <a:pt x="3367278" y="28194"/>
                  </a:lnTo>
                  <a:lnTo>
                    <a:pt x="3352800" y="28194"/>
                  </a:lnTo>
                  <a:lnTo>
                    <a:pt x="3352800" y="615696"/>
                  </a:lnTo>
                  <a:lnTo>
                    <a:pt x="3367278" y="615696"/>
                  </a:lnTo>
                  <a:close/>
                </a:path>
                <a:path w="3382010" h="645160">
                  <a:moveTo>
                    <a:pt x="3367278" y="644652"/>
                  </a:moveTo>
                  <a:lnTo>
                    <a:pt x="3367278" y="615696"/>
                  </a:lnTo>
                  <a:lnTo>
                    <a:pt x="3352800" y="630174"/>
                  </a:lnTo>
                  <a:lnTo>
                    <a:pt x="3352800" y="644652"/>
                  </a:lnTo>
                  <a:lnTo>
                    <a:pt x="3367278" y="644652"/>
                  </a:lnTo>
                  <a:close/>
                </a:path>
              </a:pathLst>
            </a:custGeom>
            <a:solidFill>
              <a:srgbClr val="000000"/>
            </a:solidFill>
          </p:spPr>
          <p:txBody>
            <a:bodyPr wrap="square" lIns="0" tIns="0" rIns="0" bIns="0" rtlCol="0"/>
            <a:lstStyle/>
            <a:p>
              <a:endParaRPr/>
            </a:p>
          </p:txBody>
        </p:sp>
      </p:grpSp>
      <p:sp>
        <p:nvSpPr>
          <p:cNvPr id="6" name="object 6"/>
          <p:cNvSpPr txBox="1"/>
          <p:nvPr/>
        </p:nvSpPr>
        <p:spPr>
          <a:xfrm>
            <a:off x="1636014" y="1524000"/>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1</a:t>
            </a:r>
            <a:endParaRPr sz="1800" dirty="0">
              <a:latin typeface="Trebuchet MS"/>
              <a:cs typeface="Trebuchet MS"/>
            </a:endParaRPr>
          </a:p>
          <a:p>
            <a:pPr algn="ctr">
              <a:lnSpc>
                <a:spcPts val="2050"/>
              </a:lnSpc>
            </a:pPr>
            <a:r>
              <a:rPr lang="zh-TW" altLang="en-US" sz="1800" b="1" spc="-95" dirty="0" smtClean="0">
                <a:latin typeface="Trebuchet MS"/>
                <a:cs typeface="Trebuchet MS"/>
              </a:rPr>
              <a:t>開始使用</a:t>
            </a:r>
            <a:r>
              <a:rPr lang="en-US" sz="1800" b="1" spc="-95" dirty="0" smtClean="0">
                <a:latin typeface="Trebuchet MS"/>
                <a:cs typeface="Trebuchet MS"/>
              </a:rPr>
              <a:t>Weka</a:t>
            </a:r>
            <a:endParaRPr sz="1800" dirty="0">
              <a:latin typeface="Trebuchet MS"/>
              <a:cs typeface="Trebuchet MS"/>
            </a:endParaRPr>
          </a:p>
        </p:txBody>
      </p:sp>
      <p:grpSp>
        <p:nvGrpSpPr>
          <p:cNvPr id="7" name="object 7"/>
          <p:cNvGrpSpPr/>
          <p:nvPr/>
        </p:nvGrpSpPr>
        <p:grpSpPr>
          <a:xfrm>
            <a:off x="1621536" y="2577083"/>
            <a:ext cx="3382010" cy="645160"/>
            <a:chOff x="1621536" y="2577083"/>
            <a:chExt cx="3382010" cy="645160"/>
          </a:xfrm>
        </p:grpSpPr>
        <p:sp>
          <p:nvSpPr>
            <p:cNvPr id="8" name="object 8"/>
            <p:cNvSpPr/>
            <p:nvPr/>
          </p:nvSpPr>
          <p:spPr>
            <a:xfrm>
              <a:off x="1636014" y="2590799"/>
              <a:ext cx="3352800" cy="616585"/>
            </a:xfrm>
            <a:custGeom>
              <a:avLst/>
              <a:gdLst/>
              <a:ahLst/>
              <a:cxnLst/>
              <a:rect l="l" t="t" r="r" b="b"/>
              <a:pathLst>
                <a:path w="3352800" h="616585">
                  <a:moveTo>
                    <a:pt x="3352800" y="616457"/>
                  </a:moveTo>
                  <a:lnTo>
                    <a:pt x="3352800" y="0"/>
                  </a:lnTo>
                  <a:lnTo>
                    <a:pt x="0" y="0"/>
                  </a:lnTo>
                  <a:lnTo>
                    <a:pt x="0" y="616457"/>
                  </a:lnTo>
                  <a:lnTo>
                    <a:pt x="3352800" y="616457"/>
                  </a:lnTo>
                  <a:close/>
                </a:path>
              </a:pathLst>
            </a:custGeom>
            <a:solidFill>
              <a:srgbClr val="C9FFBF"/>
            </a:solidFill>
          </p:spPr>
          <p:txBody>
            <a:bodyPr wrap="square" lIns="0" tIns="0" rIns="0" bIns="0" rtlCol="0"/>
            <a:lstStyle/>
            <a:p>
              <a:endParaRPr/>
            </a:p>
          </p:txBody>
        </p:sp>
        <p:sp>
          <p:nvSpPr>
            <p:cNvPr id="9" name="object 9"/>
            <p:cNvSpPr/>
            <p:nvPr/>
          </p:nvSpPr>
          <p:spPr>
            <a:xfrm>
              <a:off x="1621536" y="2577083"/>
              <a:ext cx="3382010" cy="645160"/>
            </a:xfrm>
            <a:custGeom>
              <a:avLst/>
              <a:gdLst/>
              <a:ahLst/>
              <a:cxnLst/>
              <a:rect l="l" t="t" r="r" b="b"/>
              <a:pathLst>
                <a:path w="3382010" h="645160">
                  <a:moveTo>
                    <a:pt x="3381755" y="644652"/>
                  </a:moveTo>
                  <a:lnTo>
                    <a:pt x="3381755" y="0"/>
                  </a:lnTo>
                  <a:lnTo>
                    <a:pt x="0" y="0"/>
                  </a:lnTo>
                  <a:lnTo>
                    <a:pt x="0" y="644652"/>
                  </a:lnTo>
                  <a:lnTo>
                    <a:pt x="14478" y="644652"/>
                  </a:lnTo>
                  <a:lnTo>
                    <a:pt x="14477" y="28194"/>
                  </a:lnTo>
                  <a:lnTo>
                    <a:pt x="28955" y="13716"/>
                  </a:lnTo>
                  <a:lnTo>
                    <a:pt x="28955" y="28194"/>
                  </a:lnTo>
                  <a:lnTo>
                    <a:pt x="3352800" y="28193"/>
                  </a:lnTo>
                  <a:lnTo>
                    <a:pt x="3352800" y="13716"/>
                  </a:lnTo>
                  <a:lnTo>
                    <a:pt x="3367278" y="28193"/>
                  </a:lnTo>
                  <a:lnTo>
                    <a:pt x="3367278" y="644652"/>
                  </a:lnTo>
                  <a:lnTo>
                    <a:pt x="3381755" y="644652"/>
                  </a:lnTo>
                  <a:close/>
                </a:path>
                <a:path w="3382010" h="645160">
                  <a:moveTo>
                    <a:pt x="28955" y="28194"/>
                  </a:moveTo>
                  <a:lnTo>
                    <a:pt x="28955" y="13716"/>
                  </a:lnTo>
                  <a:lnTo>
                    <a:pt x="14477" y="28194"/>
                  </a:lnTo>
                  <a:lnTo>
                    <a:pt x="28955" y="28194"/>
                  </a:lnTo>
                  <a:close/>
                </a:path>
                <a:path w="3382010" h="645160">
                  <a:moveTo>
                    <a:pt x="28955" y="615696"/>
                  </a:moveTo>
                  <a:lnTo>
                    <a:pt x="28955" y="28194"/>
                  </a:lnTo>
                  <a:lnTo>
                    <a:pt x="14477" y="28194"/>
                  </a:lnTo>
                  <a:lnTo>
                    <a:pt x="14478" y="615696"/>
                  </a:lnTo>
                  <a:lnTo>
                    <a:pt x="28955" y="615696"/>
                  </a:lnTo>
                  <a:close/>
                </a:path>
                <a:path w="3382010" h="645160">
                  <a:moveTo>
                    <a:pt x="3367278" y="615696"/>
                  </a:moveTo>
                  <a:lnTo>
                    <a:pt x="14478" y="615696"/>
                  </a:lnTo>
                  <a:lnTo>
                    <a:pt x="28955" y="630174"/>
                  </a:lnTo>
                  <a:lnTo>
                    <a:pt x="28955" y="644652"/>
                  </a:lnTo>
                  <a:lnTo>
                    <a:pt x="3352800" y="644652"/>
                  </a:lnTo>
                  <a:lnTo>
                    <a:pt x="3352800" y="630174"/>
                  </a:lnTo>
                  <a:lnTo>
                    <a:pt x="3367278" y="615696"/>
                  </a:lnTo>
                  <a:close/>
                </a:path>
                <a:path w="3382010" h="645160">
                  <a:moveTo>
                    <a:pt x="28955" y="644652"/>
                  </a:moveTo>
                  <a:lnTo>
                    <a:pt x="28955" y="630174"/>
                  </a:lnTo>
                  <a:lnTo>
                    <a:pt x="14478" y="615696"/>
                  </a:lnTo>
                  <a:lnTo>
                    <a:pt x="14478" y="644652"/>
                  </a:lnTo>
                  <a:lnTo>
                    <a:pt x="28955" y="644652"/>
                  </a:lnTo>
                  <a:close/>
                </a:path>
                <a:path w="3382010" h="645160">
                  <a:moveTo>
                    <a:pt x="3367278" y="28193"/>
                  </a:moveTo>
                  <a:lnTo>
                    <a:pt x="3352800" y="13716"/>
                  </a:lnTo>
                  <a:lnTo>
                    <a:pt x="3352800" y="28193"/>
                  </a:lnTo>
                  <a:lnTo>
                    <a:pt x="3367278" y="28193"/>
                  </a:lnTo>
                  <a:close/>
                </a:path>
                <a:path w="3382010" h="645160">
                  <a:moveTo>
                    <a:pt x="3367278" y="615696"/>
                  </a:moveTo>
                  <a:lnTo>
                    <a:pt x="3367278" y="28193"/>
                  </a:lnTo>
                  <a:lnTo>
                    <a:pt x="3352800" y="28193"/>
                  </a:lnTo>
                  <a:lnTo>
                    <a:pt x="3352800" y="615696"/>
                  </a:lnTo>
                  <a:lnTo>
                    <a:pt x="3367278" y="615696"/>
                  </a:lnTo>
                  <a:close/>
                </a:path>
                <a:path w="3382010" h="645160">
                  <a:moveTo>
                    <a:pt x="3367278" y="644652"/>
                  </a:moveTo>
                  <a:lnTo>
                    <a:pt x="3367278" y="615696"/>
                  </a:lnTo>
                  <a:lnTo>
                    <a:pt x="3352800" y="630174"/>
                  </a:lnTo>
                  <a:lnTo>
                    <a:pt x="3352800" y="644652"/>
                  </a:lnTo>
                  <a:lnTo>
                    <a:pt x="3367278" y="644652"/>
                  </a:lnTo>
                  <a:close/>
                </a:path>
              </a:pathLst>
            </a:custGeom>
            <a:solidFill>
              <a:srgbClr val="000000"/>
            </a:solidFill>
          </p:spPr>
          <p:txBody>
            <a:bodyPr wrap="square" lIns="0" tIns="0" rIns="0" bIns="0" rtlCol="0"/>
            <a:lstStyle/>
            <a:p>
              <a:endParaRPr/>
            </a:p>
          </p:txBody>
        </p:sp>
      </p:grpSp>
      <p:sp>
        <p:nvSpPr>
          <p:cNvPr id="10" name="object 10"/>
          <p:cNvSpPr txBox="1"/>
          <p:nvPr/>
        </p:nvSpPr>
        <p:spPr>
          <a:xfrm>
            <a:off x="1636014" y="2590800"/>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2</a:t>
            </a:r>
            <a:endParaRPr sz="1800" dirty="0">
              <a:latin typeface="Trebuchet MS"/>
              <a:cs typeface="Trebuchet MS"/>
            </a:endParaRPr>
          </a:p>
          <a:p>
            <a:pPr algn="ctr">
              <a:lnSpc>
                <a:spcPts val="2050"/>
              </a:lnSpc>
            </a:pPr>
            <a:r>
              <a:rPr lang="zh-TW" altLang="en-US" sz="1800" b="1" spc="-105" dirty="0" smtClean="0">
                <a:latin typeface="Trebuchet MS"/>
                <a:cs typeface="Trebuchet MS"/>
              </a:rPr>
              <a:t>評估</a:t>
            </a:r>
            <a:endParaRPr sz="1800" dirty="0">
              <a:latin typeface="Trebuchet MS"/>
              <a:cs typeface="Trebuchet MS"/>
            </a:endParaRPr>
          </a:p>
        </p:txBody>
      </p:sp>
      <p:grpSp>
        <p:nvGrpSpPr>
          <p:cNvPr id="11" name="object 11"/>
          <p:cNvGrpSpPr/>
          <p:nvPr/>
        </p:nvGrpSpPr>
        <p:grpSpPr>
          <a:xfrm>
            <a:off x="1621536" y="3637026"/>
            <a:ext cx="3382010" cy="645160"/>
            <a:chOff x="1621536" y="3637026"/>
            <a:chExt cx="3382010" cy="645160"/>
          </a:xfrm>
        </p:grpSpPr>
        <p:sp>
          <p:nvSpPr>
            <p:cNvPr id="12" name="object 12"/>
            <p:cNvSpPr/>
            <p:nvPr/>
          </p:nvSpPr>
          <p:spPr>
            <a:xfrm>
              <a:off x="1636014" y="36515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13" name="object 13"/>
            <p:cNvSpPr/>
            <p:nvPr/>
          </p:nvSpPr>
          <p:spPr>
            <a:xfrm>
              <a:off x="1621536" y="3637026"/>
              <a:ext cx="3382010" cy="645160"/>
            </a:xfrm>
            <a:custGeom>
              <a:avLst/>
              <a:gdLst/>
              <a:ahLst/>
              <a:cxnLst/>
              <a:rect l="l" t="t" r="r" b="b"/>
              <a:pathLst>
                <a:path w="3382010" h="645160">
                  <a:moveTo>
                    <a:pt x="3381755" y="644651"/>
                  </a:moveTo>
                  <a:lnTo>
                    <a:pt x="3381755" y="0"/>
                  </a:lnTo>
                  <a:lnTo>
                    <a:pt x="0" y="0"/>
                  </a:lnTo>
                  <a:lnTo>
                    <a:pt x="0" y="644651"/>
                  </a:lnTo>
                  <a:lnTo>
                    <a:pt x="14478" y="644651"/>
                  </a:lnTo>
                  <a:lnTo>
                    <a:pt x="14478"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8" y="28956"/>
                  </a:lnTo>
                  <a:lnTo>
                    <a:pt x="28956" y="28956"/>
                  </a:lnTo>
                  <a:close/>
                </a:path>
                <a:path w="3382010" h="645160">
                  <a:moveTo>
                    <a:pt x="28956" y="616458"/>
                  </a:moveTo>
                  <a:lnTo>
                    <a:pt x="28956" y="28956"/>
                  </a:lnTo>
                  <a:lnTo>
                    <a:pt x="14478" y="28956"/>
                  </a:lnTo>
                  <a:lnTo>
                    <a:pt x="14478" y="616458"/>
                  </a:lnTo>
                  <a:lnTo>
                    <a:pt x="28956" y="616458"/>
                  </a:lnTo>
                  <a:close/>
                </a:path>
                <a:path w="3382010" h="645160">
                  <a:moveTo>
                    <a:pt x="3367278" y="616458"/>
                  </a:moveTo>
                  <a:lnTo>
                    <a:pt x="14478" y="616458"/>
                  </a:lnTo>
                  <a:lnTo>
                    <a:pt x="28956" y="630174"/>
                  </a:lnTo>
                  <a:lnTo>
                    <a:pt x="28955" y="644651"/>
                  </a:lnTo>
                  <a:lnTo>
                    <a:pt x="3352799" y="644651"/>
                  </a:lnTo>
                  <a:lnTo>
                    <a:pt x="3352799" y="630174"/>
                  </a:lnTo>
                  <a:lnTo>
                    <a:pt x="3367278" y="616458"/>
                  </a:lnTo>
                  <a:close/>
                </a:path>
                <a:path w="3382010" h="645160">
                  <a:moveTo>
                    <a:pt x="28955" y="644651"/>
                  </a:moveTo>
                  <a:lnTo>
                    <a:pt x="28956" y="630174"/>
                  </a:lnTo>
                  <a:lnTo>
                    <a:pt x="14478" y="616458"/>
                  </a:lnTo>
                  <a:lnTo>
                    <a:pt x="14478"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799" y="616458"/>
                  </a:lnTo>
                  <a:lnTo>
                    <a:pt x="3367278" y="616458"/>
                  </a:lnTo>
                  <a:close/>
                </a:path>
                <a:path w="3382010" h="645160">
                  <a:moveTo>
                    <a:pt x="3367278" y="644651"/>
                  </a:moveTo>
                  <a:lnTo>
                    <a:pt x="3367278" y="616458"/>
                  </a:lnTo>
                  <a:lnTo>
                    <a:pt x="3352799" y="630174"/>
                  </a:lnTo>
                  <a:lnTo>
                    <a:pt x="3352799" y="644651"/>
                  </a:lnTo>
                  <a:lnTo>
                    <a:pt x="3367278" y="644651"/>
                  </a:lnTo>
                  <a:close/>
                </a:path>
              </a:pathLst>
            </a:custGeom>
            <a:solidFill>
              <a:srgbClr val="000000"/>
            </a:solidFill>
          </p:spPr>
          <p:txBody>
            <a:bodyPr wrap="square" lIns="0" tIns="0" rIns="0" bIns="0" rtlCol="0"/>
            <a:lstStyle/>
            <a:p>
              <a:endParaRPr/>
            </a:p>
          </p:txBody>
        </p:sp>
      </p:grpSp>
      <p:sp>
        <p:nvSpPr>
          <p:cNvPr id="14" name="object 14"/>
          <p:cNvSpPr txBox="1"/>
          <p:nvPr/>
        </p:nvSpPr>
        <p:spPr>
          <a:xfrm>
            <a:off x="1636014" y="36515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3</a:t>
            </a:r>
            <a:endParaRPr sz="1800" dirty="0">
              <a:latin typeface="Trebuchet MS"/>
              <a:cs typeface="Trebuchet MS"/>
            </a:endParaRPr>
          </a:p>
          <a:p>
            <a:pPr algn="ctr">
              <a:lnSpc>
                <a:spcPts val="2050"/>
              </a:lnSpc>
            </a:pPr>
            <a:r>
              <a:rPr lang="zh-TW" altLang="en-US" sz="1800" b="1" spc="-95" dirty="0" smtClean="0">
                <a:latin typeface="Trebuchet MS"/>
                <a:cs typeface="Trebuchet MS"/>
              </a:rPr>
              <a:t>簡單的分類器</a:t>
            </a:r>
            <a:endParaRPr sz="1800" dirty="0">
              <a:latin typeface="Trebuchet MS"/>
              <a:cs typeface="Trebuchet MS"/>
            </a:endParaRPr>
          </a:p>
        </p:txBody>
      </p:sp>
      <p:grpSp>
        <p:nvGrpSpPr>
          <p:cNvPr id="15" name="object 15"/>
          <p:cNvGrpSpPr/>
          <p:nvPr/>
        </p:nvGrpSpPr>
        <p:grpSpPr>
          <a:xfrm>
            <a:off x="1621536" y="4703826"/>
            <a:ext cx="3382010" cy="645160"/>
            <a:chOff x="1621536" y="4703826"/>
            <a:chExt cx="3382010" cy="645160"/>
          </a:xfrm>
        </p:grpSpPr>
        <p:sp>
          <p:nvSpPr>
            <p:cNvPr id="16" name="object 16"/>
            <p:cNvSpPr/>
            <p:nvPr/>
          </p:nvSpPr>
          <p:spPr>
            <a:xfrm>
              <a:off x="1636014" y="47183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17" name="object 17"/>
            <p:cNvSpPr/>
            <p:nvPr/>
          </p:nvSpPr>
          <p:spPr>
            <a:xfrm>
              <a:off x="1621536" y="4703826"/>
              <a:ext cx="3382010" cy="645160"/>
            </a:xfrm>
            <a:custGeom>
              <a:avLst/>
              <a:gdLst/>
              <a:ahLst/>
              <a:cxnLst/>
              <a:rect l="l" t="t" r="r" b="b"/>
              <a:pathLst>
                <a:path w="3382010" h="645160">
                  <a:moveTo>
                    <a:pt x="3381755" y="644651"/>
                  </a:moveTo>
                  <a:lnTo>
                    <a:pt x="3381755" y="0"/>
                  </a:lnTo>
                  <a:lnTo>
                    <a:pt x="0" y="0"/>
                  </a:lnTo>
                  <a:lnTo>
                    <a:pt x="0" y="644651"/>
                  </a:lnTo>
                  <a:lnTo>
                    <a:pt x="14477" y="644651"/>
                  </a:lnTo>
                  <a:lnTo>
                    <a:pt x="14477"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7" y="28956"/>
                  </a:lnTo>
                  <a:lnTo>
                    <a:pt x="28956" y="28956"/>
                  </a:lnTo>
                  <a:close/>
                </a:path>
                <a:path w="3382010" h="645160">
                  <a:moveTo>
                    <a:pt x="28956" y="616458"/>
                  </a:moveTo>
                  <a:lnTo>
                    <a:pt x="28956" y="28956"/>
                  </a:lnTo>
                  <a:lnTo>
                    <a:pt x="14477" y="28956"/>
                  </a:lnTo>
                  <a:lnTo>
                    <a:pt x="14477" y="616458"/>
                  </a:lnTo>
                  <a:lnTo>
                    <a:pt x="28956" y="616458"/>
                  </a:lnTo>
                  <a:close/>
                </a:path>
                <a:path w="3382010" h="645160">
                  <a:moveTo>
                    <a:pt x="3367278" y="616458"/>
                  </a:moveTo>
                  <a:lnTo>
                    <a:pt x="14477" y="616458"/>
                  </a:lnTo>
                  <a:lnTo>
                    <a:pt x="28956" y="630174"/>
                  </a:lnTo>
                  <a:lnTo>
                    <a:pt x="28955" y="644651"/>
                  </a:lnTo>
                  <a:lnTo>
                    <a:pt x="3352799" y="644651"/>
                  </a:lnTo>
                  <a:lnTo>
                    <a:pt x="3352799" y="630174"/>
                  </a:lnTo>
                  <a:lnTo>
                    <a:pt x="3367278" y="616458"/>
                  </a:lnTo>
                  <a:close/>
                </a:path>
                <a:path w="3382010" h="645160">
                  <a:moveTo>
                    <a:pt x="28955" y="644651"/>
                  </a:moveTo>
                  <a:lnTo>
                    <a:pt x="28956" y="630174"/>
                  </a:lnTo>
                  <a:lnTo>
                    <a:pt x="14477" y="616458"/>
                  </a:lnTo>
                  <a:lnTo>
                    <a:pt x="14477"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799" y="616458"/>
                  </a:lnTo>
                  <a:lnTo>
                    <a:pt x="3367278" y="616458"/>
                  </a:lnTo>
                  <a:close/>
                </a:path>
                <a:path w="3382010" h="645160">
                  <a:moveTo>
                    <a:pt x="3367278" y="644651"/>
                  </a:moveTo>
                  <a:lnTo>
                    <a:pt x="3367278" y="616458"/>
                  </a:lnTo>
                  <a:lnTo>
                    <a:pt x="3352799" y="630174"/>
                  </a:lnTo>
                  <a:lnTo>
                    <a:pt x="3352799" y="644651"/>
                  </a:lnTo>
                  <a:lnTo>
                    <a:pt x="3367278" y="644651"/>
                  </a:lnTo>
                  <a:close/>
                </a:path>
              </a:pathLst>
            </a:custGeom>
            <a:solidFill>
              <a:srgbClr val="000000"/>
            </a:solidFill>
          </p:spPr>
          <p:txBody>
            <a:bodyPr wrap="square" lIns="0" tIns="0" rIns="0" bIns="0" rtlCol="0"/>
            <a:lstStyle/>
            <a:p>
              <a:endParaRPr/>
            </a:p>
          </p:txBody>
        </p:sp>
      </p:grpSp>
      <p:sp>
        <p:nvSpPr>
          <p:cNvPr id="18" name="object 18"/>
          <p:cNvSpPr txBox="1"/>
          <p:nvPr/>
        </p:nvSpPr>
        <p:spPr>
          <a:xfrm>
            <a:off x="1636014" y="47183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4</a:t>
            </a:r>
            <a:endParaRPr sz="1800" dirty="0">
              <a:latin typeface="Trebuchet MS"/>
              <a:cs typeface="Trebuchet MS"/>
            </a:endParaRPr>
          </a:p>
          <a:p>
            <a:pPr algn="ctr">
              <a:lnSpc>
                <a:spcPts val="2050"/>
              </a:lnSpc>
            </a:pPr>
            <a:r>
              <a:rPr lang="zh-TW" altLang="en-US" sz="1800" b="1" spc="-30" dirty="0" smtClean="0">
                <a:latin typeface="Trebuchet MS"/>
                <a:cs typeface="Trebuchet MS"/>
              </a:rPr>
              <a:t>更多的分類器</a:t>
            </a:r>
            <a:endParaRPr sz="1800" dirty="0">
              <a:latin typeface="Trebuchet MS"/>
              <a:cs typeface="Trebuchet MS"/>
            </a:endParaRPr>
          </a:p>
        </p:txBody>
      </p:sp>
      <p:grpSp>
        <p:nvGrpSpPr>
          <p:cNvPr id="19" name="object 19"/>
          <p:cNvGrpSpPr/>
          <p:nvPr/>
        </p:nvGrpSpPr>
        <p:grpSpPr>
          <a:xfrm>
            <a:off x="1621536" y="5770626"/>
            <a:ext cx="3382010" cy="645160"/>
            <a:chOff x="1621536" y="5770626"/>
            <a:chExt cx="3382010" cy="645160"/>
          </a:xfrm>
        </p:grpSpPr>
        <p:sp>
          <p:nvSpPr>
            <p:cNvPr id="20" name="object 20"/>
            <p:cNvSpPr/>
            <p:nvPr/>
          </p:nvSpPr>
          <p:spPr>
            <a:xfrm>
              <a:off x="1636014" y="57851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21" name="object 21"/>
            <p:cNvSpPr/>
            <p:nvPr/>
          </p:nvSpPr>
          <p:spPr>
            <a:xfrm>
              <a:off x="1621536" y="5770626"/>
              <a:ext cx="3382010" cy="645160"/>
            </a:xfrm>
            <a:custGeom>
              <a:avLst/>
              <a:gdLst/>
              <a:ahLst/>
              <a:cxnLst/>
              <a:rect l="l" t="t" r="r" b="b"/>
              <a:pathLst>
                <a:path w="3382010" h="645160">
                  <a:moveTo>
                    <a:pt x="3381755" y="644651"/>
                  </a:moveTo>
                  <a:lnTo>
                    <a:pt x="3381755" y="0"/>
                  </a:lnTo>
                  <a:lnTo>
                    <a:pt x="0" y="0"/>
                  </a:lnTo>
                  <a:lnTo>
                    <a:pt x="0" y="644651"/>
                  </a:lnTo>
                  <a:lnTo>
                    <a:pt x="14477" y="644651"/>
                  </a:lnTo>
                  <a:lnTo>
                    <a:pt x="14477"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7" y="28956"/>
                  </a:lnTo>
                  <a:lnTo>
                    <a:pt x="28956" y="28956"/>
                  </a:lnTo>
                  <a:close/>
                </a:path>
                <a:path w="3382010" h="645160">
                  <a:moveTo>
                    <a:pt x="28956" y="616458"/>
                  </a:moveTo>
                  <a:lnTo>
                    <a:pt x="28956" y="28956"/>
                  </a:lnTo>
                  <a:lnTo>
                    <a:pt x="14477" y="28956"/>
                  </a:lnTo>
                  <a:lnTo>
                    <a:pt x="14477" y="616458"/>
                  </a:lnTo>
                  <a:lnTo>
                    <a:pt x="28956" y="616458"/>
                  </a:lnTo>
                  <a:close/>
                </a:path>
                <a:path w="3382010" h="645160">
                  <a:moveTo>
                    <a:pt x="3367278" y="616458"/>
                  </a:moveTo>
                  <a:lnTo>
                    <a:pt x="14477" y="616458"/>
                  </a:lnTo>
                  <a:lnTo>
                    <a:pt x="28956" y="630174"/>
                  </a:lnTo>
                  <a:lnTo>
                    <a:pt x="28955" y="644651"/>
                  </a:lnTo>
                  <a:lnTo>
                    <a:pt x="3352800" y="644651"/>
                  </a:lnTo>
                  <a:lnTo>
                    <a:pt x="3352800" y="630174"/>
                  </a:lnTo>
                  <a:lnTo>
                    <a:pt x="3367278" y="616458"/>
                  </a:lnTo>
                  <a:close/>
                </a:path>
                <a:path w="3382010" h="645160">
                  <a:moveTo>
                    <a:pt x="28955" y="644651"/>
                  </a:moveTo>
                  <a:lnTo>
                    <a:pt x="28956" y="630174"/>
                  </a:lnTo>
                  <a:lnTo>
                    <a:pt x="14477" y="616458"/>
                  </a:lnTo>
                  <a:lnTo>
                    <a:pt x="14477"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800" y="616458"/>
                  </a:lnTo>
                  <a:lnTo>
                    <a:pt x="3367278" y="616458"/>
                  </a:lnTo>
                  <a:close/>
                </a:path>
                <a:path w="3382010" h="645160">
                  <a:moveTo>
                    <a:pt x="3367278" y="644651"/>
                  </a:moveTo>
                  <a:lnTo>
                    <a:pt x="3367278" y="616458"/>
                  </a:lnTo>
                  <a:lnTo>
                    <a:pt x="3352800" y="630174"/>
                  </a:lnTo>
                  <a:lnTo>
                    <a:pt x="3352800" y="644651"/>
                  </a:lnTo>
                  <a:lnTo>
                    <a:pt x="3367278" y="644651"/>
                  </a:lnTo>
                  <a:close/>
                </a:path>
              </a:pathLst>
            </a:custGeom>
            <a:solidFill>
              <a:srgbClr val="000000"/>
            </a:solidFill>
          </p:spPr>
          <p:txBody>
            <a:bodyPr wrap="square" lIns="0" tIns="0" rIns="0" bIns="0" rtlCol="0"/>
            <a:lstStyle/>
            <a:p>
              <a:endParaRPr/>
            </a:p>
          </p:txBody>
        </p:sp>
      </p:grpSp>
      <p:sp>
        <p:nvSpPr>
          <p:cNvPr id="22" name="object 22"/>
          <p:cNvSpPr txBox="1"/>
          <p:nvPr/>
        </p:nvSpPr>
        <p:spPr>
          <a:xfrm>
            <a:off x="1636014" y="57851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5</a:t>
            </a:r>
            <a:endParaRPr sz="1800" dirty="0">
              <a:latin typeface="Trebuchet MS"/>
              <a:cs typeface="Trebuchet MS"/>
            </a:endParaRPr>
          </a:p>
          <a:p>
            <a:pPr algn="ctr">
              <a:lnSpc>
                <a:spcPts val="2050"/>
              </a:lnSpc>
            </a:pPr>
            <a:r>
              <a:rPr lang="zh-TW" altLang="en-US" sz="1800" b="1" spc="-95" dirty="0" smtClean="0">
                <a:latin typeface="Trebuchet MS"/>
                <a:cs typeface="Trebuchet MS"/>
              </a:rPr>
              <a:t>融會貫通</a:t>
            </a:r>
            <a:endParaRPr sz="1800" dirty="0">
              <a:latin typeface="Trebuchet MS"/>
              <a:cs typeface="Trebuchet MS"/>
            </a:endParaRPr>
          </a:p>
        </p:txBody>
      </p:sp>
      <p:grpSp>
        <p:nvGrpSpPr>
          <p:cNvPr id="23" name="object 23"/>
          <p:cNvGrpSpPr/>
          <p:nvPr/>
        </p:nvGrpSpPr>
        <p:grpSpPr>
          <a:xfrm>
            <a:off x="4976621" y="3643884"/>
            <a:ext cx="5133975" cy="2619375"/>
            <a:chOff x="4976621" y="3643884"/>
            <a:chExt cx="5133975" cy="2619375"/>
          </a:xfrm>
        </p:grpSpPr>
        <p:sp>
          <p:nvSpPr>
            <p:cNvPr id="24" name="object 24"/>
            <p:cNvSpPr/>
            <p:nvPr/>
          </p:nvSpPr>
          <p:spPr>
            <a:xfrm>
              <a:off x="4976622" y="3789426"/>
              <a:ext cx="939800" cy="2473960"/>
            </a:xfrm>
            <a:custGeom>
              <a:avLst/>
              <a:gdLst/>
              <a:ahLst/>
              <a:cxnLst/>
              <a:rect l="l" t="t" r="r" b="b"/>
              <a:pathLst>
                <a:path w="939800" h="2473960">
                  <a:moveTo>
                    <a:pt x="929640" y="2310384"/>
                  </a:moveTo>
                  <a:lnTo>
                    <a:pt x="927354" y="2281428"/>
                  </a:lnTo>
                  <a:lnTo>
                    <a:pt x="755142" y="2297430"/>
                  </a:lnTo>
                  <a:lnTo>
                    <a:pt x="697992" y="2303526"/>
                  </a:lnTo>
                  <a:lnTo>
                    <a:pt x="640842" y="2310384"/>
                  </a:lnTo>
                  <a:lnTo>
                    <a:pt x="583692" y="2318004"/>
                  </a:lnTo>
                  <a:lnTo>
                    <a:pt x="525780" y="2326386"/>
                  </a:lnTo>
                  <a:lnTo>
                    <a:pt x="411480" y="2346960"/>
                  </a:lnTo>
                  <a:lnTo>
                    <a:pt x="353568" y="2359152"/>
                  </a:lnTo>
                  <a:lnTo>
                    <a:pt x="296418" y="2372106"/>
                  </a:lnTo>
                  <a:lnTo>
                    <a:pt x="239268" y="2385822"/>
                  </a:lnTo>
                  <a:lnTo>
                    <a:pt x="124968" y="2414778"/>
                  </a:lnTo>
                  <a:lnTo>
                    <a:pt x="10668" y="2445258"/>
                  </a:lnTo>
                  <a:lnTo>
                    <a:pt x="17526" y="2473452"/>
                  </a:lnTo>
                  <a:lnTo>
                    <a:pt x="74676" y="2457450"/>
                  </a:lnTo>
                  <a:lnTo>
                    <a:pt x="131826" y="2442972"/>
                  </a:lnTo>
                  <a:lnTo>
                    <a:pt x="188976" y="2427732"/>
                  </a:lnTo>
                  <a:lnTo>
                    <a:pt x="246126" y="2413254"/>
                  </a:lnTo>
                  <a:lnTo>
                    <a:pt x="303276" y="2399538"/>
                  </a:lnTo>
                  <a:lnTo>
                    <a:pt x="416814" y="2375154"/>
                  </a:lnTo>
                  <a:lnTo>
                    <a:pt x="502158" y="2359152"/>
                  </a:lnTo>
                  <a:lnTo>
                    <a:pt x="587502" y="2346198"/>
                  </a:lnTo>
                  <a:lnTo>
                    <a:pt x="644652" y="2338578"/>
                  </a:lnTo>
                  <a:lnTo>
                    <a:pt x="815340" y="2320290"/>
                  </a:lnTo>
                  <a:lnTo>
                    <a:pt x="872490" y="2314956"/>
                  </a:lnTo>
                  <a:lnTo>
                    <a:pt x="929640" y="2310384"/>
                  </a:lnTo>
                  <a:close/>
                </a:path>
                <a:path w="939800" h="2473960">
                  <a:moveTo>
                    <a:pt x="934212" y="1546872"/>
                  </a:moveTo>
                  <a:lnTo>
                    <a:pt x="922782" y="1520964"/>
                  </a:lnTo>
                  <a:lnTo>
                    <a:pt x="864870" y="1547634"/>
                  </a:lnTo>
                  <a:lnTo>
                    <a:pt x="836676" y="1561350"/>
                  </a:lnTo>
                  <a:lnTo>
                    <a:pt x="807720" y="1575054"/>
                  </a:lnTo>
                  <a:lnTo>
                    <a:pt x="778764" y="1589544"/>
                  </a:lnTo>
                  <a:lnTo>
                    <a:pt x="750570" y="1604784"/>
                  </a:lnTo>
                  <a:lnTo>
                    <a:pt x="721614" y="1620024"/>
                  </a:lnTo>
                  <a:lnTo>
                    <a:pt x="663702" y="1653552"/>
                  </a:lnTo>
                  <a:lnTo>
                    <a:pt x="605790" y="1690890"/>
                  </a:lnTo>
                  <a:lnTo>
                    <a:pt x="547878" y="1732800"/>
                  </a:lnTo>
                  <a:lnTo>
                    <a:pt x="518922" y="1756422"/>
                  </a:lnTo>
                  <a:lnTo>
                    <a:pt x="504444" y="1767852"/>
                  </a:lnTo>
                  <a:lnTo>
                    <a:pt x="490728" y="1780806"/>
                  </a:lnTo>
                  <a:lnTo>
                    <a:pt x="476250" y="1792998"/>
                  </a:lnTo>
                  <a:lnTo>
                    <a:pt x="432816" y="1834146"/>
                  </a:lnTo>
                  <a:lnTo>
                    <a:pt x="403860" y="1863102"/>
                  </a:lnTo>
                  <a:lnTo>
                    <a:pt x="374904" y="1893582"/>
                  </a:lnTo>
                  <a:lnTo>
                    <a:pt x="345948" y="1925586"/>
                  </a:lnTo>
                  <a:lnTo>
                    <a:pt x="317754" y="1959114"/>
                  </a:lnTo>
                  <a:lnTo>
                    <a:pt x="288798" y="1993404"/>
                  </a:lnTo>
                  <a:lnTo>
                    <a:pt x="259842" y="2028456"/>
                  </a:lnTo>
                  <a:lnTo>
                    <a:pt x="231648" y="2065032"/>
                  </a:lnTo>
                  <a:lnTo>
                    <a:pt x="202692" y="2101608"/>
                  </a:lnTo>
                  <a:lnTo>
                    <a:pt x="173736" y="2139708"/>
                  </a:lnTo>
                  <a:lnTo>
                    <a:pt x="116586" y="2216670"/>
                  </a:lnTo>
                  <a:lnTo>
                    <a:pt x="59436" y="2295156"/>
                  </a:lnTo>
                  <a:lnTo>
                    <a:pt x="2286" y="2375166"/>
                  </a:lnTo>
                  <a:lnTo>
                    <a:pt x="25908" y="2391168"/>
                  </a:lnTo>
                  <a:lnTo>
                    <a:pt x="83058" y="2311920"/>
                  </a:lnTo>
                  <a:lnTo>
                    <a:pt x="111252" y="2272296"/>
                  </a:lnTo>
                  <a:lnTo>
                    <a:pt x="140208" y="2233434"/>
                  </a:lnTo>
                  <a:lnTo>
                    <a:pt x="168402" y="2194572"/>
                  </a:lnTo>
                  <a:lnTo>
                    <a:pt x="196596" y="2156472"/>
                  </a:lnTo>
                  <a:lnTo>
                    <a:pt x="253746" y="2082558"/>
                  </a:lnTo>
                  <a:lnTo>
                    <a:pt x="282702" y="2045982"/>
                  </a:lnTo>
                  <a:lnTo>
                    <a:pt x="310896" y="2010930"/>
                  </a:lnTo>
                  <a:lnTo>
                    <a:pt x="339090" y="1977402"/>
                  </a:lnTo>
                  <a:lnTo>
                    <a:pt x="368046" y="1944636"/>
                  </a:lnTo>
                  <a:lnTo>
                    <a:pt x="381762" y="1928634"/>
                  </a:lnTo>
                  <a:lnTo>
                    <a:pt x="396240" y="1913394"/>
                  </a:lnTo>
                  <a:lnTo>
                    <a:pt x="409956" y="1898154"/>
                  </a:lnTo>
                  <a:lnTo>
                    <a:pt x="424434" y="1882914"/>
                  </a:lnTo>
                  <a:lnTo>
                    <a:pt x="452628" y="1854720"/>
                  </a:lnTo>
                  <a:lnTo>
                    <a:pt x="467106" y="1841004"/>
                  </a:lnTo>
                  <a:lnTo>
                    <a:pt x="480822" y="1827288"/>
                  </a:lnTo>
                  <a:lnTo>
                    <a:pt x="509016" y="1802142"/>
                  </a:lnTo>
                  <a:lnTo>
                    <a:pt x="523494" y="1789950"/>
                  </a:lnTo>
                  <a:lnTo>
                    <a:pt x="537210" y="1777758"/>
                  </a:lnTo>
                  <a:lnTo>
                    <a:pt x="551688" y="1766328"/>
                  </a:lnTo>
                  <a:lnTo>
                    <a:pt x="566166" y="1755660"/>
                  </a:lnTo>
                  <a:lnTo>
                    <a:pt x="579882" y="1744992"/>
                  </a:lnTo>
                  <a:lnTo>
                    <a:pt x="650748" y="1695462"/>
                  </a:lnTo>
                  <a:lnTo>
                    <a:pt x="707136" y="1661172"/>
                  </a:lnTo>
                  <a:lnTo>
                    <a:pt x="763524" y="1629930"/>
                  </a:lnTo>
                  <a:lnTo>
                    <a:pt x="848868" y="1587258"/>
                  </a:lnTo>
                  <a:lnTo>
                    <a:pt x="934212" y="1546872"/>
                  </a:lnTo>
                  <a:close/>
                </a:path>
                <a:path w="939800" h="2473960">
                  <a:moveTo>
                    <a:pt x="937260" y="782574"/>
                  </a:moveTo>
                  <a:lnTo>
                    <a:pt x="890778" y="783336"/>
                  </a:lnTo>
                  <a:lnTo>
                    <a:pt x="833628" y="829818"/>
                  </a:lnTo>
                  <a:lnTo>
                    <a:pt x="775716" y="878586"/>
                  </a:lnTo>
                  <a:lnTo>
                    <a:pt x="747522" y="904494"/>
                  </a:lnTo>
                  <a:lnTo>
                    <a:pt x="733044" y="917448"/>
                  </a:lnTo>
                  <a:lnTo>
                    <a:pt x="704088" y="944880"/>
                  </a:lnTo>
                  <a:lnTo>
                    <a:pt x="675132" y="973836"/>
                  </a:lnTo>
                  <a:lnTo>
                    <a:pt x="646176" y="1004316"/>
                  </a:lnTo>
                  <a:lnTo>
                    <a:pt x="589026" y="1069848"/>
                  </a:lnTo>
                  <a:lnTo>
                    <a:pt x="574548" y="1088136"/>
                  </a:lnTo>
                  <a:lnTo>
                    <a:pt x="560070" y="1105662"/>
                  </a:lnTo>
                  <a:lnTo>
                    <a:pt x="516636" y="1164336"/>
                  </a:lnTo>
                  <a:lnTo>
                    <a:pt x="487680" y="1206246"/>
                  </a:lnTo>
                  <a:lnTo>
                    <a:pt x="458724" y="1250442"/>
                  </a:lnTo>
                  <a:lnTo>
                    <a:pt x="430530" y="1297686"/>
                  </a:lnTo>
                  <a:lnTo>
                    <a:pt x="401574" y="1347978"/>
                  </a:lnTo>
                  <a:lnTo>
                    <a:pt x="372618" y="1400556"/>
                  </a:lnTo>
                  <a:lnTo>
                    <a:pt x="344424" y="1454670"/>
                  </a:lnTo>
                  <a:lnTo>
                    <a:pt x="315468" y="1511820"/>
                  </a:lnTo>
                  <a:lnTo>
                    <a:pt x="258318" y="1630692"/>
                  </a:lnTo>
                  <a:lnTo>
                    <a:pt x="229362" y="1693176"/>
                  </a:lnTo>
                  <a:lnTo>
                    <a:pt x="172212" y="1821192"/>
                  </a:lnTo>
                  <a:lnTo>
                    <a:pt x="115062" y="1953780"/>
                  </a:lnTo>
                  <a:lnTo>
                    <a:pt x="57912" y="2088654"/>
                  </a:lnTo>
                  <a:lnTo>
                    <a:pt x="762" y="2225052"/>
                  </a:lnTo>
                  <a:lnTo>
                    <a:pt x="27432" y="2236482"/>
                  </a:lnTo>
                  <a:lnTo>
                    <a:pt x="84582" y="2100084"/>
                  </a:lnTo>
                  <a:lnTo>
                    <a:pt x="141732" y="1964448"/>
                  </a:lnTo>
                  <a:lnTo>
                    <a:pt x="169926" y="1898154"/>
                  </a:lnTo>
                  <a:lnTo>
                    <a:pt x="198882" y="1832622"/>
                  </a:lnTo>
                  <a:lnTo>
                    <a:pt x="227076" y="1767852"/>
                  </a:lnTo>
                  <a:lnTo>
                    <a:pt x="284226" y="1642884"/>
                  </a:lnTo>
                  <a:lnTo>
                    <a:pt x="312420" y="1582686"/>
                  </a:lnTo>
                  <a:lnTo>
                    <a:pt x="341376" y="1524012"/>
                  </a:lnTo>
                  <a:lnTo>
                    <a:pt x="369570" y="1467624"/>
                  </a:lnTo>
                  <a:lnTo>
                    <a:pt x="398526" y="1413522"/>
                  </a:lnTo>
                  <a:lnTo>
                    <a:pt x="426720" y="1361694"/>
                  </a:lnTo>
                  <a:lnTo>
                    <a:pt x="454914" y="1312164"/>
                  </a:lnTo>
                  <a:lnTo>
                    <a:pt x="483108" y="1265682"/>
                  </a:lnTo>
                  <a:lnTo>
                    <a:pt x="512064" y="1221486"/>
                  </a:lnTo>
                  <a:lnTo>
                    <a:pt x="553974" y="1160526"/>
                  </a:lnTo>
                  <a:lnTo>
                    <a:pt x="568452" y="1142238"/>
                  </a:lnTo>
                  <a:lnTo>
                    <a:pt x="582930" y="1123188"/>
                  </a:lnTo>
                  <a:lnTo>
                    <a:pt x="624840" y="1071372"/>
                  </a:lnTo>
                  <a:lnTo>
                    <a:pt x="653034" y="1038606"/>
                  </a:lnTo>
                  <a:lnTo>
                    <a:pt x="695706" y="993648"/>
                  </a:lnTo>
                  <a:lnTo>
                    <a:pt x="723900" y="965454"/>
                  </a:lnTo>
                  <a:lnTo>
                    <a:pt x="752856" y="938784"/>
                  </a:lnTo>
                  <a:lnTo>
                    <a:pt x="766572" y="925830"/>
                  </a:lnTo>
                  <a:lnTo>
                    <a:pt x="794766" y="899922"/>
                  </a:lnTo>
                  <a:lnTo>
                    <a:pt x="880110" y="828294"/>
                  </a:lnTo>
                  <a:lnTo>
                    <a:pt x="909066" y="805434"/>
                  </a:lnTo>
                  <a:lnTo>
                    <a:pt x="937260" y="782574"/>
                  </a:lnTo>
                  <a:close/>
                </a:path>
                <a:path w="939800" h="2473960">
                  <a:moveTo>
                    <a:pt x="939546" y="19050"/>
                  </a:moveTo>
                  <a:lnTo>
                    <a:pt x="917448" y="0"/>
                  </a:lnTo>
                  <a:lnTo>
                    <a:pt x="889254" y="32766"/>
                  </a:lnTo>
                  <a:lnTo>
                    <a:pt x="860298" y="65532"/>
                  </a:lnTo>
                  <a:lnTo>
                    <a:pt x="832104" y="99060"/>
                  </a:lnTo>
                  <a:lnTo>
                    <a:pt x="803148" y="132588"/>
                  </a:lnTo>
                  <a:lnTo>
                    <a:pt x="774192" y="167640"/>
                  </a:lnTo>
                  <a:lnTo>
                    <a:pt x="759714" y="185928"/>
                  </a:lnTo>
                  <a:lnTo>
                    <a:pt x="745998" y="204216"/>
                  </a:lnTo>
                  <a:lnTo>
                    <a:pt x="731520" y="222504"/>
                  </a:lnTo>
                  <a:lnTo>
                    <a:pt x="717042" y="242316"/>
                  </a:lnTo>
                  <a:lnTo>
                    <a:pt x="702564" y="261366"/>
                  </a:lnTo>
                  <a:lnTo>
                    <a:pt x="659130" y="323088"/>
                  </a:lnTo>
                  <a:lnTo>
                    <a:pt x="616458" y="390144"/>
                  </a:lnTo>
                  <a:lnTo>
                    <a:pt x="587502" y="438162"/>
                  </a:lnTo>
                  <a:lnTo>
                    <a:pt x="558546" y="489204"/>
                  </a:lnTo>
                  <a:lnTo>
                    <a:pt x="529590" y="543306"/>
                  </a:lnTo>
                  <a:lnTo>
                    <a:pt x="515874" y="571500"/>
                  </a:lnTo>
                  <a:lnTo>
                    <a:pt x="501396" y="600456"/>
                  </a:lnTo>
                  <a:lnTo>
                    <a:pt x="472440" y="661416"/>
                  </a:lnTo>
                  <a:lnTo>
                    <a:pt x="457962" y="693420"/>
                  </a:lnTo>
                  <a:lnTo>
                    <a:pt x="443484" y="726186"/>
                  </a:lnTo>
                  <a:lnTo>
                    <a:pt x="429768" y="760476"/>
                  </a:lnTo>
                  <a:lnTo>
                    <a:pt x="415290" y="795528"/>
                  </a:lnTo>
                  <a:lnTo>
                    <a:pt x="400812" y="831342"/>
                  </a:lnTo>
                  <a:lnTo>
                    <a:pt x="386334" y="867918"/>
                  </a:lnTo>
                  <a:lnTo>
                    <a:pt x="371856" y="905256"/>
                  </a:lnTo>
                  <a:lnTo>
                    <a:pt x="314706" y="1062990"/>
                  </a:lnTo>
                  <a:lnTo>
                    <a:pt x="257556" y="1232154"/>
                  </a:lnTo>
                  <a:lnTo>
                    <a:pt x="200406" y="1409712"/>
                  </a:lnTo>
                  <a:lnTo>
                    <a:pt x="143256" y="1594878"/>
                  </a:lnTo>
                  <a:lnTo>
                    <a:pt x="114300" y="1689366"/>
                  </a:lnTo>
                  <a:lnTo>
                    <a:pt x="86106" y="1784616"/>
                  </a:lnTo>
                  <a:lnTo>
                    <a:pt x="57150" y="1880628"/>
                  </a:lnTo>
                  <a:lnTo>
                    <a:pt x="0" y="2074176"/>
                  </a:lnTo>
                  <a:lnTo>
                    <a:pt x="27432" y="2082558"/>
                  </a:lnTo>
                  <a:lnTo>
                    <a:pt x="84582" y="1889010"/>
                  </a:lnTo>
                  <a:lnTo>
                    <a:pt x="113538" y="1792998"/>
                  </a:lnTo>
                  <a:lnTo>
                    <a:pt x="141732" y="1696986"/>
                  </a:lnTo>
                  <a:lnTo>
                    <a:pt x="170688" y="1603260"/>
                  </a:lnTo>
                  <a:lnTo>
                    <a:pt x="198882" y="1509534"/>
                  </a:lnTo>
                  <a:lnTo>
                    <a:pt x="227838" y="1418094"/>
                  </a:lnTo>
                  <a:lnTo>
                    <a:pt x="256032" y="1328166"/>
                  </a:lnTo>
                  <a:lnTo>
                    <a:pt x="313182" y="1155192"/>
                  </a:lnTo>
                  <a:lnTo>
                    <a:pt x="342138" y="1072134"/>
                  </a:lnTo>
                  <a:lnTo>
                    <a:pt x="370332" y="992124"/>
                  </a:lnTo>
                  <a:lnTo>
                    <a:pt x="384810" y="953262"/>
                  </a:lnTo>
                  <a:lnTo>
                    <a:pt x="399288" y="915162"/>
                  </a:lnTo>
                  <a:lnTo>
                    <a:pt x="413004" y="877824"/>
                  </a:lnTo>
                  <a:lnTo>
                    <a:pt x="427482" y="841248"/>
                  </a:lnTo>
                  <a:lnTo>
                    <a:pt x="441960" y="806196"/>
                  </a:lnTo>
                  <a:lnTo>
                    <a:pt x="455676" y="771144"/>
                  </a:lnTo>
                  <a:lnTo>
                    <a:pt x="498348" y="673608"/>
                  </a:lnTo>
                  <a:lnTo>
                    <a:pt x="541020" y="584454"/>
                  </a:lnTo>
                  <a:lnTo>
                    <a:pt x="583692" y="502920"/>
                  </a:lnTo>
                  <a:lnTo>
                    <a:pt x="611886" y="452628"/>
                  </a:lnTo>
                  <a:lnTo>
                    <a:pt x="640842" y="405384"/>
                  </a:lnTo>
                  <a:lnTo>
                    <a:pt x="654558" y="382524"/>
                  </a:lnTo>
                  <a:lnTo>
                    <a:pt x="697230" y="318516"/>
                  </a:lnTo>
                  <a:lnTo>
                    <a:pt x="725424" y="278130"/>
                  </a:lnTo>
                  <a:lnTo>
                    <a:pt x="768096" y="221742"/>
                  </a:lnTo>
                  <a:lnTo>
                    <a:pt x="797052" y="185928"/>
                  </a:lnTo>
                  <a:lnTo>
                    <a:pt x="810768" y="168402"/>
                  </a:lnTo>
                  <a:lnTo>
                    <a:pt x="825246" y="150876"/>
                  </a:lnTo>
                  <a:lnTo>
                    <a:pt x="853440" y="117348"/>
                  </a:lnTo>
                  <a:lnTo>
                    <a:pt x="882396" y="83820"/>
                  </a:lnTo>
                  <a:lnTo>
                    <a:pt x="939546" y="19050"/>
                  </a:lnTo>
                  <a:close/>
                </a:path>
              </a:pathLst>
            </a:custGeom>
            <a:solidFill>
              <a:srgbClr val="000000"/>
            </a:solidFill>
          </p:spPr>
          <p:txBody>
            <a:bodyPr wrap="square" lIns="0" tIns="0" rIns="0" bIns="0" rtlCol="0"/>
            <a:lstStyle/>
            <a:p>
              <a:endParaRPr/>
            </a:p>
          </p:txBody>
        </p:sp>
        <p:sp>
          <p:nvSpPr>
            <p:cNvPr id="25" name="object 25"/>
            <p:cNvSpPr/>
            <p:nvPr/>
          </p:nvSpPr>
          <p:spPr>
            <a:xfrm>
              <a:off x="5904737" y="3657600"/>
              <a:ext cx="4191000" cy="368935"/>
            </a:xfrm>
            <a:custGeom>
              <a:avLst/>
              <a:gdLst/>
              <a:ahLst/>
              <a:cxnLst/>
              <a:rect l="l" t="t" r="r" b="b"/>
              <a:pathLst>
                <a:path w="4191000" h="368935">
                  <a:moveTo>
                    <a:pt x="4191000" y="368808"/>
                  </a:moveTo>
                  <a:lnTo>
                    <a:pt x="4191000" y="0"/>
                  </a:lnTo>
                  <a:lnTo>
                    <a:pt x="0" y="0"/>
                  </a:lnTo>
                  <a:lnTo>
                    <a:pt x="0" y="368808"/>
                  </a:lnTo>
                  <a:lnTo>
                    <a:pt x="4191000" y="368808"/>
                  </a:lnTo>
                  <a:close/>
                </a:path>
              </a:pathLst>
            </a:custGeom>
            <a:solidFill>
              <a:srgbClr val="00FFFF"/>
            </a:solidFill>
          </p:spPr>
          <p:txBody>
            <a:bodyPr wrap="square" lIns="0" tIns="0" rIns="0" bIns="0" rtlCol="0"/>
            <a:lstStyle/>
            <a:p>
              <a:endParaRPr/>
            </a:p>
          </p:txBody>
        </p:sp>
        <p:sp>
          <p:nvSpPr>
            <p:cNvPr id="26" name="object 26"/>
            <p:cNvSpPr/>
            <p:nvPr/>
          </p:nvSpPr>
          <p:spPr>
            <a:xfrm>
              <a:off x="5891021" y="3643884"/>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3715"/>
                  </a:lnTo>
                  <a:lnTo>
                    <a:pt x="28193" y="28193"/>
                  </a:lnTo>
                  <a:lnTo>
                    <a:pt x="4191000" y="28193"/>
                  </a:lnTo>
                  <a:lnTo>
                    <a:pt x="4191000" y="13715"/>
                  </a:lnTo>
                  <a:lnTo>
                    <a:pt x="4204716" y="28193"/>
                  </a:lnTo>
                  <a:lnTo>
                    <a:pt x="4204716" y="397001"/>
                  </a:lnTo>
                  <a:lnTo>
                    <a:pt x="4219194" y="397001"/>
                  </a:lnTo>
                  <a:close/>
                </a:path>
                <a:path w="4219575" h="397510">
                  <a:moveTo>
                    <a:pt x="28193" y="28193"/>
                  </a:moveTo>
                  <a:lnTo>
                    <a:pt x="28193" y="13715"/>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3715"/>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27" name="object 27"/>
          <p:cNvSpPr txBox="1"/>
          <p:nvPr/>
        </p:nvSpPr>
        <p:spPr>
          <a:xfrm>
            <a:off x="5904738" y="3657600"/>
            <a:ext cx="4191000" cy="280846"/>
          </a:xfrm>
          <a:prstGeom prst="rect">
            <a:avLst/>
          </a:prstGeom>
        </p:spPr>
        <p:txBody>
          <a:bodyPr vert="horz" wrap="square" lIns="0" tIns="3810" rIns="0" bIns="0" rtlCol="0">
            <a:spAutoFit/>
          </a:bodyPr>
          <a:lstStyle/>
          <a:p>
            <a:pPr marL="90805">
              <a:lnSpc>
                <a:spcPct val="100000"/>
              </a:lnSpc>
              <a:spcBef>
                <a:spcPts val="30"/>
              </a:spcBef>
            </a:pPr>
            <a:r>
              <a:rPr sz="1800" b="1" spc="-110" dirty="0">
                <a:latin typeface="Trebuchet MS"/>
                <a:cs typeface="Trebuchet MS"/>
              </a:rPr>
              <a:t>Lesson </a:t>
            </a:r>
            <a:r>
              <a:rPr sz="1800" b="1" spc="-160" dirty="0">
                <a:latin typeface="Trebuchet MS"/>
                <a:cs typeface="Trebuchet MS"/>
              </a:rPr>
              <a:t>5.1 </a:t>
            </a:r>
            <a:r>
              <a:rPr lang="zh-TW" altLang="en-US" sz="1800" b="1" spc="-150" dirty="0" smtClean="0">
                <a:latin typeface="Trebuchet MS"/>
                <a:cs typeface="Trebuchet MS"/>
              </a:rPr>
              <a:t>資料探勘過程</a:t>
            </a:r>
            <a:endParaRPr sz="1800" dirty="0">
              <a:latin typeface="Trebuchet MS"/>
              <a:cs typeface="Trebuchet MS"/>
            </a:endParaRPr>
          </a:p>
        </p:txBody>
      </p:sp>
      <p:grpSp>
        <p:nvGrpSpPr>
          <p:cNvPr id="28" name="object 28"/>
          <p:cNvGrpSpPr/>
          <p:nvPr/>
        </p:nvGrpSpPr>
        <p:grpSpPr>
          <a:xfrm>
            <a:off x="5891021" y="4405884"/>
            <a:ext cx="4219575" cy="397510"/>
            <a:chOff x="5891021" y="4405884"/>
            <a:chExt cx="4219575" cy="397510"/>
          </a:xfrm>
        </p:grpSpPr>
        <p:sp>
          <p:nvSpPr>
            <p:cNvPr id="29" name="object 29"/>
            <p:cNvSpPr/>
            <p:nvPr/>
          </p:nvSpPr>
          <p:spPr>
            <a:xfrm>
              <a:off x="5904737" y="4419600"/>
              <a:ext cx="4191000" cy="368935"/>
            </a:xfrm>
            <a:custGeom>
              <a:avLst/>
              <a:gdLst/>
              <a:ahLst/>
              <a:cxnLst/>
              <a:rect l="l" t="t" r="r" b="b"/>
              <a:pathLst>
                <a:path w="4191000" h="368935">
                  <a:moveTo>
                    <a:pt x="4191000" y="368808"/>
                  </a:moveTo>
                  <a:lnTo>
                    <a:pt x="4191000" y="0"/>
                  </a:lnTo>
                  <a:lnTo>
                    <a:pt x="0" y="0"/>
                  </a:lnTo>
                  <a:lnTo>
                    <a:pt x="0" y="368808"/>
                  </a:lnTo>
                  <a:lnTo>
                    <a:pt x="4191000" y="368808"/>
                  </a:lnTo>
                  <a:close/>
                </a:path>
              </a:pathLst>
            </a:custGeom>
            <a:solidFill>
              <a:srgbClr val="00FFFF"/>
            </a:solidFill>
          </p:spPr>
          <p:txBody>
            <a:bodyPr wrap="square" lIns="0" tIns="0" rIns="0" bIns="0" rtlCol="0"/>
            <a:lstStyle/>
            <a:p>
              <a:endParaRPr/>
            </a:p>
          </p:txBody>
        </p:sp>
        <p:sp>
          <p:nvSpPr>
            <p:cNvPr id="30" name="object 30"/>
            <p:cNvSpPr/>
            <p:nvPr/>
          </p:nvSpPr>
          <p:spPr>
            <a:xfrm>
              <a:off x="5891021" y="4405884"/>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3715"/>
                  </a:lnTo>
                  <a:lnTo>
                    <a:pt x="28193" y="28193"/>
                  </a:lnTo>
                  <a:lnTo>
                    <a:pt x="4191000" y="28193"/>
                  </a:lnTo>
                  <a:lnTo>
                    <a:pt x="4191000" y="13715"/>
                  </a:lnTo>
                  <a:lnTo>
                    <a:pt x="4204716" y="28193"/>
                  </a:lnTo>
                  <a:lnTo>
                    <a:pt x="4204716" y="397001"/>
                  </a:lnTo>
                  <a:lnTo>
                    <a:pt x="4219194" y="397001"/>
                  </a:lnTo>
                  <a:close/>
                </a:path>
                <a:path w="4219575" h="397510">
                  <a:moveTo>
                    <a:pt x="28193" y="28193"/>
                  </a:moveTo>
                  <a:lnTo>
                    <a:pt x="28193" y="13715"/>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3715"/>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31" name="object 31"/>
          <p:cNvSpPr txBox="1"/>
          <p:nvPr/>
        </p:nvSpPr>
        <p:spPr>
          <a:xfrm>
            <a:off x="5983478" y="4410710"/>
            <a:ext cx="2936875" cy="299720"/>
          </a:xfrm>
          <a:prstGeom prst="rect">
            <a:avLst/>
          </a:prstGeom>
        </p:spPr>
        <p:txBody>
          <a:bodyPr vert="horz" wrap="square" lIns="0" tIns="12700" rIns="0" bIns="0" rtlCol="0">
            <a:spAutoFit/>
          </a:bodyPr>
          <a:lstStyle/>
          <a:p>
            <a:pPr marL="12700">
              <a:lnSpc>
                <a:spcPct val="100000"/>
              </a:lnSpc>
              <a:spcBef>
                <a:spcPts val="100"/>
              </a:spcBef>
            </a:pPr>
            <a:r>
              <a:rPr sz="1800" b="1" spc="-110" dirty="0">
                <a:latin typeface="Trebuchet MS"/>
                <a:cs typeface="Trebuchet MS"/>
              </a:rPr>
              <a:t>Lesson </a:t>
            </a:r>
            <a:r>
              <a:rPr sz="1800" b="1" spc="-160" dirty="0">
                <a:latin typeface="Trebuchet MS"/>
                <a:cs typeface="Trebuchet MS"/>
              </a:rPr>
              <a:t>5.2 </a:t>
            </a:r>
            <a:r>
              <a:rPr lang="zh-TW" altLang="en-US" sz="1800" b="1" spc="-90" dirty="0" smtClean="0">
                <a:latin typeface="Trebuchet MS"/>
                <a:cs typeface="Trebuchet MS"/>
              </a:rPr>
              <a:t>缺陷和失誤</a:t>
            </a:r>
            <a:endParaRPr sz="1800" dirty="0">
              <a:latin typeface="Trebuchet MS"/>
              <a:cs typeface="Trebuchet MS"/>
            </a:endParaRPr>
          </a:p>
        </p:txBody>
      </p:sp>
      <p:grpSp>
        <p:nvGrpSpPr>
          <p:cNvPr id="32" name="object 32"/>
          <p:cNvGrpSpPr/>
          <p:nvPr/>
        </p:nvGrpSpPr>
        <p:grpSpPr>
          <a:xfrm>
            <a:off x="5891021" y="5169408"/>
            <a:ext cx="4219575" cy="397510"/>
            <a:chOff x="5891021" y="5169408"/>
            <a:chExt cx="4219575" cy="397510"/>
          </a:xfrm>
        </p:grpSpPr>
        <p:sp>
          <p:nvSpPr>
            <p:cNvPr id="33" name="object 33"/>
            <p:cNvSpPr/>
            <p:nvPr/>
          </p:nvSpPr>
          <p:spPr>
            <a:xfrm>
              <a:off x="5904737" y="5183886"/>
              <a:ext cx="4191000" cy="368300"/>
            </a:xfrm>
            <a:custGeom>
              <a:avLst/>
              <a:gdLst/>
              <a:ahLst/>
              <a:cxnLst/>
              <a:rect l="l" t="t" r="r" b="b"/>
              <a:pathLst>
                <a:path w="4191000" h="368300">
                  <a:moveTo>
                    <a:pt x="4191000" y="368046"/>
                  </a:moveTo>
                  <a:lnTo>
                    <a:pt x="4191000" y="0"/>
                  </a:lnTo>
                  <a:lnTo>
                    <a:pt x="0" y="0"/>
                  </a:lnTo>
                  <a:lnTo>
                    <a:pt x="0" y="368046"/>
                  </a:lnTo>
                  <a:lnTo>
                    <a:pt x="4191000" y="368046"/>
                  </a:lnTo>
                  <a:close/>
                </a:path>
              </a:pathLst>
            </a:custGeom>
            <a:solidFill>
              <a:srgbClr val="00FFFF"/>
            </a:solidFill>
          </p:spPr>
          <p:txBody>
            <a:bodyPr wrap="square" lIns="0" tIns="0" rIns="0" bIns="0" rtlCol="0"/>
            <a:lstStyle/>
            <a:p>
              <a:endParaRPr/>
            </a:p>
          </p:txBody>
        </p:sp>
        <p:sp>
          <p:nvSpPr>
            <p:cNvPr id="34" name="object 34"/>
            <p:cNvSpPr/>
            <p:nvPr/>
          </p:nvSpPr>
          <p:spPr>
            <a:xfrm>
              <a:off x="5891021" y="5169408"/>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4477"/>
                  </a:lnTo>
                  <a:lnTo>
                    <a:pt x="28193" y="28193"/>
                  </a:lnTo>
                  <a:lnTo>
                    <a:pt x="4191000" y="28193"/>
                  </a:lnTo>
                  <a:lnTo>
                    <a:pt x="4191000" y="14477"/>
                  </a:lnTo>
                  <a:lnTo>
                    <a:pt x="4204716" y="28193"/>
                  </a:lnTo>
                  <a:lnTo>
                    <a:pt x="4204716" y="397001"/>
                  </a:lnTo>
                  <a:lnTo>
                    <a:pt x="4219194" y="397001"/>
                  </a:lnTo>
                  <a:close/>
                </a:path>
                <a:path w="4219575" h="397510">
                  <a:moveTo>
                    <a:pt x="28193" y="28193"/>
                  </a:moveTo>
                  <a:lnTo>
                    <a:pt x="28193" y="14477"/>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4477"/>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35" name="object 35"/>
          <p:cNvSpPr txBox="1"/>
          <p:nvPr/>
        </p:nvSpPr>
        <p:spPr>
          <a:xfrm>
            <a:off x="5983478" y="5174234"/>
            <a:ext cx="3225800" cy="299720"/>
          </a:xfrm>
          <a:prstGeom prst="rect">
            <a:avLst/>
          </a:prstGeom>
        </p:spPr>
        <p:txBody>
          <a:bodyPr vert="horz" wrap="square" lIns="0" tIns="12700" rIns="0" bIns="0" rtlCol="0">
            <a:spAutoFit/>
          </a:bodyPr>
          <a:lstStyle/>
          <a:p>
            <a:pPr marL="12700">
              <a:lnSpc>
                <a:spcPct val="100000"/>
              </a:lnSpc>
              <a:spcBef>
                <a:spcPts val="100"/>
              </a:spcBef>
            </a:pPr>
            <a:r>
              <a:rPr sz="1800" b="1" spc="-110" dirty="0">
                <a:latin typeface="Trebuchet MS"/>
                <a:cs typeface="Trebuchet MS"/>
              </a:rPr>
              <a:t>Lesson </a:t>
            </a:r>
            <a:r>
              <a:rPr sz="1800" b="1" spc="-160" dirty="0">
                <a:latin typeface="Trebuchet MS"/>
                <a:cs typeface="Trebuchet MS"/>
              </a:rPr>
              <a:t>5.3 </a:t>
            </a:r>
            <a:r>
              <a:rPr sz="1800" b="1" spc="-75" dirty="0" smtClean="0">
                <a:latin typeface="Trebuchet MS"/>
                <a:cs typeface="Trebuchet MS"/>
              </a:rPr>
              <a:t>Data </a:t>
            </a:r>
            <a:r>
              <a:rPr sz="1800" b="1" spc="-95" dirty="0" smtClean="0">
                <a:latin typeface="Trebuchet MS"/>
                <a:cs typeface="Trebuchet MS"/>
              </a:rPr>
              <a:t>mining </a:t>
            </a:r>
            <a:r>
              <a:rPr sz="1800" b="1" spc="-85" dirty="0" smtClean="0">
                <a:latin typeface="Trebuchet MS"/>
                <a:cs typeface="Trebuchet MS"/>
              </a:rPr>
              <a:t>and</a:t>
            </a:r>
            <a:r>
              <a:rPr sz="1800" b="1" spc="-285" dirty="0" smtClean="0">
                <a:latin typeface="Trebuchet MS"/>
                <a:cs typeface="Trebuchet MS"/>
              </a:rPr>
              <a:t> </a:t>
            </a:r>
            <a:r>
              <a:rPr sz="1800" b="1" spc="-114" dirty="0" smtClean="0">
                <a:latin typeface="Trebuchet MS"/>
                <a:cs typeface="Trebuchet MS"/>
              </a:rPr>
              <a:t>ethics</a:t>
            </a:r>
            <a:endParaRPr sz="1800" dirty="0">
              <a:latin typeface="Trebuchet MS"/>
              <a:cs typeface="Trebuchet MS"/>
            </a:endParaRPr>
          </a:p>
        </p:txBody>
      </p:sp>
      <p:sp>
        <p:nvSpPr>
          <p:cNvPr id="36" name="object 36"/>
          <p:cNvSpPr/>
          <p:nvPr/>
        </p:nvSpPr>
        <p:spPr>
          <a:xfrm>
            <a:off x="5904738" y="5945885"/>
            <a:ext cx="4191000" cy="368300"/>
          </a:xfrm>
          <a:custGeom>
            <a:avLst/>
            <a:gdLst/>
            <a:ahLst/>
            <a:cxnLst/>
            <a:rect l="l" t="t" r="r" b="b"/>
            <a:pathLst>
              <a:path w="4191000" h="368300">
                <a:moveTo>
                  <a:pt x="4191000" y="368046"/>
                </a:moveTo>
                <a:lnTo>
                  <a:pt x="4191000" y="0"/>
                </a:lnTo>
                <a:lnTo>
                  <a:pt x="0" y="0"/>
                </a:lnTo>
                <a:lnTo>
                  <a:pt x="0" y="368046"/>
                </a:lnTo>
                <a:lnTo>
                  <a:pt x="4191000" y="368046"/>
                </a:lnTo>
                <a:close/>
              </a:path>
            </a:pathLst>
          </a:custGeom>
          <a:solidFill>
            <a:srgbClr val="00FFFF"/>
          </a:solidFill>
        </p:spPr>
        <p:txBody>
          <a:bodyPr wrap="square" lIns="0" tIns="0" rIns="0" bIns="0" rtlCol="0"/>
          <a:lstStyle/>
          <a:p>
            <a:endParaRPr/>
          </a:p>
        </p:txBody>
      </p:sp>
      <p:sp>
        <p:nvSpPr>
          <p:cNvPr id="37" name="object 37"/>
          <p:cNvSpPr txBox="1"/>
          <p:nvPr/>
        </p:nvSpPr>
        <p:spPr>
          <a:xfrm>
            <a:off x="5983478" y="5936234"/>
            <a:ext cx="1966595" cy="299720"/>
          </a:xfrm>
          <a:prstGeom prst="rect">
            <a:avLst/>
          </a:prstGeom>
        </p:spPr>
        <p:txBody>
          <a:bodyPr vert="horz" wrap="square" lIns="0" tIns="12700" rIns="0" bIns="0" rtlCol="0">
            <a:spAutoFit/>
          </a:bodyPr>
          <a:lstStyle/>
          <a:p>
            <a:pPr marL="12700">
              <a:lnSpc>
                <a:spcPct val="100000"/>
              </a:lnSpc>
              <a:spcBef>
                <a:spcPts val="100"/>
              </a:spcBef>
            </a:pPr>
            <a:r>
              <a:rPr sz="1800" b="1" spc="-110" dirty="0">
                <a:latin typeface="Trebuchet MS"/>
                <a:cs typeface="Trebuchet MS"/>
              </a:rPr>
              <a:t>Lesson </a:t>
            </a:r>
            <a:r>
              <a:rPr sz="1800" b="1" spc="-160" dirty="0">
                <a:latin typeface="Trebuchet MS"/>
                <a:cs typeface="Trebuchet MS"/>
              </a:rPr>
              <a:t>5.4</a:t>
            </a:r>
            <a:r>
              <a:rPr sz="1800" b="1" spc="-225" dirty="0">
                <a:latin typeface="Trebuchet MS"/>
                <a:cs typeface="Trebuchet MS"/>
              </a:rPr>
              <a:t> </a:t>
            </a:r>
            <a:r>
              <a:rPr lang="zh-TW" altLang="en-US" sz="1800" b="1" spc="-95" dirty="0" smtClean="0">
                <a:latin typeface="Trebuchet MS"/>
                <a:cs typeface="Trebuchet MS"/>
              </a:rPr>
              <a:t>總結</a:t>
            </a:r>
            <a:endParaRPr sz="1800" dirty="0">
              <a:latin typeface="Trebuchet MS"/>
              <a:cs typeface="Trebuchet MS"/>
            </a:endParaRPr>
          </a:p>
        </p:txBody>
      </p:sp>
      <p:sp>
        <p:nvSpPr>
          <p:cNvPr id="38" name="object 38"/>
          <p:cNvSpPr/>
          <p:nvPr/>
        </p:nvSpPr>
        <p:spPr>
          <a:xfrm>
            <a:off x="5876544" y="4340352"/>
            <a:ext cx="4273296" cy="206349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7518"/>
            <a:ext cx="4372610" cy="513080"/>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11" name="object 3"/>
          <p:cNvSpPr txBox="1"/>
          <p:nvPr/>
        </p:nvSpPr>
        <p:spPr>
          <a:xfrm>
            <a:off x="604982" y="675609"/>
            <a:ext cx="10240264" cy="443711"/>
          </a:xfrm>
          <a:prstGeom prst="rect">
            <a:avLst/>
          </a:prstGeom>
        </p:spPr>
        <p:txBody>
          <a:bodyPr vert="horz" wrap="square" lIns="0" tIns="12700" rIns="0" bIns="0" rtlCol="0">
            <a:spAutoFit/>
          </a:bodyPr>
          <a:lstStyle/>
          <a:p>
            <a:pPr marL="12700">
              <a:lnSpc>
                <a:spcPct val="100000"/>
              </a:lnSpc>
              <a:spcBef>
                <a:spcPts val="100"/>
              </a:spcBef>
            </a:pPr>
            <a:r>
              <a:rPr lang="en-US" sz="2800" b="1" spc="-175" dirty="0" smtClean="0">
                <a:latin typeface="Trebuchet MS"/>
                <a:cs typeface="Trebuchet MS"/>
              </a:rPr>
              <a:t>1.</a:t>
            </a:r>
            <a:r>
              <a:rPr lang="zh-TW" altLang="en-US" sz="2800" b="1" spc="-175" dirty="0" smtClean="0">
                <a:latin typeface="Trebuchet MS"/>
                <a:cs typeface="Trebuchet MS"/>
              </a:rPr>
              <a:t>開啟</a:t>
            </a:r>
            <a:r>
              <a:rPr lang="en-US" altLang="zh-TW" sz="2800" b="1" spc="-175" dirty="0" smtClean="0">
                <a:latin typeface="Trebuchet MS"/>
                <a:cs typeface="Trebuchet MS"/>
              </a:rPr>
              <a:t>Weka</a:t>
            </a:r>
            <a:r>
              <a:rPr lang="zh-TW" altLang="en-US" sz="2800" b="1" spc="-175" dirty="0" smtClean="0">
                <a:latin typeface="Trebuchet MS"/>
                <a:cs typeface="Trebuchet MS"/>
              </a:rPr>
              <a:t>的</a:t>
            </a:r>
            <a:r>
              <a:rPr lang="en-US" altLang="zh-TW" sz="2800" b="1" spc="-175" dirty="0" smtClean="0">
                <a:latin typeface="Trebuchet MS"/>
                <a:cs typeface="Trebuchet MS"/>
              </a:rPr>
              <a:t>Explorer</a:t>
            </a:r>
            <a:endParaRPr sz="2800" dirty="0" smtClean="0">
              <a:latin typeface="Trebuchet MS"/>
              <a:cs typeface="Trebuchet MS"/>
            </a:endParaRPr>
          </a:p>
        </p:txBody>
      </p:sp>
      <p:pic>
        <p:nvPicPr>
          <p:cNvPr id="12" name="圖片 11"/>
          <p:cNvPicPr>
            <a:picLocks noChangeAspect="1"/>
          </p:cNvPicPr>
          <p:nvPr/>
        </p:nvPicPr>
        <p:blipFill>
          <a:blip r:embed="rId2"/>
          <a:stretch>
            <a:fillRect/>
          </a:stretch>
        </p:blipFill>
        <p:spPr>
          <a:xfrm>
            <a:off x="609600" y="1559606"/>
            <a:ext cx="7162800" cy="5006908"/>
          </a:xfrm>
          <a:prstGeom prst="rect">
            <a:avLst/>
          </a:prstGeom>
        </p:spPr>
      </p:pic>
    </p:spTree>
    <p:extLst>
      <p:ext uri="{BB962C8B-B14F-4D97-AF65-F5344CB8AC3E}">
        <p14:creationId xmlns:p14="http://schemas.microsoft.com/office/powerpoint/2010/main" val="119861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5029199" y="1953786"/>
            <a:ext cx="6880723" cy="4599414"/>
          </a:xfrm>
          <a:prstGeom prst="rect">
            <a:avLst/>
          </a:prstGeom>
        </p:spPr>
      </p:pic>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1305486"/>
          </a:xfrm>
          <a:prstGeom prst="rect">
            <a:avLst/>
          </a:prstGeom>
        </p:spPr>
        <p:txBody>
          <a:bodyPr vert="horz" wrap="square" lIns="0" tIns="12700" rIns="0" bIns="0" rtlCol="0">
            <a:spAutoFit/>
          </a:bodyPr>
          <a:lstStyle/>
          <a:p>
            <a:pPr marL="227331">
              <a:lnSpc>
                <a:spcPct val="100000"/>
              </a:lnSpc>
              <a:tabLst>
                <a:tab pos="710565" algn="l"/>
                <a:tab pos="711200" algn="l"/>
              </a:tabLst>
            </a:pPr>
            <a:r>
              <a:rPr lang="en-US" altLang="zh-TW" sz="2800" b="1" spc="-105" dirty="0" smtClean="0">
                <a:latin typeface="Trebuchet MS"/>
                <a:cs typeface="Trebuchet MS"/>
              </a:rPr>
              <a:t>2.</a:t>
            </a:r>
            <a:r>
              <a:rPr lang="zh-TW" altLang="en-US" sz="2800" b="1" spc="-105" dirty="0" smtClean="0">
                <a:latin typeface="Trebuchet MS"/>
                <a:cs typeface="Trebuchet MS"/>
              </a:rPr>
              <a:t>左鍵點擊</a:t>
            </a:r>
            <a:r>
              <a:rPr lang="en-US" altLang="zh-TW" sz="2800" b="1" spc="-105" dirty="0" smtClean="0">
                <a:latin typeface="Trebuchet MS"/>
                <a:cs typeface="Trebuchet MS"/>
              </a:rPr>
              <a:t>Open</a:t>
            </a:r>
            <a:r>
              <a:rPr lang="zh-TW" altLang="en-US" sz="2800" b="1" spc="-105" dirty="0" smtClean="0">
                <a:latin typeface="Trebuchet MS"/>
                <a:cs typeface="Trebuchet MS"/>
              </a:rPr>
              <a:t> </a:t>
            </a:r>
            <a:r>
              <a:rPr lang="en-US" altLang="zh-TW" sz="2800" b="1" spc="-105" dirty="0" smtClean="0">
                <a:latin typeface="Trebuchet MS"/>
                <a:cs typeface="Trebuchet MS"/>
              </a:rPr>
              <a:t>file…</a:t>
            </a:r>
            <a:r>
              <a:rPr lang="zh-TW" altLang="en-US" sz="2800" b="1" spc="-105" dirty="0" smtClean="0">
                <a:latin typeface="Trebuchet MS"/>
                <a:cs typeface="Trebuchet MS"/>
              </a:rPr>
              <a:t>開啟右圖視窗，進入自行複製的</a:t>
            </a:r>
            <a:r>
              <a:rPr lang="en-US" altLang="zh-TW" sz="2800" b="1" spc="-105" dirty="0" smtClean="0">
                <a:latin typeface="Trebuchet MS"/>
                <a:cs typeface="Trebuchet MS"/>
              </a:rPr>
              <a:t>Weka</a:t>
            </a:r>
            <a:r>
              <a:rPr lang="zh-TW" altLang="en-US" sz="2800" b="1" spc="-105" dirty="0">
                <a:latin typeface="Trebuchet MS"/>
                <a:cs typeface="Trebuchet MS"/>
              </a:rPr>
              <a:t> </a:t>
            </a:r>
            <a:r>
              <a:rPr lang="en-US" altLang="zh-TW" sz="2800" b="1" spc="-105" dirty="0" smtClean="0">
                <a:latin typeface="Trebuchet MS"/>
                <a:cs typeface="Trebuchet MS"/>
              </a:rPr>
              <a:t>datasets</a:t>
            </a:r>
            <a:r>
              <a:rPr lang="zh-TW" altLang="en-US" sz="2800" b="1" spc="-105" dirty="0" smtClean="0">
                <a:latin typeface="Trebuchet MS"/>
                <a:cs typeface="Trebuchet MS"/>
              </a:rPr>
              <a:t>，左鍵單擊</a:t>
            </a:r>
            <a:r>
              <a:rPr lang="en-US" altLang="zh-TW" sz="2800" spc="-120" dirty="0" smtClean="0">
                <a:solidFill>
                  <a:srgbClr val="FF0000"/>
                </a:solidFill>
                <a:latin typeface="Trebuchet MS"/>
                <a:cs typeface="Trebuchet MS"/>
              </a:rPr>
              <a:t>weather‐</a:t>
            </a:r>
            <a:r>
              <a:rPr lang="en-US" altLang="zh-TW" sz="2800" spc="-120" dirty="0" err="1" smtClean="0">
                <a:solidFill>
                  <a:srgbClr val="FF0000"/>
                </a:solidFill>
                <a:latin typeface="Trebuchet MS"/>
                <a:cs typeface="Trebuchet MS"/>
              </a:rPr>
              <a:t>nominal.arff</a:t>
            </a:r>
            <a:r>
              <a:rPr lang="zh-TW" altLang="en-US" sz="2800" b="1" spc="-130" dirty="0" smtClean="0">
                <a:latin typeface="Trebuchet MS"/>
                <a:cs typeface="Trebuchet MS"/>
              </a:rPr>
              <a:t>的檔案後，再以左鍵單擊下方</a:t>
            </a:r>
            <a:r>
              <a:rPr lang="en-US" altLang="zh-TW" sz="2800" b="1" spc="-130" dirty="0" smtClean="0">
                <a:latin typeface="Trebuchet MS"/>
                <a:cs typeface="Trebuchet MS"/>
              </a:rPr>
              <a:t>”</a:t>
            </a:r>
            <a:r>
              <a:rPr lang="zh-TW" altLang="en-US" sz="2800" b="1" spc="-130" dirty="0" smtClean="0">
                <a:latin typeface="Trebuchet MS"/>
                <a:cs typeface="Trebuchet MS"/>
              </a:rPr>
              <a:t>開啟</a:t>
            </a:r>
            <a:r>
              <a:rPr lang="en-US" altLang="zh-TW" sz="2800" b="1" spc="-130" dirty="0" smtClean="0">
                <a:latin typeface="Trebuchet MS"/>
                <a:cs typeface="Trebuchet MS"/>
              </a:rPr>
              <a:t>”</a:t>
            </a:r>
            <a:r>
              <a:rPr lang="zh-TW" altLang="en-US" sz="2800" b="1" spc="-130" dirty="0" smtClean="0">
                <a:latin typeface="Trebuchet MS"/>
                <a:cs typeface="Trebuchet MS"/>
              </a:rPr>
              <a:t>以載入此檔案</a:t>
            </a:r>
            <a:endParaRPr lang="zh-TW" altLang="en-US" sz="2800" b="1" dirty="0">
              <a:latin typeface="Trebuchet MS"/>
              <a:cs typeface="Trebuchet MS"/>
            </a:endParaRPr>
          </a:p>
        </p:txBody>
      </p:sp>
      <p:pic>
        <p:nvPicPr>
          <p:cNvPr id="4" name="圖片 3"/>
          <p:cNvPicPr>
            <a:picLocks noChangeAspect="1"/>
          </p:cNvPicPr>
          <p:nvPr/>
        </p:nvPicPr>
        <p:blipFill rotWithShape="1">
          <a:blip r:embed="rId3"/>
          <a:srcRect r="42599" b="55206"/>
          <a:stretch/>
        </p:blipFill>
        <p:spPr>
          <a:xfrm>
            <a:off x="119449" y="2438400"/>
            <a:ext cx="4452551" cy="2303211"/>
          </a:xfrm>
          <a:prstGeom prst="rect">
            <a:avLst/>
          </a:prstGeom>
        </p:spPr>
      </p:pic>
      <p:sp>
        <p:nvSpPr>
          <p:cNvPr id="7" name="向右箭號 6"/>
          <p:cNvSpPr/>
          <p:nvPr/>
        </p:nvSpPr>
        <p:spPr>
          <a:xfrm>
            <a:off x="4114800" y="3048000"/>
            <a:ext cx="1143000" cy="990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20109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874598"/>
          </a:xfrm>
          <a:prstGeom prst="rect">
            <a:avLst/>
          </a:prstGeom>
        </p:spPr>
        <p:txBody>
          <a:bodyPr vert="horz" wrap="square" lIns="0" tIns="12700" rIns="0" bIns="0" rtlCol="0">
            <a:spAutoFit/>
          </a:bodyPr>
          <a:lstStyle/>
          <a:p>
            <a:pPr marL="227331">
              <a:lnSpc>
                <a:spcPct val="100000"/>
              </a:lnSpc>
              <a:tabLst>
                <a:tab pos="710565" algn="l"/>
                <a:tab pos="711200" algn="l"/>
              </a:tabLst>
            </a:pPr>
            <a:r>
              <a:rPr lang="en-US" altLang="zh-TW" sz="2800" b="1" spc="-105" dirty="0" smtClean="0">
                <a:latin typeface="Trebuchet MS"/>
                <a:cs typeface="Trebuchet MS"/>
              </a:rPr>
              <a:t>3.</a:t>
            </a:r>
            <a:r>
              <a:rPr lang="zh-TW" altLang="en-US" sz="2800" b="1" spc="-105" dirty="0" smtClean="0">
                <a:latin typeface="Trebuchet MS"/>
                <a:cs typeface="Trebuchet MS"/>
              </a:rPr>
              <a:t>切換</a:t>
            </a:r>
            <a:r>
              <a:rPr lang="zh-TW" altLang="en-US" sz="2800" b="1" spc="-105" dirty="0">
                <a:latin typeface="Trebuchet MS"/>
                <a:cs typeface="Trebuchet MS"/>
              </a:rPr>
              <a:t>到</a:t>
            </a:r>
            <a:r>
              <a:rPr lang="en-US" altLang="zh-TW" sz="2800" b="1" spc="-105" dirty="0" smtClean="0">
                <a:latin typeface="Trebuchet MS"/>
                <a:cs typeface="Trebuchet MS"/>
              </a:rPr>
              <a:t>Classify</a:t>
            </a:r>
            <a:r>
              <a:rPr lang="zh-TW" altLang="en-US" sz="2800" b="1" spc="-105" dirty="0" smtClean="0">
                <a:latin typeface="Trebuchet MS"/>
                <a:cs typeface="Trebuchet MS"/>
              </a:rPr>
              <a:t>介面點選</a:t>
            </a:r>
            <a:r>
              <a:rPr lang="en-US" altLang="zh-TW" sz="2800" b="1" spc="-105" dirty="0" smtClean="0">
                <a:latin typeface="Trebuchet MS"/>
                <a:cs typeface="Trebuchet MS"/>
              </a:rPr>
              <a:t>Choose</a:t>
            </a:r>
            <a:r>
              <a:rPr lang="zh-TW" altLang="en-US" sz="2800" b="1" spc="-105" dirty="0" smtClean="0">
                <a:latin typeface="Trebuchet MS"/>
                <a:cs typeface="Trebuchet MS"/>
              </a:rPr>
              <a:t>鈕，</a:t>
            </a:r>
            <a:r>
              <a:rPr lang="zh-TW" altLang="en-US" sz="2800" b="1" spc="-105" dirty="0">
                <a:latin typeface="Trebuchet MS"/>
                <a:cs typeface="Trebuchet MS"/>
              </a:rPr>
              <a:t>在</a:t>
            </a:r>
            <a:r>
              <a:rPr lang="zh-TW" altLang="en-US" sz="2800" b="1" spc="-105" dirty="0" smtClean="0">
                <a:latin typeface="Trebuchet MS"/>
                <a:cs typeface="Trebuchet MS"/>
              </a:rPr>
              <a:t>出現的選單中左鍵單擊</a:t>
            </a:r>
            <a:r>
              <a:rPr lang="en-US" altLang="zh-TW" sz="2800" b="1" spc="-105" dirty="0" smtClean="0">
                <a:latin typeface="Trebuchet MS"/>
                <a:cs typeface="Trebuchet MS"/>
              </a:rPr>
              <a:t>rules</a:t>
            </a:r>
            <a:r>
              <a:rPr lang="zh-TW" altLang="en-US" sz="2800" b="1" spc="-105" dirty="0" smtClean="0">
                <a:latin typeface="Trebuchet MS"/>
                <a:cs typeface="Trebuchet MS"/>
              </a:rPr>
              <a:t>資料夾下的</a:t>
            </a:r>
            <a:r>
              <a:rPr lang="en-US" altLang="zh-TW" sz="2800" b="1" spc="-105" dirty="0" err="1" smtClean="0">
                <a:latin typeface="Trebuchet MS"/>
                <a:cs typeface="Trebuchet MS"/>
              </a:rPr>
              <a:t>OneR</a:t>
            </a:r>
            <a:endParaRPr lang="zh-TW" altLang="en-US" sz="2800" b="1" dirty="0">
              <a:latin typeface="Trebuchet MS"/>
              <a:cs typeface="Trebuchet MS"/>
            </a:endParaRPr>
          </a:p>
        </p:txBody>
      </p:sp>
      <p:pic>
        <p:nvPicPr>
          <p:cNvPr id="8" name="圖片 7"/>
          <p:cNvPicPr>
            <a:picLocks noChangeAspect="1"/>
          </p:cNvPicPr>
          <p:nvPr/>
        </p:nvPicPr>
        <p:blipFill>
          <a:blip r:embed="rId2"/>
          <a:stretch>
            <a:fillRect/>
          </a:stretch>
        </p:blipFill>
        <p:spPr>
          <a:xfrm>
            <a:off x="762000" y="2438400"/>
            <a:ext cx="3476190" cy="3695238"/>
          </a:xfrm>
          <a:prstGeom prst="rect">
            <a:avLst/>
          </a:prstGeom>
        </p:spPr>
      </p:pic>
      <p:pic>
        <p:nvPicPr>
          <p:cNvPr id="10" name="圖片 9"/>
          <p:cNvPicPr>
            <a:picLocks noChangeAspect="1"/>
          </p:cNvPicPr>
          <p:nvPr/>
        </p:nvPicPr>
        <p:blipFill>
          <a:blip r:embed="rId3"/>
          <a:stretch>
            <a:fillRect/>
          </a:stretch>
        </p:blipFill>
        <p:spPr>
          <a:xfrm>
            <a:off x="4953000" y="1865198"/>
            <a:ext cx="5334000" cy="4469641"/>
          </a:xfrm>
          <a:prstGeom prst="rect">
            <a:avLst/>
          </a:prstGeom>
        </p:spPr>
      </p:pic>
      <p:sp>
        <p:nvSpPr>
          <p:cNvPr id="7" name="向右箭號 6"/>
          <p:cNvSpPr/>
          <p:nvPr/>
        </p:nvSpPr>
        <p:spPr>
          <a:xfrm>
            <a:off x="3962400" y="3581400"/>
            <a:ext cx="1752600" cy="990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9489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zh-TW" altLang="en-US" sz="2800" b="1" spc="-105" dirty="0" smtClean="0">
                <a:latin typeface="Trebuchet MS"/>
                <a:cs typeface="Trebuchet MS"/>
              </a:rPr>
              <a:t>▼得到</a:t>
            </a:r>
            <a:r>
              <a:rPr lang="en-US" altLang="zh-TW" sz="2800" b="1" spc="-105" dirty="0" smtClean="0">
                <a:latin typeface="Trebuchet MS"/>
                <a:cs typeface="Trebuchet MS"/>
              </a:rPr>
              <a:t>42.8571%</a:t>
            </a:r>
            <a:r>
              <a:rPr lang="zh-TW" altLang="en-US" sz="2800" b="1" spc="-105" dirty="0" smtClean="0">
                <a:latin typeface="Trebuchet MS"/>
                <a:cs typeface="Trebuchet MS"/>
              </a:rPr>
              <a:t>準確率</a:t>
            </a:r>
            <a:endParaRPr lang="zh-TW" altLang="en-US" sz="2800" b="1" dirty="0">
              <a:latin typeface="Trebuchet MS"/>
              <a:cs typeface="Trebuchet MS"/>
            </a:endParaRPr>
          </a:p>
        </p:txBody>
      </p:sp>
      <p:pic>
        <p:nvPicPr>
          <p:cNvPr id="4" name="圖片 3"/>
          <p:cNvPicPr>
            <a:picLocks noChangeAspect="1"/>
          </p:cNvPicPr>
          <p:nvPr/>
        </p:nvPicPr>
        <p:blipFill>
          <a:blip r:embed="rId2"/>
          <a:stretch>
            <a:fillRect/>
          </a:stretch>
        </p:blipFill>
        <p:spPr>
          <a:xfrm>
            <a:off x="688340" y="1600200"/>
            <a:ext cx="7634732" cy="5083427"/>
          </a:xfrm>
          <a:prstGeom prst="rect">
            <a:avLst/>
          </a:prstGeom>
        </p:spPr>
      </p:pic>
    </p:spTree>
    <p:extLst>
      <p:ext uri="{BB962C8B-B14F-4D97-AF65-F5344CB8AC3E}">
        <p14:creationId xmlns:p14="http://schemas.microsoft.com/office/powerpoint/2010/main" val="130358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3"/>
          <a:stretch>
            <a:fillRect/>
          </a:stretch>
        </p:blipFill>
        <p:spPr>
          <a:xfrm>
            <a:off x="5410200" y="1427899"/>
            <a:ext cx="5334000" cy="5380384"/>
          </a:xfrm>
          <a:prstGeom prst="rect">
            <a:avLst/>
          </a:prstGeom>
        </p:spPr>
      </p:pic>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874598"/>
          </a:xfrm>
          <a:prstGeom prst="rect">
            <a:avLst/>
          </a:prstGeom>
        </p:spPr>
        <p:txBody>
          <a:bodyPr vert="horz" wrap="square" lIns="0" tIns="12700" rIns="0" bIns="0" rtlCol="0">
            <a:spAutoFit/>
          </a:bodyPr>
          <a:lstStyle/>
          <a:p>
            <a:pPr marL="227331">
              <a:lnSpc>
                <a:spcPct val="100000"/>
              </a:lnSpc>
              <a:tabLst>
                <a:tab pos="710565" algn="l"/>
                <a:tab pos="711200" algn="l"/>
              </a:tabLst>
            </a:pPr>
            <a:r>
              <a:rPr lang="en-US" altLang="zh-TW" sz="2800" b="1" spc="-105" dirty="0" smtClean="0">
                <a:latin typeface="Trebuchet MS"/>
                <a:cs typeface="Trebuchet MS"/>
              </a:rPr>
              <a:t>4.</a:t>
            </a:r>
            <a:r>
              <a:rPr lang="zh-TW" altLang="en-US" sz="2800" b="1" spc="-105" dirty="0" smtClean="0">
                <a:latin typeface="Trebuchet MS"/>
                <a:cs typeface="Trebuchet MS"/>
              </a:rPr>
              <a:t>在</a:t>
            </a:r>
            <a:r>
              <a:rPr lang="en-US" altLang="zh-TW" sz="2800" b="1" spc="-105" dirty="0" smtClean="0">
                <a:latin typeface="Trebuchet MS"/>
                <a:cs typeface="Trebuchet MS"/>
              </a:rPr>
              <a:t>Classify</a:t>
            </a:r>
            <a:r>
              <a:rPr lang="zh-TW" altLang="en-US" sz="2800" b="1" spc="-105" dirty="0" smtClean="0">
                <a:latin typeface="Trebuchet MS"/>
                <a:cs typeface="Trebuchet MS"/>
              </a:rPr>
              <a:t>介面點選</a:t>
            </a:r>
            <a:r>
              <a:rPr lang="en-US" altLang="zh-TW" sz="2800" b="1" spc="-105" dirty="0" smtClean="0">
                <a:latin typeface="Trebuchet MS"/>
                <a:cs typeface="Trebuchet MS"/>
              </a:rPr>
              <a:t>Choose</a:t>
            </a:r>
            <a:r>
              <a:rPr lang="zh-TW" altLang="en-US" sz="2800" b="1" spc="-105" dirty="0" smtClean="0">
                <a:latin typeface="Trebuchet MS"/>
                <a:cs typeface="Trebuchet MS"/>
              </a:rPr>
              <a:t>鈕，</a:t>
            </a:r>
            <a:r>
              <a:rPr lang="zh-TW" altLang="en-US" sz="2800" b="1" spc="-105" dirty="0">
                <a:latin typeface="Trebuchet MS"/>
                <a:cs typeface="Trebuchet MS"/>
              </a:rPr>
              <a:t>在</a:t>
            </a:r>
            <a:r>
              <a:rPr lang="zh-TW" altLang="en-US" sz="2800" b="1" spc="-105" dirty="0" smtClean="0">
                <a:latin typeface="Trebuchet MS"/>
                <a:cs typeface="Trebuchet MS"/>
              </a:rPr>
              <a:t>出現的選單中左鍵單擊</a:t>
            </a:r>
            <a:r>
              <a:rPr lang="en-US" altLang="zh-TW" sz="2800" b="1" spc="-105" dirty="0" smtClean="0">
                <a:latin typeface="Trebuchet MS"/>
                <a:cs typeface="Trebuchet MS"/>
              </a:rPr>
              <a:t>trees</a:t>
            </a:r>
            <a:r>
              <a:rPr lang="zh-TW" altLang="en-US" sz="2800" b="1" spc="-105" dirty="0" smtClean="0">
                <a:latin typeface="Trebuchet MS"/>
                <a:cs typeface="Trebuchet MS"/>
              </a:rPr>
              <a:t>資料夾下的</a:t>
            </a:r>
            <a:r>
              <a:rPr lang="en-US" altLang="zh-TW" sz="2800" b="1" spc="-105" dirty="0" smtClean="0">
                <a:latin typeface="Trebuchet MS"/>
                <a:cs typeface="Trebuchet MS"/>
              </a:rPr>
              <a:t>J48</a:t>
            </a:r>
            <a:r>
              <a:rPr lang="zh-TW" altLang="en-US" sz="2800" b="1" spc="-105" dirty="0" smtClean="0">
                <a:latin typeface="Trebuchet MS"/>
                <a:cs typeface="Trebuchet MS"/>
              </a:rPr>
              <a:t>分類器</a:t>
            </a:r>
            <a:endParaRPr lang="zh-TW" altLang="en-US" sz="2800" b="1" dirty="0">
              <a:latin typeface="Trebuchet MS"/>
              <a:cs typeface="Trebuchet MS"/>
            </a:endParaRPr>
          </a:p>
        </p:txBody>
      </p:sp>
      <p:pic>
        <p:nvPicPr>
          <p:cNvPr id="4" name="圖片 3"/>
          <p:cNvPicPr>
            <a:picLocks noChangeAspect="1"/>
          </p:cNvPicPr>
          <p:nvPr/>
        </p:nvPicPr>
        <p:blipFill rotWithShape="1">
          <a:blip r:embed="rId4"/>
          <a:srcRect r="6066"/>
          <a:stretch/>
        </p:blipFill>
        <p:spPr>
          <a:xfrm>
            <a:off x="651395" y="2163675"/>
            <a:ext cx="3539606" cy="3993172"/>
          </a:xfrm>
          <a:prstGeom prst="rect">
            <a:avLst/>
          </a:prstGeom>
        </p:spPr>
      </p:pic>
      <p:sp>
        <p:nvSpPr>
          <p:cNvPr id="7" name="向右箭號 6"/>
          <p:cNvSpPr/>
          <p:nvPr/>
        </p:nvSpPr>
        <p:spPr>
          <a:xfrm>
            <a:off x="3911600" y="3505200"/>
            <a:ext cx="1752600" cy="990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27795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zh-TW" altLang="en-US" sz="2800" b="1" spc="-105" dirty="0" smtClean="0">
                <a:latin typeface="Trebuchet MS"/>
                <a:cs typeface="Trebuchet MS"/>
              </a:rPr>
              <a:t>▼得到</a:t>
            </a:r>
            <a:r>
              <a:rPr lang="en-US" altLang="zh-TW" sz="2800" b="1" spc="-105" dirty="0" smtClean="0">
                <a:latin typeface="Trebuchet MS"/>
                <a:cs typeface="Trebuchet MS"/>
              </a:rPr>
              <a:t>50%</a:t>
            </a:r>
            <a:r>
              <a:rPr lang="zh-TW" altLang="en-US" sz="2800" b="1" spc="-105" dirty="0" smtClean="0">
                <a:latin typeface="Trebuchet MS"/>
                <a:cs typeface="Trebuchet MS"/>
              </a:rPr>
              <a:t>準確率</a:t>
            </a:r>
            <a:endParaRPr lang="zh-TW" altLang="en-US" sz="2800" b="1" dirty="0">
              <a:latin typeface="Trebuchet MS"/>
              <a:cs typeface="Trebuchet MS"/>
            </a:endParaRPr>
          </a:p>
        </p:txBody>
      </p:sp>
      <p:pic>
        <p:nvPicPr>
          <p:cNvPr id="5" name="圖片 4"/>
          <p:cNvPicPr>
            <a:picLocks noChangeAspect="1"/>
          </p:cNvPicPr>
          <p:nvPr/>
        </p:nvPicPr>
        <p:blipFill>
          <a:blip r:embed="rId2"/>
          <a:stretch>
            <a:fillRect/>
          </a:stretch>
        </p:blipFill>
        <p:spPr>
          <a:xfrm>
            <a:off x="711631" y="1524000"/>
            <a:ext cx="6679769" cy="5284292"/>
          </a:xfrm>
          <a:prstGeom prst="rect">
            <a:avLst/>
          </a:prstGeom>
        </p:spPr>
      </p:pic>
    </p:spTree>
    <p:extLst>
      <p:ext uri="{BB962C8B-B14F-4D97-AF65-F5344CB8AC3E}">
        <p14:creationId xmlns:p14="http://schemas.microsoft.com/office/powerpoint/2010/main" val="1044842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en-US" altLang="zh-TW" sz="2800" b="1" spc="-105" dirty="0" smtClean="0">
                <a:latin typeface="Trebuchet MS"/>
                <a:cs typeface="Trebuchet MS"/>
              </a:rPr>
              <a:t>5.</a:t>
            </a:r>
            <a:r>
              <a:rPr lang="zh-TW" altLang="en-US" sz="2800" b="1" spc="-105" dirty="0" smtClean="0">
                <a:latin typeface="Trebuchet MS"/>
                <a:cs typeface="Trebuchet MS"/>
              </a:rPr>
              <a:t>切換到</a:t>
            </a:r>
            <a:r>
              <a:rPr lang="en-US" altLang="zh-TW" sz="2800" b="1" spc="-105" dirty="0" smtClean="0">
                <a:latin typeface="Trebuchet MS"/>
                <a:cs typeface="Trebuchet MS"/>
              </a:rPr>
              <a:t>Preprocess</a:t>
            </a:r>
            <a:r>
              <a:rPr lang="zh-TW" altLang="en-US" sz="2800" b="1" spc="-105" dirty="0" smtClean="0">
                <a:latin typeface="Trebuchet MS"/>
                <a:cs typeface="Trebuchet MS"/>
              </a:rPr>
              <a:t>介面，左鍵單擊右上方</a:t>
            </a:r>
            <a:r>
              <a:rPr lang="en-US" altLang="zh-TW" sz="2800" b="1" spc="-105" dirty="0" smtClean="0">
                <a:latin typeface="Trebuchet MS"/>
                <a:cs typeface="Trebuchet MS"/>
              </a:rPr>
              <a:t>Edit</a:t>
            </a:r>
            <a:r>
              <a:rPr lang="zh-TW" altLang="en-US" sz="2800" b="1" spc="-105" dirty="0" smtClean="0">
                <a:latin typeface="Trebuchet MS"/>
                <a:cs typeface="Trebuchet MS"/>
              </a:rPr>
              <a:t>按鈕</a:t>
            </a:r>
            <a:endParaRPr lang="zh-TW" altLang="en-US" sz="2800" b="1" dirty="0">
              <a:latin typeface="Trebuchet MS"/>
              <a:cs typeface="Trebuchet MS"/>
            </a:endParaRPr>
          </a:p>
        </p:txBody>
      </p:sp>
      <p:pic>
        <p:nvPicPr>
          <p:cNvPr id="4" name="圖片 3"/>
          <p:cNvPicPr>
            <a:picLocks noChangeAspect="1"/>
          </p:cNvPicPr>
          <p:nvPr/>
        </p:nvPicPr>
        <p:blipFill>
          <a:blip r:embed="rId2"/>
          <a:stretch>
            <a:fillRect/>
          </a:stretch>
        </p:blipFill>
        <p:spPr>
          <a:xfrm>
            <a:off x="1219200" y="1524000"/>
            <a:ext cx="7716573" cy="5123952"/>
          </a:xfrm>
          <a:prstGeom prst="rect">
            <a:avLst/>
          </a:prstGeom>
        </p:spPr>
      </p:pic>
    </p:spTree>
    <p:extLst>
      <p:ext uri="{BB962C8B-B14F-4D97-AF65-F5344CB8AC3E}">
        <p14:creationId xmlns:p14="http://schemas.microsoft.com/office/powerpoint/2010/main" val="4078943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0" y="865241"/>
            <a:ext cx="11978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en-US" altLang="zh-TW" sz="2800" b="1" spc="-105" dirty="0" smtClean="0">
                <a:latin typeface="Trebuchet MS"/>
                <a:cs typeface="Trebuchet MS"/>
              </a:rPr>
              <a:t>6.</a:t>
            </a:r>
            <a:r>
              <a:rPr lang="zh-TW" altLang="en-US" sz="2800" b="1" spc="-105" dirty="0" smtClean="0">
                <a:latin typeface="Trebuchet MS"/>
                <a:cs typeface="Trebuchet MS"/>
              </a:rPr>
              <a:t>在出現的視窗中，將</a:t>
            </a:r>
            <a:r>
              <a:rPr lang="en-US" altLang="zh-TW" sz="2800" b="1" spc="-105" dirty="0" smtClean="0">
                <a:latin typeface="Trebuchet MS"/>
                <a:cs typeface="Trebuchet MS"/>
              </a:rPr>
              <a:t>play</a:t>
            </a:r>
            <a:r>
              <a:rPr lang="zh-TW" altLang="en-US" sz="2800" b="1" spc="-105" dirty="0" smtClean="0">
                <a:latin typeface="Trebuchet MS"/>
                <a:cs typeface="Trebuchet MS"/>
              </a:rPr>
              <a:t>值的前</a:t>
            </a:r>
            <a:r>
              <a:rPr lang="en-US" altLang="zh-TW" sz="2800" b="1" spc="-105" dirty="0" smtClean="0">
                <a:latin typeface="Trebuchet MS"/>
                <a:cs typeface="Trebuchet MS"/>
              </a:rPr>
              <a:t>4</a:t>
            </a:r>
            <a:r>
              <a:rPr lang="zh-TW" altLang="en-US" sz="2800" b="1" spc="-105" dirty="0" smtClean="0">
                <a:latin typeface="Trebuchet MS"/>
                <a:cs typeface="Trebuchet MS"/>
              </a:rPr>
              <a:t>個</a:t>
            </a:r>
            <a:r>
              <a:rPr lang="en-US" altLang="zh-TW" sz="2800" b="1" spc="-105" dirty="0" smtClean="0">
                <a:latin typeface="Trebuchet MS"/>
                <a:cs typeface="Trebuchet MS"/>
              </a:rPr>
              <a:t>no</a:t>
            </a:r>
            <a:r>
              <a:rPr lang="zh-TW" altLang="en-US" sz="2800" b="1" spc="-105" dirty="0" smtClean="0">
                <a:latin typeface="Trebuchet MS"/>
                <a:cs typeface="Trebuchet MS"/>
              </a:rPr>
              <a:t>的</a:t>
            </a:r>
            <a:r>
              <a:rPr lang="zh-TW" altLang="en-US" sz="2800" b="1" spc="-105" dirty="0">
                <a:latin typeface="Trebuchet MS"/>
                <a:cs typeface="Trebuchet MS"/>
              </a:rPr>
              <a:t>實例值的</a:t>
            </a:r>
            <a:r>
              <a:rPr lang="en-US" altLang="zh-TW" sz="2800" b="1" spc="-105" dirty="0" smtClean="0">
                <a:latin typeface="Trebuchet MS"/>
                <a:cs typeface="Trebuchet MS"/>
              </a:rPr>
              <a:t>outlook</a:t>
            </a:r>
            <a:r>
              <a:rPr lang="zh-TW" altLang="en-US" sz="2800" b="1" spc="-105" dirty="0" smtClean="0">
                <a:latin typeface="Trebuchet MS"/>
                <a:cs typeface="Trebuchet MS"/>
              </a:rPr>
              <a:t>屬性改為</a:t>
            </a:r>
            <a:r>
              <a:rPr lang="zh-TW" altLang="en-US" sz="2800" b="1" spc="-105" dirty="0">
                <a:latin typeface="Trebuchet MS"/>
                <a:cs typeface="Trebuchet MS"/>
              </a:rPr>
              <a:t>「</a:t>
            </a:r>
            <a:r>
              <a:rPr lang="en-US" altLang="zh-TW" sz="2800" b="1" spc="-105" dirty="0" smtClean="0">
                <a:latin typeface="Trebuchet MS"/>
                <a:cs typeface="Trebuchet MS"/>
              </a:rPr>
              <a:t>missing</a:t>
            </a:r>
            <a:r>
              <a:rPr lang="zh-TW" altLang="en-US" sz="2800" b="1" spc="-105" dirty="0" smtClean="0">
                <a:latin typeface="Trebuchet MS"/>
                <a:cs typeface="Trebuchet MS"/>
              </a:rPr>
              <a:t>」</a:t>
            </a:r>
            <a:endParaRPr lang="zh-TW" altLang="en-US" sz="2800" b="1" dirty="0">
              <a:latin typeface="Trebuchet MS"/>
              <a:cs typeface="Trebuchet MS"/>
            </a:endParaRPr>
          </a:p>
        </p:txBody>
      </p:sp>
      <p:pic>
        <p:nvPicPr>
          <p:cNvPr id="4" name="圖片 3"/>
          <p:cNvPicPr>
            <a:picLocks noChangeAspect="1"/>
          </p:cNvPicPr>
          <p:nvPr/>
        </p:nvPicPr>
        <p:blipFill>
          <a:blip r:embed="rId2"/>
          <a:stretch>
            <a:fillRect/>
          </a:stretch>
        </p:blipFill>
        <p:spPr>
          <a:xfrm>
            <a:off x="2819400" y="1308952"/>
            <a:ext cx="6096000" cy="5347581"/>
          </a:xfrm>
          <a:prstGeom prst="rect">
            <a:avLst/>
          </a:prstGeom>
        </p:spPr>
      </p:pic>
    </p:spTree>
    <p:extLst>
      <p:ext uri="{BB962C8B-B14F-4D97-AF65-F5344CB8AC3E}">
        <p14:creationId xmlns:p14="http://schemas.microsoft.com/office/powerpoint/2010/main" val="2572409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p:cNvPicPr>
            <a:picLocks noChangeAspect="1"/>
          </p:cNvPicPr>
          <p:nvPr/>
        </p:nvPicPr>
        <p:blipFill>
          <a:blip r:embed="rId2"/>
          <a:stretch>
            <a:fillRect/>
          </a:stretch>
        </p:blipFill>
        <p:spPr>
          <a:xfrm>
            <a:off x="4038600" y="2362201"/>
            <a:ext cx="3526354" cy="3257275"/>
          </a:xfrm>
          <a:prstGeom prst="rect">
            <a:avLst/>
          </a:prstGeom>
        </p:spPr>
      </p:pic>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445525" y="1159286"/>
            <a:ext cx="11978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zh-TW" altLang="en-US" sz="2800" b="1" spc="-105" dirty="0" smtClean="0">
                <a:latin typeface="Trebuchet MS"/>
                <a:cs typeface="Trebuchet MS"/>
              </a:rPr>
              <a:t>改值過程</a:t>
            </a:r>
            <a:r>
              <a:rPr lang="zh-TW" altLang="en-US" sz="2800" b="1" spc="-105" dirty="0" smtClean="0">
                <a:latin typeface="Trebuchet MS"/>
                <a:cs typeface="Trebuchet MS"/>
              </a:rPr>
              <a:t>：</a:t>
            </a:r>
            <a:endParaRPr lang="en-US" altLang="zh-TW" sz="2800" b="1" spc="-105" dirty="0" smtClean="0">
              <a:latin typeface="Trebuchet MS"/>
              <a:cs typeface="Trebuchet MS"/>
            </a:endParaRPr>
          </a:p>
        </p:txBody>
      </p:sp>
      <p:pic>
        <p:nvPicPr>
          <p:cNvPr id="5" name="圖片 4"/>
          <p:cNvPicPr>
            <a:picLocks noChangeAspect="1"/>
          </p:cNvPicPr>
          <p:nvPr/>
        </p:nvPicPr>
        <p:blipFill>
          <a:blip r:embed="rId3"/>
          <a:stretch>
            <a:fillRect/>
          </a:stretch>
        </p:blipFill>
        <p:spPr>
          <a:xfrm>
            <a:off x="228600" y="2362201"/>
            <a:ext cx="3458383" cy="3200400"/>
          </a:xfrm>
          <a:prstGeom prst="rect">
            <a:avLst/>
          </a:prstGeom>
        </p:spPr>
      </p:pic>
      <p:sp>
        <p:nvSpPr>
          <p:cNvPr id="6" name="矩形 5"/>
          <p:cNvSpPr/>
          <p:nvPr/>
        </p:nvSpPr>
        <p:spPr>
          <a:xfrm>
            <a:off x="4343400" y="3200400"/>
            <a:ext cx="457200" cy="152400"/>
          </a:xfrm>
          <a:prstGeom prst="rect">
            <a:avLst/>
          </a:prstGeom>
          <a:noFill/>
          <a:ln w="381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4"/>
          <a:stretch>
            <a:fillRect/>
          </a:stretch>
        </p:blipFill>
        <p:spPr>
          <a:xfrm>
            <a:off x="8077199" y="2362201"/>
            <a:ext cx="3444439" cy="3200400"/>
          </a:xfrm>
          <a:prstGeom prst="rect">
            <a:avLst/>
          </a:prstGeom>
        </p:spPr>
      </p:pic>
      <p:sp>
        <p:nvSpPr>
          <p:cNvPr id="14" name="向右箭號 13"/>
          <p:cNvSpPr/>
          <p:nvPr/>
        </p:nvSpPr>
        <p:spPr>
          <a:xfrm>
            <a:off x="3505200" y="3733800"/>
            <a:ext cx="685800" cy="685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5" name="向右箭號 14"/>
          <p:cNvSpPr/>
          <p:nvPr/>
        </p:nvSpPr>
        <p:spPr>
          <a:xfrm>
            <a:off x="7478177" y="3731490"/>
            <a:ext cx="685800" cy="6858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 name="矩形 3"/>
          <p:cNvSpPr/>
          <p:nvPr/>
        </p:nvSpPr>
        <p:spPr>
          <a:xfrm>
            <a:off x="445525" y="5665416"/>
            <a:ext cx="3087384" cy="369332"/>
          </a:xfrm>
          <a:prstGeom prst="rect">
            <a:avLst/>
          </a:prstGeom>
        </p:spPr>
        <p:txBody>
          <a:bodyPr wrap="none">
            <a:spAutoFit/>
          </a:bodyPr>
          <a:lstStyle/>
          <a:p>
            <a:pPr marL="227331">
              <a:lnSpc>
                <a:spcPct val="100000"/>
              </a:lnSpc>
              <a:tabLst>
                <a:tab pos="710565" algn="l"/>
                <a:tab pos="711200" algn="l"/>
              </a:tabLst>
            </a:pPr>
            <a:r>
              <a:rPr lang="zh-TW" altLang="en-US" b="1" spc="-105" dirty="0" smtClean="0">
                <a:latin typeface="Trebuchet MS"/>
                <a:cs typeface="Trebuchet MS"/>
              </a:rPr>
              <a:t>▲左</a:t>
            </a:r>
            <a:r>
              <a:rPr lang="zh-TW" altLang="en-US" b="1" spc="-105" dirty="0">
                <a:latin typeface="Trebuchet MS"/>
                <a:cs typeface="Trebuchet MS"/>
              </a:rPr>
              <a:t>鍵單擊左方的</a:t>
            </a:r>
            <a:r>
              <a:rPr lang="en-US" altLang="zh-TW" b="1" spc="-105" dirty="0">
                <a:latin typeface="Trebuchet MS"/>
                <a:cs typeface="Trebuchet MS"/>
              </a:rPr>
              <a:t>outlook</a:t>
            </a:r>
            <a:r>
              <a:rPr lang="zh-TW" altLang="en-US" b="1" spc="-105" dirty="0" smtClean="0">
                <a:latin typeface="Trebuchet MS"/>
                <a:cs typeface="Trebuchet MS"/>
              </a:rPr>
              <a:t>值</a:t>
            </a:r>
            <a:endParaRPr lang="zh-TW" altLang="en-US" b="1" dirty="0">
              <a:latin typeface="Trebuchet MS"/>
              <a:cs typeface="Trebuchet MS"/>
            </a:endParaRPr>
          </a:p>
        </p:txBody>
      </p:sp>
      <p:sp>
        <p:nvSpPr>
          <p:cNvPr id="7" name="矩形 6"/>
          <p:cNvSpPr/>
          <p:nvPr/>
        </p:nvSpPr>
        <p:spPr>
          <a:xfrm>
            <a:off x="3890230" y="5665416"/>
            <a:ext cx="3674724" cy="369332"/>
          </a:xfrm>
          <a:prstGeom prst="rect">
            <a:avLst/>
          </a:prstGeom>
        </p:spPr>
        <p:txBody>
          <a:bodyPr wrap="none">
            <a:spAutoFit/>
          </a:bodyPr>
          <a:lstStyle/>
          <a:p>
            <a:pPr marL="227331">
              <a:lnSpc>
                <a:spcPct val="100000"/>
              </a:lnSpc>
              <a:tabLst>
                <a:tab pos="710565" algn="l"/>
                <a:tab pos="711200" algn="l"/>
              </a:tabLst>
            </a:pPr>
            <a:r>
              <a:rPr lang="zh-TW" altLang="en-US" b="1" spc="-105" dirty="0">
                <a:latin typeface="Trebuchet MS"/>
                <a:cs typeface="Trebuchet MS"/>
              </a:rPr>
              <a:t>▲</a:t>
            </a:r>
            <a:r>
              <a:rPr lang="zh-TW" altLang="en-US" b="1" spc="-105" dirty="0" smtClean="0">
                <a:latin typeface="Trebuchet MS"/>
                <a:cs typeface="Trebuchet MS"/>
              </a:rPr>
              <a:t>並</a:t>
            </a:r>
            <a:r>
              <a:rPr lang="zh-TW" altLang="en-US" b="1" spc="-105" dirty="0">
                <a:latin typeface="Trebuchet MS"/>
                <a:cs typeface="Trebuchet MS"/>
              </a:rPr>
              <a:t>在出現的選單中選擇空白的值</a:t>
            </a:r>
            <a:endParaRPr lang="zh-TW" altLang="en-US" b="1" dirty="0">
              <a:latin typeface="Trebuchet MS"/>
              <a:cs typeface="Trebuchet MS"/>
            </a:endParaRPr>
          </a:p>
        </p:txBody>
      </p:sp>
      <p:sp>
        <p:nvSpPr>
          <p:cNvPr id="12" name="矩形 11"/>
          <p:cNvSpPr/>
          <p:nvPr/>
        </p:nvSpPr>
        <p:spPr>
          <a:xfrm>
            <a:off x="9041174" y="5659824"/>
            <a:ext cx="1501052" cy="369332"/>
          </a:xfrm>
          <a:prstGeom prst="rect">
            <a:avLst/>
          </a:prstGeom>
        </p:spPr>
        <p:txBody>
          <a:bodyPr wrap="none">
            <a:spAutoFit/>
          </a:bodyPr>
          <a:lstStyle/>
          <a:p>
            <a:pPr marL="227331">
              <a:lnSpc>
                <a:spcPct val="100000"/>
              </a:lnSpc>
              <a:tabLst>
                <a:tab pos="710565" algn="l"/>
                <a:tab pos="711200" algn="l"/>
              </a:tabLst>
            </a:pPr>
            <a:r>
              <a:rPr lang="zh-TW" altLang="en-US" b="1" spc="-105" dirty="0" smtClean="0">
                <a:latin typeface="Trebuchet MS"/>
                <a:cs typeface="Trebuchet MS"/>
              </a:rPr>
              <a:t>▲修改完成</a:t>
            </a:r>
            <a:endParaRPr lang="zh-TW" altLang="en-US" b="1" dirty="0">
              <a:latin typeface="Trebuchet MS"/>
              <a:cs typeface="Trebuchet MS"/>
            </a:endParaRPr>
          </a:p>
        </p:txBody>
      </p:sp>
    </p:spTree>
    <p:extLst>
      <p:ext uri="{BB962C8B-B14F-4D97-AF65-F5344CB8AC3E}">
        <p14:creationId xmlns:p14="http://schemas.microsoft.com/office/powerpoint/2010/main" val="3404633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874598"/>
          </a:xfrm>
          <a:prstGeom prst="rect">
            <a:avLst/>
          </a:prstGeom>
        </p:spPr>
        <p:txBody>
          <a:bodyPr vert="horz" wrap="square" lIns="0" tIns="12700" rIns="0" bIns="0" rtlCol="0">
            <a:spAutoFit/>
          </a:bodyPr>
          <a:lstStyle/>
          <a:p>
            <a:pPr marL="227331">
              <a:lnSpc>
                <a:spcPct val="100000"/>
              </a:lnSpc>
              <a:tabLst>
                <a:tab pos="710565" algn="l"/>
                <a:tab pos="711200" algn="l"/>
              </a:tabLst>
            </a:pPr>
            <a:r>
              <a:rPr lang="en-US" altLang="zh-TW" sz="2800" b="1" spc="-105" dirty="0" smtClean="0">
                <a:latin typeface="Trebuchet MS"/>
                <a:cs typeface="Trebuchet MS"/>
              </a:rPr>
              <a:t>7.</a:t>
            </a:r>
            <a:r>
              <a:rPr lang="zh-TW" altLang="en-US" sz="2800" b="1" spc="-105" dirty="0" smtClean="0">
                <a:latin typeface="Trebuchet MS"/>
                <a:cs typeface="Trebuchet MS"/>
              </a:rPr>
              <a:t>將</a:t>
            </a:r>
            <a:r>
              <a:rPr lang="en-US" altLang="zh-TW" sz="2800" b="1" spc="-105" dirty="0">
                <a:latin typeface="Trebuchet MS"/>
                <a:cs typeface="Trebuchet MS"/>
              </a:rPr>
              <a:t>play</a:t>
            </a:r>
            <a:r>
              <a:rPr lang="zh-TW" altLang="en-US" sz="2800" b="1" spc="-105" dirty="0">
                <a:latin typeface="Trebuchet MS"/>
                <a:cs typeface="Trebuchet MS"/>
              </a:rPr>
              <a:t>值的前</a:t>
            </a:r>
            <a:r>
              <a:rPr lang="en-US" altLang="zh-TW" sz="2800" b="1" spc="-105" dirty="0">
                <a:latin typeface="Trebuchet MS"/>
                <a:cs typeface="Trebuchet MS"/>
              </a:rPr>
              <a:t>4</a:t>
            </a:r>
            <a:r>
              <a:rPr lang="zh-TW" altLang="en-US" sz="2800" b="1" spc="-105" dirty="0">
                <a:latin typeface="Trebuchet MS"/>
                <a:cs typeface="Trebuchet MS"/>
              </a:rPr>
              <a:t>個</a:t>
            </a:r>
            <a:r>
              <a:rPr lang="en-US" altLang="zh-TW" sz="2800" b="1" spc="-105" dirty="0">
                <a:latin typeface="Trebuchet MS"/>
                <a:cs typeface="Trebuchet MS"/>
              </a:rPr>
              <a:t>no</a:t>
            </a:r>
            <a:r>
              <a:rPr lang="zh-TW" altLang="en-US" sz="2800" b="1" spc="-105" dirty="0">
                <a:latin typeface="Trebuchet MS"/>
                <a:cs typeface="Trebuchet MS"/>
              </a:rPr>
              <a:t>的實例</a:t>
            </a:r>
            <a:r>
              <a:rPr lang="zh-TW" altLang="en-US" sz="2800" b="1" spc="-105" dirty="0" smtClean="0">
                <a:latin typeface="Trebuchet MS"/>
                <a:cs typeface="Trebuchet MS"/>
              </a:rPr>
              <a:t>值的</a:t>
            </a:r>
            <a:r>
              <a:rPr lang="en-US" altLang="zh-TW" sz="2800" b="1" spc="-105" dirty="0" smtClean="0">
                <a:latin typeface="Trebuchet MS"/>
                <a:cs typeface="Trebuchet MS"/>
              </a:rPr>
              <a:t>outlook</a:t>
            </a:r>
            <a:r>
              <a:rPr lang="zh-TW" altLang="en-US" sz="2800" b="1" spc="-105" dirty="0" smtClean="0">
                <a:latin typeface="Trebuchet MS"/>
                <a:cs typeface="Trebuchet MS"/>
              </a:rPr>
              <a:t>屬性都改</a:t>
            </a:r>
            <a:r>
              <a:rPr lang="zh-TW" altLang="en-US" sz="2800" b="1" spc="-105" dirty="0">
                <a:latin typeface="Trebuchet MS"/>
                <a:cs typeface="Trebuchet MS"/>
              </a:rPr>
              <a:t>為「</a:t>
            </a:r>
            <a:r>
              <a:rPr lang="en-US" altLang="zh-TW" sz="2800" b="1" spc="-105" dirty="0">
                <a:latin typeface="Trebuchet MS"/>
                <a:cs typeface="Trebuchet MS"/>
              </a:rPr>
              <a:t>missing</a:t>
            </a:r>
            <a:r>
              <a:rPr lang="zh-TW" altLang="en-US" sz="2800" b="1" spc="-105" dirty="0" smtClean="0">
                <a:latin typeface="Trebuchet MS"/>
                <a:cs typeface="Trebuchet MS"/>
              </a:rPr>
              <a:t>」後，左鍵單擊右下方的</a:t>
            </a:r>
            <a:r>
              <a:rPr lang="en-US" altLang="zh-TW" sz="2800" b="1" spc="-105" dirty="0" smtClean="0">
                <a:latin typeface="Trebuchet MS"/>
                <a:cs typeface="Trebuchet MS"/>
              </a:rPr>
              <a:t>OK</a:t>
            </a:r>
            <a:r>
              <a:rPr lang="zh-TW" altLang="en-US" sz="2800" b="1" spc="-105" dirty="0" smtClean="0">
                <a:latin typeface="Trebuchet MS"/>
                <a:cs typeface="Trebuchet MS"/>
              </a:rPr>
              <a:t>鈕。</a:t>
            </a:r>
            <a:endParaRPr lang="zh-TW" altLang="en-US" sz="2800" b="1" dirty="0">
              <a:latin typeface="Trebuchet MS"/>
              <a:cs typeface="Trebuchet MS"/>
            </a:endParaRPr>
          </a:p>
        </p:txBody>
      </p:sp>
      <p:pic>
        <p:nvPicPr>
          <p:cNvPr id="4" name="圖片 3"/>
          <p:cNvPicPr>
            <a:picLocks noChangeAspect="1"/>
          </p:cNvPicPr>
          <p:nvPr/>
        </p:nvPicPr>
        <p:blipFill>
          <a:blip r:embed="rId2"/>
          <a:stretch>
            <a:fillRect/>
          </a:stretch>
        </p:blipFill>
        <p:spPr>
          <a:xfrm>
            <a:off x="3163570" y="1871917"/>
            <a:ext cx="4913630" cy="4703046"/>
          </a:xfrm>
          <a:prstGeom prst="rect">
            <a:avLst/>
          </a:prstGeom>
        </p:spPr>
      </p:pic>
    </p:spTree>
    <p:extLst>
      <p:ext uri="{BB962C8B-B14F-4D97-AF65-F5344CB8AC3E}">
        <p14:creationId xmlns:p14="http://schemas.microsoft.com/office/powerpoint/2010/main" val="327240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grpSp>
        <p:nvGrpSpPr>
          <p:cNvPr id="3" name="object 3"/>
          <p:cNvGrpSpPr/>
          <p:nvPr/>
        </p:nvGrpSpPr>
        <p:grpSpPr>
          <a:xfrm>
            <a:off x="7780019" y="2052827"/>
            <a:ext cx="2288540" cy="1936750"/>
            <a:chOff x="7780019" y="2052827"/>
            <a:chExt cx="2288540" cy="1936750"/>
          </a:xfrm>
        </p:grpSpPr>
        <p:sp>
          <p:nvSpPr>
            <p:cNvPr id="4" name="object 4"/>
            <p:cNvSpPr/>
            <p:nvPr/>
          </p:nvSpPr>
          <p:spPr>
            <a:xfrm>
              <a:off x="7790687" y="2061209"/>
              <a:ext cx="2266315" cy="1919605"/>
            </a:xfrm>
            <a:custGeom>
              <a:avLst/>
              <a:gdLst/>
              <a:ahLst/>
              <a:cxnLst/>
              <a:rect l="l" t="t" r="r" b="b"/>
              <a:pathLst>
                <a:path w="2266315" h="1919604">
                  <a:moveTo>
                    <a:pt x="2266188" y="959358"/>
                  </a:moveTo>
                  <a:lnTo>
                    <a:pt x="1966722" y="819150"/>
                  </a:lnTo>
                  <a:lnTo>
                    <a:pt x="2180082" y="592074"/>
                  </a:lnTo>
                  <a:lnTo>
                    <a:pt x="1839468" y="560070"/>
                  </a:lnTo>
                  <a:lnTo>
                    <a:pt x="1933956" y="281178"/>
                  </a:lnTo>
                  <a:lnTo>
                    <a:pt x="1605534" y="361188"/>
                  </a:lnTo>
                  <a:lnTo>
                    <a:pt x="1566672" y="73152"/>
                  </a:lnTo>
                  <a:lnTo>
                    <a:pt x="1299210" y="253746"/>
                  </a:lnTo>
                  <a:lnTo>
                    <a:pt x="1133094" y="0"/>
                  </a:lnTo>
                  <a:lnTo>
                    <a:pt x="967740" y="253746"/>
                  </a:lnTo>
                  <a:lnTo>
                    <a:pt x="699515" y="73152"/>
                  </a:lnTo>
                  <a:lnTo>
                    <a:pt x="661416" y="361188"/>
                  </a:lnTo>
                  <a:lnTo>
                    <a:pt x="332231" y="281178"/>
                  </a:lnTo>
                  <a:lnTo>
                    <a:pt x="426720" y="560070"/>
                  </a:lnTo>
                  <a:lnTo>
                    <a:pt x="86867" y="592074"/>
                  </a:lnTo>
                  <a:lnTo>
                    <a:pt x="300228" y="819150"/>
                  </a:lnTo>
                  <a:lnTo>
                    <a:pt x="0" y="959358"/>
                  </a:lnTo>
                  <a:lnTo>
                    <a:pt x="300228" y="1100328"/>
                  </a:lnTo>
                  <a:lnTo>
                    <a:pt x="86868" y="1326642"/>
                  </a:lnTo>
                  <a:lnTo>
                    <a:pt x="426720" y="1359408"/>
                  </a:lnTo>
                  <a:lnTo>
                    <a:pt x="332232" y="1638300"/>
                  </a:lnTo>
                  <a:lnTo>
                    <a:pt x="661416" y="1558290"/>
                  </a:lnTo>
                  <a:lnTo>
                    <a:pt x="699516" y="1846326"/>
                  </a:lnTo>
                  <a:lnTo>
                    <a:pt x="967740" y="1665732"/>
                  </a:lnTo>
                  <a:lnTo>
                    <a:pt x="1133094" y="1919478"/>
                  </a:lnTo>
                  <a:lnTo>
                    <a:pt x="1299210" y="1665732"/>
                  </a:lnTo>
                  <a:lnTo>
                    <a:pt x="1566672" y="1846326"/>
                  </a:lnTo>
                  <a:lnTo>
                    <a:pt x="1605534" y="1558290"/>
                  </a:lnTo>
                  <a:lnTo>
                    <a:pt x="1933956" y="1638300"/>
                  </a:lnTo>
                  <a:lnTo>
                    <a:pt x="1839468" y="1359408"/>
                  </a:lnTo>
                  <a:lnTo>
                    <a:pt x="2180082" y="1326642"/>
                  </a:lnTo>
                  <a:lnTo>
                    <a:pt x="1966722" y="1100328"/>
                  </a:lnTo>
                  <a:lnTo>
                    <a:pt x="2266188" y="959358"/>
                  </a:lnTo>
                  <a:close/>
                </a:path>
              </a:pathLst>
            </a:custGeom>
            <a:solidFill>
              <a:srgbClr val="33CCCC"/>
            </a:solidFill>
          </p:spPr>
          <p:txBody>
            <a:bodyPr wrap="square" lIns="0" tIns="0" rIns="0" bIns="0" rtlCol="0"/>
            <a:lstStyle/>
            <a:p>
              <a:endParaRPr dirty="0"/>
            </a:p>
          </p:txBody>
        </p:sp>
        <p:sp>
          <p:nvSpPr>
            <p:cNvPr id="5" name="object 5"/>
            <p:cNvSpPr/>
            <p:nvPr/>
          </p:nvSpPr>
          <p:spPr>
            <a:xfrm>
              <a:off x="7780019" y="2052827"/>
              <a:ext cx="2288540" cy="1936750"/>
            </a:xfrm>
            <a:custGeom>
              <a:avLst/>
              <a:gdLst/>
              <a:ahLst/>
              <a:cxnLst/>
              <a:rect l="l" t="t" r="r" b="b"/>
              <a:pathLst>
                <a:path w="2288540" h="1936750">
                  <a:moveTo>
                    <a:pt x="308610" y="833700"/>
                  </a:moveTo>
                  <a:lnTo>
                    <a:pt x="308610" y="822959"/>
                  </a:lnTo>
                  <a:lnTo>
                    <a:pt x="307086" y="830579"/>
                  </a:lnTo>
                  <a:lnTo>
                    <a:pt x="302577" y="825790"/>
                  </a:lnTo>
                  <a:lnTo>
                    <a:pt x="0" y="967739"/>
                  </a:lnTo>
                  <a:lnTo>
                    <a:pt x="12954" y="973817"/>
                  </a:lnTo>
                  <a:lnTo>
                    <a:pt x="12954" y="963929"/>
                  </a:lnTo>
                  <a:lnTo>
                    <a:pt x="21893" y="968120"/>
                  </a:lnTo>
                  <a:lnTo>
                    <a:pt x="308610" y="833700"/>
                  </a:lnTo>
                  <a:close/>
                </a:path>
                <a:path w="2288540" h="1936750">
                  <a:moveTo>
                    <a:pt x="21893" y="968120"/>
                  </a:moveTo>
                  <a:lnTo>
                    <a:pt x="12954" y="963929"/>
                  </a:lnTo>
                  <a:lnTo>
                    <a:pt x="12954" y="972311"/>
                  </a:lnTo>
                  <a:lnTo>
                    <a:pt x="21893" y="968120"/>
                  </a:lnTo>
                  <a:close/>
                </a:path>
                <a:path w="2288540" h="1936750">
                  <a:moveTo>
                    <a:pt x="318516" y="1107186"/>
                  </a:moveTo>
                  <a:lnTo>
                    <a:pt x="21893" y="968120"/>
                  </a:lnTo>
                  <a:lnTo>
                    <a:pt x="12954" y="972311"/>
                  </a:lnTo>
                  <a:lnTo>
                    <a:pt x="12954" y="973817"/>
                  </a:lnTo>
                  <a:lnTo>
                    <a:pt x="302577" y="1109689"/>
                  </a:lnTo>
                  <a:lnTo>
                    <a:pt x="307086" y="1104899"/>
                  </a:lnTo>
                  <a:lnTo>
                    <a:pt x="308610" y="1112520"/>
                  </a:lnTo>
                  <a:lnTo>
                    <a:pt x="308610" y="1117715"/>
                  </a:lnTo>
                  <a:lnTo>
                    <a:pt x="318516" y="1107186"/>
                  </a:lnTo>
                  <a:close/>
                </a:path>
                <a:path w="2288540" h="1936750">
                  <a:moveTo>
                    <a:pt x="436626" y="572926"/>
                  </a:moveTo>
                  <a:lnTo>
                    <a:pt x="436626" y="563117"/>
                  </a:lnTo>
                  <a:lnTo>
                    <a:pt x="432816" y="569975"/>
                  </a:lnTo>
                  <a:lnTo>
                    <a:pt x="430681" y="563687"/>
                  </a:lnTo>
                  <a:lnTo>
                    <a:pt x="86867" y="596645"/>
                  </a:lnTo>
                  <a:lnTo>
                    <a:pt x="97535" y="607978"/>
                  </a:lnTo>
                  <a:lnTo>
                    <a:pt x="97535" y="605789"/>
                  </a:lnTo>
                  <a:lnTo>
                    <a:pt x="100583" y="597407"/>
                  </a:lnTo>
                  <a:lnTo>
                    <a:pt x="107556" y="604818"/>
                  </a:lnTo>
                  <a:lnTo>
                    <a:pt x="436626" y="572926"/>
                  </a:lnTo>
                  <a:close/>
                </a:path>
                <a:path w="2288540" h="1936750">
                  <a:moveTo>
                    <a:pt x="308610" y="1117715"/>
                  </a:moveTo>
                  <a:lnTo>
                    <a:pt x="308610" y="1112520"/>
                  </a:lnTo>
                  <a:lnTo>
                    <a:pt x="302577" y="1109689"/>
                  </a:lnTo>
                  <a:lnTo>
                    <a:pt x="86868" y="1338833"/>
                  </a:lnTo>
                  <a:lnTo>
                    <a:pt x="97536" y="1339856"/>
                  </a:lnTo>
                  <a:lnTo>
                    <a:pt x="97536" y="1330452"/>
                  </a:lnTo>
                  <a:lnTo>
                    <a:pt x="107556" y="1331423"/>
                  </a:lnTo>
                  <a:lnTo>
                    <a:pt x="308610" y="1117715"/>
                  </a:lnTo>
                  <a:close/>
                </a:path>
                <a:path w="2288540" h="1936750">
                  <a:moveTo>
                    <a:pt x="107556" y="604818"/>
                  </a:moveTo>
                  <a:lnTo>
                    <a:pt x="100583" y="597407"/>
                  </a:lnTo>
                  <a:lnTo>
                    <a:pt x="97535" y="605789"/>
                  </a:lnTo>
                  <a:lnTo>
                    <a:pt x="107556" y="604818"/>
                  </a:lnTo>
                  <a:close/>
                </a:path>
                <a:path w="2288540" h="1936750">
                  <a:moveTo>
                    <a:pt x="318516" y="829055"/>
                  </a:moveTo>
                  <a:lnTo>
                    <a:pt x="107556" y="604818"/>
                  </a:lnTo>
                  <a:lnTo>
                    <a:pt x="97535" y="605789"/>
                  </a:lnTo>
                  <a:lnTo>
                    <a:pt x="97535" y="607978"/>
                  </a:lnTo>
                  <a:lnTo>
                    <a:pt x="302577" y="825790"/>
                  </a:lnTo>
                  <a:lnTo>
                    <a:pt x="308610" y="822959"/>
                  </a:lnTo>
                  <a:lnTo>
                    <a:pt x="308610" y="833700"/>
                  </a:lnTo>
                  <a:lnTo>
                    <a:pt x="318516" y="829055"/>
                  </a:lnTo>
                  <a:close/>
                </a:path>
                <a:path w="2288540" h="1936750">
                  <a:moveTo>
                    <a:pt x="107556" y="1331423"/>
                  </a:moveTo>
                  <a:lnTo>
                    <a:pt x="97536" y="1330452"/>
                  </a:lnTo>
                  <a:lnTo>
                    <a:pt x="100584" y="1338833"/>
                  </a:lnTo>
                  <a:lnTo>
                    <a:pt x="107556" y="1331423"/>
                  </a:lnTo>
                  <a:close/>
                </a:path>
                <a:path w="2288540" h="1936750">
                  <a:moveTo>
                    <a:pt x="443484" y="1363979"/>
                  </a:moveTo>
                  <a:lnTo>
                    <a:pt x="107556" y="1331423"/>
                  </a:lnTo>
                  <a:lnTo>
                    <a:pt x="100584" y="1338833"/>
                  </a:lnTo>
                  <a:lnTo>
                    <a:pt x="97536" y="1330452"/>
                  </a:lnTo>
                  <a:lnTo>
                    <a:pt x="97536" y="1339856"/>
                  </a:lnTo>
                  <a:lnTo>
                    <a:pt x="430931" y="1371816"/>
                  </a:lnTo>
                  <a:lnTo>
                    <a:pt x="432816" y="1366265"/>
                  </a:lnTo>
                  <a:lnTo>
                    <a:pt x="436626" y="1372361"/>
                  </a:lnTo>
                  <a:lnTo>
                    <a:pt x="436626" y="1384281"/>
                  </a:lnTo>
                  <a:lnTo>
                    <a:pt x="443484" y="1363979"/>
                  </a:lnTo>
                  <a:close/>
                </a:path>
                <a:path w="2288540" h="1936750">
                  <a:moveTo>
                    <a:pt x="308610" y="822959"/>
                  </a:moveTo>
                  <a:lnTo>
                    <a:pt x="302577" y="825790"/>
                  </a:lnTo>
                  <a:lnTo>
                    <a:pt x="307086" y="830579"/>
                  </a:lnTo>
                  <a:lnTo>
                    <a:pt x="308610" y="822959"/>
                  </a:lnTo>
                  <a:close/>
                </a:path>
                <a:path w="2288540" h="1936750">
                  <a:moveTo>
                    <a:pt x="308610" y="1112520"/>
                  </a:moveTo>
                  <a:lnTo>
                    <a:pt x="307086" y="1104899"/>
                  </a:lnTo>
                  <a:lnTo>
                    <a:pt x="302577" y="1109689"/>
                  </a:lnTo>
                  <a:lnTo>
                    <a:pt x="308610" y="1112520"/>
                  </a:lnTo>
                  <a:close/>
                </a:path>
                <a:path w="2288540" h="1936750">
                  <a:moveTo>
                    <a:pt x="667437" y="363679"/>
                  </a:moveTo>
                  <a:lnTo>
                    <a:pt x="335279" y="282701"/>
                  </a:lnTo>
                  <a:lnTo>
                    <a:pt x="341375" y="300656"/>
                  </a:lnTo>
                  <a:lnTo>
                    <a:pt x="341375" y="294131"/>
                  </a:lnTo>
                  <a:lnTo>
                    <a:pt x="347471" y="288035"/>
                  </a:lnTo>
                  <a:lnTo>
                    <a:pt x="350262" y="296298"/>
                  </a:lnTo>
                  <a:lnTo>
                    <a:pt x="666750" y="373437"/>
                  </a:lnTo>
                  <a:lnTo>
                    <a:pt x="666750" y="368807"/>
                  </a:lnTo>
                  <a:lnTo>
                    <a:pt x="667437" y="363679"/>
                  </a:lnTo>
                  <a:close/>
                </a:path>
                <a:path w="2288540" h="1936750">
                  <a:moveTo>
                    <a:pt x="436626" y="1384281"/>
                  </a:moveTo>
                  <a:lnTo>
                    <a:pt x="436626" y="1372361"/>
                  </a:lnTo>
                  <a:lnTo>
                    <a:pt x="430931" y="1371816"/>
                  </a:lnTo>
                  <a:lnTo>
                    <a:pt x="335280" y="1653539"/>
                  </a:lnTo>
                  <a:lnTo>
                    <a:pt x="341376" y="1652053"/>
                  </a:lnTo>
                  <a:lnTo>
                    <a:pt x="341376" y="1642109"/>
                  </a:lnTo>
                  <a:lnTo>
                    <a:pt x="350262" y="1639943"/>
                  </a:lnTo>
                  <a:lnTo>
                    <a:pt x="436626" y="1384281"/>
                  </a:lnTo>
                  <a:close/>
                </a:path>
                <a:path w="2288540" h="1936750">
                  <a:moveTo>
                    <a:pt x="350262" y="296298"/>
                  </a:moveTo>
                  <a:lnTo>
                    <a:pt x="347471" y="288035"/>
                  </a:lnTo>
                  <a:lnTo>
                    <a:pt x="341375" y="294131"/>
                  </a:lnTo>
                  <a:lnTo>
                    <a:pt x="350262" y="296298"/>
                  </a:lnTo>
                  <a:close/>
                </a:path>
                <a:path w="2288540" h="1936750">
                  <a:moveTo>
                    <a:pt x="443484" y="572261"/>
                  </a:moveTo>
                  <a:lnTo>
                    <a:pt x="350262" y="296298"/>
                  </a:lnTo>
                  <a:lnTo>
                    <a:pt x="341375" y="294131"/>
                  </a:lnTo>
                  <a:lnTo>
                    <a:pt x="341375" y="300656"/>
                  </a:lnTo>
                  <a:lnTo>
                    <a:pt x="430681" y="563687"/>
                  </a:lnTo>
                  <a:lnTo>
                    <a:pt x="436626" y="563117"/>
                  </a:lnTo>
                  <a:lnTo>
                    <a:pt x="436626" y="572926"/>
                  </a:lnTo>
                  <a:lnTo>
                    <a:pt x="443484" y="572261"/>
                  </a:lnTo>
                  <a:close/>
                </a:path>
                <a:path w="2288540" h="1936750">
                  <a:moveTo>
                    <a:pt x="350262" y="1639943"/>
                  </a:moveTo>
                  <a:lnTo>
                    <a:pt x="341376" y="1642109"/>
                  </a:lnTo>
                  <a:lnTo>
                    <a:pt x="347472" y="1648205"/>
                  </a:lnTo>
                  <a:lnTo>
                    <a:pt x="350262" y="1639943"/>
                  </a:lnTo>
                  <a:close/>
                </a:path>
                <a:path w="2288540" h="1936750">
                  <a:moveTo>
                    <a:pt x="713821" y="1846888"/>
                  </a:moveTo>
                  <a:lnTo>
                    <a:pt x="675894" y="1560576"/>
                  </a:lnTo>
                  <a:lnTo>
                    <a:pt x="350262" y="1639943"/>
                  </a:lnTo>
                  <a:lnTo>
                    <a:pt x="347472" y="1648205"/>
                  </a:lnTo>
                  <a:lnTo>
                    <a:pt x="341376" y="1642109"/>
                  </a:lnTo>
                  <a:lnTo>
                    <a:pt x="341376" y="1652053"/>
                  </a:lnTo>
                  <a:lnTo>
                    <a:pt x="666750" y="1572730"/>
                  </a:lnTo>
                  <a:lnTo>
                    <a:pt x="666750" y="1566671"/>
                  </a:lnTo>
                  <a:lnTo>
                    <a:pt x="672846" y="1571244"/>
                  </a:lnTo>
                  <a:lnTo>
                    <a:pt x="672846" y="1612274"/>
                  </a:lnTo>
                  <a:lnTo>
                    <a:pt x="706374" y="1863089"/>
                  </a:lnTo>
                  <a:lnTo>
                    <a:pt x="707898" y="1862061"/>
                  </a:lnTo>
                  <a:lnTo>
                    <a:pt x="707898" y="1850898"/>
                  </a:lnTo>
                  <a:lnTo>
                    <a:pt x="713821" y="1846888"/>
                  </a:lnTo>
                  <a:close/>
                </a:path>
                <a:path w="2288540" h="1936750">
                  <a:moveTo>
                    <a:pt x="436626" y="563117"/>
                  </a:moveTo>
                  <a:lnTo>
                    <a:pt x="430681" y="563687"/>
                  </a:lnTo>
                  <a:lnTo>
                    <a:pt x="432816" y="569975"/>
                  </a:lnTo>
                  <a:lnTo>
                    <a:pt x="436626" y="563117"/>
                  </a:lnTo>
                  <a:close/>
                </a:path>
                <a:path w="2288540" h="1936750">
                  <a:moveTo>
                    <a:pt x="436626" y="1372361"/>
                  </a:moveTo>
                  <a:lnTo>
                    <a:pt x="432816" y="1366265"/>
                  </a:lnTo>
                  <a:lnTo>
                    <a:pt x="430931" y="1371816"/>
                  </a:lnTo>
                  <a:lnTo>
                    <a:pt x="436626" y="1372361"/>
                  </a:lnTo>
                  <a:close/>
                </a:path>
                <a:path w="2288540" h="1936750">
                  <a:moveTo>
                    <a:pt x="672846" y="364997"/>
                  </a:moveTo>
                  <a:lnTo>
                    <a:pt x="667437" y="363679"/>
                  </a:lnTo>
                  <a:lnTo>
                    <a:pt x="666750" y="368807"/>
                  </a:lnTo>
                  <a:lnTo>
                    <a:pt x="672846" y="364997"/>
                  </a:lnTo>
                  <a:close/>
                </a:path>
                <a:path w="2288540" h="1936750">
                  <a:moveTo>
                    <a:pt x="672846" y="374923"/>
                  </a:moveTo>
                  <a:lnTo>
                    <a:pt x="672846" y="364997"/>
                  </a:lnTo>
                  <a:lnTo>
                    <a:pt x="666750" y="368807"/>
                  </a:lnTo>
                  <a:lnTo>
                    <a:pt x="666750" y="373437"/>
                  </a:lnTo>
                  <a:lnTo>
                    <a:pt x="672846" y="374923"/>
                  </a:lnTo>
                  <a:close/>
                </a:path>
                <a:path w="2288540" h="1936750">
                  <a:moveTo>
                    <a:pt x="672846" y="1571244"/>
                  </a:moveTo>
                  <a:lnTo>
                    <a:pt x="666750" y="1566671"/>
                  </a:lnTo>
                  <a:lnTo>
                    <a:pt x="667534" y="1572538"/>
                  </a:lnTo>
                  <a:lnTo>
                    <a:pt x="672846" y="1571244"/>
                  </a:lnTo>
                  <a:close/>
                </a:path>
                <a:path w="2288540" h="1936750">
                  <a:moveTo>
                    <a:pt x="667534" y="1572538"/>
                  </a:moveTo>
                  <a:lnTo>
                    <a:pt x="666750" y="1566671"/>
                  </a:lnTo>
                  <a:lnTo>
                    <a:pt x="666750" y="1572730"/>
                  </a:lnTo>
                  <a:lnTo>
                    <a:pt x="667534" y="1572538"/>
                  </a:lnTo>
                  <a:close/>
                </a:path>
                <a:path w="2288540" h="1936750">
                  <a:moveTo>
                    <a:pt x="976627" y="255573"/>
                  </a:moveTo>
                  <a:lnTo>
                    <a:pt x="706373" y="73151"/>
                  </a:lnTo>
                  <a:lnTo>
                    <a:pt x="667437" y="363679"/>
                  </a:lnTo>
                  <a:lnTo>
                    <a:pt x="672846" y="364997"/>
                  </a:lnTo>
                  <a:lnTo>
                    <a:pt x="672846" y="374923"/>
                  </a:lnTo>
                  <a:lnTo>
                    <a:pt x="675894" y="375665"/>
                  </a:lnTo>
                  <a:lnTo>
                    <a:pt x="707897" y="134067"/>
                  </a:lnTo>
                  <a:lnTo>
                    <a:pt x="707897" y="85343"/>
                  </a:lnTo>
                  <a:lnTo>
                    <a:pt x="714755" y="82295"/>
                  </a:lnTo>
                  <a:lnTo>
                    <a:pt x="714755" y="89986"/>
                  </a:lnTo>
                  <a:lnTo>
                    <a:pt x="973836" y="265375"/>
                  </a:lnTo>
                  <a:lnTo>
                    <a:pt x="973836" y="259841"/>
                  </a:lnTo>
                  <a:lnTo>
                    <a:pt x="976627" y="255573"/>
                  </a:lnTo>
                  <a:close/>
                </a:path>
                <a:path w="2288540" h="1936750">
                  <a:moveTo>
                    <a:pt x="672846" y="1612274"/>
                  </a:moveTo>
                  <a:lnTo>
                    <a:pt x="672846" y="1571244"/>
                  </a:lnTo>
                  <a:lnTo>
                    <a:pt x="667534" y="1572538"/>
                  </a:lnTo>
                  <a:lnTo>
                    <a:pt x="672846" y="1612274"/>
                  </a:lnTo>
                  <a:close/>
                </a:path>
                <a:path w="2288540" h="1936750">
                  <a:moveTo>
                    <a:pt x="714755" y="82295"/>
                  </a:moveTo>
                  <a:lnTo>
                    <a:pt x="707897" y="85343"/>
                  </a:lnTo>
                  <a:lnTo>
                    <a:pt x="713821" y="89353"/>
                  </a:lnTo>
                  <a:lnTo>
                    <a:pt x="714755" y="82295"/>
                  </a:lnTo>
                  <a:close/>
                </a:path>
                <a:path w="2288540" h="1936750">
                  <a:moveTo>
                    <a:pt x="713821" y="89353"/>
                  </a:moveTo>
                  <a:lnTo>
                    <a:pt x="707897" y="85343"/>
                  </a:lnTo>
                  <a:lnTo>
                    <a:pt x="707897" y="134067"/>
                  </a:lnTo>
                  <a:lnTo>
                    <a:pt x="713821" y="89353"/>
                  </a:lnTo>
                  <a:close/>
                </a:path>
                <a:path w="2288540" h="1936750">
                  <a:moveTo>
                    <a:pt x="714756" y="1853945"/>
                  </a:moveTo>
                  <a:lnTo>
                    <a:pt x="713821" y="1846888"/>
                  </a:lnTo>
                  <a:lnTo>
                    <a:pt x="707898" y="1850898"/>
                  </a:lnTo>
                  <a:lnTo>
                    <a:pt x="714756" y="1853945"/>
                  </a:lnTo>
                  <a:close/>
                </a:path>
                <a:path w="2288540" h="1936750">
                  <a:moveTo>
                    <a:pt x="714756" y="1857432"/>
                  </a:moveTo>
                  <a:lnTo>
                    <a:pt x="714756" y="1853945"/>
                  </a:lnTo>
                  <a:lnTo>
                    <a:pt x="707898" y="1850898"/>
                  </a:lnTo>
                  <a:lnTo>
                    <a:pt x="707898" y="1862061"/>
                  </a:lnTo>
                  <a:lnTo>
                    <a:pt x="714756" y="1857432"/>
                  </a:lnTo>
                  <a:close/>
                </a:path>
                <a:path w="2288540" h="1936750">
                  <a:moveTo>
                    <a:pt x="714755" y="89986"/>
                  </a:moveTo>
                  <a:lnTo>
                    <a:pt x="714755" y="82295"/>
                  </a:lnTo>
                  <a:lnTo>
                    <a:pt x="713821" y="89353"/>
                  </a:lnTo>
                  <a:lnTo>
                    <a:pt x="714755" y="89986"/>
                  </a:lnTo>
                  <a:close/>
                </a:path>
                <a:path w="2288540" h="1936750">
                  <a:moveTo>
                    <a:pt x="1143762" y="1918984"/>
                  </a:moveTo>
                  <a:lnTo>
                    <a:pt x="979169" y="1667255"/>
                  </a:lnTo>
                  <a:lnTo>
                    <a:pt x="713821" y="1846888"/>
                  </a:lnTo>
                  <a:lnTo>
                    <a:pt x="714756" y="1853945"/>
                  </a:lnTo>
                  <a:lnTo>
                    <a:pt x="714756" y="1857432"/>
                  </a:lnTo>
                  <a:lnTo>
                    <a:pt x="973836" y="1682553"/>
                  </a:lnTo>
                  <a:lnTo>
                    <a:pt x="973836" y="1676399"/>
                  </a:lnTo>
                  <a:lnTo>
                    <a:pt x="980694" y="1677923"/>
                  </a:lnTo>
                  <a:lnTo>
                    <a:pt x="980694" y="1686886"/>
                  </a:lnTo>
                  <a:lnTo>
                    <a:pt x="1139952" y="1930415"/>
                  </a:lnTo>
                  <a:lnTo>
                    <a:pt x="1139952" y="1924812"/>
                  </a:lnTo>
                  <a:lnTo>
                    <a:pt x="1143762" y="1918984"/>
                  </a:lnTo>
                  <a:close/>
                </a:path>
                <a:path w="2288540" h="1936750">
                  <a:moveTo>
                    <a:pt x="980694" y="258317"/>
                  </a:moveTo>
                  <a:lnTo>
                    <a:pt x="976627" y="255573"/>
                  </a:lnTo>
                  <a:lnTo>
                    <a:pt x="973836" y="259841"/>
                  </a:lnTo>
                  <a:lnTo>
                    <a:pt x="980694" y="258317"/>
                  </a:lnTo>
                  <a:close/>
                </a:path>
                <a:path w="2288540" h="1936750">
                  <a:moveTo>
                    <a:pt x="980694" y="266648"/>
                  </a:moveTo>
                  <a:lnTo>
                    <a:pt x="980694" y="258317"/>
                  </a:lnTo>
                  <a:lnTo>
                    <a:pt x="973836" y="259841"/>
                  </a:lnTo>
                  <a:lnTo>
                    <a:pt x="973836" y="265375"/>
                  </a:lnTo>
                  <a:lnTo>
                    <a:pt x="979169" y="268985"/>
                  </a:lnTo>
                  <a:lnTo>
                    <a:pt x="980694" y="266648"/>
                  </a:lnTo>
                  <a:close/>
                </a:path>
                <a:path w="2288540" h="1936750">
                  <a:moveTo>
                    <a:pt x="980694" y="1677923"/>
                  </a:moveTo>
                  <a:lnTo>
                    <a:pt x="973836" y="1676399"/>
                  </a:lnTo>
                  <a:lnTo>
                    <a:pt x="976627" y="1680668"/>
                  </a:lnTo>
                  <a:lnTo>
                    <a:pt x="980694" y="1677923"/>
                  </a:lnTo>
                  <a:close/>
                </a:path>
                <a:path w="2288540" h="1936750">
                  <a:moveTo>
                    <a:pt x="976627" y="1680668"/>
                  </a:moveTo>
                  <a:lnTo>
                    <a:pt x="973836" y="1676399"/>
                  </a:lnTo>
                  <a:lnTo>
                    <a:pt x="973836" y="1682553"/>
                  </a:lnTo>
                  <a:lnTo>
                    <a:pt x="976627" y="1680668"/>
                  </a:lnTo>
                  <a:close/>
                </a:path>
                <a:path w="2288540" h="1936750">
                  <a:moveTo>
                    <a:pt x="1310896" y="255573"/>
                  </a:moveTo>
                  <a:lnTo>
                    <a:pt x="1143762" y="0"/>
                  </a:lnTo>
                  <a:lnTo>
                    <a:pt x="976627" y="255573"/>
                  </a:lnTo>
                  <a:lnTo>
                    <a:pt x="980694" y="258317"/>
                  </a:lnTo>
                  <a:lnTo>
                    <a:pt x="980694" y="266648"/>
                  </a:lnTo>
                  <a:lnTo>
                    <a:pt x="1139952" y="22356"/>
                  </a:lnTo>
                  <a:lnTo>
                    <a:pt x="1139952" y="10667"/>
                  </a:lnTo>
                  <a:lnTo>
                    <a:pt x="1147572" y="10667"/>
                  </a:lnTo>
                  <a:lnTo>
                    <a:pt x="1147572" y="22356"/>
                  </a:lnTo>
                  <a:lnTo>
                    <a:pt x="1306830" y="266648"/>
                  </a:lnTo>
                  <a:lnTo>
                    <a:pt x="1306830" y="258317"/>
                  </a:lnTo>
                  <a:lnTo>
                    <a:pt x="1310896" y="255573"/>
                  </a:lnTo>
                  <a:close/>
                </a:path>
                <a:path w="2288540" h="1936750">
                  <a:moveTo>
                    <a:pt x="980694" y="1686886"/>
                  </a:moveTo>
                  <a:lnTo>
                    <a:pt x="980694" y="1677923"/>
                  </a:lnTo>
                  <a:lnTo>
                    <a:pt x="976627" y="1680668"/>
                  </a:lnTo>
                  <a:lnTo>
                    <a:pt x="980694" y="1686886"/>
                  </a:lnTo>
                  <a:close/>
                </a:path>
                <a:path w="2288540" h="1936750">
                  <a:moveTo>
                    <a:pt x="1147572" y="10667"/>
                  </a:moveTo>
                  <a:lnTo>
                    <a:pt x="1139952" y="10667"/>
                  </a:lnTo>
                  <a:lnTo>
                    <a:pt x="1143762" y="16512"/>
                  </a:lnTo>
                  <a:lnTo>
                    <a:pt x="1147572" y="10667"/>
                  </a:lnTo>
                  <a:close/>
                </a:path>
                <a:path w="2288540" h="1936750">
                  <a:moveTo>
                    <a:pt x="1143762" y="16512"/>
                  </a:moveTo>
                  <a:lnTo>
                    <a:pt x="1139952" y="10667"/>
                  </a:lnTo>
                  <a:lnTo>
                    <a:pt x="1139952" y="22356"/>
                  </a:lnTo>
                  <a:lnTo>
                    <a:pt x="1143762" y="16512"/>
                  </a:lnTo>
                  <a:close/>
                </a:path>
                <a:path w="2288540" h="1936750">
                  <a:moveTo>
                    <a:pt x="1147572" y="1924812"/>
                  </a:moveTo>
                  <a:lnTo>
                    <a:pt x="1143762" y="1918984"/>
                  </a:lnTo>
                  <a:lnTo>
                    <a:pt x="1139952" y="1924812"/>
                  </a:lnTo>
                  <a:lnTo>
                    <a:pt x="1147572" y="1924812"/>
                  </a:lnTo>
                  <a:close/>
                </a:path>
                <a:path w="2288540" h="1936750">
                  <a:moveTo>
                    <a:pt x="1147572" y="1930415"/>
                  </a:moveTo>
                  <a:lnTo>
                    <a:pt x="1147572" y="1924812"/>
                  </a:lnTo>
                  <a:lnTo>
                    <a:pt x="1139952" y="1924812"/>
                  </a:lnTo>
                  <a:lnTo>
                    <a:pt x="1139952" y="1930415"/>
                  </a:lnTo>
                  <a:lnTo>
                    <a:pt x="1143762" y="1936241"/>
                  </a:lnTo>
                  <a:lnTo>
                    <a:pt x="1147572" y="1930415"/>
                  </a:lnTo>
                  <a:close/>
                </a:path>
                <a:path w="2288540" h="1936750">
                  <a:moveTo>
                    <a:pt x="1147572" y="22356"/>
                  </a:moveTo>
                  <a:lnTo>
                    <a:pt x="1147572" y="10667"/>
                  </a:lnTo>
                  <a:lnTo>
                    <a:pt x="1143762" y="16512"/>
                  </a:lnTo>
                  <a:lnTo>
                    <a:pt x="1147572" y="22356"/>
                  </a:lnTo>
                  <a:close/>
                </a:path>
                <a:path w="2288540" h="1936750">
                  <a:moveTo>
                    <a:pt x="1573764" y="1846426"/>
                  </a:moveTo>
                  <a:lnTo>
                    <a:pt x="1308354" y="1667255"/>
                  </a:lnTo>
                  <a:lnTo>
                    <a:pt x="1143762" y="1918984"/>
                  </a:lnTo>
                  <a:lnTo>
                    <a:pt x="1147572" y="1924812"/>
                  </a:lnTo>
                  <a:lnTo>
                    <a:pt x="1147572" y="1930415"/>
                  </a:lnTo>
                  <a:lnTo>
                    <a:pt x="1306830" y="1686886"/>
                  </a:lnTo>
                  <a:lnTo>
                    <a:pt x="1306830" y="1677923"/>
                  </a:lnTo>
                  <a:lnTo>
                    <a:pt x="1313688" y="1676399"/>
                  </a:lnTo>
                  <a:lnTo>
                    <a:pt x="1313688" y="1682553"/>
                  </a:lnTo>
                  <a:lnTo>
                    <a:pt x="1572768" y="1857432"/>
                  </a:lnTo>
                  <a:lnTo>
                    <a:pt x="1572768" y="1853945"/>
                  </a:lnTo>
                  <a:lnTo>
                    <a:pt x="1573764" y="1846426"/>
                  </a:lnTo>
                  <a:close/>
                </a:path>
                <a:path w="2288540" h="1936750">
                  <a:moveTo>
                    <a:pt x="1313688" y="259841"/>
                  </a:moveTo>
                  <a:lnTo>
                    <a:pt x="1310896" y="255573"/>
                  </a:lnTo>
                  <a:lnTo>
                    <a:pt x="1306830" y="258317"/>
                  </a:lnTo>
                  <a:lnTo>
                    <a:pt x="1313688" y="259841"/>
                  </a:lnTo>
                  <a:close/>
                </a:path>
                <a:path w="2288540" h="1936750">
                  <a:moveTo>
                    <a:pt x="1313688" y="265385"/>
                  </a:moveTo>
                  <a:lnTo>
                    <a:pt x="1313688" y="259841"/>
                  </a:lnTo>
                  <a:lnTo>
                    <a:pt x="1306830" y="258317"/>
                  </a:lnTo>
                  <a:lnTo>
                    <a:pt x="1306830" y="266648"/>
                  </a:lnTo>
                  <a:lnTo>
                    <a:pt x="1308354" y="268985"/>
                  </a:lnTo>
                  <a:lnTo>
                    <a:pt x="1313688" y="265385"/>
                  </a:lnTo>
                  <a:close/>
                </a:path>
                <a:path w="2288540" h="1936750">
                  <a:moveTo>
                    <a:pt x="1313688" y="1676399"/>
                  </a:moveTo>
                  <a:lnTo>
                    <a:pt x="1306830" y="1677923"/>
                  </a:lnTo>
                  <a:lnTo>
                    <a:pt x="1310896" y="1680668"/>
                  </a:lnTo>
                  <a:lnTo>
                    <a:pt x="1313688" y="1676399"/>
                  </a:lnTo>
                  <a:close/>
                </a:path>
                <a:path w="2288540" h="1936750">
                  <a:moveTo>
                    <a:pt x="1310896" y="1680668"/>
                  </a:moveTo>
                  <a:lnTo>
                    <a:pt x="1306830" y="1677923"/>
                  </a:lnTo>
                  <a:lnTo>
                    <a:pt x="1306830" y="1686886"/>
                  </a:lnTo>
                  <a:lnTo>
                    <a:pt x="1310896" y="1680668"/>
                  </a:lnTo>
                  <a:close/>
                </a:path>
                <a:path w="2288540" h="1936750">
                  <a:moveTo>
                    <a:pt x="1620086" y="363679"/>
                  </a:moveTo>
                  <a:lnTo>
                    <a:pt x="1581150" y="73151"/>
                  </a:lnTo>
                  <a:lnTo>
                    <a:pt x="1310896" y="255573"/>
                  </a:lnTo>
                  <a:lnTo>
                    <a:pt x="1313688" y="259841"/>
                  </a:lnTo>
                  <a:lnTo>
                    <a:pt x="1313688" y="265385"/>
                  </a:lnTo>
                  <a:lnTo>
                    <a:pt x="1572768" y="90488"/>
                  </a:lnTo>
                  <a:lnTo>
                    <a:pt x="1572768" y="82295"/>
                  </a:lnTo>
                  <a:lnTo>
                    <a:pt x="1580388" y="85343"/>
                  </a:lnTo>
                  <a:lnTo>
                    <a:pt x="1580388" y="139819"/>
                  </a:lnTo>
                  <a:lnTo>
                    <a:pt x="1611630" y="375665"/>
                  </a:lnTo>
                  <a:lnTo>
                    <a:pt x="1614678" y="374923"/>
                  </a:lnTo>
                  <a:lnTo>
                    <a:pt x="1614678" y="364997"/>
                  </a:lnTo>
                  <a:lnTo>
                    <a:pt x="1620086" y="363679"/>
                  </a:lnTo>
                  <a:close/>
                </a:path>
                <a:path w="2288540" h="1936750">
                  <a:moveTo>
                    <a:pt x="1313688" y="1682553"/>
                  </a:moveTo>
                  <a:lnTo>
                    <a:pt x="1313688" y="1676399"/>
                  </a:lnTo>
                  <a:lnTo>
                    <a:pt x="1310896" y="1680668"/>
                  </a:lnTo>
                  <a:lnTo>
                    <a:pt x="1313688" y="1682553"/>
                  </a:lnTo>
                  <a:close/>
                </a:path>
                <a:path w="2288540" h="1936750">
                  <a:moveTo>
                    <a:pt x="1580388" y="85343"/>
                  </a:moveTo>
                  <a:lnTo>
                    <a:pt x="1572768" y="82295"/>
                  </a:lnTo>
                  <a:lnTo>
                    <a:pt x="1573764" y="89815"/>
                  </a:lnTo>
                  <a:lnTo>
                    <a:pt x="1580388" y="85343"/>
                  </a:lnTo>
                  <a:close/>
                </a:path>
                <a:path w="2288540" h="1936750">
                  <a:moveTo>
                    <a:pt x="1573764" y="89815"/>
                  </a:moveTo>
                  <a:lnTo>
                    <a:pt x="1572768" y="82295"/>
                  </a:lnTo>
                  <a:lnTo>
                    <a:pt x="1572768" y="90488"/>
                  </a:lnTo>
                  <a:lnTo>
                    <a:pt x="1573764" y="89815"/>
                  </a:lnTo>
                  <a:close/>
                </a:path>
                <a:path w="2288540" h="1936750">
                  <a:moveTo>
                    <a:pt x="1580388" y="1850897"/>
                  </a:moveTo>
                  <a:lnTo>
                    <a:pt x="1573764" y="1846426"/>
                  </a:lnTo>
                  <a:lnTo>
                    <a:pt x="1572768" y="1853945"/>
                  </a:lnTo>
                  <a:lnTo>
                    <a:pt x="1580388" y="1850897"/>
                  </a:lnTo>
                  <a:close/>
                </a:path>
                <a:path w="2288540" h="1936750">
                  <a:moveTo>
                    <a:pt x="1580388" y="1862575"/>
                  </a:moveTo>
                  <a:lnTo>
                    <a:pt x="1580388" y="1850897"/>
                  </a:lnTo>
                  <a:lnTo>
                    <a:pt x="1572768" y="1853945"/>
                  </a:lnTo>
                  <a:lnTo>
                    <a:pt x="1572768" y="1857432"/>
                  </a:lnTo>
                  <a:lnTo>
                    <a:pt x="1580388" y="1862575"/>
                  </a:lnTo>
                  <a:close/>
                </a:path>
                <a:path w="2288540" h="1936750">
                  <a:moveTo>
                    <a:pt x="1580388" y="139819"/>
                  </a:moveTo>
                  <a:lnTo>
                    <a:pt x="1580388" y="85343"/>
                  </a:lnTo>
                  <a:lnTo>
                    <a:pt x="1573764" y="89815"/>
                  </a:lnTo>
                  <a:lnTo>
                    <a:pt x="1580388" y="139819"/>
                  </a:lnTo>
                  <a:close/>
                </a:path>
                <a:path w="2288540" h="1936750">
                  <a:moveTo>
                    <a:pt x="1946148" y="1652053"/>
                  </a:moveTo>
                  <a:lnTo>
                    <a:pt x="1946148" y="1642109"/>
                  </a:lnTo>
                  <a:lnTo>
                    <a:pt x="1940814" y="1648205"/>
                  </a:lnTo>
                  <a:lnTo>
                    <a:pt x="1938067" y="1640140"/>
                  </a:lnTo>
                  <a:lnTo>
                    <a:pt x="1611630" y="1560575"/>
                  </a:lnTo>
                  <a:lnTo>
                    <a:pt x="1573764" y="1846426"/>
                  </a:lnTo>
                  <a:lnTo>
                    <a:pt x="1580388" y="1850897"/>
                  </a:lnTo>
                  <a:lnTo>
                    <a:pt x="1580388" y="1862575"/>
                  </a:lnTo>
                  <a:lnTo>
                    <a:pt x="1581150" y="1863089"/>
                  </a:lnTo>
                  <a:lnTo>
                    <a:pt x="1614678" y="1612274"/>
                  </a:lnTo>
                  <a:lnTo>
                    <a:pt x="1614678" y="1571243"/>
                  </a:lnTo>
                  <a:lnTo>
                    <a:pt x="1620774" y="1566671"/>
                  </a:lnTo>
                  <a:lnTo>
                    <a:pt x="1620774" y="1572730"/>
                  </a:lnTo>
                  <a:lnTo>
                    <a:pt x="1946148" y="1652053"/>
                  </a:lnTo>
                  <a:close/>
                </a:path>
                <a:path w="2288540" h="1936750">
                  <a:moveTo>
                    <a:pt x="1620774" y="368807"/>
                  </a:moveTo>
                  <a:lnTo>
                    <a:pt x="1620086" y="363679"/>
                  </a:lnTo>
                  <a:lnTo>
                    <a:pt x="1614678" y="364997"/>
                  </a:lnTo>
                  <a:lnTo>
                    <a:pt x="1620774" y="368807"/>
                  </a:lnTo>
                  <a:close/>
                </a:path>
                <a:path w="2288540" h="1936750">
                  <a:moveTo>
                    <a:pt x="1620774" y="373437"/>
                  </a:moveTo>
                  <a:lnTo>
                    <a:pt x="1620774" y="368807"/>
                  </a:lnTo>
                  <a:lnTo>
                    <a:pt x="1614678" y="364997"/>
                  </a:lnTo>
                  <a:lnTo>
                    <a:pt x="1614678" y="374923"/>
                  </a:lnTo>
                  <a:lnTo>
                    <a:pt x="1620774" y="373437"/>
                  </a:lnTo>
                  <a:close/>
                </a:path>
                <a:path w="2288540" h="1936750">
                  <a:moveTo>
                    <a:pt x="1620774" y="1566671"/>
                  </a:moveTo>
                  <a:lnTo>
                    <a:pt x="1614678" y="1571243"/>
                  </a:lnTo>
                  <a:lnTo>
                    <a:pt x="1619989" y="1572538"/>
                  </a:lnTo>
                  <a:lnTo>
                    <a:pt x="1620774" y="1566671"/>
                  </a:lnTo>
                  <a:close/>
                </a:path>
                <a:path w="2288540" h="1936750">
                  <a:moveTo>
                    <a:pt x="1619989" y="1572538"/>
                  </a:moveTo>
                  <a:lnTo>
                    <a:pt x="1614678" y="1571243"/>
                  </a:lnTo>
                  <a:lnTo>
                    <a:pt x="1614678" y="1612274"/>
                  </a:lnTo>
                  <a:lnTo>
                    <a:pt x="1619989" y="1572538"/>
                  </a:lnTo>
                  <a:close/>
                </a:path>
                <a:path w="2288540" h="1936750">
                  <a:moveTo>
                    <a:pt x="1620774" y="1572730"/>
                  </a:moveTo>
                  <a:lnTo>
                    <a:pt x="1620774" y="1566671"/>
                  </a:lnTo>
                  <a:lnTo>
                    <a:pt x="1619989" y="1572538"/>
                  </a:lnTo>
                  <a:lnTo>
                    <a:pt x="1620774" y="1572730"/>
                  </a:lnTo>
                  <a:close/>
                </a:path>
                <a:path w="2288540" h="1936750">
                  <a:moveTo>
                    <a:pt x="1952244" y="282701"/>
                  </a:moveTo>
                  <a:lnTo>
                    <a:pt x="1620086" y="363679"/>
                  </a:lnTo>
                  <a:lnTo>
                    <a:pt x="1620774" y="368807"/>
                  </a:lnTo>
                  <a:lnTo>
                    <a:pt x="1620774" y="373437"/>
                  </a:lnTo>
                  <a:lnTo>
                    <a:pt x="1938067" y="296101"/>
                  </a:lnTo>
                  <a:lnTo>
                    <a:pt x="1940814" y="288035"/>
                  </a:lnTo>
                  <a:lnTo>
                    <a:pt x="1946148" y="294131"/>
                  </a:lnTo>
                  <a:lnTo>
                    <a:pt x="1946148" y="300656"/>
                  </a:lnTo>
                  <a:lnTo>
                    <a:pt x="1952244" y="282701"/>
                  </a:lnTo>
                  <a:close/>
                </a:path>
                <a:path w="2288540" h="1936750">
                  <a:moveTo>
                    <a:pt x="1946148" y="300656"/>
                  </a:moveTo>
                  <a:lnTo>
                    <a:pt x="1946148" y="294131"/>
                  </a:lnTo>
                  <a:lnTo>
                    <a:pt x="1938067" y="296101"/>
                  </a:lnTo>
                  <a:lnTo>
                    <a:pt x="1844039" y="572261"/>
                  </a:lnTo>
                  <a:lnTo>
                    <a:pt x="1850898" y="572926"/>
                  </a:lnTo>
                  <a:lnTo>
                    <a:pt x="1850898" y="563117"/>
                  </a:lnTo>
                  <a:lnTo>
                    <a:pt x="1856842" y="563687"/>
                  </a:lnTo>
                  <a:lnTo>
                    <a:pt x="1946148" y="300656"/>
                  </a:lnTo>
                  <a:close/>
                </a:path>
                <a:path w="2288540" h="1936750">
                  <a:moveTo>
                    <a:pt x="2189988" y="1339856"/>
                  </a:moveTo>
                  <a:lnTo>
                    <a:pt x="2189988" y="1330451"/>
                  </a:lnTo>
                  <a:lnTo>
                    <a:pt x="2186940" y="1338833"/>
                  </a:lnTo>
                  <a:lnTo>
                    <a:pt x="2179967" y="1331423"/>
                  </a:lnTo>
                  <a:lnTo>
                    <a:pt x="1844039" y="1363979"/>
                  </a:lnTo>
                  <a:lnTo>
                    <a:pt x="1850898" y="1384122"/>
                  </a:lnTo>
                  <a:lnTo>
                    <a:pt x="1850898" y="1372361"/>
                  </a:lnTo>
                  <a:lnTo>
                    <a:pt x="1854708" y="1366265"/>
                  </a:lnTo>
                  <a:lnTo>
                    <a:pt x="1856592" y="1371816"/>
                  </a:lnTo>
                  <a:lnTo>
                    <a:pt x="2189988" y="1339856"/>
                  </a:lnTo>
                  <a:close/>
                </a:path>
                <a:path w="2288540" h="1936750">
                  <a:moveTo>
                    <a:pt x="1856842" y="563687"/>
                  </a:moveTo>
                  <a:lnTo>
                    <a:pt x="1850898" y="563117"/>
                  </a:lnTo>
                  <a:lnTo>
                    <a:pt x="1854708" y="569975"/>
                  </a:lnTo>
                  <a:lnTo>
                    <a:pt x="1856842" y="563687"/>
                  </a:lnTo>
                  <a:close/>
                </a:path>
                <a:path w="2288540" h="1936750">
                  <a:moveTo>
                    <a:pt x="2200656" y="596645"/>
                  </a:moveTo>
                  <a:lnTo>
                    <a:pt x="1856842" y="563687"/>
                  </a:lnTo>
                  <a:lnTo>
                    <a:pt x="1854708" y="569975"/>
                  </a:lnTo>
                  <a:lnTo>
                    <a:pt x="1850898" y="563117"/>
                  </a:lnTo>
                  <a:lnTo>
                    <a:pt x="1850898" y="572926"/>
                  </a:lnTo>
                  <a:lnTo>
                    <a:pt x="2179967" y="604818"/>
                  </a:lnTo>
                  <a:lnTo>
                    <a:pt x="2186940" y="597407"/>
                  </a:lnTo>
                  <a:lnTo>
                    <a:pt x="2189988" y="605789"/>
                  </a:lnTo>
                  <a:lnTo>
                    <a:pt x="2189988" y="607978"/>
                  </a:lnTo>
                  <a:lnTo>
                    <a:pt x="2200656" y="596645"/>
                  </a:lnTo>
                  <a:close/>
                </a:path>
                <a:path w="2288540" h="1936750">
                  <a:moveTo>
                    <a:pt x="1856592" y="1371816"/>
                  </a:moveTo>
                  <a:lnTo>
                    <a:pt x="1854708" y="1366265"/>
                  </a:lnTo>
                  <a:lnTo>
                    <a:pt x="1850898" y="1372361"/>
                  </a:lnTo>
                  <a:lnTo>
                    <a:pt x="1856592" y="1371816"/>
                  </a:lnTo>
                  <a:close/>
                </a:path>
                <a:path w="2288540" h="1936750">
                  <a:moveTo>
                    <a:pt x="1952244" y="1653539"/>
                  </a:moveTo>
                  <a:lnTo>
                    <a:pt x="1856592" y="1371816"/>
                  </a:lnTo>
                  <a:lnTo>
                    <a:pt x="1850898" y="1372361"/>
                  </a:lnTo>
                  <a:lnTo>
                    <a:pt x="1850898" y="1384122"/>
                  </a:lnTo>
                  <a:lnTo>
                    <a:pt x="1938067" y="1640140"/>
                  </a:lnTo>
                  <a:lnTo>
                    <a:pt x="1946148" y="1642109"/>
                  </a:lnTo>
                  <a:lnTo>
                    <a:pt x="1946148" y="1652053"/>
                  </a:lnTo>
                  <a:lnTo>
                    <a:pt x="1952244" y="1653539"/>
                  </a:lnTo>
                  <a:close/>
                </a:path>
                <a:path w="2288540" h="1936750">
                  <a:moveTo>
                    <a:pt x="1946148" y="294131"/>
                  </a:moveTo>
                  <a:lnTo>
                    <a:pt x="1940814" y="288035"/>
                  </a:lnTo>
                  <a:lnTo>
                    <a:pt x="1938067" y="296101"/>
                  </a:lnTo>
                  <a:lnTo>
                    <a:pt x="1946148" y="294131"/>
                  </a:lnTo>
                  <a:close/>
                </a:path>
                <a:path w="2288540" h="1936750">
                  <a:moveTo>
                    <a:pt x="1946148" y="1642109"/>
                  </a:moveTo>
                  <a:lnTo>
                    <a:pt x="1938067" y="1640140"/>
                  </a:lnTo>
                  <a:lnTo>
                    <a:pt x="1940814" y="1648205"/>
                  </a:lnTo>
                  <a:lnTo>
                    <a:pt x="1946148" y="1642109"/>
                  </a:lnTo>
                  <a:close/>
                </a:path>
                <a:path w="2288540" h="1936750">
                  <a:moveTo>
                    <a:pt x="2189988" y="607978"/>
                  </a:moveTo>
                  <a:lnTo>
                    <a:pt x="2189988" y="605789"/>
                  </a:lnTo>
                  <a:lnTo>
                    <a:pt x="2179967" y="604818"/>
                  </a:lnTo>
                  <a:lnTo>
                    <a:pt x="1969008" y="829055"/>
                  </a:lnTo>
                  <a:lnTo>
                    <a:pt x="1978914" y="833700"/>
                  </a:lnTo>
                  <a:lnTo>
                    <a:pt x="1978914" y="822959"/>
                  </a:lnTo>
                  <a:lnTo>
                    <a:pt x="1984951" y="825785"/>
                  </a:lnTo>
                  <a:lnTo>
                    <a:pt x="2189988" y="607978"/>
                  </a:lnTo>
                  <a:close/>
                </a:path>
                <a:path w="2288540" h="1936750">
                  <a:moveTo>
                    <a:pt x="2274570" y="974158"/>
                  </a:moveTo>
                  <a:lnTo>
                    <a:pt x="2274570" y="972311"/>
                  </a:lnTo>
                  <a:lnTo>
                    <a:pt x="2265630" y="968120"/>
                  </a:lnTo>
                  <a:lnTo>
                    <a:pt x="1969008" y="1107185"/>
                  </a:lnTo>
                  <a:lnTo>
                    <a:pt x="1978914" y="1117715"/>
                  </a:lnTo>
                  <a:lnTo>
                    <a:pt x="1978914" y="1112519"/>
                  </a:lnTo>
                  <a:lnTo>
                    <a:pt x="1980438" y="1104899"/>
                  </a:lnTo>
                  <a:lnTo>
                    <a:pt x="1984951" y="1109694"/>
                  </a:lnTo>
                  <a:lnTo>
                    <a:pt x="2274570" y="974158"/>
                  </a:lnTo>
                  <a:close/>
                </a:path>
                <a:path w="2288540" h="1936750">
                  <a:moveTo>
                    <a:pt x="1984951" y="825785"/>
                  </a:moveTo>
                  <a:lnTo>
                    <a:pt x="1978914" y="822959"/>
                  </a:lnTo>
                  <a:lnTo>
                    <a:pt x="1980438" y="830579"/>
                  </a:lnTo>
                  <a:lnTo>
                    <a:pt x="1984951" y="825785"/>
                  </a:lnTo>
                  <a:close/>
                </a:path>
                <a:path w="2288540" h="1936750">
                  <a:moveTo>
                    <a:pt x="2288286" y="967739"/>
                  </a:moveTo>
                  <a:lnTo>
                    <a:pt x="1984951" y="825785"/>
                  </a:lnTo>
                  <a:lnTo>
                    <a:pt x="1980438" y="830579"/>
                  </a:lnTo>
                  <a:lnTo>
                    <a:pt x="1978914" y="822959"/>
                  </a:lnTo>
                  <a:lnTo>
                    <a:pt x="1978914" y="833700"/>
                  </a:lnTo>
                  <a:lnTo>
                    <a:pt x="2265630" y="968120"/>
                  </a:lnTo>
                  <a:lnTo>
                    <a:pt x="2274570" y="963929"/>
                  </a:lnTo>
                  <a:lnTo>
                    <a:pt x="2274570" y="974158"/>
                  </a:lnTo>
                  <a:lnTo>
                    <a:pt x="2288286" y="967739"/>
                  </a:lnTo>
                  <a:close/>
                </a:path>
                <a:path w="2288540" h="1936750">
                  <a:moveTo>
                    <a:pt x="1984951" y="1109694"/>
                  </a:moveTo>
                  <a:lnTo>
                    <a:pt x="1980438" y="1104899"/>
                  </a:lnTo>
                  <a:lnTo>
                    <a:pt x="1978914" y="1112519"/>
                  </a:lnTo>
                  <a:lnTo>
                    <a:pt x="1984951" y="1109694"/>
                  </a:lnTo>
                  <a:close/>
                </a:path>
                <a:path w="2288540" h="1936750">
                  <a:moveTo>
                    <a:pt x="2200656" y="1338833"/>
                  </a:moveTo>
                  <a:lnTo>
                    <a:pt x="1984951" y="1109694"/>
                  </a:lnTo>
                  <a:lnTo>
                    <a:pt x="1978914" y="1112519"/>
                  </a:lnTo>
                  <a:lnTo>
                    <a:pt x="1978914" y="1117715"/>
                  </a:lnTo>
                  <a:lnTo>
                    <a:pt x="2179967" y="1331423"/>
                  </a:lnTo>
                  <a:lnTo>
                    <a:pt x="2189988" y="1330451"/>
                  </a:lnTo>
                  <a:lnTo>
                    <a:pt x="2189988" y="1339856"/>
                  </a:lnTo>
                  <a:lnTo>
                    <a:pt x="2200656" y="1338833"/>
                  </a:lnTo>
                  <a:close/>
                </a:path>
                <a:path w="2288540" h="1936750">
                  <a:moveTo>
                    <a:pt x="2189988" y="605789"/>
                  </a:moveTo>
                  <a:lnTo>
                    <a:pt x="2186940" y="597407"/>
                  </a:lnTo>
                  <a:lnTo>
                    <a:pt x="2179967" y="604818"/>
                  </a:lnTo>
                  <a:lnTo>
                    <a:pt x="2189988" y="605789"/>
                  </a:lnTo>
                  <a:close/>
                </a:path>
                <a:path w="2288540" h="1936750">
                  <a:moveTo>
                    <a:pt x="2189988" y="1330451"/>
                  </a:moveTo>
                  <a:lnTo>
                    <a:pt x="2179967" y="1331423"/>
                  </a:lnTo>
                  <a:lnTo>
                    <a:pt x="2186940" y="1338833"/>
                  </a:lnTo>
                  <a:lnTo>
                    <a:pt x="2189988" y="1330451"/>
                  </a:lnTo>
                  <a:close/>
                </a:path>
                <a:path w="2288540" h="1936750">
                  <a:moveTo>
                    <a:pt x="2274570" y="972311"/>
                  </a:moveTo>
                  <a:lnTo>
                    <a:pt x="2274570" y="963929"/>
                  </a:lnTo>
                  <a:lnTo>
                    <a:pt x="2265630" y="968120"/>
                  </a:lnTo>
                  <a:lnTo>
                    <a:pt x="2274570" y="972311"/>
                  </a:lnTo>
                  <a:close/>
                </a:path>
              </a:pathLst>
            </a:custGeom>
            <a:solidFill>
              <a:srgbClr val="000000"/>
            </a:solidFill>
          </p:spPr>
          <p:txBody>
            <a:bodyPr wrap="square" lIns="0" tIns="0" rIns="0" bIns="0" rtlCol="0"/>
            <a:lstStyle/>
            <a:p>
              <a:endParaRPr/>
            </a:p>
          </p:txBody>
        </p:sp>
      </p:grpSp>
      <p:grpSp>
        <p:nvGrpSpPr>
          <p:cNvPr id="6" name="object 6"/>
          <p:cNvGrpSpPr/>
          <p:nvPr/>
        </p:nvGrpSpPr>
        <p:grpSpPr>
          <a:xfrm>
            <a:off x="4726685" y="2478785"/>
            <a:ext cx="1916430" cy="1108710"/>
            <a:chOff x="4726685" y="2478785"/>
            <a:chExt cx="1916430" cy="1108710"/>
          </a:xfrm>
        </p:grpSpPr>
        <p:sp>
          <p:nvSpPr>
            <p:cNvPr id="7" name="object 7"/>
            <p:cNvSpPr/>
            <p:nvPr/>
          </p:nvSpPr>
          <p:spPr>
            <a:xfrm>
              <a:off x="4741163" y="2493263"/>
              <a:ext cx="1887855" cy="1080135"/>
            </a:xfrm>
            <a:custGeom>
              <a:avLst/>
              <a:gdLst/>
              <a:ahLst/>
              <a:cxnLst/>
              <a:rect l="l" t="t" r="r" b="b"/>
              <a:pathLst>
                <a:path w="1887854" h="1080135">
                  <a:moveTo>
                    <a:pt x="1887474" y="1079753"/>
                  </a:moveTo>
                  <a:lnTo>
                    <a:pt x="1887474" y="0"/>
                  </a:lnTo>
                  <a:lnTo>
                    <a:pt x="0" y="0"/>
                  </a:lnTo>
                  <a:lnTo>
                    <a:pt x="0" y="1079754"/>
                  </a:lnTo>
                  <a:lnTo>
                    <a:pt x="1887474" y="1079753"/>
                  </a:lnTo>
                  <a:close/>
                </a:path>
              </a:pathLst>
            </a:custGeom>
            <a:solidFill>
              <a:srgbClr val="C9FFBF"/>
            </a:solidFill>
          </p:spPr>
          <p:txBody>
            <a:bodyPr wrap="square" lIns="0" tIns="0" rIns="0" bIns="0" rtlCol="0"/>
            <a:lstStyle/>
            <a:p>
              <a:endParaRPr/>
            </a:p>
          </p:txBody>
        </p:sp>
        <p:sp>
          <p:nvSpPr>
            <p:cNvPr id="8" name="object 8"/>
            <p:cNvSpPr/>
            <p:nvPr/>
          </p:nvSpPr>
          <p:spPr>
            <a:xfrm>
              <a:off x="4726685" y="2478785"/>
              <a:ext cx="1916430" cy="1108710"/>
            </a:xfrm>
            <a:custGeom>
              <a:avLst/>
              <a:gdLst/>
              <a:ahLst/>
              <a:cxnLst/>
              <a:rect l="l" t="t" r="r" b="b"/>
              <a:pathLst>
                <a:path w="1916429" h="1108710">
                  <a:moveTo>
                    <a:pt x="1916430" y="1108710"/>
                  </a:moveTo>
                  <a:lnTo>
                    <a:pt x="1916430" y="0"/>
                  </a:lnTo>
                  <a:lnTo>
                    <a:pt x="0" y="0"/>
                  </a:lnTo>
                  <a:lnTo>
                    <a:pt x="0" y="1108710"/>
                  </a:lnTo>
                  <a:lnTo>
                    <a:pt x="14477" y="1108710"/>
                  </a:lnTo>
                  <a:lnTo>
                    <a:pt x="14477" y="28956"/>
                  </a:lnTo>
                  <a:lnTo>
                    <a:pt x="28193" y="14478"/>
                  </a:lnTo>
                  <a:lnTo>
                    <a:pt x="28193" y="28956"/>
                  </a:lnTo>
                  <a:lnTo>
                    <a:pt x="1887473" y="28956"/>
                  </a:lnTo>
                  <a:lnTo>
                    <a:pt x="1887473" y="14478"/>
                  </a:lnTo>
                  <a:lnTo>
                    <a:pt x="1901952" y="28956"/>
                  </a:lnTo>
                  <a:lnTo>
                    <a:pt x="1901952" y="1108710"/>
                  </a:lnTo>
                  <a:lnTo>
                    <a:pt x="1916430" y="1108710"/>
                  </a:lnTo>
                  <a:close/>
                </a:path>
                <a:path w="1916429" h="1108710">
                  <a:moveTo>
                    <a:pt x="28193" y="28956"/>
                  </a:moveTo>
                  <a:lnTo>
                    <a:pt x="28193" y="14478"/>
                  </a:lnTo>
                  <a:lnTo>
                    <a:pt x="14477" y="28956"/>
                  </a:lnTo>
                  <a:lnTo>
                    <a:pt x="28193" y="28956"/>
                  </a:lnTo>
                  <a:close/>
                </a:path>
                <a:path w="1916429" h="1108710">
                  <a:moveTo>
                    <a:pt x="28193" y="1080516"/>
                  </a:moveTo>
                  <a:lnTo>
                    <a:pt x="28193" y="28956"/>
                  </a:lnTo>
                  <a:lnTo>
                    <a:pt x="14477" y="28956"/>
                  </a:lnTo>
                  <a:lnTo>
                    <a:pt x="14477" y="1080516"/>
                  </a:lnTo>
                  <a:lnTo>
                    <a:pt x="28193" y="1080516"/>
                  </a:lnTo>
                  <a:close/>
                </a:path>
                <a:path w="1916429" h="1108710">
                  <a:moveTo>
                    <a:pt x="1901952" y="1080515"/>
                  </a:moveTo>
                  <a:lnTo>
                    <a:pt x="14477" y="1080516"/>
                  </a:lnTo>
                  <a:lnTo>
                    <a:pt x="28193" y="1094232"/>
                  </a:lnTo>
                  <a:lnTo>
                    <a:pt x="28193" y="1108710"/>
                  </a:lnTo>
                  <a:lnTo>
                    <a:pt x="1887473" y="1108710"/>
                  </a:lnTo>
                  <a:lnTo>
                    <a:pt x="1887473" y="1094231"/>
                  </a:lnTo>
                  <a:lnTo>
                    <a:pt x="1901952" y="1080515"/>
                  </a:lnTo>
                  <a:close/>
                </a:path>
                <a:path w="1916429" h="1108710">
                  <a:moveTo>
                    <a:pt x="28193" y="1108710"/>
                  </a:moveTo>
                  <a:lnTo>
                    <a:pt x="28193" y="1094232"/>
                  </a:lnTo>
                  <a:lnTo>
                    <a:pt x="14477" y="1080516"/>
                  </a:lnTo>
                  <a:lnTo>
                    <a:pt x="14477" y="1108710"/>
                  </a:lnTo>
                  <a:lnTo>
                    <a:pt x="28193" y="1108710"/>
                  </a:lnTo>
                  <a:close/>
                </a:path>
                <a:path w="1916429" h="1108710">
                  <a:moveTo>
                    <a:pt x="1901952" y="28956"/>
                  </a:moveTo>
                  <a:lnTo>
                    <a:pt x="1887473" y="14478"/>
                  </a:lnTo>
                  <a:lnTo>
                    <a:pt x="1887473" y="28956"/>
                  </a:lnTo>
                  <a:lnTo>
                    <a:pt x="1901952" y="28956"/>
                  </a:lnTo>
                  <a:close/>
                </a:path>
                <a:path w="1916429" h="1108710">
                  <a:moveTo>
                    <a:pt x="1901952" y="1080515"/>
                  </a:moveTo>
                  <a:lnTo>
                    <a:pt x="1901952" y="28956"/>
                  </a:lnTo>
                  <a:lnTo>
                    <a:pt x="1887473" y="28956"/>
                  </a:lnTo>
                  <a:lnTo>
                    <a:pt x="1887473" y="1080515"/>
                  </a:lnTo>
                  <a:lnTo>
                    <a:pt x="1901952" y="1080515"/>
                  </a:lnTo>
                  <a:close/>
                </a:path>
                <a:path w="1916429" h="1108710">
                  <a:moveTo>
                    <a:pt x="1901952" y="1108710"/>
                  </a:moveTo>
                  <a:lnTo>
                    <a:pt x="1901952" y="1080515"/>
                  </a:lnTo>
                  <a:lnTo>
                    <a:pt x="1887473" y="1094231"/>
                  </a:lnTo>
                  <a:lnTo>
                    <a:pt x="1887473" y="1108710"/>
                  </a:lnTo>
                  <a:lnTo>
                    <a:pt x="1901952" y="1108710"/>
                  </a:lnTo>
                  <a:close/>
                </a:path>
              </a:pathLst>
            </a:custGeom>
            <a:solidFill>
              <a:srgbClr val="000000"/>
            </a:solidFill>
          </p:spPr>
          <p:txBody>
            <a:bodyPr wrap="square" lIns="0" tIns="0" rIns="0" bIns="0" rtlCol="0"/>
            <a:lstStyle/>
            <a:p>
              <a:endParaRPr/>
            </a:p>
          </p:txBody>
        </p:sp>
      </p:grpSp>
      <p:sp>
        <p:nvSpPr>
          <p:cNvPr id="9" name="object 9"/>
          <p:cNvSpPr txBox="1"/>
          <p:nvPr/>
        </p:nvSpPr>
        <p:spPr>
          <a:xfrm>
            <a:off x="4741164" y="2493264"/>
            <a:ext cx="1887855" cy="1080135"/>
          </a:xfrm>
          <a:prstGeom prst="rect">
            <a:avLst/>
          </a:prstGeom>
        </p:spPr>
        <p:txBody>
          <a:bodyPr vert="horz" wrap="square" lIns="0" tIns="291465" rIns="0" bIns="0" rtlCol="0">
            <a:spAutoFit/>
          </a:bodyPr>
          <a:lstStyle/>
          <a:p>
            <a:pPr marL="527050">
              <a:lnSpc>
                <a:spcPct val="100000"/>
              </a:lnSpc>
              <a:spcBef>
                <a:spcPts val="2295"/>
              </a:spcBef>
            </a:pPr>
            <a:r>
              <a:rPr sz="2800" b="1" spc="-150" dirty="0">
                <a:latin typeface="Trebuchet MS"/>
                <a:cs typeface="Trebuchet MS"/>
              </a:rPr>
              <a:t>Weka</a:t>
            </a:r>
            <a:endParaRPr sz="2800">
              <a:latin typeface="Trebuchet MS"/>
              <a:cs typeface="Trebuchet MS"/>
            </a:endParaRPr>
          </a:p>
        </p:txBody>
      </p:sp>
      <p:sp>
        <p:nvSpPr>
          <p:cNvPr id="11" name="object 11"/>
          <p:cNvSpPr/>
          <p:nvPr/>
        </p:nvSpPr>
        <p:spPr>
          <a:xfrm>
            <a:off x="10204704" y="2273808"/>
            <a:ext cx="1365503" cy="145999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3736085" y="2831592"/>
            <a:ext cx="799465" cy="364490"/>
          </a:xfrm>
          <a:custGeom>
            <a:avLst/>
            <a:gdLst/>
            <a:ahLst/>
            <a:cxnLst/>
            <a:rect l="l" t="t" r="r" b="b"/>
            <a:pathLst>
              <a:path w="799464" h="364489">
                <a:moveTo>
                  <a:pt x="585978" y="92201"/>
                </a:moveTo>
                <a:lnTo>
                  <a:pt x="0" y="92201"/>
                </a:lnTo>
                <a:lnTo>
                  <a:pt x="0" y="272795"/>
                </a:lnTo>
                <a:lnTo>
                  <a:pt x="14478" y="272795"/>
                </a:lnTo>
                <a:lnTo>
                  <a:pt x="14478" y="120395"/>
                </a:lnTo>
                <a:lnTo>
                  <a:pt x="28194" y="105917"/>
                </a:lnTo>
                <a:lnTo>
                  <a:pt x="28193" y="120395"/>
                </a:lnTo>
                <a:lnTo>
                  <a:pt x="571500" y="120395"/>
                </a:lnTo>
                <a:lnTo>
                  <a:pt x="571500" y="105917"/>
                </a:lnTo>
                <a:lnTo>
                  <a:pt x="585978" y="92201"/>
                </a:lnTo>
                <a:close/>
              </a:path>
              <a:path w="799464" h="364489">
                <a:moveTo>
                  <a:pt x="28194" y="120395"/>
                </a:moveTo>
                <a:lnTo>
                  <a:pt x="28194" y="105917"/>
                </a:lnTo>
                <a:lnTo>
                  <a:pt x="14478" y="120395"/>
                </a:lnTo>
                <a:lnTo>
                  <a:pt x="28194" y="120395"/>
                </a:lnTo>
                <a:close/>
              </a:path>
              <a:path w="799464" h="364489">
                <a:moveTo>
                  <a:pt x="28194" y="244601"/>
                </a:moveTo>
                <a:lnTo>
                  <a:pt x="28194" y="120395"/>
                </a:lnTo>
                <a:lnTo>
                  <a:pt x="14478" y="120395"/>
                </a:lnTo>
                <a:lnTo>
                  <a:pt x="14478" y="244601"/>
                </a:lnTo>
                <a:lnTo>
                  <a:pt x="28194" y="244601"/>
                </a:lnTo>
                <a:close/>
              </a:path>
              <a:path w="799464" h="364489">
                <a:moveTo>
                  <a:pt x="599694" y="305561"/>
                </a:moveTo>
                <a:lnTo>
                  <a:pt x="599694" y="244601"/>
                </a:lnTo>
                <a:lnTo>
                  <a:pt x="14478" y="244601"/>
                </a:lnTo>
                <a:lnTo>
                  <a:pt x="28194" y="258317"/>
                </a:lnTo>
                <a:lnTo>
                  <a:pt x="28193" y="272795"/>
                </a:lnTo>
                <a:lnTo>
                  <a:pt x="571500" y="272795"/>
                </a:lnTo>
                <a:lnTo>
                  <a:pt x="571500" y="258317"/>
                </a:lnTo>
                <a:lnTo>
                  <a:pt x="585978" y="272795"/>
                </a:lnTo>
                <a:lnTo>
                  <a:pt x="585978" y="316534"/>
                </a:lnTo>
                <a:lnTo>
                  <a:pt x="599694" y="305561"/>
                </a:lnTo>
                <a:close/>
              </a:path>
              <a:path w="799464" h="364489">
                <a:moveTo>
                  <a:pt x="28193" y="272795"/>
                </a:moveTo>
                <a:lnTo>
                  <a:pt x="28194" y="258317"/>
                </a:lnTo>
                <a:lnTo>
                  <a:pt x="14478" y="244601"/>
                </a:lnTo>
                <a:lnTo>
                  <a:pt x="14478" y="272795"/>
                </a:lnTo>
                <a:lnTo>
                  <a:pt x="28193" y="272795"/>
                </a:lnTo>
                <a:close/>
              </a:path>
              <a:path w="799464" h="364489">
                <a:moveTo>
                  <a:pt x="799338" y="182117"/>
                </a:moveTo>
                <a:lnTo>
                  <a:pt x="571500" y="0"/>
                </a:lnTo>
                <a:lnTo>
                  <a:pt x="571500" y="92201"/>
                </a:lnTo>
                <a:lnTo>
                  <a:pt x="576834" y="92201"/>
                </a:lnTo>
                <a:lnTo>
                  <a:pt x="576834" y="41147"/>
                </a:lnTo>
                <a:lnTo>
                  <a:pt x="599694" y="29717"/>
                </a:lnTo>
                <a:lnTo>
                  <a:pt x="599694" y="59435"/>
                </a:lnTo>
                <a:lnTo>
                  <a:pt x="753522" y="182498"/>
                </a:lnTo>
                <a:lnTo>
                  <a:pt x="767334" y="171449"/>
                </a:lnTo>
                <a:lnTo>
                  <a:pt x="767334" y="207699"/>
                </a:lnTo>
                <a:lnTo>
                  <a:pt x="799338" y="182117"/>
                </a:lnTo>
                <a:close/>
              </a:path>
              <a:path w="799464" h="364489">
                <a:moveTo>
                  <a:pt x="585978" y="120395"/>
                </a:moveTo>
                <a:lnTo>
                  <a:pt x="585978" y="92201"/>
                </a:lnTo>
                <a:lnTo>
                  <a:pt x="571500" y="105917"/>
                </a:lnTo>
                <a:lnTo>
                  <a:pt x="571500" y="120395"/>
                </a:lnTo>
                <a:lnTo>
                  <a:pt x="585978" y="120395"/>
                </a:lnTo>
                <a:close/>
              </a:path>
              <a:path w="799464" h="364489">
                <a:moveTo>
                  <a:pt x="585978" y="272795"/>
                </a:moveTo>
                <a:lnTo>
                  <a:pt x="571500" y="258317"/>
                </a:lnTo>
                <a:lnTo>
                  <a:pt x="571500" y="272795"/>
                </a:lnTo>
                <a:lnTo>
                  <a:pt x="585978" y="272795"/>
                </a:lnTo>
                <a:close/>
              </a:path>
              <a:path w="799464" h="364489">
                <a:moveTo>
                  <a:pt x="585978" y="316534"/>
                </a:moveTo>
                <a:lnTo>
                  <a:pt x="585978" y="272795"/>
                </a:lnTo>
                <a:lnTo>
                  <a:pt x="571500" y="272795"/>
                </a:lnTo>
                <a:lnTo>
                  <a:pt x="571500" y="364235"/>
                </a:lnTo>
                <a:lnTo>
                  <a:pt x="576834" y="359972"/>
                </a:lnTo>
                <a:lnTo>
                  <a:pt x="576834" y="323849"/>
                </a:lnTo>
                <a:lnTo>
                  <a:pt x="585978" y="316534"/>
                </a:lnTo>
                <a:close/>
              </a:path>
              <a:path w="799464" h="364489">
                <a:moveTo>
                  <a:pt x="599694" y="59435"/>
                </a:moveTo>
                <a:lnTo>
                  <a:pt x="599694" y="29717"/>
                </a:lnTo>
                <a:lnTo>
                  <a:pt x="576834" y="41147"/>
                </a:lnTo>
                <a:lnTo>
                  <a:pt x="599694" y="59435"/>
                </a:lnTo>
                <a:close/>
              </a:path>
              <a:path w="799464" h="364489">
                <a:moveTo>
                  <a:pt x="599694" y="120395"/>
                </a:moveTo>
                <a:lnTo>
                  <a:pt x="599694" y="59435"/>
                </a:lnTo>
                <a:lnTo>
                  <a:pt x="576834" y="41147"/>
                </a:lnTo>
                <a:lnTo>
                  <a:pt x="576834" y="92201"/>
                </a:lnTo>
                <a:lnTo>
                  <a:pt x="585978" y="92201"/>
                </a:lnTo>
                <a:lnTo>
                  <a:pt x="585978" y="120395"/>
                </a:lnTo>
                <a:lnTo>
                  <a:pt x="599694" y="120395"/>
                </a:lnTo>
                <a:close/>
              </a:path>
              <a:path w="799464" h="364489">
                <a:moveTo>
                  <a:pt x="767334" y="207699"/>
                </a:moveTo>
                <a:lnTo>
                  <a:pt x="767334" y="193547"/>
                </a:lnTo>
                <a:lnTo>
                  <a:pt x="753522" y="182498"/>
                </a:lnTo>
                <a:lnTo>
                  <a:pt x="576834" y="323849"/>
                </a:lnTo>
                <a:lnTo>
                  <a:pt x="599694" y="334517"/>
                </a:lnTo>
                <a:lnTo>
                  <a:pt x="599694" y="341699"/>
                </a:lnTo>
                <a:lnTo>
                  <a:pt x="767334" y="207699"/>
                </a:lnTo>
                <a:close/>
              </a:path>
              <a:path w="799464" h="364489">
                <a:moveTo>
                  <a:pt x="599694" y="341699"/>
                </a:moveTo>
                <a:lnTo>
                  <a:pt x="599694" y="334517"/>
                </a:lnTo>
                <a:lnTo>
                  <a:pt x="576834" y="323849"/>
                </a:lnTo>
                <a:lnTo>
                  <a:pt x="576834" y="359972"/>
                </a:lnTo>
                <a:lnTo>
                  <a:pt x="599694" y="341699"/>
                </a:lnTo>
                <a:close/>
              </a:path>
              <a:path w="799464" h="364489">
                <a:moveTo>
                  <a:pt x="767334" y="193547"/>
                </a:moveTo>
                <a:lnTo>
                  <a:pt x="767334" y="171449"/>
                </a:lnTo>
                <a:lnTo>
                  <a:pt x="753522" y="182498"/>
                </a:lnTo>
                <a:lnTo>
                  <a:pt x="767334" y="193547"/>
                </a:lnTo>
                <a:close/>
              </a:path>
            </a:pathLst>
          </a:custGeom>
          <a:solidFill>
            <a:srgbClr val="000000"/>
          </a:solidFill>
        </p:spPr>
        <p:txBody>
          <a:bodyPr wrap="square" lIns="0" tIns="0" rIns="0" bIns="0" rtlCol="0"/>
          <a:lstStyle/>
          <a:p>
            <a:endParaRPr/>
          </a:p>
        </p:txBody>
      </p:sp>
      <p:sp>
        <p:nvSpPr>
          <p:cNvPr id="13" name="object 13"/>
          <p:cNvSpPr/>
          <p:nvPr/>
        </p:nvSpPr>
        <p:spPr>
          <a:xfrm>
            <a:off x="6904481" y="2831592"/>
            <a:ext cx="798830" cy="364490"/>
          </a:xfrm>
          <a:custGeom>
            <a:avLst/>
            <a:gdLst/>
            <a:ahLst/>
            <a:cxnLst/>
            <a:rect l="l" t="t" r="r" b="b"/>
            <a:pathLst>
              <a:path w="798829" h="364489">
                <a:moveTo>
                  <a:pt x="585216" y="92201"/>
                </a:moveTo>
                <a:lnTo>
                  <a:pt x="0" y="92201"/>
                </a:lnTo>
                <a:lnTo>
                  <a:pt x="0" y="272795"/>
                </a:lnTo>
                <a:lnTo>
                  <a:pt x="13716" y="272795"/>
                </a:lnTo>
                <a:lnTo>
                  <a:pt x="13716" y="120395"/>
                </a:lnTo>
                <a:lnTo>
                  <a:pt x="28194" y="105917"/>
                </a:lnTo>
                <a:lnTo>
                  <a:pt x="28193" y="120395"/>
                </a:lnTo>
                <a:lnTo>
                  <a:pt x="571500" y="120395"/>
                </a:lnTo>
                <a:lnTo>
                  <a:pt x="571500" y="105917"/>
                </a:lnTo>
                <a:lnTo>
                  <a:pt x="585216" y="92201"/>
                </a:lnTo>
                <a:close/>
              </a:path>
              <a:path w="798829" h="364489">
                <a:moveTo>
                  <a:pt x="28194" y="120395"/>
                </a:moveTo>
                <a:lnTo>
                  <a:pt x="28194" y="105917"/>
                </a:lnTo>
                <a:lnTo>
                  <a:pt x="13716" y="120395"/>
                </a:lnTo>
                <a:lnTo>
                  <a:pt x="28194" y="120395"/>
                </a:lnTo>
                <a:close/>
              </a:path>
              <a:path w="798829" h="364489">
                <a:moveTo>
                  <a:pt x="28194" y="244601"/>
                </a:moveTo>
                <a:lnTo>
                  <a:pt x="28194" y="120395"/>
                </a:lnTo>
                <a:lnTo>
                  <a:pt x="13716" y="120395"/>
                </a:lnTo>
                <a:lnTo>
                  <a:pt x="13716" y="244601"/>
                </a:lnTo>
                <a:lnTo>
                  <a:pt x="28194" y="244601"/>
                </a:lnTo>
                <a:close/>
              </a:path>
              <a:path w="798829" h="364489">
                <a:moveTo>
                  <a:pt x="599694" y="305561"/>
                </a:moveTo>
                <a:lnTo>
                  <a:pt x="599694" y="244601"/>
                </a:lnTo>
                <a:lnTo>
                  <a:pt x="13716" y="244601"/>
                </a:lnTo>
                <a:lnTo>
                  <a:pt x="28194" y="258317"/>
                </a:lnTo>
                <a:lnTo>
                  <a:pt x="28193" y="272795"/>
                </a:lnTo>
                <a:lnTo>
                  <a:pt x="571500" y="272795"/>
                </a:lnTo>
                <a:lnTo>
                  <a:pt x="571500" y="258317"/>
                </a:lnTo>
                <a:lnTo>
                  <a:pt x="585216" y="272795"/>
                </a:lnTo>
                <a:lnTo>
                  <a:pt x="585216" y="317144"/>
                </a:lnTo>
                <a:lnTo>
                  <a:pt x="599694" y="305561"/>
                </a:lnTo>
                <a:close/>
              </a:path>
              <a:path w="798829" h="364489">
                <a:moveTo>
                  <a:pt x="28193" y="272795"/>
                </a:moveTo>
                <a:lnTo>
                  <a:pt x="28194" y="258317"/>
                </a:lnTo>
                <a:lnTo>
                  <a:pt x="13716" y="244601"/>
                </a:lnTo>
                <a:lnTo>
                  <a:pt x="13716" y="272795"/>
                </a:lnTo>
                <a:lnTo>
                  <a:pt x="28193" y="272795"/>
                </a:lnTo>
                <a:close/>
              </a:path>
              <a:path w="798829" h="364489">
                <a:moveTo>
                  <a:pt x="798576" y="182117"/>
                </a:moveTo>
                <a:lnTo>
                  <a:pt x="571500" y="0"/>
                </a:lnTo>
                <a:lnTo>
                  <a:pt x="571500" y="92201"/>
                </a:lnTo>
                <a:lnTo>
                  <a:pt x="576834" y="92201"/>
                </a:lnTo>
                <a:lnTo>
                  <a:pt x="576834" y="41147"/>
                </a:lnTo>
                <a:lnTo>
                  <a:pt x="599694" y="29717"/>
                </a:lnTo>
                <a:lnTo>
                  <a:pt x="599694" y="59435"/>
                </a:lnTo>
                <a:lnTo>
                  <a:pt x="753522" y="182498"/>
                </a:lnTo>
                <a:lnTo>
                  <a:pt x="767334" y="171449"/>
                </a:lnTo>
                <a:lnTo>
                  <a:pt x="767334" y="207174"/>
                </a:lnTo>
                <a:lnTo>
                  <a:pt x="798576" y="182117"/>
                </a:lnTo>
                <a:close/>
              </a:path>
              <a:path w="798829" h="364489">
                <a:moveTo>
                  <a:pt x="585216" y="120395"/>
                </a:moveTo>
                <a:lnTo>
                  <a:pt x="585216" y="92201"/>
                </a:lnTo>
                <a:lnTo>
                  <a:pt x="571500" y="105917"/>
                </a:lnTo>
                <a:lnTo>
                  <a:pt x="571500" y="120395"/>
                </a:lnTo>
                <a:lnTo>
                  <a:pt x="585216" y="120395"/>
                </a:lnTo>
                <a:close/>
              </a:path>
              <a:path w="798829" h="364489">
                <a:moveTo>
                  <a:pt x="585216" y="272795"/>
                </a:moveTo>
                <a:lnTo>
                  <a:pt x="571500" y="258317"/>
                </a:lnTo>
                <a:lnTo>
                  <a:pt x="571500" y="272795"/>
                </a:lnTo>
                <a:lnTo>
                  <a:pt x="585216" y="272795"/>
                </a:lnTo>
                <a:close/>
              </a:path>
              <a:path w="798829" h="364489">
                <a:moveTo>
                  <a:pt x="585216" y="317144"/>
                </a:moveTo>
                <a:lnTo>
                  <a:pt x="585216" y="272795"/>
                </a:lnTo>
                <a:lnTo>
                  <a:pt x="571500" y="272795"/>
                </a:lnTo>
                <a:lnTo>
                  <a:pt x="571500" y="364235"/>
                </a:lnTo>
                <a:lnTo>
                  <a:pt x="576834" y="359958"/>
                </a:lnTo>
                <a:lnTo>
                  <a:pt x="576834" y="323849"/>
                </a:lnTo>
                <a:lnTo>
                  <a:pt x="585216" y="317144"/>
                </a:lnTo>
                <a:close/>
              </a:path>
              <a:path w="798829" h="364489">
                <a:moveTo>
                  <a:pt x="599694" y="59435"/>
                </a:moveTo>
                <a:lnTo>
                  <a:pt x="599694" y="29717"/>
                </a:lnTo>
                <a:lnTo>
                  <a:pt x="576834" y="41147"/>
                </a:lnTo>
                <a:lnTo>
                  <a:pt x="599694" y="59435"/>
                </a:lnTo>
                <a:close/>
              </a:path>
              <a:path w="798829" h="364489">
                <a:moveTo>
                  <a:pt x="599694" y="120395"/>
                </a:moveTo>
                <a:lnTo>
                  <a:pt x="599694" y="59435"/>
                </a:lnTo>
                <a:lnTo>
                  <a:pt x="576834" y="41147"/>
                </a:lnTo>
                <a:lnTo>
                  <a:pt x="576834" y="92201"/>
                </a:lnTo>
                <a:lnTo>
                  <a:pt x="585216" y="92201"/>
                </a:lnTo>
                <a:lnTo>
                  <a:pt x="585216" y="120395"/>
                </a:lnTo>
                <a:lnTo>
                  <a:pt x="599694" y="120395"/>
                </a:lnTo>
                <a:close/>
              </a:path>
              <a:path w="798829" h="364489">
                <a:moveTo>
                  <a:pt x="767334" y="207174"/>
                </a:moveTo>
                <a:lnTo>
                  <a:pt x="767334" y="193547"/>
                </a:lnTo>
                <a:lnTo>
                  <a:pt x="753522" y="182498"/>
                </a:lnTo>
                <a:lnTo>
                  <a:pt x="576834" y="323849"/>
                </a:lnTo>
                <a:lnTo>
                  <a:pt x="599694" y="334517"/>
                </a:lnTo>
                <a:lnTo>
                  <a:pt x="599694" y="341624"/>
                </a:lnTo>
                <a:lnTo>
                  <a:pt x="767334" y="207174"/>
                </a:lnTo>
                <a:close/>
              </a:path>
              <a:path w="798829" h="364489">
                <a:moveTo>
                  <a:pt x="599694" y="341624"/>
                </a:moveTo>
                <a:lnTo>
                  <a:pt x="599694" y="334517"/>
                </a:lnTo>
                <a:lnTo>
                  <a:pt x="576834" y="323849"/>
                </a:lnTo>
                <a:lnTo>
                  <a:pt x="576834" y="359958"/>
                </a:lnTo>
                <a:lnTo>
                  <a:pt x="599694" y="341624"/>
                </a:lnTo>
                <a:close/>
              </a:path>
              <a:path w="798829" h="364489">
                <a:moveTo>
                  <a:pt x="767334" y="193547"/>
                </a:moveTo>
                <a:lnTo>
                  <a:pt x="767334" y="171449"/>
                </a:lnTo>
                <a:lnTo>
                  <a:pt x="753522" y="182498"/>
                </a:lnTo>
                <a:lnTo>
                  <a:pt x="767334" y="193547"/>
                </a:lnTo>
                <a:close/>
              </a:path>
            </a:pathLst>
          </a:custGeom>
          <a:solidFill>
            <a:srgbClr val="000000"/>
          </a:solidFill>
        </p:spPr>
        <p:txBody>
          <a:bodyPr wrap="square" lIns="0" tIns="0" rIns="0" bIns="0" rtlCol="0"/>
          <a:lstStyle/>
          <a:p>
            <a:endParaRPr/>
          </a:p>
        </p:txBody>
      </p:sp>
      <p:grpSp>
        <p:nvGrpSpPr>
          <p:cNvPr id="14" name="object 14"/>
          <p:cNvGrpSpPr/>
          <p:nvPr/>
        </p:nvGrpSpPr>
        <p:grpSpPr>
          <a:xfrm>
            <a:off x="1602486" y="2478785"/>
            <a:ext cx="1915795" cy="1108710"/>
            <a:chOff x="1602486" y="2478785"/>
            <a:chExt cx="1915795" cy="1108710"/>
          </a:xfrm>
        </p:grpSpPr>
        <p:sp>
          <p:nvSpPr>
            <p:cNvPr id="15" name="object 15"/>
            <p:cNvSpPr/>
            <p:nvPr/>
          </p:nvSpPr>
          <p:spPr>
            <a:xfrm>
              <a:off x="1616202" y="2493263"/>
              <a:ext cx="1888489" cy="1080135"/>
            </a:xfrm>
            <a:custGeom>
              <a:avLst/>
              <a:gdLst/>
              <a:ahLst/>
              <a:cxnLst/>
              <a:rect l="l" t="t" r="r" b="b"/>
              <a:pathLst>
                <a:path w="1888489" h="1080135">
                  <a:moveTo>
                    <a:pt x="1888235" y="1079754"/>
                  </a:moveTo>
                  <a:lnTo>
                    <a:pt x="1888235" y="0"/>
                  </a:lnTo>
                  <a:lnTo>
                    <a:pt x="0" y="0"/>
                  </a:lnTo>
                  <a:lnTo>
                    <a:pt x="0" y="1079754"/>
                  </a:lnTo>
                  <a:lnTo>
                    <a:pt x="1888235" y="1079754"/>
                  </a:lnTo>
                  <a:close/>
                </a:path>
              </a:pathLst>
            </a:custGeom>
            <a:solidFill>
              <a:srgbClr val="C9FFBF"/>
            </a:solidFill>
          </p:spPr>
          <p:txBody>
            <a:bodyPr wrap="square" lIns="0" tIns="0" rIns="0" bIns="0" rtlCol="0"/>
            <a:lstStyle/>
            <a:p>
              <a:endParaRPr/>
            </a:p>
          </p:txBody>
        </p:sp>
        <p:sp>
          <p:nvSpPr>
            <p:cNvPr id="16" name="object 16"/>
            <p:cNvSpPr/>
            <p:nvPr/>
          </p:nvSpPr>
          <p:spPr>
            <a:xfrm>
              <a:off x="1602486" y="2478785"/>
              <a:ext cx="1915795" cy="1108710"/>
            </a:xfrm>
            <a:custGeom>
              <a:avLst/>
              <a:gdLst/>
              <a:ahLst/>
              <a:cxnLst/>
              <a:rect l="l" t="t" r="r" b="b"/>
              <a:pathLst>
                <a:path w="1915795" h="1108710">
                  <a:moveTo>
                    <a:pt x="1915667" y="1108710"/>
                  </a:moveTo>
                  <a:lnTo>
                    <a:pt x="1915667" y="0"/>
                  </a:lnTo>
                  <a:lnTo>
                    <a:pt x="0" y="0"/>
                  </a:lnTo>
                  <a:lnTo>
                    <a:pt x="0" y="1108710"/>
                  </a:lnTo>
                  <a:lnTo>
                    <a:pt x="13715" y="1108710"/>
                  </a:lnTo>
                  <a:lnTo>
                    <a:pt x="13715" y="28956"/>
                  </a:lnTo>
                  <a:lnTo>
                    <a:pt x="28193" y="14478"/>
                  </a:lnTo>
                  <a:lnTo>
                    <a:pt x="28193" y="28956"/>
                  </a:lnTo>
                  <a:lnTo>
                    <a:pt x="1887474" y="28956"/>
                  </a:lnTo>
                  <a:lnTo>
                    <a:pt x="1887474" y="14478"/>
                  </a:lnTo>
                  <a:lnTo>
                    <a:pt x="1901952" y="28956"/>
                  </a:lnTo>
                  <a:lnTo>
                    <a:pt x="1901952" y="1108710"/>
                  </a:lnTo>
                  <a:lnTo>
                    <a:pt x="1915667" y="1108710"/>
                  </a:lnTo>
                  <a:close/>
                </a:path>
                <a:path w="1915795" h="1108710">
                  <a:moveTo>
                    <a:pt x="28193" y="28956"/>
                  </a:moveTo>
                  <a:lnTo>
                    <a:pt x="28193" y="14478"/>
                  </a:lnTo>
                  <a:lnTo>
                    <a:pt x="13715" y="28956"/>
                  </a:lnTo>
                  <a:lnTo>
                    <a:pt x="28193" y="28956"/>
                  </a:lnTo>
                  <a:close/>
                </a:path>
                <a:path w="1915795" h="1108710">
                  <a:moveTo>
                    <a:pt x="28194" y="1080516"/>
                  </a:moveTo>
                  <a:lnTo>
                    <a:pt x="28193" y="28956"/>
                  </a:lnTo>
                  <a:lnTo>
                    <a:pt x="13715" y="28956"/>
                  </a:lnTo>
                  <a:lnTo>
                    <a:pt x="13715" y="1080516"/>
                  </a:lnTo>
                  <a:lnTo>
                    <a:pt x="28194" y="1080516"/>
                  </a:lnTo>
                  <a:close/>
                </a:path>
                <a:path w="1915795" h="1108710">
                  <a:moveTo>
                    <a:pt x="1901952" y="1080516"/>
                  </a:moveTo>
                  <a:lnTo>
                    <a:pt x="13715" y="1080516"/>
                  </a:lnTo>
                  <a:lnTo>
                    <a:pt x="28194" y="1094232"/>
                  </a:lnTo>
                  <a:lnTo>
                    <a:pt x="28194" y="1108710"/>
                  </a:lnTo>
                  <a:lnTo>
                    <a:pt x="1887474" y="1108710"/>
                  </a:lnTo>
                  <a:lnTo>
                    <a:pt x="1887474" y="1094232"/>
                  </a:lnTo>
                  <a:lnTo>
                    <a:pt x="1901952" y="1080516"/>
                  </a:lnTo>
                  <a:close/>
                </a:path>
                <a:path w="1915795" h="1108710">
                  <a:moveTo>
                    <a:pt x="28194" y="1108710"/>
                  </a:moveTo>
                  <a:lnTo>
                    <a:pt x="28194" y="1094232"/>
                  </a:lnTo>
                  <a:lnTo>
                    <a:pt x="13715" y="1080516"/>
                  </a:lnTo>
                  <a:lnTo>
                    <a:pt x="13715" y="1108710"/>
                  </a:lnTo>
                  <a:lnTo>
                    <a:pt x="28194" y="1108710"/>
                  </a:lnTo>
                  <a:close/>
                </a:path>
                <a:path w="1915795" h="1108710">
                  <a:moveTo>
                    <a:pt x="1901952" y="28956"/>
                  </a:moveTo>
                  <a:lnTo>
                    <a:pt x="1887474" y="14478"/>
                  </a:lnTo>
                  <a:lnTo>
                    <a:pt x="1887474" y="28956"/>
                  </a:lnTo>
                  <a:lnTo>
                    <a:pt x="1901952" y="28956"/>
                  </a:lnTo>
                  <a:close/>
                </a:path>
                <a:path w="1915795" h="1108710">
                  <a:moveTo>
                    <a:pt x="1901952" y="1080516"/>
                  </a:moveTo>
                  <a:lnTo>
                    <a:pt x="1901952" y="28956"/>
                  </a:lnTo>
                  <a:lnTo>
                    <a:pt x="1887474" y="28956"/>
                  </a:lnTo>
                  <a:lnTo>
                    <a:pt x="1887474" y="1080516"/>
                  </a:lnTo>
                  <a:lnTo>
                    <a:pt x="1901952" y="1080516"/>
                  </a:lnTo>
                  <a:close/>
                </a:path>
                <a:path w="1915795" h="1108710">
                  <a:moveTo>
                    <a:pt x="1901952" y="1108710"/>
                  </a:moveTo>
                  <a:lnTo>
                    <a:pt x="1901952" y="1080516"/>
                  </a:lnTo>
                  <a:lnTo>
                    <a:pt x="1887474" y="1094232"/>
                  </a:lnTo>
                  <a:lnTo>
                    <a:pt x="1887474" y="1108710"/>
                  </a:lnTo>
                  <a:lnTo>
                    <a:pt x="1901952" y="1108710"/>
                  </a:lnTo>
                  <a:close/>
                </a:path>
              </a:pathLst>
            </a:custGeom>
            <a:solidFill>
              <a:srgbClr val="000000"/>
            </a:solidFill>
          </p:spPr>
          <p:txBody>
            <a:bodyPr wrap="square" lIns="0" tIns="0" rIns="0" bIns="0" rtlCol="0"/>
            <a:lstStyle/>
            <a:p>
              <a:endParaRPr/>
            </a:p>
          </p:txBody>
        </p:sp>
      </p:grpSp>
      <p:sp>
        <p:nvSpPr>
          <p:cNvPr id="17" name="object 17"/>
          <p:cNvSpPr txBox="1"/>
          <p:nvPr/>
        </p:nvSpPr>
        <p:spPr>
          <a:xfrm>
            <a:off x="1616202" y="2493264"/>
            <a:ext cx="1888489" cy="1080135"/>
          </a:xfrm>
          <a:prstGeom prst="rect">
            <a:avLst/>
          </a:prstGeom>
        </p:spPr>
        <p:txBody>
          <a:bodyPr vert="horz" wrap="square" lIns="0" tIns="291465" rIns="0" bIns="0" rtlCol="0">
            <a:spAutoFit/>
          </a:bodyPr>
          <a:lstStyle/>
          <a:p>
            <a:pPr marL="596900">
              <a:lnSpc>
                <a:spcPct val="100000"/>
              </a:lnSpc>
              <a:spcBef>
                <a:spcPts val="2295"/>
              </a:spcBef>
            </a:pPr>
            <a:r>
              <a:rPr sz="2800" b="1" spc="-114" dirty="0">
                <a:latin typeface="Trebuchet MS"/>
                <a:cs typeface="Trebuchet MS"/>
              </a:rPr>
              <a:t>Data</a:t>
            </a:r>
            <a:endParaRPr sz="2800">
              <a:latin typeface="Trebuchet MS"/>
              <a:cs typeface="Trebuchet MS"/>
            </a:endParaRPr>
          </a:p>
        </p:txBody>
      </p:sp>
      <p:sp>
        <p:nvSpPr>
          <p:cNvPr id="18" name="文字方塊 17"/>
          <p:cNvSpPr txBox="1"/>
          <p:nvPr/>
        </p:nvSpPr>
        <p:spPr>
          <a:xfrm>
            <a:off x="8106953" y="2790178"/>
            <a:ext cx="1633781" cy="461665"/>
          </a:xfrm>
          <a:prstGeom prst="rect">
            <a:avLst/>
          </a:prstGeom>
          <a:noFill/>
        </p:spPr>
        <p:txBody>
          <a:bodyPr wrap="none" rtlCol="0">
            <a:spAutoFit/>
          </a:bodyPr>
          <a:lstStyle/>
          <a:p>
            <a:r>
              <a:rPr lang="zh-TW" altLang="en-US" sz="2400" b="1" spc="-140" dirty="0" smtClean="0">
                <a:latin typeface="Trebuchet MS"/>
                <a:cs typeface="Trebuchet MS"/>
              </a:rPr>
              <a:t>很酷的結果</a:t>
            </a:r>
            <a:endParaRPr lang="zh-TW" altLang="en-US" sz="2400" b="1" dirty="0">
              <a:latin typeface="Trebuchet MS"/>
              <a:cs typeface="Trebuchet MS"/>
            </a:endParaRPr>
          </a:p>
        </p:txBody>
      </p:sp>
      <p:sp>
        <p:nvSpPr>
          <p:cNvPr id="19" name="文字方塊 18"/>
          <p:cNvSpPr txBox="1"/>
          <p:nvPr/>
        </p:nvSpPr>
        <p:spPr>
          <a:xfrm>
            <a:off x="1447800" y="997127"/>
            <a:ext cx="1898277" cy="646331"/>
          </a:xfrm>
          <a:prstGeom prst="rect">
            <a:avLst/>
          </a:prstGeom>
          <a:noFill/>
        </p:spPr>
        <p:txBody>
          <a:bodyPr wrap="none" rtlCol="0">
            <a:spAutoFit/>
          </a:bodyPr>
          <a:lstStyle/>
          <a:p>
            <a:r>
              <a:rPr lang="zh-TW" altLang="en-US" sz="3600" b="1" dirty="0" smtClean="0"/>
              <a:t>想像中</a:t>
            </a:r>
            <a:r>
              <a:rPr lang="en-US" altLang="zh-TW" sz="3600" b="1" dirty="0" smtClean="0"/>
              <a:t>…</a:t>
            </a:r>
            <a:endParaRPr lang="zh-TW" altLang="en-US" sz="36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381000" y="762000"/>
            <a:ext cx="11216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en-US" altLang="zh-TW" sz="2800" b="1" spc="-105" dirty="0" smtClean="0">
                <a:latin typeface="Trebuchet MS"/>
                <a:cs typeface="Trebuchet MS"/>
              </a:rPr>
              <a:t>8.</a:t>
            </a:r>
            <a:r>
              <a:rPr lang="zh-TW" altLang="en-US" sz="2800" b="1" spc="-105" dirty="0" smtClean="0">
                <a:latin typeface="Trebuchet MS"/>
                <a:cs typeface="Trebuchet MS"/>
              </a:rPr>
              <a:t>回到</a:t>
            </a:r>
            <a:r>
              <a:rPr lang="en-US" altLang="zh-TW" sz="2800" b="1" spc="-105" dirty="0" smtClean="0">
                <a:latin typeface="Trebuchet MS"/>
                <a:cs typeface="Trebuchet MS"/>
              </a:rPr>
              <a:t>Explorer</a:t>
            </a:r>
            <a:r>
              <a:rPr lang="zh-TW" altLang="en-US" sz="2800" b="1" spc="-105" dirty="0" smtClean="0">
                <a:latin typeface="Trebuchet MS"/>
                <a:cs typeface="Trebuchet MS"/>
              </a:rPr>
              <a:t>的</a:t>
            </a:r>
            <a:r>
              <a:rPr lang="en-US" altLang="zh-TW" sz="2800" b="1" spc="-105" dirty="0" smtClean="0">
                <a:latin typeface="Trebuchet MS"/>
                <a:cs typeface="Trebuchet MS"/>
              </a:rPr>
              <a:t>Preprocess</a:t>
            </a:r>
            <a:r>
              <a:rPr lang="zh-TW" altLang="en-US" sz="2800" b="1" spc="-105" dirty="0" smtClean="0">
                <a:latin typeface="Trebuchet MS"/>
                <a:cs typeface="Trebuchet MS"/>
              </a:rPr>
              <a:t>介面，可以看到有</a:t>
            </a:r>
            <a:r>
              <a:rPr lang="en-US" altLang="zh-TW" sz="2800" b="1" spc="-105" dirty="0" smtClean="0">
                <a:latin typeface="Trebuchet MS"/>
                <a:cs typeface="Trebuchet MS"/>
              </a:rPr>
              <a:t>4</a:t>
            </a:r>
            <a:r>
              <a:rPr lang="zh-TW" altLang="en-US" sz="2800" b="1" spc="-105" dirty="0" smtClean="0">
                <a:latin typeface="Trebuchet MS"/>
                <a:cs typeface="Trebuchet MS"/>
              </a:rPr>
              <a:t>個殘</a:t>
            </a:r>
            <a:r>
              <a:rPr lang="zh-TW" altLang="en-US" sz="2800" b="1" spc="-105" dirty="0">
                <a:latin typeface="Trebuchet MS"/>
                <a:cs typeface="Trebuchet MS"/>
              </a:rPr>
              <a:t>缺</a:t>
            </a:r>
            <a:r>
              <a:rPr lang="zh-TW" altLang="en-US" sz="2800" b="1" spc="-105" dirty="0" smtClean="0">
                <a:latin typeface="Trebuchet MS"/>
                <a:cs typeface="Trebuchet MS"/>
              </a:rPr>
              <a:t>值。</a:t>
            </a:r>
            <a:endParaRPr lang="zh-TW" altLang="en-US" sz="2800" b="1" dirty="0">
              <a:latin typeface="Trebuchet MS"/>
              <a:cs typeface="Trebuchet MS"/>
            </a:endParaRPr>
          </a:p>
        </p:txBody>
      </p:sp>
      <p:pic>
        <p:nvPicPr>
          <p:cNvPr id="4" name="圖片 3"/>
          <p:cNvPicPr>
            <a:picLocks noChangeAspect="1"/>
          </p:cNvPicPr>
          <p:nvPr/>
        </p:nvPicPr>
        <p:blipFill>
          <a:blip r:embed="rId2"/>
          <a:stretch>
            <a:fillRect/>
          </a:stretch>
        </p:blipFill>
        <p:spPr>
          <a:xfrm>
            <a:off x="1676400" y="1371600"/>
            <a:ext cx="8153400" cy="5392494"/>
          </a:xfrm>
          <a:prstGeom prst="rect">
            <a:avLst/>
          </a:prstGeom>
        </p:spPr>
      </p:pic>
      <p:sp>
        <p:nvSpPr>
          <p:cNvPr id="5" name="矩形 4"/>
          <p:cNvSpPr/>
          <p:nvPr/>
        </p:nvSpPr>
        <p:spPr>
          <a:xfrm>
            <a:off x="5867400" y="2895600"/>
            <a:ext cx="838200" cy="15240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0529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en-US" altLang="zh-TW" sz="2800" b="1" spc="-105" dirty="0" smtClean="0">
                <a:latin typeface="Trebuchet MS"/>
                <a:cs typeface="Trebuchet MS"/>
              </a:rPr>
              <a:t>9.</a:t>
            </a:r>
            <a:r>
              <a:rPr lang="zh-TW" altLang="en-US" sz="2800" b="1" spc="-105" dirty="0" smtClean="0">
                <a:latin typeface="Trebuchet MS"/>
                <a:cs typeface="Trebuchet MS"/>
              </a:rPr>
              <a:t>迴到</a:t>
            </a:r>
            <a:r>
              <a:rPr lang="en-US" altLang="zh-TW" sz="2800" b="1" spc="-105" dirty="0" smtClean="0">
                <a:latin typeface="Trebuchet MS"/>
                <a:cs typeface="Trebuchet MS"/>
              </a:rPr>
              <a:t>Classify</a:t>
            </a:r>
            <a:r>
              <a:rPr lang="zh-TW" altLang="en-US" sz="2800" b="1" spc="-105" dirty="0" smtClean="0">
                <a:latin typeface="Trebuchet MS"/>
                <a:cs typeface="Trebuchet MS"/>
              </a:rPr>
              <a:t>介面，確認目前分類器為</a:t>
            </a:r>
            <a:r>
              <a:rPr lang="en-US" altLang="zh-TW" sz="2800" b="1" spc="-105" dirty="0" smtClean="0">
                <a:latin typeface="Trebuchet MS"/>
                <a:cs typeface="Trebuchet MS"/>
              </a:rPr>
              <a:t>J48</a:t>
            </a:r>
            <a:r>
              <a:rPr lang="zh-TW" altLang="en-US" sz="2800" b="1" spc="-105" dirty="0" smtClean="0">
                <a:latin typeface="Trebuchet MS"/>
                <a:cs typeface="Trebuchet MS"/>
              </a:rPr>
              <a:t>後，左鍵單擊</a:t>
            </a:r>
            <a:r>
              <a:rPr lang="en-US" altLang="zh-TW" sz="2800" b="1" spc="-105" dirty="0" smtClean="0">
                <a:latin typeface="Trebuchet MS"/>
                <a:cs typeface="Trebuchet MS"/>
              </a:rPr>
              <a:t>Start</a:t>
            </a:r>
            <a:r>
              <a:rPr lang="zh-TW" altLang="en-US" sz="2800" b="1" spc="-105" dirty="0" smtClean="0">
                <a:latin typeface="Trebuchet MS"/>
                <a:cs typeface="Trebuchet MS"/>
              </a:rPr>
              <a:t>運行分類器</a:t>
            </a:r>
            <a:endParaRPr lang="zh-TW" altLang="en-US" sz="2800" b="1" dirty="0">
              <a:latin typeface="Trebuchet MS"/>
              <a:cs typeface="Trebuchet MS"/>
            </a:endParaRPr>
          </a:p>
        </p:txBody>
      </p:sp>
      <p:pic>
        <p:nvPicPr>
          <p:cNvPr id="4" name="圖片 3"/>
          <p:cNvPicPr>
            <a:picLocks noChangeAspect="1"/>
          </p:cNvPicPr>
          <p:nvPr/>
        </p:nvPicPr>
        <p:blipFill>
          <a:blip r:embed="rId2"/>
          <a:stretch>
            <a:fillRect/>
          </a:stretch>
        </p:blipFill>
        <p:spPr>
          <a:xfrm>
            <a:off x="3581400" y="1600199"/>
            <a:ext cx="3733800" cy="5087443"/>
          </a:xfrm>
          <a:prstGeom prst="rect">
            <a:avLst/>
          </a:prstGeom>
        </p:spPr>
      </p:pic>
    </p:spTree>
    <p:extLst>
      <p:ext uri="{BB962C8B-B14F-4D97-AF65-F5344CB8AC3E}">
        <p14:creationId xmlns:p14="http://schemas.microsoft.com/office/powerpoint/2010/main" val="4250305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zh-TW" altLang="en-US" sz="2800" b="1" spc="-105" dirty="0" smtClean="0">
                <a:latin typeface="Trebuchet MS"/>
                <a:cs typeface="Trebuchet MS"/>
              </a:rPr>
              <a:t>▼得到</a:t>
            </a:r>
            <a:r>
              <a:rPr lang="en-US" altLang="zh-TW" sz="2800" b="1" spc="-105" dirty="0" smtClean="0">
                <a:latin typeface="Trebuchet MS"/>
                <a:cs typeface="Trebuchet MS"/>
              </a:rPr>
              <a:t>50%</a:t>
            </a:r>
            <a:r>
              <a:rPr lang="zh-TW" altLang="en-US" sz="2800" b="1" spc="-105" dirty="0" smtClean="0">
                <a:latin typeface="Trebuchet MS"/>
                <a:cs typeface="Trebuchet MS"/>
              </a:rPr>
              <a:t>準確率</a:t>
            </a:r>
            <a:endParaRPr lang="zh-TW" altLang="en-US" sz="2800" b="1" dirty="0">
              <a:latin typeface="Trebuchet MS"/>
              <a:cs typeface="Trebuchet MS"/>
            </a:endParaRPr>
          </a:p>
        </p:txBody>
      </p:sp>
      <p:pic>
        <p:nvPicPr>
          <p:cNvPr id="4" name="圖片 3"/>
          <p:cNvPicPr>
            <a:picLocks noChangeAspect="1"/>
          </p:cNvPicPr>
          <p:nvPr/>
        </p:nvPicPr>
        <p:blipFill>
          <a:blip r:embed="rId2"/>
          <a:stretch>
            <a:fillRect/>
          </a:stretch>
        </p:blipFill>
        <p:spPr>
          <a:xfrm>
            <a:off x="688340" y="1524000"/>
            <a:ext cx="8214458" cy="5105400"/>
          </a:xfrm>
          <a:prstGeom prst="rect">
            <a:avLst/>
          </a:prstGeom>
        </p:spPr>
      </p:pic>
    </p:spTree>
    <p:extLst>
      <p:ext uri="{BB962C8B-B14F-4D97-AF65-F5344CB8AC3E}">
        <p14:creationId xmlns:p14="http://schemas.microsoft.com/office/powerpoint/2010/main" val="4006203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en-US" altLang="zh-TW" sz="2800" b="1" spc="-105" dirty="0" smtClean="0">
                <a:latin typeface="Trebuchet MS"/>
                <a:cs typeface="Trebuchet MS"/>
              </a:rPr>
              <a:t>10.</a:t>
            </a:r>
            <a:r>
              <a:rPr lang="zh-TW" altLang="en-US" sz="2800" b="1" spc="-105" dirty="0" smtClean="0">
                <a:latin typeface="Trebuchet MS"/>
                <a:cs typeface="Trebuchet MS"/>
              </a:rPr>
              <a:t>左鍵單擊</a:t>
            </a:r>
            <a:r>
              <a:rPr lang="en-US" altLang="zh-TW" sz="2800" b="1" spc="-105" dirty="0" smtClean="0">
                <a:latin typeface="Trebuchet MS"/>
                <a:cs typeface="Trebuchet MS"/>
              </a:rPr>
              <a:t>Choose</a:t>
            </a:r>
            <a:r>
              <a:rPr lang="zh-TW" altLang="en-US" sz="2800" b="1" spc="-105" dirty="0" smtClean="0">
                <a:latin typeface="Trebuchet MS"/>
                <a:cs typeface="Trebuchet MS"/>
              </a:rPr>
              <a:t>鈕，選擇</a:t>
            </a:r>
            <a:r>
              <a:rPr lang="en-US" altLang="zh-TW" sz="2800" b="1" spc="-105" dirty="0" smtClean="0">
                <a:latin typeface="Trebuchet MS"/>
                <a:cs typeface="Trebuchet MS"/>
              </a:rPr>
              <a:t>rules</a:t>
            </a:r>
            <a:r>
              <a:rPr lang="zh-TW" altLang="en-US" sz="2800" b="1" spc="-105" dirty="0" smtClean="0">
                <a:latin typeface="Trebuchet MS"/>
                <a:cs typeface="Trebuchet MS"/>
              </a:rPr>
              <a:t>資料夾下的</a:t>
            </a:r>
            <a:r>
              <a:rPr lang="en-US" altLang="zh-TW" sz="2800" b="1" spc="-105" dirty="0" err="1" smtClean="0">
                <a:latin typeface="Trebuchet MS"/>
                <a:cs typeface="Trebuchet MS"/>
              </a:rPr>
              <a:t>OneR</a:t>
            </a:r>
            <a:r>
              <a:rPr lang="zh-TW" altLang="en-US" sz="2800" b="1" spc="-105" dirty="0" smtClean="0">
                <a:latin typeface="Trebuchet MS"/>
                <a:cs typeface="Trebuchet MS"/>
              </a:rPr>
              <a:t>分類器</a:t>
            </a:r>
            <a:endParaRPr lang="zh-TW" altLang="en-US" sz="2800" b="1" dirty="0">
              <a:latin typeface="Trebuchet MS"/>
              <a:cs typeface="Trebuchet MS"/>
            </a:endParaRPr>
          </a:p>
        </p:txBody>
      </p:sp>
      <p:pic>
        <p:nvPicPr>
          <p:cNvPr id="5" name="圖片 4"/>
          <p:cNvPicPr>
            <a:picLocks noChangeAspect="1"/>
          </p:cNvPicPr>
          <p:nvPr/>
        </p:nvPicPr>
        <p:blipFill>
          <a:blip r:embed="rId2"/>
          <a:stretch>
            <a:fillRect/>
          </a:stretch>
        </p:blipFill>
        <p:spPr>
          <a:xfrm>
            <a:off x="1219200" y="1981200"/>
            <a:ext cx="3085714" cy="3895238"/>
          </a:xfrm>
          <a:prstGeom prst="rect">
            <a:avLst/>
          </a:prstGeom>
        </p:spPr>
      </p:pic>
      <p:pic>
        <p:nvPicPr>
          <p:cNvPr id="6" name="圖片 5"/>
          <p:cNvPicPr>
            <a:picLocks noChangeAspect="1"/>
          </p:cNvPicPr>
          <p:nvPr/>
        </p:nvPicPr>
        <p:blipFill>
          <a:blip r:embed="rId3"/>
          <a:stretch>
            <a:fillRect/>
          </a:stretch>
        </p:blipFill>
        <p:spPr>
          <a:xfrm>
            <a:off x="5562600" y="1789776"/>
            <a:ext cx="5105400" cy="4278085"/>
          </a:xfrm>
          <a:prstGeom prst="rect">
            <a:avLst/>
          </a:prstGeom>
        </p:spPr>
      </p:pic>
      <p:sp>
        <p:nvSpPr>
          <p:cNvPr id="7" name="向右箭號 6"/>
          <p:cNvSpPr/>
          <p:nvPr/>
        </p:nvSpPr>
        <p:spPr>
          <a:xfrm>
            <a:off x="3962400" y="3505200"/>
            <a:ext cx="1981200" cy="1143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34023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en-US" altLang="zh-TW" sz="2800" b="1" spc="-105" dirty="0" smtClean="0">
                <a:latin typeface="Trebuchet MS"/>
                <a:cs typeface="Trebuchet MS"/>
              </a:rPr>
              <a:t>11.</a:t>
            </a:r>
            <a:r>
              <a:rPr lang="zh-TW" altLang="en-US" sz="2800" b="1" spc="-105" dirty="0" smtClean="0">
                <a:latin typeface="Trebuchet MS"/>
                <a:cs typeface="Trebuchet MS"/>
              </a:rPr>
              <a:t>確認目前分類器為</a:t>
            </a:r>
            <a:r>
              <a:rPr lang="en-US" altLang="zh-TW" sz="2800" b="1" spc="-105" dirty="0" err="1" smtClean="0">
                <a:latin typeface="Trebuchet MS"/>
                <a:cs typeface="Trebuchet MS"/>
              </a:rPr>
              <a:t>OneR</a:t>
            </a:r>
            <a:r>
              <a:rPr lang="zh-TW" altLang="en-US" sz="2800" b="1" spc="-105" dirty="0" smtClean="0">
                <a:latin typeface="Trebuchet MS"/>
                <a:cs typeface="Trebuchet MS"/>
              </a:rPr>
              <a:t>後左鍵單擊</a:t>
            </a:r>
            <a:r>
              <a:rPr lang="en-US" altLang="zh-TW" sz="2800" b="1" spc="-105" dirty="0" smtClean="0">
                <a:latin typeface="Trebuchet MS"/>
                <a:cs typeface="Trebuchet MS"/>
              </a:rPr>
              <a:t>Start</a:t>
            </a:r>
            <a:r>
              <a:rPr lang="zh-TW" altLang="en-US" sz="2800" b="1" spc="-105" dirty="0" smtClean="0">
                <a:latin typeface="Trebuchet MS"/>
                <a:cs typeface="Trebuchet MS"/>
              </a:rPr>
              <a:t>運行分類器</a:t>
            </a:r>
            <a:endParaRPr lang="zh-TW" altLang="en-US" sz="2800" b="1" dirty="0">
              <a:latin typeface="Trebuchet MS"/>
              <a:cs typeface="Trebuchet MS"/>
            </a:endParaRPr>
          </a:p>
        </p:txBody>
      </p:sp>
      <p:pic>
        <p:nvPicPr>
          <p:cNvPr id="4" name="圖片 3"/>
          <p:cNvPicPr>
            <a:picLocks noChangeAspect="1"/>
          </p:cNvPicPr>
          <p:nvPr/>
        </p:nvPicPr>
        <p:blipFill>
          <a:blip r:embed="rId2"/>
          <a:stretch>
            <a:fillRect/>
          </a:stretch>
        </p:blipFill>
        <p:spPr>
          <a:xfrm>
            <a:off x="1371600" y="2057400"/>
            <a:ext cx="3095238" cy="4333333"/>
          </a:xfrm>
          <a:prstGeom prst="rect">
            <a:avLst/>
          </a:prstGeom>
        </p:spPr>
      </p:pic>
    </p:spTree>
    <p:extLst>
      <p:ext uri="{BB962C8B-B14F-4D97-AF65-F5344CB8AC3E}">
        <p14:creationId xmlns:p14="http://schemas.microsoft.com/office/powerpoint/2010/main" val="3695045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518668" y="990600"/>
            <a:ext cx="11216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zh-TW" altLang="en-US" sz="2800" b="1" spc="-105" dirty="0" smtClean="0">
                <a:latin typeface="Trebuchet MS"/>
                <a:cs typeface="Trebuchet MS"/>
              </a:rPr>
              <a:t>▼</a:t>
            </a:r>
            <a:r>
              <a:rPr lang="zh-TW" altLang="en-US" sz="2800" b="1" spc="-105" dirty="0" smtClean="0">
                <a:latin typeface="Trebuchet MS"/>
                <a:cs typeface="Trebuchet MS"/>
              </a:rPr>
              <a:t>得到</a:t>
            </a:r>
            <a:r>
              <a:rPr lang="en-US" altLang="zh-TW" sz="2800" b="1" spc="-105" dirty="0" smtClean="0">
                <a:latin typeface="Trebuchet MS"/>
                <a:cs typeface="Trebuchet MS"/>
              </a:rPr>
              <a:t>92.8571%</a:t>
            </a:r>
            <a:r>
              <a:rPr lang="zh-TW" altLang="en-US" sz="2800" b="1" spc="-105" dirty="0" smtClean="0">
                <a:latin typeface="Trebuchet MS"/>
                <a:cs typeface="Trebuchet MS"/>
              </a:rPr>
              <a:t>的準確率</a:t>
            </a:r>
            <a:endParaRPr lang="zh-TW" altLang="en-US" sz="2800" b="1" dirty="0">
              <a:latin typeface="Trebuchet MS"/>
              <a:cs typeface="Trebuchet MS"/>
            </a:endParaRPr>
          </a:p>
        </p:txBody>
      </p:sp>
      <p:pic>
        <p:nvPicPr>
          <p:cNvPr id="4" name="圖片 3"/>
          <p:cNvPicPr>
            <a:picLocks noChangeAspect="1"/>
          </p:cNvPicPr>
          <p:nvPr/>
        </p:nvPicPr>
        <p:blipFill>
          <a:blip r:embed="rId2"/>
          <a:stretch>
            <a:fillRect/>
          </a:stretch>
        </p:blipFill>
        <p:spPr>
          <a:xfrm>
            <a:off x="688340" y="1712006"/>
            <a:ext cx="7219352" cy="4573215"/>
          </a:xfrm>
          <a:prstGeom prst="rect">
            <a:avLst/>
          </a:prstGeom>
        </p:spPr>
      </p:pic>
    </p:spTree>
    <p:extLst>
      <p:ext uri="{BB962C8B-B14F-4D97-AF65-F5344CB8AC3E}">
        <p14:creationId xmlns:p14="http://schemas.microsoft.com/office/powerpoint/2010/main" val="3571113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4950460" cy="504625"/>
          </a:xfrm>
          <a:prstGeom prst="rect">
            <a:avLst/>
          </a:prstGeom>
        </p:spPr>
        <p:txBody>
          <a:bodyPr vert="horz" wrap="square" lIns="0" tIns="12065" rIns="0" bIns="0" rtlCol="0">
            <a:spAutoFit/>
          </a:bodyPr>
          <a:lstStyle/>
          <a:p>
            <a:pPr marL="12700">
              <a:lnSpc>
                <a:spcPct val="100000"/>
              </a:lnSpc>
              <a:spcBef>
                <a:spcPts val="95"/>
              </a:spcBef>
            </a:pPr>
            <a:r>
              <a:rPr lang="en-US" altLang="zh-TW" sz="3200" spc="-5" dirty="0"/>
              <a:t>Lesson 5.2 </a:t>
            </a:r>
            <a:r>
              <a:rPr lang="zh-TW" altLang="en-US" sz="3200" spc="-10" dirty="0"/>
              <a:t>缺陷和失誤</a:t>
            </a:r>
            <a:endParaRPr sz="3200" dirty="0"/>
          </a:p>
        </p:txBody>
      </p:sp>
      <p:sp>
        <p:nvSpPr>
          <p:cNvPr id="3" name="object 3"/>
          <p:cNvSpPr txBox="1"/>
          <p:nvPr/>
        </p:nvSpPr>
        <p:spPr>
          <a:xfrm>
            <a:off x="76200" y="956943"/>
            <a:ext cx="11216132" cy="443711"/>
          </a:xfrm>
          <a:prstGeom prst="rect">
            <a:avLst/>
          </a:prstGeom>
        </p:spPr>
        <p:txBody>
          <a:bodyPr vert="horz" wrap="square" lIns="0" tIns="12700" rIns="0" bIns="0" rtlCol="0">
            <a:spAutoFit/>
          </a:bodyPr>
          <a:lstStyle/>
          <a:p>
            <a:pPr marL="227331">
              <a:lnSpc>
                <a:spcPct val="100000"/>
              </a:lnSpc>
              <a:tabLst>
                <a:tab pos="710565" algn="l"/>
                <a:tab pos="711200" algn="l"/>
              </a:tabLst>
            </a:pPr>
            <a:r>
              <a:rPr lang="zh-TW" altLang="en-US" sz="2800" b="1" dirty="0" smtClean="0">
                <a:latin typeface="Trebuchet MS"/>
                <a:cs typeface="Trebuchet MS"/>
              </a:rPr>
              <a:t>結果討論：</a:t>
            </a:r>
            <a:endParaRPr lang="zh-TW" altLang="en-US" sz="2800" b="1" dirty="0">
              <a:latin typeface="Trebuchet MS"/>
              <a:cs typeface="Trebuchet MS"/>
            </a:endParaRPr>
          </a:p>
        </p:txBody>
      </p:sp>
      <p:pic>
        <p:nvPicPr>
          <p:cNvPr id="4" name="圖片 3"/>
          <p:cNvPicPr>
            <a:picLocks noChangeAspect="1"/>
          </p:cNvPicPr>
          <p:nvPr/>
        </p:nvPicPr>
        <p:blipFill>
          <a:blip r:embed="rId2"/>
          <a:stretch>
            <a:fillRect/>
          </a:stretch>
        </p:blipFill>
        <p:spPr>
          <a:xfrm>
            <a:off x="304800" y="1524000"/>
            <a:ext cx="5943600" cy="5097780"/>
          </a:xfrm>
          <a:prstGeom prst="rect">
            <a:avLst/>
          </a:prstGeom>
        </p:spPr>
      </p:pic>
      <p:sp>
        <p:nvSpPr>
          <p:cNvPr id="5" name="矩形 4"/>
          <p:cNvSpPr/>
          <p:nvPr/>
        </p:nvSpPr>
        <p:spPr>
          <a:xfrm>
            <a:off x="6121400" y="4052108"/>
            <a:ext cx="6096000" cy="2308324"/>
          </a:xfrm>
          <a:prstGeom prst="rect">
            <a:avLst/>
          </a:prstGeom>
        </p:spPr>
        <p:txBody>
          <a:bodyPr>
            <a:spAutoFit/>
          </a:bodyPr>
          <a:lstStyle/>
          <a:p>
            <a:r>
              <a:rPr lang="zh-TW" altLang="en-US" dirty="0" smtClean="0"/>
              <a:t>設定殘缺</a:t>
            </a:r>
            <a:r>
              <a:rPr lang="zh-TW" altLang="en-US" dirty="0"/>
              <a:t>值</a:t>
            </a:r>
            <a:r>
              <a:rPr lang="zh-TW" altLang="en-US" dirty="0" smtClean="0"/>
              <a:t>後的分類結果</a:t>
            </a:r>
            <a:r>
              <a:rPr lang="zh-TW" altLang="en-US" dirty="0" smtClean="0"/>
              <a:t>有</a:t>
            </a:r>
            <a:r>
              <a:rPr lang="zh-TW" altLang="en-US" dirty="0"/>
              <a:t>四種可能</a:t>
            </a:r>
            <a:r>
              <a:rPr lang="zh-TW" altLang="en-US" dirty="0" smtClean="0"/>
              <a:t>：</a:t>
            </a:r>
            <a:endParaRPr lang="en-US" altLang="zh-TW" dirty="0" smtClean="0"/>
          </a:p>
          <a:p>
            <a:pPr marL="342900" indent="-342900">
              <a:buAutoNum type="arabicPeriod"/>
            </a:pPr>
            <a:r>
              <a:rPr lang="zh-TW" altLang="en-US" dirty="0" smtClean="0"/>
              <a:t>如果</a:t>
            </a:r>
            <a:r>
              <a:rPr lang="zh-TW" altLang="en-US" dirty="0"/>
              <a:t>值是sunny，結果是ye</a:t>
            </a:r>
            <a:r>
              <a:rPr lang="zh-TW" altLang="en-US" dirty="0" smtClean="0"/>
              <a:t>s</a:t>
            </a:r>
            <a:endParaRPr lang="en-US" altLang="zh-TW" dirty="0" smtClean="0"/>
          </a:p>
          <a:p>
            <a:pPr marL="342900" indent="-342900">
              <a:buAutoNum type="arabicPeriod"/>
            </a:pPr>
            <a:r>
              <a:rPr lang="zh-TW" altLang="en-US" dirty="0" smtClean="0"/>
              <a:t>如果</a:t>
            </a:r>
            <a:r>
              <a:rPr lang="zh-TW" altLang="en-US" dirty="0"/>
              <a:t>是overcast，結果是ye</a:t>
            </a:r>
            <a:r>
              <a:rPr lang="zh-TW" altLang="en-US" dirty="0" smtClean="0"/>
              <a:t>s</a:t>
            </a:r>
            <a:endParaRPr lang="en-US" altLang="zh-TW" dirty="0" smtClean="0"/>
          </a:p>
          <a:p>
            <a:pPr marL="342900" indent="-342900">
              <a:buAutoNum type="arabicPeriod"/>
            </a:pPr>
            <a:r>
              <a:rPr lang="zh-TW" altLang="en-US" dirty="0" smtClean="0"/>
              <a:t>如果</a:t>
            </a:r>
            <a:r>
              <a:rPr lang="zh-TW" altLang="en-US" dirty="0"/>
              <a:t>是rainy，結果是ye</a:t>
            </a:r>
            <a:r>
              <a:rPr lang="zh-TW" altLang="en-US" dirty="0" smtClean="0"/>
              <a:t>s</a:t>
            </a:r>
            <a:endParaRPr lang="en-US" altLang="zh-TW" dirty="0" smtClean="0"/>
          </a:p>
          <a:p>
            <a:pPr marL="342900" indent="-342900">
              <a:buAutoNum type="arabicPeriod"/>
            </a:pPr>
            <a:r>
              <a:rPr lang="zh-TW" altLang="en-US" dirty="0" smtClean="0"/>
              <a:t>如果</a:t>
            </a:r>
            <a:r>
              <a:rPr lang="zh-TW" altLang="en-US" dirty="0"/>
              <a:t>是殘缺，結果是no</a:t>
            </a:r>
            <a:r>
              <a:rPr lang="zh-TW" altLang="en-US" dirty="0" smtClean="0"/>
              <a:t>。</a:t>
            </a:r>
            <a:endParaRPr lang="en-US" altLang="zh-TW" dirty="0" smtClean="0"/>
          </a:p>
          <a:p>
            <a:endParaRPr lang="en-US" altLang="zh-TW" dirty="0" smtClean="0"/>
          </a:p>
          <a:p>
            <a:r>
              <a:rPr lang="zh-TW" altLang="en-US" dirty="0" smtClean="0"/>
              <a:t>可以看到O</a:t>
            </a:r>
            <a:r>
              <a:rPr lang="zh-TW" altLang="en-US" dirty="0"/>
              <a:t>neR</a:t>
            </a:r>
            <a:r>
              <a:rPr lang="zh-TW" altLang="en-US" dirty="0" smtClean="0"/>
              <a:t>認為殘缺</a:t>
            </a:r>
            <a:r>
              <a:rPr lang="zh-TW" altLang="en-US" dirty="0"/>
              <a:t>值是重要</a:t>
            </a:r>
            <a:r>
              <a:rPr lang="zh-TW" altLang="en-US" dirty="0" smtClean="0"/>
              <a:t>的，它</a:t>
            </a:r>
            <a:r>
              <a:rPr lang="zh-TW" altLang="en-US" dirty="0"/>
              <a:t>可以用來分支</a:t>
            </a:r>
            <a:r>
              <a:rPr lang="zh-TW" altLang="en-US" dirty="0" smtClean="0"/>
              <a:t>。</a:t>
            </a:r>
            <a:endParaRPr lang="en-US" altLang="zh-TW" dirty="0" smtClean="0"/>
          </a:p>
          <a:p>
            <a:r>
              <a:rPr lang="zh-TW" altLang="en-US" dirty="0" smtClean="0"/>
              <a:t>然而</a:t>
            </a:r>
            <a:r>
              <a:rPr lang="zh-TW" altLang="en-US" dirty="0"/>
              <a:t>，</a:t>
            </a:r>
            <a:r>
              <a:rPr lang="zh-TW" altLang="en-US" dirty="0" smtClean="0"/>
              <a:t>如果查看J</a:t>
            </a:r>
            <a:r>
              <a:rPr lang="zh-TW" altLang="en-US" dirty="0"/>
              <a:t>48的樹，它永遠</a:t>
            </a:r>
            <a:r>
              <a:rPr lang="zh-TW" altLang="en-US" dirty="0" smtClean="0"/>
              <a:t>不會</a:t>
            </a:r>
            <a:r>
              <a:rPr lang="zh-TW" altLang="en-US" dirty="0" smtClean="0"/>
              <a:t>出現</a:t>
            </a:r>
            <a:r>
              <a:rPr lang="zh-TW" altLang="en-US" dirty="0" smtClean="0"/>
              <a:t>殘缺</a:t>
            </a:r>
            <a:r>
              <a:rPr lang="zh-TW" altLang="en-US" dirty="0"/>
              <a:t>值的分叉</a:t>
            </a:r>
            <a:r>
              <a:rPr lang="zh-TW" altLang="en-US" dirty="0" smtClean="0"/>
              <a:t>。</a:t>
            </a:r>
            <a:endParaRPr lang="zh-TW" altLang="en-US" dirty="0"/>
          </a:p>
        </p:txBody>
      </p:sp>
      <p:pic>
        <p:nvPicPr>
          <p:cNvPr id="6" name="圖片 5"/>
          <p:cNvPicPr>
            <a:picLocks noChangeAspect="1"/>
          </p:cNvPicPr>
          <p:nvPr/>
        </p:nvPicPr>
        <p:blipFill>
          <a:blip r:embed="rId3"/>
          <a:stretch>
            <a:fillRect/>
          </a:stretch>
        </p:blipFill>
        <p:spPr>
          <a:xfrm>
            <a:off x="6705600" y="1848166"/>
            <a:ext cx="2761905" cy="1047619"/>
          </a:xfrm>
          <a:prstGeom prst="rect">
            <a:avLst/>
          </a:prstGeom>
        </p:spPr>
      </p:pic>
      <p:sp>
        <p:nvSpPr>
          <p:cNvPr id="7" name="矩形 6"/>
          <p:cNvSpPr/>
          <p:nvPr/>
        </p:nvSpPr>
        <p:spPr>
          <a:xfrm>
            <a:off x="6629400" y="1860086"/>
            <a:ext cx="2895600" cy="11015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553200" y="1416697"/>
            <a:ext cx="2492990" cy="369332"/>
          </a:xfrm>
          <a:prstGeom prst="rect">
            <a:avLst/>
          </a:prstGeom>
          <a:noFill/>
        </p:spPr>
        <p:txBody>
          <a:bodyPr wrap="none" rtlCol="0">
            <a:spAutoFit/>
          </a:bodyPr>
          <a:lstStyle/>
          <a:p>
            <a:r>
              <a:rPr lang="zh-TW" altLang="en-US" dirty="0" smtClean="0"/>
              <a:t>設定殘缺值前的規則：</a:t>
            </a:r>
            <a:endParaRPr lang="zh-TW" altLang="en-US" dirty="0"/>
          </a:p>
        </p:txBody>
      </p:sp>
      <p:sp>
        <p:nvSpPr>
          <p:cNvPr id="9" name="矩形 8"/>
          <p:cNvSpPr/>
          <p:nvPr/>
        </p:nvSpPr>
        <p:spPr>
          <a:xfrm>
            <a:off x="2895600" y="4979848"/>
            <a:ext cx="2286000" cy="1116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38600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7518"/>
            <a:ext cx="5248910"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5.2 </a:t>
            </a:r>
            <a:r>
              <a:rPr lang="zh-TW" altLang="en-US" sz="3200" spc="-10" dirty="0" smtClean="0"/>
              <a:t>缺陷和失誤</a:t>
            </a:r>
            <a:endParaRPr sz="3200" dirty="0"/>
          </a:p>
        </p:txBody>
      </p:sp>
      <p:sp>
        <p:nvSpPr>
          <p:cNvPr id="3" name="object 3"/>
          <p:cNvSpPr txBox="1"/>
          <p:nvPr/>
        </p:nvSpPr>
        <p:spPr>
          <a:xfrm>
            <a:off x="1447800" y="865781"/>
            <a:ext cx="10515600" cy="5347618"/>
          </a:xfrm>
          <a:prstGeom prst="rect">
            <a:avLst/>
          </a:prstGeom>
        </p:spPr>
        <p:txBody>
          <a:bodyPr vert="horz" wrap="square" lIns="0" tIns="12700" rIns="0" bIns="0" rtlCol="0">
            <a:spAutoFit/>
          </a:bodyPr>
          <a:lstStyle/>
          <a:p>
            <a:pPr marL="50800">
              <a:lnSpc>
                <a:spcPct val="100000"/>
              </a:lnSpc>
              <a:spcBef>
                <a:spcPts val="100"/>
              </a:spcBef>
            </a:pPr>
            <a:r>
              <a:rPr lang="zh-TW" altLang="en-US" sz="2800" b="1" spc="-55" dirty="0">
                <a:latin typeface="Trebuchet MS"/>
                <a:cs typeface="Trebuchet MS"/>
              </a:rPr>
              <a:t>天下沒有免費的</a:t>
            </a:r>
            <a:r>
              <a:rPr lang="zh-TW" altLang="en-US" sz="2800" b="1" spc="-55" dirty="0" smtClean="0">
                <a:latin typeface="Trebuchet MS"/>
                <a:cs typeface="Trebuchet MS"/>
              </a:rPr>
              <a:t>午餐</a:t>
            </a:r>
            <a:endParaRPr sz="2800" dirty="0">
              <a:latin typeface="Trebuchet MS"/>
              <a:cs typeface="Trebuchet MS"/>
            </a:endParaRPr>
          </a:p>
          <a:p>
            <a:pPr>
              <a:lnSpc>
                <a:spcPct val="100000"/>
              </a:lnSpc>
              <a:spcBef>
                <a:spcPts val="50"/>
              </a:spcBef>
            </a:pPr>
            <a:endParaRPr sz="2450" dirty="0">
              <a:latin typeface="Trebuchet MS"/>
              <a:cs typeface="Trebuchet MS"/>
            </a:endParaRPr>
          </a:p>
          <a:p>
            <a:pPr marL="1659889" indent="-457834">
              <a:lnSpc>
                <a:spcPct val="100000"/>
              </a:lnSpc>
              <a:buFont typeface="Wingdings"/>
              <a:buChar char=""/>
              <a:tabLst>
                <a:tab pos="1659889" algn="l"/>
                <a:tab pos="1660525" algn="l"/>
              </a:tabLst>
            </a:pPr>
            <a:r>
              <a:rPr lang="zh-TW" altLang="en-US" sz="2400" spc="-105" dirty="0">
                <a:latin typeface="Trebuchet MS"/>
                <a:cs typeface="Trebuchet MS"/>
              </a:rPr>
              <a:t>假如你有</a:t>
            </a:r>
            <a:r>
              <a:rPr lang="zh-TW" altLang="en-US" sz="2400" spc="-105" dirty="0" smtClean="0">
                <a:latin typeface="Trebuchet MS"/>
                <a:cs typeface="Trebuchet MS"/>
              </a:rPr>
              <a:t>一個含有</a:t>
            </a:r>
            <a:r>
              <a:rPr lang="en-US" altLang="zh-TW" sz="2400" spc="-105" dirty="0" smtClean="0">
                <a:latin typeface="Trebuchet MS"/>
                <a:cs typeface="Trebuchet MS"/>
              </a:rPr>
              <a:t>100</a:t>
            </a:r>
            <a:r>
              <a:rPr lang="zh-TW" altLang="en-US" sz="2400" spc="-105" dirty="0">
                <a:latin typeface="Trebuchet MS"/>
                <a:cs typeface="Trebuchet MS"/>
              </a:rPr>
              <a:t>個二元</a:t>
            </a:r>
            <a:r>
              <a:rPr lang="zh-TW" altLang="en-US" sz="2400" spc="-105" dirty="0" smtClean="0">
                <a:latin typeface="Trebuchet MS"/>
                <a:cs typeface="Trebuchet MS"/>
              </a:rPr>
              <a:t>屬性的二</a:t>
            </a:r>
            <a:r>
              <a:rPr lang="zh-TW" altLang="en-US" sz="2400" spc="-105" dirty="0">
                <a:latin typeface="Trebuchet MS"/>
                <a:cs typeface="Trebuchet MS"/>
              </a:rPr>
              <a:t>類</a:t>
            </a:r>
            <a:r>
              <a:rPr lang="zh-TW" altLang="en-US" sz="2400" spc="-105" dirty="0" smtClean="0">
                <a:latin typeface="Trebuchet MS"/>
                <a:cs typeface="Trebuchet MS"/>
              </a:rPr>
              <a:t>問題，且得到一個包含一百萬</a:t>
            </a:r>
            <a:r>
              <a:rPr lang="en-US" altLang="zh-TW" sz="2400" spc="-105" dirty="0" smtClean="0">
                <a:latin typeface="Trebuchet MS"/>
                <a:cs typeface="Trebuchet MS"/>
              </a:rPr>
              <a:t>(</a:t>
            </a:r>
            <a:r>
              <a:rPr lang="en-US" altLang="zh-TW" sz="2400" dirty="0" smtClean="0">
                <a:latin typeface="Trebuchet MS"/>
                <a:cs typeface="Trebuchet MS"/>
              </a:rPr>
              <a:t>10</a:t>
            </a:r>
            <a:r>
              <a:rPr lang="en-US" altLang="zh-TW" sz="2400" baseline="30000" dirty="0" smtClean="0">
                <a:latin typeface="Trebuchet MS"/>
                <a:cs typeface="Trebuchet MS"/>
              </a:rPr>
              <a:t>6</a:t>
            </a:r>
            <a:r>
              <a:rPr lang="en-US" altLang="zh-TW" sz="2400" spc="-105" dirty="0" smtClean="0">
                <a:latin typeface="Trebuchet MS"/>
                <a:cs typeface="Trebuchet MS"/>
              </a:rPr>
              <a:t>)</a:t>
            </a:r>
            <a:r>
              <a:rPr lang="zh-TW" altLang="en-US" sz="2400" spc="-105" dirty="0" smtClean="0">
                <a:latin typeface="Trebuchet MS"/>
                <a:cs typeface="Trebuchet MS"/>
              </a:rPr>
              <a:t>種可能的情況</a:t>
            </a:r>
            <a:r>
              <a:rPr lang="zh-TW" altLang="en-US" sz="2400" spc="-105" dirty="0" smtClean="0">
                <a:latin typeface="Trebuchet MS"/>
                <a:cs typeface="Trebuchet MS"/>
              </a:rPr>
              <a:t>並</a:t>
            </a:r>
            <a:r>
              <a:rPr lang="zh-TW" altLang="en-US" sz="2400" spc="-105" dirty="0">
                <a:latin typeface="Trebuchet MS"/>
                <a:cs typeface="Trebuchet MS"/>
              </a:rPr>
              <a:t>已分類</a:t>
            </a:r>
            <a:r>
              <a:rPr lang="zh-TW" altLang="en-US" sz="2400" spc="-105" dirty="0">
                <a:latin typeface="Trebuchet MS"/>
                <a:cs typeface="Trebuchet MS"/>
              </a:rPr>
              <a:t>的</a:t>
            </a:r>
            <a:r>
              <a:rPr lang="zh-TW" altLang="en-US" sz="2400" spc="-105" dirty="0" smtClean="0">
                <a:latin typeface="Trebuchet MS"/>
                <a:cs typeface="Trebuchet MS"/>
              </a:rPr>
              <a:t>巨大訓練資</a:t>
            </a:r>
            <a:r>
              <a:rPr lang="zh-TW" altLang="en-US" sz="2400" spc="-105" dirty="0">
                <a:latin typeface="Trebuchet MS"/>
                <a:cs typeface="Trebuchet MS"/>
              </a:rPr>
              <a:t>料</a:t>
            </a:r>
            <a:r>
              <a:rPr lang="zh-TW" altLang="en-US" sz="2400" spc="-105" dirty="0" smtClean="0">
                <a:latin typeface="Trebuchet MS"/>
                <a:cs typeface="Trebuchet MS"/>
              </a:rPr>
              <a:t>集。</a:t>
            </a:r>
            <a:endParaRPr lang="en-US" altLang="zh-TW" sz="2400" spc="-105" dirty="0" smtClean="0">
              <a:latin typeface="Trebuchet MS"/>
              <a:cs typeface="Trebuchet MS"/>
            </a:endParaRPr>
          </a:p>
          <a:p>
            <a:pPr marL="1659889" indent="-457834">
              <a:lnSpc>
                <a:spcPct val="100000"/>
              </a:lnSpc>
              <a:spcBef>
                <a:spcPts val="505"/>
              </a:spcBef>
              <a:buFont typeface="Wingdings"/>
              <a:buChar char=""/>
              <a:tabLst>
                <a:tab pos="1659889" algn="l"/>
                <a:tab pos="1660525" algn="l"/>
              </a:tabLst>
            </a:pPr>
            <a:r>
              <a:rPr lang="zh-TW" altLang="en-US" sz="2400" dirty="0" smtClean="0">
                <a:latin typeface="Trebuchet MS"/>
                <a:cs typeface="Trebuchet MS"/>
              </a:rPr>
              <a:t>所有可能產生的情況數量是</a:t>
            </a:r>
            <a:r>
              <a:rPr lang="en-US" altLang="zh-TW" sz="2400" dirty="0" smtClean="0">
                <a:latin typeface="Trebuchet MS"/>
                <a:cs typeface="Trebuchet MS"/>
              </a:rPr>
              <a:t>2</a:t>
            </a:r>
            <a:r>
              <a:rPr lang="en-US" altLang="zh-TW" sz="2400" baseline="30000" dirty="0" smtClean="0">
                <a:latin typeface="Trebuchet MS"/>
                <a:cs typeface="Trebuchet MS"/>
              </a:rPr>
              <a:t>100</a:t>
            </a:r>
            <a:r>
              <a:rPr lang="zh-TW" altLang="en-US" sz="2400" dirty="0" smtClean="0">
                <a:latin typeface="Trebuchet MS"/>
                <a:cs typeface="Trebuchet MS"/>
              </a:rPr>
              <a:t>個，因為</a:t>
            </a:r>
            <a:r>
              <a:rPr lang="zh-TW" altLang="en-US" sz="2400" dirty="0">
                <a:latin typeface="Trebuchet MS"/>
                <a:cs typeface="Trebuchet MS"/>
              </a:rPr>
              <a:t>有</a:t>
            </a:r>
            <a:r>
              <a:rPr lang="en-US" altLang="zh-TW" sz="2400" dirty="0">
                <a:latin typeface="Trebuchet MS"/>
                <a:cs typeface="Trebuchet MS"/>
              </a:rPr>
              <a:t>100</a:t>
            </a:r>
            <a:r>
              <a:rPr lang="zh-TW" altLang="en-US" sz="2400" dirty="0">
                <a:latin typeface="Trebuchet MS"/>
                <a:cs typeface="Trebuchet MS"/>
              </a:rPr>
              <a:t>個二元的</a:t>
            </a:r>
            <a:r>
              <a:rPr lang="zh-TW" altLang="en-US" sz="2400" dirty="0" smtClean="0">
                <a:latin typeface="Trebuchet MS"/>
                <a:cs typeface="Trebuchet MS"/>
              </a:rPr>
              <a:t>屬性，當中已知的情況數量只有</a:t>
            </a:r>
            <a:r>
              <a:rPr lang="en-US" altLang="zh-TW" sz="2400" dirty="0" smtClean="0">
                <a:latin typeface="Trebuchet MS"/>
                <a:cs typeface="Trebuchet MS"/>
              </a:rPr>
              <a:t>10</a:t>
            </a:r>
            <a:r>
              <a:rPr lang="en-US" altLang="zh-TW" sz="2400" baseline="30000" dirty="0" smtClean="0">
                <a:latin typeface="Trebuchet MS"/>
                <a:cs typeface="Trebuchet MS"/>
              </a:rPr>
              <a:t>6</a:t>
            </a:r>
            <a:r>
              <a:rPr lang="zh-TW" altLang="en-US" sz="2400" dirty="0" smtClean="0">
                <a:latin typeface="Trebuchet MS"/>
                <a:cs typeface="Trebuchet MS"/>
              </a:rPr>
              <a:t>個。</a:t>
            </a:r>
            <a:endParaRPr sz="2400" dirty="0">
              <a:latin typeface="Trebuchet MS"/>
              <a:cs typeface="Trebuchet MS"/>
            </a:endParaRPr>
          </a:p>
          <a:p>
            <a:pPr marL="1659889" indent="-457834">
              <a:lnSpc>
                <a:spcPct val="100000"/>
              </a:lnSpc>
              <a:spcBef>
                <a:spcPts val="500"/>
              </a:spcBef>
              <a:buFont typeface="Wingdings"/>
              <a:buChar char=""/>
              <a:tabLst>
                <a:tab pos="1659889" algn="l"/>
                <a:tab pos="1660525" algn="l"/>
              </a:tabLst>
            </a:pPr>
            <a:r>
              <a:rPr lang="zh-TW" altLang="en-US" sz="2400" spc="-155" dirty="0" smtClean="0">
                <a:latin typeface="Trebuchet MS"/>
                <a:cs typeface="Trebuchet MS"/>
              </a:rPr>
              <a:t>那麼，未知</a:t>
            </a:r>
            <a:r>
              <a:rPr lang="zh-TW" altLang="en-US" sz="2400" spc="-155" dirty="0">
                <a:latin typeface="Trebuchet MS"/>
                <a:cs typeface="Trebuchet MS"/>
              </a:rPr>
              <a:t>分類</a:t>
            </a:r>
            <a:r>
              <a:rPr lang="zh-TW" altLang="en-US" sz="2400" spc="-155" dirty="0" smtClean="0">
                <a:latin typeface="Trebuchet MS"/>
                <a:cs typeface="Trebuchet MS"/>
              </a:rPr>
              <a:t>的情</a:t>
            </a:r>
            <a:r>
              <a:rPr lang="zh-TW" altLang="en-US" sz="2400" spc="-155" dirty="0">
                <a:latin typeface="Trebuchet MS"/>
                <a:cs typeface="Trebuchet MS"/>
              </a:rPr>
              <a:t>況</a:t>
            </a:r>
            <a:r>
              <a:rPr lang="zh-TW" altLang="en-US" sz="2400" spc="-155" dirty="0" smtClean="0">
                <a:latin typeface="Trebuchet MS"/>
                <a:cs typeface="Trebuchet MS"/>
              </a:rPr>
              <a:t>數量是</a:t>
            </a:r>
            <a:r>
              <a:rPr lang="en-US" altLang="zh-TW" sz="2400" spc="-155" dirty="0" smtClean="0">
                <a:latin typeface="Trebuchet MS"/>
                <a:cs typeface="Trebuchet MS"/>
              </a:rPr>
              <a:t>2</a:t>
            </a:r>
            <a:r>
              <a:rPr lang="en-US" altLang="zh-TW" sz="2400" spc="-155" baseline="30000" dirty="0" smtClean="0">
                <a:latin typeface="Trebuchet MS"/>
                <a:cs typeface="Trebuchet MS"/>
              </a:rPr>
              <a:t>100</a:t>
            </a:r>
            <a:r>
              <a:rPr lang="zh-TW" altLang="en-US" sz="2400" spc="-155" baseline="30000" dirty="0" smtClean="0">
                <a:latin typeface="Trebuchet MS"/>
                <a:cs typeface="Trebuchet MS"/>
              </a:rPr>
              <a:t> </a:t>
            </a:r>
            <a:r>
              <a:rPr lang="en-US" altLang="zh-TW" sz="2400" spc="-155" dirty="0" smtClean="0">
                <a:latin typeface="Trebuchet MS"/>
                <a:cs typeface="Trebuchet MS"/>
              </a:rPr>
              <a:t>-</a:t>
            </a:r>
            <a:r>
              <a:rPr lang="zh-TW" altLang="en-US" sz="2400" spc="-155" dirty="0" smtClean="0">
                <a:latin typeface="Trebuchet MS"/>
                <a:cs typeface="Trebuchet MS"/>
              </a:rPr>
              <a:t> </a:t>
            </a:r>
            <a:r>
              <a:rPr lang="en-US" altLang="zh-TW" sz="2400" spc="-155" dirty="0" smtClean="0">
                <a:latin typeface="Trebuchet MS"/>
                <a:cs typeface="Trebuchet MS"/>
              </a:rPr>
              <a:t>10</a:t>
            </a:r>
            <a:r>
              <a:rPr lang="en-US" altLang="zh-TW" sz="2400" spc="-155" baseline="30000" dirty="0" smtClean="0">
                <a:latin typeface="Trebuchet MS"/>
                <a:cs typeface="Trebuchet MS"/>
              </a:rPr>
              <a:t>6</a:t>
            </a:r>
            <a:r>
              <a:rPr lang="zh-TW" altLang="en-US" sz="2400" spc="-155" dirty="0" smtClean="0">
                <a:latin typeface="Trebuchet MS"/>
                <a:cs typeface="Trebuchet MS"/>
              </a:rPr>
              <a:t>！</a:t>
            </a:r>
            <a:r>
              <a:rPr sz="2000" spc="-125" dirty="0" smtClean="0">
                <a:latin typeface="Trebuchet MS"/>
                <a:cs typeface="Trebuchet MS"/>
              </a:rPr>
              <a:t>(</a:t>
            </a:r>
            <a:r>
              <a:rPr lang="zh-TW" altLang="en-US" sz="2000" spc="-125" dirty="0">
                <a:latin typeface="Trebuchet MS"/>
                <a:cs typeface="Trebuchet MS"/>
              </a:rPr>
              <a:t>結果</a:t>
            </a:r>
            <a:r>
              <a:rPr lang="zh-TW" altLang="en-US" sz="2000" spc="-125" dirty="0" smtClean="0">
                <a:latin typeface="Trebuchet MS"/>
                <a:cs typeface="Trebuchet MS"/>
              </a:rPr>
              <a:t>是這個資料集的</a:t>
            </a:r>
            <a:r>
              <a:rPr sz="2000" spc="-35" dirty="0" smtClean="0">
                <a:latin typeface="Trebuchet MS"/>
                <a:cs typeface="Trebuchet MS"/>
              </a:rPr>
              <a:t>99.9999…%</a:t>
            </a:r>
            <a:r>
              <a:rPr sz="2000" spc="-100" dirty="0" smtClean="0">
                <a:latin typeface="Trebuchet MS"/>
                <a:cs typeface="Trebuchet MS"/>
              </a:rPr>
              <a:t>)</a:t>
            </a:r>
            <a:endParaRPr sz="2000" dirty="0">
              <a:latin typeface="Trebuchet MS"/>
              <a:cs typeface="Trebuchet MS"/>
            </a:endParaRPr>
          </a:p>
          <a:p>
            <a:pPr marL="1659889" indent="-457834">
              <a:lnSpc>
                <a:spcPct val="100000"/>
              </a:lnSpc>
              <a:spcBef>
                <a:spcPts val="475"/>
              </a:spcBef>
              <a:buFont typeface="Wingdings"/>
              <a:buChar char=""/>
              <a:tabLst>
                <a:tab pos="1659889" algn="l"/>
                <a:tab pos="1660525" algn="l"/>
              </a:tabLst>
            </a:pPr>
            <a:r>
              <a:rPr lang="zh-TW" altLang="en-US" sz="2400" spc="-65" dirty="0">
                <a:latin typeface="Trebuchet MS"/>
                <a:cs typeface="Trebuchet MS"/>
              </a:rPr>
              <a:t>你怎麽</a:t>
            </a:r>
            <a:r>
              <a:rPr lang="zh-TW" altLang="en-US" sz="2400" spc="-65" dirty="0" smtClean="0">
                <a:latin typeface="Trebuchet MS"/>
                <a:cs typeface="Trebuchet MS"/>
              </a:rPr>
              <a:t>可能準確分類出</a:t>
            </a:r>
            <a:r>
              <a:rPr lang="zh-TW" altLang="en-US" sz="2400" spc="-65" dirty="0">
                <a:latin typeface="Trebuchet MS"/>
                <a:cs typeface="Trebuchet MS"/>
              </a:rPr>
              <a:t>它們呢</a:t>
            </a:r>
            <a:r>
              <a:rPr lang="zh-TW" altLang="en-US" sz="2400" spc="-65" dirty="0" smtClean="0">
                <a:latin typeface="Trebuchet MS"/>
                <a:cs typeface="Trebuchet MS"/>
              </a:rPr>
              <a:t>？</a:t>
            </a:r>
            <a:endParaRPr sz="2400" dirty="0">
              <a:latin typeface="Trebuchet MS"/>
              <a:cs typeface="Trebuchet MS"/>
            </a:endParaRPr>
          </a:p>
          <a:p>
            <a:pPr>
              <a:lnSpc>
                <a:spcPct val="100000"/>
              </a:lnSpc>
              <a:spcBef>
                <a:spcPts val="55"/>
              </a:spcBef>
            </a:pPr>
            <a:endParaRPr sz="2050" dirty="0">
              <a:latin typeface="Trebuchet MS"/>
              <a:cs typeface="Trebuchet MS"/>
            </a:endParaRPr>
          </a:p>
          <a:p>
            <a:pPr marL="1202690" marR="68580">
              <a:lnSpc>
                <a:spcPct val="100000"/>
              </a:lnSpc>
            </a:pPr>
            <a:r>
              <a:rPr lang="zh-TW" altLang="en-US" sz="2400" b="1" i="1" dirty="0">
                <a:latin typeface="Carlito"/>
                <a:cs typeface="Carlito"/>
              </a:rPr>
              <a:t>為了能概括，每個學習算法必須具有</a:t>
            </a:r>
            <a:r>
              <a:rPr lang="zh-TW" altLang="en-US" sz="2400" b="1" i="1" dirty="0" smtClean="0">
                <a:latin typeface="Carlito"/>
                <a:cs typeface="Carlito"/>
              </a:rPr>
              <a:t>除了所給的資料之外</a:t>
            </a:r>
            <a:r>
              <a:rPr lang="zh-TW" altLang="en-US" sz="2400" b="1" i="1" dirty="0">
                <a:latin typeface="Carlito"/>
                <a:cs typeface="Carlito"/>
              </a:rPr>
              <a:t>的某些知識或假設</a:t>
            </a:r>
            <a:r>
              <a:rPr lang="zh-TW" altLang="en-US" sz="2400" b="1" i="1" dirty="0" smtClean="0">
                <a:latin typeface="Carlito"/>
                <a:cs typeface="Carlito"/>
              </a:rPr>
              <a:t>。</a:t>
            </a:r>
            <a:r>
              <a:rPr lang="zh-TW" altLang="en-US" sz="2400" b="1" i="1" spc="-30" dirty="0" smtClean="0">
                <a:latin typeface="Trebuchet MS"/>
                <a:cs typeface="Trebuchet MS"/>
              </a:rPr>
              <a:t>每</a:t>
            </a:r>
            <a:r>
              <a:rPr lang="zh-TW" altLang="en-US" sz="2400" b="1" i="1" spc="-30" dirty="0">
                <a:latin typeface="Trebuchet MS"/>
                <a:cs typeface="Trebuchet MS"/>
              </a:rPr>
              <a:t>一個學習算</a:t>
            </a:r>
            <a:r>
              <a:rPr lang="zh-TW" altLang="en-US" sz="2400" b="1" i="1" spc="-30" dirty="0" smtClean="0">
                <a:latin typeface="Trebuchet MS"/>
                <a:cs typeface="Trebuchet MS"/>
              </a:rPr>
              <a:t>法都隱含</a:t>
            </a:r>
            <a:r>
              <a:rPr lang="zh-TW" altLang="en-US" sz="2400" b="1" i="1" spc="-30" dirty="0">
                <a:latin typeface="Trebuchet MS"/>
                <a:cs typeface="Trebuchet MS"/>
              </a:rPr>
              <a:t>了一組</a:t>
            </a:r>
            <a:r>
              <a:rPr lang="zh-TW" altLang="en-US" sz="2400" b="1" i="1" spc="-30" dirty="0" smtClean="0">
                <a:latin typeface="Trebuchet MS"/>
                <a:cs typeface="Trebuchet MS"/>
              </a:rPr>
              <a:t>假設</a:t>
            </a:r>
            <a:r>
              <a:rPr lang="zh-TW" altLang="en-US" sz="2400" b="1" i="1" spc="-30" dirty="0">
                <a:latin typeface="Trebuchet MS"/>
                <a:cs typeface="Trebuchet MS"/>
              </a:rPr>
              <a:t>，</a:t>
            </a:r>
            <a:r>
              <a:rPr lang="zh-TW" altLang="en-US" sz="2400" b="1" i="1" spc="-75" dirty="0" smtClean="0">
                <a:latin typeface="Trebuchet MS"/>
                <a:cs typeface="Trebuchet MS"/>
              </a:rPr>
              <a:t>且沒有</a:t>
            </a:r>
            <a:r>
              <a:rPr lang="zh-TW" altLang="en-US" sz="2400" b="1" i="1" spc="-75" dirty="0" smtClean="0">
                <a:latin typeface="Trebuchet MS"/>
                <a:cs typeface="Trebuchet MS"/>
              </a:rPr>
              <a:t>單一的最好的算法。 </a:t>
            </a:r>
            <a:r>
              <a:rPr sz="2400" b="1" i="1" spc="-80" dirty="0" smtClean="0">
                <a:latin typeface="Trebuchet MS"/>
                <a:cs typeface="Trebuchet MS"/>
              </a:rPr>
              <a:t>(</a:t>
            </a:r>
            <a:r>
              <a:rPr lang="zh-TW" altLang="en-US" sz="2400" b="1" i="1" spc="-80" dirty="0" smtClean="0">
                <a:latin typeface="Trebuchet MS"/>
                <a:cs typeface="Trebuchet MS"/>
              </a:rPr>
              <a:t>沒有免費的午餐</a:t>
            </a:r>
            <a:r>
              <a:rPr sz="2400" b="1" i="1" spc="-114" dirty="0" smtClean="0">
                <a:latin typeface="Trebuchet MS"/>
                <a:cs typeface="Trebuchet MS"/>
              </a:rPr>
              <a:t>)</a:t>
            </a:r>
            <a:endParaRPr sz="2400" b="1" i="1" dirty="0" smtClean="0">
              <a:latin typeface="Trebuchet MS"/>
              <a:cs typeface="Trebuchet MS"/>
            </a:endParaRPr>
          </a:p>
          <a:p>
            <a:pPr>
              <a:lnSpc>
                <a:spcPct val="100000"/>
              </a:lnSpc>
              <a:spcBef>
                <a:spcPts val="40"/>
              </a:spcBef>
            </a:pPr>
            <a:endParaRPr sz="1950" dirty="0">
              <a:latin typeface="Trebuchet MS"/>
              <a:cs typeface="Trebuchet MS"/>
            </a:endParaRPr>
          </a:p>
          <a:p>
            <a:pPr marL="1202690">
              <a:lnSpc>
                <a:spcPct val="100000"/>
              </a:lnSpc>
            </a:pPr>
            <a:r>
              <a:rPr lang="zh-TW" altLang="en-US" sz="2400" b="1" spc="-100" dirty="0" smtClean="0">
                <a:latin typeface="Trebuchet MS"/>
                <a:cs typeface="Trebuchet MS"/>
              </a:rPr>
              <a:t>資料探勘是一門實驗</a:t>
            </a:r>
            <a:r>
              <a:rPr lang="zh-TW" altLang="en-US" sz="2400" b="1" spc="-100" dirty="0" smtClean="0">
                <a:latin typeface="Trebuchet MS"/>
                <a:cs typeface="Trebuchet MS"/>
              </a:rPr>
              <a:t>科學。</a:t>
            </a:r>
            <a:endParaRPr sz="2400" dirty="0">
              <a:latin typeface="Trebuchet MS"/>
              <a:cs typeface="Trebuchet MS"/>
            </a:endParaRPr>
          </a:p>
        </p:txBody>
      </p:sp>
      <p:grpSp>
        <p:nvGrpSpPr>
          <p:cNvPr id="4" name="object 4"/>
          <p:cNvGrpSpPr/>
          <p:nvPr/>
        </p:nvGrpSpPr>
        <p:grpSpPr>
          <a:xfrm>
            <a:off x="225552" y="2048255"/>
            <a:ext cx="1923414" cy="3213100"/>
            <a:chOff x="225552" y="2048255"/>
            <a:chExt cx="1923414" cy="3213100"/>
          </a:xfrm>
        </p:grpSpPr>
        <p:sp>
          <p:nvSpPr>
            <p:cNvPr id="5" name="object 5"/>
            <p:cNvSpPr/>
            <p:nvPr/>
          </p:nvSpPr>
          <p:spPr>
            <a:xfrm>
              <a:off x="225552" y="2048255"/>
              <a:ext cx="1923288" cy="321259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4538" y="2803398"/>
              <a:ext cx="1376680" cy="932180"/>
            </a:xfrm>
            <a:custGeom>
              <a:avLst/>
              <a:gdLst/>
              <a:ahLst/>
              <a:cxnLst/>
              <a:rect l="l" t="t" r="r" b="b"/>
              <a:pathLst>
                <a:path w="1376680" h="932179">
                  <a:moveTo>
                    <a:pt x="1376172" y="356616"/>
                  </a:moveTo>
                  <a:lnTo>
                    <a:pt x="1206246" y="0"/>
                  </a:lnTo>
                  <a:lnTo>
                    <a:pt x="0" y="575310"/>
                  </a:lnTo>
                  <a:lnTo>
                    <a:pt x="169926" y="931926"/>
                  </a:lnTo>
                  <a:lnTo>
                    <a:pt x="1376172" y="356616"/>
                  </a:lnTo>
                  <a:close/>
                </a:path>
              </a:pathLst>
            </a:custGeom>
            <a:solidFill>
              <a:srgbClr val="FFFFFF"/>
            </a:solidFill>
          </p:spPr>
          <p:txBody>
            <a:bodyPr wrap="square" lIns="0" tIns="0" rIns="0" bIns="0" rtlCol="0"/>
            <a:lstStyle/>
            <a:p>
              <a:endParaRPr/>
            </a:p>
          </p:txBody>
        </p:sp>
        <p:sp>
          <p:nvSpPr>
            <p:cNvPr id="7" name="object 7"/>
            <p:cNvSpPr/>
            <p:nvPr/>
          </p:nvSpPr>
          <p:spPr>
            <a:xfrm>
              <a:off x="475488" y="2784348"/>
              <a:ext cx="1414780" cy="970280"/>
            </a:xfrm>
            <a:custGeom>
              <a:avLst/>
              <a:gdLst/>
              <a:ahLst/>
              <a:cxnLst/>
              <a:rect l="l" t="t" r="r" b="b"/>
              <a:pathLst>
                <a:path w="1414780" h="970279">
                  <a:moveTo>
                    <a:pt x="1414272" y="382523"/>
                  </a:moveTo>
                  <a:lnTo>
                    <a:pt x="1232154" y="0"/>
                  </a:lnTo>
                  <a:lnTo>
                    <a:pt x="0" y="587501"/>
                  </a:lnTo>
                  <a:lnTo>
                    <a:pt x="25146" y="640319"/>
                  </a:lnTo>
                  <a:lnTo>
                    <a:pt x="25146" y="607313"/>
                  </a:lnTo>
                  <a:lnTo>
                    <a:pt x="32004" y="588263"/>
                  </a:lnTo>
                  <a:lnTo>
                    <a:pt x="38130" y="601121"/>
                  </a:lnTo>
                  <a:lnTo>
                    <a:pt x="1212342" y="41089"/>
                  </a:lnTo>
                  <a:lnTo>
                    <a:pt x="1212342" y="25145"/>
                  </a:lnTo>
                  <a:lnTo>
                    <a:pt x="1231392" y="32003"/>
                  </a:lnTo>
                  <a:lnTo>
                    <a:pt x="1231392" y="65125"/>
                  </a:lnTo>
                  <a:lnTo>
                    <a:pt x="1376144" y="368911"/>
                  </a:lnTo>
                  <a:lnTo>
                    <a:pt x="1389126" y="362711"/>
                  </a:lnTo>
                  <a:lnTo>
                    <a:pt x="1389126" y="394513"/>
                  </a:lnTo>
                  <a:lnTo>
                    <a:pt x="1414272" y="382523"/>
                  </a:lnTo>
                  <a:close/>
                </a:path>
                <a:path w="1414780" h="970279">
                  <a:moveTo>
                    <a:pt x="38130" y="601121"/>
                  </a:moveTo>
                  <a:lnTo>
                    <a:pt x="32004" y="588263"/>
                  </a:lnTo>
                  <a:lnTo>
                    <a:pt x="25146" y="607313"/>
                  </a:lnTo>
                  <a:lnTo>
                    <a:pt x="38130" y="601121"/>
                  </a:lnTo>
                  <a:close/>
                </a:path>
                <a:path w="1414780" h="970279">
                  <a:moveTo>
                    <a:pt x="196032" y="932502"/>
                  </a:moveTo>
                  <a:lnTo>
                    <a:pt x="38130" y="601121"/>
                  </a:lnTo>
                  <a:lnTo>
                    <a:pt x="25146" y="607313"/>
                  </a:lnTo>
                  <a:lnTo>
                    <a:pt x="25146" y="640319"/>
                  </a:lnTo>
                  <a:lnTo>
                    <a:pt x="182118" y="970026"/>
                  </a:lnTo>
                  <a:lnTo>
                    <a:pt x="182880" y="969662"/>
                  </a:lnTo>
                  <a:lnTo>
                    <a:pt x="182880" y="938783"/>
                  </a:lnTo>
                  <a:lnTo>
                    <a:pt x="196032" y="932502"/>
                  </a:lnTo>
                  <a:close/>
                </a:path>
                <a:path w="1414780" h="970279">
                  <a:moveTo>
                    <a:pt x="201930" y="944879"/>
                  </a:moveTo>
                  <a:lnTo>
                    <a:pt x="196032" y="932502"/>
                  </a:lnTo>
                  <a:lnTo>
                    <a:pt x="182880" y="938783"/>
                  </a:lnTo>
                  <a:lnTo>
                    <a:pt x="201930" y="944879"/>
                  </a:lnTo>
                  <a:close/>
                </a:path>
                <a:path w="1414780" h="970279">
                  <a:moveTo>
                    <a:pt x="201930" y="960579"/>
                  </a:moveTo>
                  <a:lnTo>
                    <a:pt x="201930" y="944879"/>
                  </a:lnTo>
                  <a:lnTo>
                    <a:pt x="182880" y="938783"/>
                  </a:lnTo>
                  <a:lnTo>
                    <a:pt x="182880" y="969662"/>
                  </a:lnTo>
                  <a:lnTo>
                    <a:pt x="201930" y="960579"/>
                  </a:lnTo>
                  <a:close/>
                </a:path>
                <a:path w="1414780" h="970279">
                  <a:moveTo>
                    <a:pt x="1389126" y="394513"/>
                  </a:moveTo>
                  <a:lnTo>
                    <a:pt x="1389126" y="362711"/>
                  </a:lnTo>
                  <a:lnTo>
                    <a:pt x="1382268" y="381761"/>
                  </a:lnTo>
                  <a:lnTo>
                    <a:pt x="1376144" y="368911"/>
                  </a:lnTo>
                  <a:lnTo>
                    <a:pt x="196032" y="932502"/>
                  </a:lnTo>
                  <a:lnTo>
                    <a:pt x="201930" y="944879"/>
                  </a:lnTo>
                  <a:lnTo>
                    <a:pt x="201930" y="960579"/>
                  </a:lnTo>
                  <a:lnTo>
                    <a:pt x="1389126" y="394513"/>
                  </a:lnTo>
                  <a:close/>
                </a:path>
                <a:path w="1414780" h="970279">
                  <a:moveTo>
                    <a:pt x="1231392" y="32003"/>
                  </a:moveTo>
                  <a:lnTo>
                    <a:pt x="1212342" y="25145"/>
                  </a:lnTo>
                  <a:lnTo>
                    <a:pt x="1218532" y="38137"/>
                  </a:lnTo>
                  <a:lnTo>
                    <a:pt x="1231392" y="32003"/>
                  </a:lnTo>
                  <a:close/>
                </a:path>
                <a:path w="1414780" h="970279">
                  <a:moveTo>
                    <a:pt x="1218532" y="38137"/>
                  </a:moveTo>
                  <a:lnTo>
                    <a:pt x="1212342" y="25145"/>
                  </a:lnTo>
                  <a:lnTo>
                    <a:pt x="1212342" y="41089"/>
                  </a:lnTo>
                  <a:lnTo>
                    <a:pt x="1218532" y="38137"/>
                  </a:lnTo>
                  <a:close/>
                </a:path>
                <a:path w="1414780" h="970279">
                  <a:moveTo>
                    <a:pt x="1231392" y="65125"/>
                  </a:moveTo>
                  <a:lnTo>
                    <a:pt x="1231392" y="32003"/>
                  </a:lnTo>
                  <a:lnTo>
                    <a:pt x="1218532" y="38137"/>
                  </a:lnTo>
                  <a:lnTo>
                    <a:pt x="1231392" y="65125"/>
                  </a:lnTo>
                  <a:close/>
                </a:path>
                <a:path w="1414780" h="970279">
                  <a:moveTo>
                    <a:pt x="1389126" y="362711"/>
                  </a:moveTo>
                  <a:lnTo>
                    <a:pt x="1376144" y="368911"/>
                  </a:lnTo>
                  <a:lnTo>
                    <a:pt x="1382268" y="381761"/>
                  </a:lnTo>
                  <a:lnTo>
                    <a:pt x="1389126" y="362711"/>
                  </a:lnTo>
                  <a:close/>
                </a:path>
              </a:pathLst>
            </a:custGeom>
            <a:solidFill>
              <a:srgbClr val="000000"/>
            </a:solidFill>
          </p:spPr>
          <p:txBody>
            <a:bodyPr wrap="square" lIns="0" tIns="0" rIns="0" bIns="0" rtlCol="0"/>
            <a:lstStyle/>
            <a:p>
              <a:endParaRPr/>
            </a:p>
          </p:txBody>
        </p:sp>
        <p:sp>
          <p:nvSpPr>
            <p:cNvPr id="8" name="object 8"/>
            <p:cNvSpPr/>
            <p:nvPr/>
          </p:nvSpPr>
          <p:spPr>
            <a:xfrm>
              <a:off x="745997" y="3000756"/>
              <a:ext cx="845185" cy="516255"/>
            </a:xfrm>
            <a:custGeom>
              <a:avLst/>
              <a:gdLst/>
              <a:ahLst/>
              <a:cxnLst/>
              <a:rect l="l" t="t" r="r" b="b"/>
              <a:pathLst>
                <a:path w="845185" h="516254">
                  <a:moveTo>
                    <a:pt x="125730" y="475183"/>
                  </a:moveTo>
                  <a:lnTo>
                    <a:pt x="125730" y="441959"/>
                  </a:lnTo>
                  <a:lnTo>
                    <a:pt x="118110" y="435102"/>
                  </a:lnTo>
                  <a:lnTo>
                    <a:pt x="115570" y="433578"/>
                  </a:lnTo>
                  <a:lnTo>
                    <a:pt x="110490" y="429006"/>
                  </a:lnTo>
                  <a:lnTo>
                    <a:pt x="104140" y="424434"/>
                  </a:lnTo>
                  <a:lnTo>
                    <a:pt x="102870" y="422909"/>
                  </a:lnTo>
                  <a:lnTo>
                    <a:pt x="96520" y="418338"/>
                  </a:lnTo>
                  <a:lnTo>
                    <a:pt x="93980" y="416052"/>
                  </a:lnTo>
                  <a:lnTo>
                    <a:pt x="45720" y="381000"/>
                  </a:lnTo>
                  <a:lnTo>
                    <a:pt x="43180" y="378714"/>
                  </a:lnTo>
                  <a:lnTo>
                    <a:pt x="40640" y="377190"/>
                  </a:lnTo>
                  <a:lnTo>
                    <a:pt x="39370" y="375666"/>
                  </a:lnTo>
                  <a:lnTo>
                    <a:pt x="34290" y="374142"/>
                  </a:lnTo>
                  <a:lnTo>
                    <a:pt x="33020" y="373380"/>
                  </a:lnTo>
                  <a:lnTo>
                    <a:pt x="26670" y="373380"/>
                  </a:lnTo>
                  <a:lnTo>
                    <a:pt x="25400" y="374142"/>
                  </a:lnTo>
                  <a:lnTo>
                    <a:pt x="20320" y="375666"/>
                  </a:lnTo>
                  <a:lnTo>
                    <a:pt x="2540" y="384048"/>
                  </a:lnTo>
                  <a:lnTo>
                    <a:pt x="1270" y="385572"/>
                  </a:lnTo>
                  <a:lnTo>
                    <a:pt x="0" y="388620"/>
                  </a:lnTo>
                  <a:lnTo>
                    <a:pt x="0" y="393954"/>
                  </a:lnTo>
                  <a:lnTo>
                    <a:pt x="1270" y="397002"/>
                  </a:lnTo>
                  <a:lnTo>
                    <a:pt x="33020" y="463244"/>
                  </a:lnTo>
                  <a:lnTo>
                    <a:pt x="33020" y="405384"/>
                  </a:lnTo>
                  <a:lnTo>
                    <a:pt x="38100" y="408432"/>
                  </a:lnTo>
                  <a:lnTo>
                    <a:pt x="40640" y="411480"/>
                  </a:lnTo>
                  <a:lnTo>
                    <a:pt x="45720" y="415290"/>
                  </a:lnTo>
                  <a:lnTo>
                    <a:pt x="52070" y="421386"/>
                  </a:lnTo>
                  <a:lnTo>
                    <a:pt x="55880" y="424434"/>
                  </a:lnTo>
                  <a:lnTo>
                    <a:pt x="116840" y="469392"/>
                  </a:lnTo>
                  <a:lnTo>
                    <a:pt x="121920" y="472440"/>
                  </a:lnTo>
                  <a:lnTo>
                    <a:pt x="125730" y="475183"/>
                  </a:lnTo>
                  <a:close/>
                </a:path>
                <a:path w="845185" h="516254">
                  <a:moveTo>
                    <a:pt x="81280" y="505968"/>
                  </a:moveTo>
                  <a:lnTo>
                    <a:pt x="81280" y="502920"/>
                  </a:lnTo>
                  <a:lnTo>
                    <a:pt x="45720" y="429006"/>
                  </a:lnTo>
                  <a:lnTo>
                    <a:pt x="40640" y="419862"/>
                  </a:lnTo>
                  <a:lnTo>
                    <a:pt x="38100" y="414528"/>
                  </a:lnTo>
                  <a:lnTo>
                    <a:pt x="33020" y="405384"/>
                  </a:lnTo>
                  <a:lnTo>
                    <a:pt x="33020" y="463244"/>
                  </a:lnTo>
                  <a:lnTo>
                    <a:pt x="57150" y="513588"/>
                  </a:lnTo>
                  <a:lnTo>
                    <a:pt x="57150" y="514350"/>
                  </a:lnTo>
                  <a:lnTo>
                    <a:pt x="58420" y="515112"/>
                  </a:lnTo>
                  <a:lnTo>
                    <a:pt x="58420" y="515874"/>
                  </a:lnTo>
                  <a:lnTo>
                    <a:pt x="63500" y="515874"/>
                  </a:lnTo>
                  <a:lnTo>
                    <a:pt x="66040" y="514350"/>
                  </a:lnTo>
                  <a:lnTo>
                    <a:pt x="71120" y="512826"/>
                  </a:lnTo>
                  <a:lnTo>
                    <a:pt x="76200" y="509778"/>
                  </a:lnTo>
                  <a:lnTo>
                    <a:pt x="77470" y="508253"/>
                  </a:lnTo>
                  <a:lnTo>
                    <a:pt x="81280" y="505968"/>
                  </a:lnTo>
                  <a:close/>
                </a:path>
                <a:path w="845185" h="516254">
                  <a:moveTo>
                    <a:pt x="163830" y="463295"/>
                  </a:moveTo>
                  <a:lnTo>
                    <a:pt x="163830" y="460248"/>
                  </a:lnTo>
                  <a:lnTo>
                    <a:pt x="161290" y="457200"/>
                  </a:lnTo>
                  <a:lnTo>
                    <a:pt x="105410" y="339852"/>
                  </a:lnTo>
                  <a:lnTo>
                    <a:pt x="104139" y="338328"/>
                  </a:lnTo>
                  <a:lnTo>
                    <a:pt x="102870" y="337566"/>
                  </a:lnTo>
                  <a:lnTo>
                    <a:pt x="100330" y="337566"/>
                  </a:lnTo>
                  <a:lnTo>
                    <a:pt x="100330" y="338328"/>
                  </a:lnTo>
                  <a:lnTo>
                    <a:pt x="97790" y="338328"/>
                  </a:lnTo>
                  <a:lnTo>
                    <a:pt x="96520" y="339090"/>
                  </a:lnTo>
                  <a:lnTo>
                    <a:pt x="93980" y="339852"/>
                  </a:lnTo>
                  <a:lnTo>
                    <a:pt x="92710" y="341376"/>
                  </a:lnTo>
                  <a:lnTo>
                    <a:pt x="90170" y="342138"/>
                  </a:lnTo>
                  <a:lnTo>
                    <a:pt x="85090" y="345186"/>
                  </a:lnTo>
                  <a:lnTo>
                    <a:pt x="81280" y="348234"/>
                  </a:lnTo>
                  <a:lnTo>
                    <a:pt x="81280" y="351282"/>
                  </a:lnTo>
                  <a:lnTo>
                    <a:pt x="111760" y="412242"/>
                  </a:lnTo>
                  <a:lnTo>
                    <a:pt x="114300" y="416814"/>
                  </a:lnTo>
                  <a:lnTo>
                    <a:pt x="115570" y="422148"/>
                  </a:lnTo>
                  <a:lnTo>
                    <a:pt x="118110" y="426720"/>
                  </a:lnTo>
                  <a:lnTo>
                    <a:pt x="120650" y="432054"/>
                  </a:lnTo>
                  <a:lnTo>
                    <a:pt x="125730" y="441198"/>
                  </a:lnTo>
                  <a:lnTo>
                    <a:pt x="125730" y="475183"/>
                  </a:lnTo>
                  <a:lnTo>
                    <a:pt x="128270" y="477012"/>
                  </a:lnTo>
                  <a:lnTo>
                    <a:pt x="134620" y="479298"/>
                  </a:lnTo>
                  <a:lnTo>
                    <a:pt x="138430" y="479298"/>
                  </a:lnTo>
                  <a:lnTo>
                    <a:pt x="162560" y="465581"/>
                  </a:lnTo>
                  <a:lnTo>
                    <a:pt x="162560" y="464820"/>
                  </a:lnTo>
                  <a:lnTo>
                    <a:pt x="163830" y="463295"/>
                  </a:lnTo>
                  <a:close/>
                </a:path>
                <a:path w="845185" h="516254">
                  <a:moveTo>
                    <a:pt x="290830" y="375475"/>
                  </a:moveTo>
                  <a:lnTo>
                    <a:pt x="290830" y="361188"/>
                  </a:lnTo>
                  <a:lnTo>
                    <a:pt x="289560" y="353627"/>
                  </a:lnTo>
                  <a:lnTo>
                    <a:pt x="284480" y="337935"/>
                  </a:lnTo>
                  <a:lnTo>
                    <a:pt x="276860" y="321802"/>
                  </a:lnTo>
                  <a:lnTo>
                    <a:pt x="271780" y="314515"/>
                  </a:lnTo>
                  <a:lnTo>
                    <a:pt x="266700" y="308086"/>
                  </a:lnTo>
                  <a:lnTo>
                    <a:pt x="262890" y="302514"/>
                  </a:lnTo>
                  <a:lnTo>
                    <a:pt x="224790" y="283464"/>
                  </a:lnTo>
                  <a:lnTo>
                    <a:pt x="217170" y="284226"/>
                  </a:lnTo>
                  <a:lnTo>
                    <a:pt x="175260" y="301180"/>
                  </a:lnTo>
                  <a:lnTo>
                    <a:pt x="149860" y="333756"/>
                  </a:lnTo>
                  <a:lnTo>
                    <a:pt x="148590" y="340185"/>
                  </a:lnTo>
                  <a:lnTo>
                    <a:pt x="148590" y="361188"/>
                  </a:lnTo>
                  <a:lnTo>
                    <a:pt x="149860" y="368296"/>
                  </a:lnTo>
                  <a:lnTo>
                    <a:pt x="157480" y="390906"/>
                  </a:lnTo>
                  <a:lnTo>
                    <a:pt x="162560" y="399490"/>
                  </a:lnTo>
                  <a:lnTo>
                    <a:pt x="166370" y="407003"/>
                  </a:lnTo>
                  <a:lnTo>
                    <a:pt x="171450" y="413515"/>
                  </a:lnTo>
                  <a:lnTo>
                    <a:pt x="176530" y="419100"/>
                  </a:lnTo>
                  <a:lnTo>
                    <a:pt x="176530" y="346710"/>
                  </a:lnTo>
                  <a:lnTo>
                    <a:pt x="179070" y="336042"/>
                  </a:lnTo>
                  <a:lnTo>
                    <a:pt x="210820" y="310896"/>
                  </a:lnTo>
                  <a:lnTo>
                    <a:pt x="220979" y="310896"/>
                  </a:lnTo>
                  <a:lnTo>
                    <a:pt x="250190" y="337566"/>
                  </a:lnTo>
                  <a:lnTo>
                    <a:pt x="252729" y="344423"/>
                  </a:lnTo>
                  <a:lnTo>
                    <a:pt x="256540" y="351282"/>
                  </a:lnTo>
                  <a:lnTo>
                    <a:pt x="259079" y="357378"/>
                  </a:lnTo>
                  <a:lnTo>
                    <a:pt x="261620" y="369570"/>
                  </a:lnTo>
                  <a:lnTo>
                    <a:pt x="262890" y="374904"/>
                  </a:lnTo>
                  <a:lnTo>
                    <a:pt x="262890" y="421940"/>
                  </a:lnTo>
                  <a:lnTo>
                    <a:pt x="264160" y="421100"/>
                  </a:lnTo>
                  <a:lnTo>
                    <a:pt x="288290" y="388620"/>
                  </a:lnTo>
                  <a:lnTo>
                    <a:pt x="290830" y="375475"/>
                  </a:lnTo>
                  <a:close/>
                </a:path>
                <a:path w="845185" h="516254">
                  <a:moveTo>
                    <a:pt x="262890" y="421940"/>
                  </a:moveTo>
                  <a:lnTo>
                    <a:pt x="262890" y="374904"/>
                  </a:lnTo>
                  <a:lnTo>
                    <a:pt x="261620" y="380238"/>
                  </a:lnTo>
                  <a:lnTo>
                    <a:pt x="260350" y="386334"/>
                  </a:lnTo>
                  <a:lnTo>
                    <a:pt x="259079" y="390906"/>
                  </a:lnTo>
                  <a:lnTo>
                    <a:pt x="228600" y="411480"/>
                  </a:lnTo>
                  <a:lnTo>
                    <a:pt x="218440" y="411480"/>
                  </a:lnTo>
                  <a:lnTo>
                    <a:pt x="212090" y="409956"/>
                  </a:lnTo>
                  <a:lnTo>
                    <a:pt x="208279" y="406908"/>
                  </a:lnTo>
                  <a:lnTo>
                    <a:pt x="203200" y="404622"/>
                  </a:lnTo>
                  <a:lnTo>
                    <a:pt x="195580" y="395478"/>
                  </a:lnTo>
                  <a:lnTo>
                    <a:pt x="191770" y="390144"/>
                  </a:lnTo>
                  <a:lnTo>
                    <a:pt x="187960" y="384048"/>
                  </a:lnTo>
                  <a:lnTo>
                    <a:pt x="185420" y="376428"/>
                  </a:lnTo>
                  <a:lnTo>
                    <a:pt x="180340" y="364236"/>
                  </a:lnTo>
                  <a:lnTo>
                    <a:pt x="179070" y="358902"/>
                  </a:lnTo>
                  <a:lnTo>
                    <a:pt x="176530" y="352806"/>
                  </a:lnTo>
                  <a:lnTo>
                    <a:pt x="176530" y="419100"/>
                  </a:lnTo>
                  <a:lnTo>
                    <a:pt x="213360" y="438912"/>
                  </a:lnTo>
                  <a:lnTo>
                    <a:pt x="222250" y="438150"/>
                  </a:lnTo>
                  <a:lnTo>
                    <a:pt x="257810" y="425303"/>
                  </a:lnTo>
                  <a:lnTo>
                    <a:pt x="262890" y="421940"/>
                  </a:lnTo>
                  <a:close/>
                </a:path>
                <a:path w="845185" h="516254">
                  <a:moveTo>
                    <a:pt x="360680" y="374142"/>
                  </a:moveTo>
                  <a:lnTo>
                    <a:pt x="360680" y="342138"/>
                  </a:lnTo>
                  <a:lnTo>
                    <a:pt x="289560" y="252984"/>
                  </a:lnTo>
                  <a:lnTo>
                    <a:pt x="287020" y="249936"/>
                  </a:lnTo>
                  <a:lnTo>
                    <a:pt x="283210" y="249936"/>
                  </a:lnTo>
                  <a:lnTo>
                    <a:pt x="280670" y="251460"/>
                  </a:lnTo>
                  <a:lnTo>
                    <a:pt x="275590" y="252984"/>
                  </a:lnTo>
                  <a:lnTo>
                    <a:pt x="269240" y="256794"/>
                  </a:lnTo>
                  <a:lnTo>
                    <a:pt x="266700" y="257556"/>
                  </a:lnTo>
                  <a:lnTo>
                    <a:pt x="265430" y="259079"/>
                  </a:lnTo>
                  <a:lnTo>
                    <a:pt x="262890" y="259842"/>
                  </a:lnTo>
                  <a:lnTo>
                    <a:pt x="262890" y="261365"/>
                  </a:lnTo>
                  <a:lnTo>
                    <a:pt x="261620" y="262128"/>
                  </a:lnTo>
                  <a:lnTo>
                    <a:pt x="260350" y="263652"/>
                  </a:lnTo>
                  <a:lnTo>
                    <a:pt x="260350" y="264414"/>
                  </a:lnTo>
                  <a:lnTo>
                    <a:pt x="264160" y="268986"/>
                  </a:lnTo>
                  <a:lnTo>
                    <a:pt x="265430" y="271272"/>
                  </a:lnTo>
                  <a:lnTo>
                    <a:pt x="349250" y="371094"/>
                  </a:lnTo>
                  <a:lnTo>
                    <a:pt x="350520" y="371856"/>
                  </a:lnTo>
                  <a:lnTo>
                    <a:pt x="351790" y="373380"/>
                  </a:lnTo>
                  <a:lnTo>
                    <a:pt x="354330" y="374904"/>
                  </a:lnTo>
                  <a:lnTo>
                    <a:pt x="358140" y="374904"/>
                  </a:lnTo>
                  <a:lnTo>
                    <a:pt x="360680" y="374142"/>
                  </a:lnTo>
                  <a:close/>
                </a:path>
                <a:path w="845185" h="516254">
                  <a:moveTo>
                    <a:pt x="439420" y="336803"/>
                  </a:moveTo>
                  <a:lnTo>
                    <a:pt x="439420" y="304800"/>
                  </a:lnTo>
                  <a:lnTo>
                    <a:pt x="367030" y="217170"/>
                  </a:lnTo>
                  <a:lnTo>
                    <a:pt x="365760" y="214884"/>
                  </a:lnTo>
                  <a:lnTo>
                    <a:pt x="364490" y="214884"/>
                  </a:lnTo>
                  <a:lnTo>
                    <a:pt x="363220" y="214122"/>
                  </a:lnTo>
                  <a:lnTo>
                    <a:pt x="358140" y="214122"/>
                  </a:lnTo>
                  <a:lnTo>
                    <a:pt x="356870" y="214884"/>
                  </a:lnTo>
                  <a:lnTo>
                    <a:pt x="354330" y="215646"/>
                  </a:lnTo>
                  <a:lnTo>
                    <a:pt x="346710" y="220218"/>
                  </a:lnTo>
                  <a:lnTo>
                    <a:pt x="342900" y="220979"/>
                  </a:lnTo>
                  <a:lnTo>
                    <a:pt x="341630" y="222504"/>
                  </a:lnTo>
                  <a:lnTo>
                    <a:pt x="339090" y="224028"/>
                  </a:lnTo>
                  <a:lnTo>
                    <a:pt x="336550" y="227076"/>
                  </a:lnTo>
                  <a:lnTo>
                    <a:pt x="336550" y="231647"/>
                  </a:lnTo>
                  <a:lnTo>
                    <a:pt x="360680" y="342138"/>
                  </a:lnTo>
                  <a:lnTo>
                    <a:pt x="360680" y="374142"/>
                  </a:lnTo>
                  <a:lnTo>
                    <a:pt x="363220" y="373380"/>
                  </a:lnTo>
                  <a:lnTo>
                    <a:pt x="365760" y="371856"/>
                  </a:lnTo>
                  <a:lnTo>
                    <a:pt x="367030" y="371475"/>
                  </a:lnTo>
                  <a:lnTo>
                    <a:pt x="367030" y="260603"/>
                  </a:lnTo>
                  <a:lnTo>
                    <a:pt x="430530" y="336042"/>
                  </a:lnTo>
                  <a:lnTo>
                    <a:pt x="431800" y="336803"/>
                  </a:lnTo>
                  <a:lnTo>
                    <a:pt x="434340" y="337566"/>
                  </a:lnTo>
                  <a:lnTo>
                    <a:pt x="435609" y="337566"/>
                  </a:lnTo>
                  <a:lnTo>
                    <a:pt x="436880" y="336803"/>
                  </a:lnTo>
                  <a:lnTo>
                    <a:pt x="439420" y="336803"/>
                  </a:lnTo>
                  <a:close/>
                </a:path>
                <a:path w="845185" h="516254">
                  <a:moveTo>
                    <a:pt x="387350" y="358140"/>
                  </a:moveTo>
                  <a:lnTo>
                    <a:pt x="387350" y="352805"/>
                  </a:lnTo>
                  <a:lnTo>
                    <a:pt x="367030" y="260603"/>
                  </a:lnTo>
                  <a:lnTo>
                    <a:pt x="367030" y="371475"/>
                  </a:lnTo>
                  <a:lnTo>
                    <a:pt x="368300" y="371094"/>
                  </a:lnTo>
                  <a:lnTo>
                    <a:pt x="372110" y="368808"/>
                  </a:lnTo>
                  <a:lnTo>
                    <a:pt x="375920" y="367284"/>
                  </a:lnTo>
                  <a:lnTo>
                    <a:pt x="381000" y="364236"/>
                  </a:lnTo>
                  <a:lnTo>
                    <a:pt x="383540" y="363473"/>
                  </a:lnTo>
                  <a:lnTo>
                    <a:pt x="386080" y="361188"/>
                  </a:lnTo>
                  <a:lnTo>
                    <a:pt x="387350" y="358140"/>
                  </a:lnTo>
                  <a:close/>
                </a:path>
                <a:path w="845185" h="516254">
                  <a:moveTo>
                    <a:pt x="388620" y="355854"/>
                  </a:moveTo>
                  <a:lnTo>
                    <a:pt x="387350" y="354330"/>
                  </a:lnTo>
                  <a:lnTo>
                    <a:pt x="387350" y="357378"/>
                  </a:lnTo>
                  <a:lnTo>
                    <a:pt x="388620" y="355854"/>
                  </a:lnTo>
                  <a:close/>
                </a:path>
                <a:path w="845185" h="516254">
                  <a:moveTo>
                    <a:pt x="466090" y="321564"/>
                  </a:moveTo>
                  <a:lnTo>
                    <a:pt x="466090" y="315467"/>
                  </a:lnTo>
                  <a:lnTo>
                    <a:pt x="441959" y="187452"/>
                  </a:lnTo>
                  <a:lnTo>
                    <a:pt x="441959" y="184404"/>
                  </a:lnTo>
                  <a:lnTo>
                    <a:pt x="439420" y="179832"/>
                  </a:lnTo>
                  <a:lnTo>
                    <a:pt x="438150" y="178308"/>
                  </a:lnTo>
                  <a:lnTo>
                    <a:pt x="433070" y="178308"/>
                  </a:lnTo>
                  <a:lnTo>
                    <a:pt x="429259" y="180594"/>
                  </a:lnTo>
                  <a:lnTo>
                    <a:pt x="426720" y="181356"/>
                  </a:lnTo>
                  <a:lnTo>
                    <a:pt x="422909" y="182879"/>
                  </a:lnTo>
                  <a:lnTo>
                    <a:pt x="419100" y="185165"/>
                  </a:lnTo>
                  <a:lnTo>
                    <a:pt x="414020" y="189738"/>
                  </a:lnTo>
                  <a:lnTo>
                    <a:pt x="414020" y="192024"/>
                  </a:lnTo>
                  <a:lnTo>
                    <a:pt x="415290" y="192786"/>
                  </a:lnTo>
                  <a:lnTo>
                    <a:pt x="415290" y="194310"/>
                  </a:lnTo>
                  <a:lnTo>
                    <a:pt x="439420" y="304800"/>
                  </a:lnTo>
                  <a:lnTo>
                    <a:pt x="439420" y="336803"/>
                  </a:lnTo>
                  <a:lnTo>
                    <a:pt x="441959" y="336042"/>
                  </a:lnTo>
                  <a:lnTo>
                    <a:pt x="443230" y="334517"/>
                  </a:lnTo>
                  <a:lnTo>
                    <a:pt x="447040" y="333755"/>
                  </a:lnTo>
                  <a:lnTo>
                    <a:pt x="450850" y="331470"/>
                  </a:lnTo>
                  <a:lnTo>
                    <a:pt x="454659" y="329945"/>
                  </a:lnTo>
                  <a:lnTo>
                    <a:pt x="458470" y="326898"/>
                  </a:lnTo>
                  <a:lnTo>
                    <a:pt x="461009" y="326136"/>
                  </a:lnTo>
                  <a:lnTo>
                    <a:pt x="462280" y="324612"/>
                  </a:lnTo>
                  <a:lnTo>
                    <a:pt x="464820" y="323850"/>
                  </a:lnTo>
                  <a:lnTo>
                    <a:pt x="464820" y="322326"/>
                  </a:lnTo>
                  <a:lnTo>
                    <a:pt x="466090" y="321564"/>
                  </a:lnTo>
                  <a:close/>
                </a:path>
                <a:path w="845185" h="516254">
                  <a:moveTo>
                    <a:pt x="662904" y="190928"/>
                  </a:moveTo>
                  <a:lnTo>
                    <a:pt x="652272" y="153161"/>
                  </a:lnTo>
                  <a:lnTo>
                    <a:pt x="629590" y="120562"/>
                  </a:lnTo>
                  <a:lnTo>
                    <a:pt x="595122" y="106855"/>
                  </a:lnTo>
                  <a:lnTo>
                    <a:pt x="594360" y="106901"/>
                  </a:lnTo>
                  <a:lnTo>
                    <a:pt x="553259" y="119526"/>
                  </a:lnTo>
                  <a:lnTo>
                    <a:pt x="524434" y="150066"/>
                  </a:lnTo>
                  <a:lnTo>
                    <a:pt x="519719" y="176462"/>
                  </a:lnTo>
                  <a:lnTo>
                    <a:pt x="520446" y="183642"/>
                  </a:lnTo>
                  <a:lnTo>
                    <a:pt x="534483" y="222277"/>
                  </a:lnTo>
                  <a:lnTo>
                    <a:pt x="548640" y="243032"/>
                  </a:lnTo>
                  <a:lnTo>
                    <a:pt x="548640" y="169925"/>
                  </a:lnTo>
                  <a:lnTo>
                    <a:pt x="550164" y="159257"/>
                  </a:lnTo>
                  <a:lnTo>
                    <a:pt x="552450" y="153923"/>
                  </a:lnTo>
                  <a:lnTo>
                    <a:pt x="558546" y="144779"/>
                  </a:lnTo>
                  <a:lnTo>
                    <a:pt x="563118" y="140969"/>
                  </a:lnTo>
                  <a:lnTo>
                    <a:pt x="569976" y="137921"/>
                  </a:lnTo>
                  <a:lnTo>
                    <a:pt x="576072" y="134873"/>
                  </a:lnTo>
                  <a:lnTo>
                    <a:pt x="581727" y="133460"/>
                  </a:lnTo>
                  <a:lnTo>
                    <a:pt x="592836" y="133349"/>
                  </a:lnTo>
                  <a:lnTo>
                    <a:pt x="598170" y="134873"/>
                  </a:lnTo>
                  <a:lnTo>
                    <a:pt x="621792" y="160781"/>
                  </a:lnTo>
                  <a:lnTo>
                    <a:pt x="625602" y="167639"/>
                  </a:lnTo>
                  <a:lnTo>
                    <a:pt x="630174" y="179831"/>
                  </a:lnTo>
                  <a:lnTo>
                    <a:pt x="633222" y="192023"/>
                  </a:lnTo>
                  <a:lnTo>
                    <a:pt x="633984" y="198119"/>
                  </a:lnTo>
                  <a:lnTo>
                    <a:pt x="633984" y="245479"/>
                  </a:lnTo>
                  <a:lnTo>
                    <a:pt x="636270" y="244030"/>
                  </a:lnTo>
                  <a:lnTo>
                    <a:pt x="660654" y="211073"/>
                  </a:lnTo>
                  <a:lnTo>
                    <a:pt x="662844" y="197929"/>
                  </a:lnTo>
                  <a:lnTo>
                    <a:pt x="662904" y="190928"/>
                  </a:lnTo>
                  <a:close/>
                </a:path>
                <a:path w="845185" h="516254">
                  <a:moveTo>
                    <a:pt x="633984" y="245479"/>
                  </a:moveTo>
                  <a:lnTo>
                    <a:pt x="633984" y="198119"/>
                  </a:lnTo>
                  <a:lnTo>
                    <a:pt x="632460" y="208787"/>
                  </a:lnTo>
                  <a:lnTo>
                    <a:pt x="630936" y="214121"/>
                  </a:lnTo>
                  <a:lnTo>
                    <a:pt x="627126" y="218693"/>
                  </a:lnTo>
                  <a:lnTo>
                    <a:pt x="624078" y="222503"/>
                  </a:lnTo>
                  <a:lnTo>
                    <a:pt x="619506" y="226313"/>
                  </a:lnTo>
                  <a:lnTo>
                    <a:pt x="612648" y="229361"/>
                  </a:lnTo>
                  <a:lnTo>
                    <a:pt x="606552" y="233171"/>
                  </a:lnTo>
                  <a:lnTo>
                    <a:pt x="600456" y="234695"/>
                  </a:lnTo>
                  <a:lnTo>
                    <a:pt x="595122" y="233933"/>
                  </a:lnTo>
                  <a:lnTo>
                    <a:pt x="589788" y="233933"/>
                  </a:lnTo>
                  <a:lnTo>
                    <a:pt x="585216" y="232409"/>
                  </a:lnTo>
                  <a:lnTo>
                    <a:pt x="560832" y="206501"/>
                  </a:lnTo>
                  <a:lnTo>
                    <a:pt x="557022" y="199643"/>
                  </a:lnTo>
                  <a:lnTo>
                    <a:pt x="552450" y="187451"/>
                  </a:lnTo>
                  <a:lnTo>
                    <a:pt x="549402" y="175259"/>
                  </a:lnTo>
                  <a:lnTo>
                    <a:pt x="548640" y="169925"/>
                  </a:lnTo>
                  <a:lnTo>
                    <a:pt x="548640" y="243032"/>
                  </a:lnTo>
                  <a:lnTo>
                    <a:pt x="587644" y="260877"/>
                  </a:lnTo>
                  <a:lnTo>
                    <a:pt x="594360" y="260603"/>
                  </a:lnTo>
                  <a:lnTo>
                    <a:pt x="629697" y="248197"/>
                  </a:lnTo>
                  <a:lnTo>
                    <a:pt x="633984" y="245479"/>
                  </a:lnTo>
                  <a:close/>
                </a:path>
                <a:path w="845185" h="516254">
                  <a:moveTo>
                    <a:pt x="724662" y="67055"/>
                  </a:moveTo>
                  <a:lnTo>
                    <a:pt x="724662" y="58673"/>
                  </a:lnTo>
                  <a:lnTo>
                    <a:pt x="723900" y="56387"/>
                  </a:lnTo>
                  <a:lnTo>
                    <a:pt x="722376" y="54863"/>
                  </a:lnTo>
                  <a:lnTo>
                    <a:pt x="721614" y="52577"/>
                  </a:lnTo>
                  <a:lnTo>
                    <a:pt x="719328" y="48006"/>
                  </a:lnTo>
                  <a:lnTo>
                    <a:pt x="717042" y="45720"/>
                  </a:lnTo>
                  <a:lnTo>
                    <a:pt x="715518" y="45720"/>
                  </a:lnTo>
                  <a:lnTo>
                    <a:pt x="714756" y="44957"/>
                  </a:lnTo>
                  <a:lnTo>
                    <a:pt x="713994" y="45720"/>
                  </a:lnTo>
                  <a:lnTo>
                    <a:pt x="713232" y="45720"/>
                  </a:lnTo>
                  <a:lnTo>
                    <a:pt x="652272" y="74675"/>
                  </a:lnTo>
                  <a:lnTo>
                    <a:pt x="649986" y="76199"/>
                  </a:lnTo>
                  <a:lnTo>
                    <a:pt x="648462" y="77723"/>
                  </a:lnTo>
                  <a:lnTo>
                    <a:pt x="647700" y="79247"/>
                  </a:lnTo>
                  <a:lnTo>
                    <a:pt x="646938" y="81533"/>
                  </a:lnTo>
                  <a:lnTo>
                    <a:pt x="646938" y="83819"/>
                  </a:lnTo>
                  <a:lnTo>
                    <a:pt x="648462" y="86867"/>
                  </a:lnTo>
                  <a:lnTo>
                    <a:pt x="681228" y="155499"/>
                  </a:lnTo>
                  <a:lnTo>
                    <a:pt x="681228" y="87629"/>
                  </a:lnTo>
                  <a:lnTo>
                    <a:pt x="723900" y="67055"/>
                  </a:lnTo>
                  <a:lnTo>
                    <a:pt x="724662" y="67055"/>
                  </a:lnTo>
                  <a:close/>
                </a:path>
                <a:path w="845185" h="516254">
                  <a:moveTo>
                    <a:pt x="749808" y="123443"/>
                  </a:moveTo>
                  <a:lnTo>
                    <a:pt x="749808" y="118871"/>
                  </a:lnTo>
                  <a:lnTo>
                    <a:pt x="748284" y="115823"/>
                  </a:lnTo>
                  <a:lnTo>
                    <a:pt x="748284" y="114299"/>
                  </a:lnTo>
                  <a:lnTo>
                    <a:pt x="746760" y="112013"/>
                  </a:lnTo>
                  <a:lnTo>
                    <a:pt x="745998" y="110489"/>
                  </a:lnTo>
                  <a:lnTo>
                    <a:pt x="745236" y="108203"/>
                  </a:lnTo>
                  <a:lnTo>
                    <a:pt x="744474" y="107441"/>
                  </a:lnTo>
                  <a:lnTo>
                    <a:pt x="743712" y="105917"/>
                  </a:lnTo>
                  <a:lnTo>
                    <a:pt x="741426" y="103631"/>
                  </a:lnTo>
                  <a:lnTo>
                    <a:pt x="739902" y="103631"/>
                  </a:lnTo>
                  <a:lnTo>
                    <a:pt x="739140" y="102869"/>
                  </a:lnTo>
                  <a:lnTo>
                    <a:pt x="738378" y="103631"/>
                  </a:lnTo>
                  <a:lnTo>
                    <a:pt x="697992" y="122681"/>
                  </a:lnTo>
                  <a:lnTo>
                    <a:pt x="681228" y="87629"/>
                  </a:lnTo>
                  <a:lnTo>
                    <a:pt x="681228" y="155499"/>
                  </a:lnTo>
                  <a:lnTo>
                    <a:pt x="704850" y="204977"/>
                  </a:lnTo>
                  <a:lnTo>
                    <a:pt x="704850" y="205739"/>
                  </a:lnTo>
                  <a:lnTo>
                    <a:pt x="705612" y="206501"/>
                  </a:lnTo>
                  <a:lnTo>
                    <a:pt x="706374" y="206501"/>
                  </a:lnTo>
                  <a:lnTo>
                    <a:pt x="707136" y="207263"/>
                  </a:lnTo>
                  <a:lnTo>
                    <a:pt x="707898" y="207263"/>
                  </a:lnTo>
                  <a:lnTo>
                    <a:pt x="707898" y="144017"/>
                  </a:lnTo>
                  <a:lnTo>
                    <a:pt x="748284" y="124967"/>
                  </a:lnTo>
                  <a:lnTo>
                    <a:pt x="749808" y="123443"/>
                  </a:lnTo>
                  <a:close/>
                </a:path>
                <a:path w="845185" h="516254">
                  <a:moveTo>
                    <a:pt x="731520" y="195071"/>
                  </a:moveTo>
                  <a:lnTo>
                    <a:pt x="731520" y="192785"/>
                  </a:lnTo>
                  <a:lnTo>
                    <a:pt x="707898" y="144017"/>
                  </a:lnTo>
                  <a:lnTo>
                    <a:pt x="707898" y="207263"/>
                  </a:lnTo>
                  <a:lnTo>
                    <a:pt x="710184" y="207263"/>
                  </a:lnTo>
                  <a:lnTo>
                    <a:pt x="713232" y="205739"/>
                  </a:lnTo>
                  <a:lnTo>
                    <a:pt x="715518" y="205739"/>
                  </a:lnTo>
                  <a:lnTo>
                    <a:pt x="717804" y="204215"/>
                  </a:lnTo>
                  <a:lnTo>
                    <a:pt x="720090" y="203453"/>
                  </a:lnTo>
                  <a:lnTo>
                    <a:pt x="724662" y="201167"/>
                  </a:lnTo>
                  <a:lnTo>
                    <a:pt x="726186" y="199643"/>
                  </a:lnTo>
                  <a:lnTo>
                    <a:pt x="729234" y="198119"/>
                  </a:lnTo>
                  <a:lnTo>
                    <a:pt x="730758" y="196595"/>
                  </a:lnTo>
                  <a:lnTo>
                    <a:pt x="731520" y="195071"/>
                  </a:lnTo>
                  <a:close/>
                </a:path>
                <a:path w="845185" h="516254">
                  <a:moveTo>
                    <a:pt x="725424" y="66293"/>
                  </a:moveTo>
                  <a:lnTo>
                    <a:pt x="725424" y="60959"/>
                  </a:lnTo>
                  <a:lnTo>
                    <a:pt x="724662" y="60197"/>
                  </a:lnTo>
                  <a:lnTo>
                    <a:pt x="724662" y="66293"/>
                  </a:lnTo>
                  <a:lnTo>
                    <a:pt x="725424" y="66293"/>
                  </a:lnTo>
                  <a:close/>
                </a:path>
                <a:path w="845185" h="516254">
                  <a:moveTo>
                    <a:pt x="820674" y="19812"/>
                  </a:moveTo>
                  <a:lnTo>
                    <a:pt x="820674" y="16001"/>
                  </a:lnTo>
                  <a:lnTo>
                    <a:pt x="818388" y="11429"/>
                  </a:lnTo>
                  <a:lnTo>
                    <a:pt x="817626" y="9143"/>
                  </a:lnTo>
                  <a:lnTo>
                    <a:pt x="816863" y="7620"/>
                  </a:lnTo>
                  <a:lnTo>
                    <a:pt x="816101" y="5334"/>
                  </a:lnTo>
                  <a:lnTo>
                    <a:pt x="814578" y="4571"/>
                  </a:lnTo>
                  <a:lnTo>
                    <a:pt x="813816" y="3048"/>
                  </a:lnTo>
                  <a:lnTo>
                    <a:pt x="810768" y="0"/>
                  </a:lnTo>
                  <a:lnTo>
                    <a:pt x="808482" y="0"/>
                  </a:lnTo>
                  <a:lnTo>
                    <a:pt x="747522" y="29718"/>
                  </a:lnTo>
                  <a:lnTo>
                    <a:pt x="745236" y="30479"/>
                  </a:lnTo>
                  <a:lnTo>
                    <a:pt x="743712" y="32004"/>
                  </a:lnTo>
                  <a:lnTo>
                    <a:pt x="742188" y="34290"/>
                  </a:lnTo>
                  <a:lnTo>
                    <a:pt x="741426" y="36576"/>
                  </a:lnTo>
                  <a:lnTo>
                    <a:pt x="742188" y="38862"/>
                  </a:lnTo>
                  <a:lnTo>
                    <a:pt x="742950" y="41909"/>
                  </a:lnTo>
                  <a:lnTo>
                    <a:pt x="776478" y="112137"/>
                  </a:lnTo>
                  <a:lnTo>
                    <a:pt x="776478" y="42671"/>
                  </a:lnTo>
                  <a:lnTo>
                    <a:pt x="819150" y="22098"/>
                  </a:lnTo>
                  <a:lnTo>
                    <a:pt x="819912" y="21335"/>
                  </a:lnTo>
                  <a:lnTo>
                    <a:pt x="819912" y="20573"/>
                  </a:lnTo>
                  <a:lnTo>
                    <a:pt x="820674" y="19812"/>
                  </a:lnTo>
                  <a:close/>
                </a:path>
                <a:path w="845185" h="516254">
                  <a:moveTo>
                    <a:pt x="844296" y="79247"/>
                  </a:moveTo>
                  <a:lnTo>
                    <a:pt x="844296" y="72389"/>
                  </a:lnTo>
                  <a:lnTo>
                    <a:pt x="843534" y="70865"/>
                  </a:lnTo>
                  <a:lnTo>
                    <a:pt x="842772" y="68579"/>
                  </a:lnTo>
                  <a:lnTo>
                    <a:pt x="842010" y="67055"/>
                  </a:lnTo>
                  <a:lnTo>
                    <a:pt x="841248" y="64769"/>
                  </a:lnTo>
                  <a:lnTo>
                    <a:pt x="839724" y="63245"/>
                  </a:lnTo>
                  <a:lnTo>
                    <a:pt x="838962" y="61721"/>
                  </a:lnTo>
                  <a:lnTo>
                    <a:pt x="835151" y="57911"/>
                  </a:lnTo>
                  <a:lnTo>
                    <a:pt x="833628" y="57911"/>
                  </a:lnTo>
                  <a:lnTo>
                    <a:pt x="832866" y="58673"/>
                  </a:lnTo>
                  <a:lnTo>
                    <a:pt x="793242" y="77723"/>
                  </a:lnTo>
                  <a:lnTo>
                    <a:pt x="776478" y="42671"/>
                  </a:lnTo>
                  <a:lnTo>
                    <a:pt x="776478" y="112137"/>
                  </a:lnTo>
                  <a:lnTo>
                    <a:pt x="799338" y="160019"/>
                  </a:lnTo>
                  <a:lnTo>
                    <a:pt x="800862" y="161543"/>
                  </a:lnTo>
                  <a:lnTo>
                    <a:pt x="801624" y="161543"/>
                  </a:lnTo>
                  <a:lnTo>
                    <a:pt x="803148" y="162305"/>
                  </a:lnTo>
                  <a:lnTo>
                    <a:pt x="803148" y="98297"/>
                  </a:lnTo>
                  <a:lnTo>
                    <a:pt x="842772" y="79247"/>
                  </a:lnTo>
                  <a:lnTo>
                    <a:pt x="844296" y="79247"/>
                  </a:lnTo>
                  <a:close/>
                </a:path>
                <a:path w="845185" h="516254">
                  <a:moveTo>
                    <a:pt x="826769" y="150113"/>
                  </a:moveTo>
                  <a:lnTo>
                    <a:pt x="826769" y="147827"/>
                  </a:lnTo>
                  <a:lnTo>
                    <a:pt x="826007" y="147065"/>
                  </a:lnTo>
                  <a:lnTo>
                    <a:pt x="803148" y="98297"/>
                  </a:lnTo>
                  <a:lnTo>
                    <a:pt x="803148" y="162305"/>
                  </a:lnTo>
                  <a:lnTo>
                    <a:pt x="803910" y="161543"/>
                  </a:lnTo>
                  <a:lnTo>
                    <a:pt x="806958" y="161543"/>
                  </a:lnTo>
                  <a:lnTo>
                    <a:pt x="810006" y="160019"/>
                  </a:lnTo>
                  <a:lnTo>
                    <a:pt x="812292" y="159257"/>
                  </a:lnTo>
                  <a:lnTo>
                    <a:pt x="815340" y="157733"/>
                  </a:lnTo>
                  <a:lnTo>
                    <a:pt x="817626" y="156971"/>
                  </a:lnTo>
                  <a:lnTo>
                    <a:pt x="819912" y="155447"/>
                  </a:lnTo>
                  <a:lnTo>
                    <a:pt x="822960" y="153923"/>
                  </a:lnTo>
                  <a:lnTo>
                    <a:pt x="826769" y="150113"/>
                  </a:lnTo>
                  <a:close/>
                </a:path>
                <a:path w="845185" h="516254">
                  <a:moveTo>
                    <a:pt x="845057" y="77723"/>
                  </a:moveTo>
                  <a:lnTo>
                    <a:pt x="845057" y="74675"/>
                  </a:lnTo>
                  <a:lnTo>
                    <a:pt x="844296" y="73151"/>
                  </a:lnTo>
                  <a:lnTo>
                    <a:pt x="844296" y="78485"/>
                  </a:lnTo>
                  <a:lnTo>
                    <a:pt x="845057" y="77723"/>
                  </a:lnTo>
                  <a:close/>
                </a:path>
              </a:pathLst>
            </a:custGeom>
            <a:solidFill>
              <a:srgbClr val="FF0000"/>
            </a:solidFill>
          </p:spPr>
          <p:txBody>
            <a:bodyPr wrap="square" lIns="0" tIns="0" rIns="0" bIns="0" rtlCol="0"/>
            <a:lstStyle/>
            <a:p>
              <a:endParaRPr/>
            </a:p>
          </p:txBody>
        </p:sp>
      </p:grpSp>
      <p:sp>
        <p:nvSpPr>
          <p:cNvPr id="9" name="矩形 8"/>
          <p:cNvSpPr/>
          <p:nvPr/>
        </p:nvSpPr>
        <p:spPr>
          <a:xfrm>
            <a:off x="3048000" y="889844"/>
            <a:ext cx="6096000" cy="369332"/>
          </a:xfrm>
          <a:prstGeom prst="rect">
            <a:avLst/>
          </a:prstGeom>
        </p:spPr>
        <p:txBody>
          <a:bodyPr>
            <a:spAutoFit/>
          </a:bodyPr>
          <a:lstStyle/>
          <a:p>
            <a:endParaRPr lang="zh-TW" altLang="en-US" dirty="0"/>
          </a:p>
        </p:txBody>
      </p:sp>
      <p:sp>
        <p:nvSpPr>
          <p:cNvPr id="10" name="矩形 9"/>
          <p:cNvSpPr/>
          <p:nvPr/>
        </p:nvSpPr>
        <p:spPr>
          <a:xfrm>
            <a:off x="8763000" y="4800599"/>
            <a:ext cx="2895600" cy="369332"/>
          </a:xfrm>
          <a:prstGeom prst="rect">
            <a:avLst/>
          </a:prstGeom>
        </p:spPr>
        <p:txBody>
          <a:bodyPr wrap="square">
            <a:spAutoFit/>
          </a:bodyPr>
          <a:lstStyle/>
          <a:p>
            <a:endParaRPr lang="zh-TW"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248910"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5.2 </a:t>
            </a:r>
            <a:r>
              <a:rPr lang="zh-TW" altLang="en-US" sz="3200" spc="-10" dirty="0" smtClean="0"/>
              <a:t>缺陷和失誤</a:t>
            </a:r>
            <a:endParaRPr sz="3200" dirty="0"/>
          </a:p>
        </p:txBody>
      </p:sp>
      <p:sp>
        <p:nvSpPr>
          <p:cNvPr id="3" name="object 3"/>
          <p:cNvSpPr txBox="1"/>
          <p:nvPr/>
        </p:nvSpPr>
        <p:spPr>
          <a:xfrm>
            <a:off x="688340" y="1447800"/>
            <a:ext cx="10820400" cy="4898136"/>
          </a:xfrm>
          <a:prstGeom prst="rect">
            <a:avLst/>
          </a:prstGeom>
        </p:spPr>
        <p:txBody>
          <a:bodyPr vert="horz" wrap="square" lIns="0" tIns="75565" rIns="0" bIns="0" rtlCol="0">
            <a:spAutoFit/>
          </a:bodyPr>
          <a:lstStyle/>
          <a:p>
            <a:pPr marL="494665" indent="-482600">
              <a:lnSpc>
                <a:spcPct val="100000"/>
              </a:lnSpc>
              <a:spcBef>
                <a:spcPts val="595"/>
              </a:spcBef>
              <a:buFont typeface="Wingdings"/>
              <a:buChar char=""/>
              <a:tabLst>
                <a:tab pos="494665" algn="l"/>
                <a:tab pos="495300" algn="l"/>
              </a:tabLst>
            </a:pPr>
            <a:r>
              <a:rPr lang="zh-TW" altLang="en-US" sz="2800" spc="-155" dirty="0">
                <a:latin typeface="Trebuchet MS"/>
                <a:cs typeface="Trebuchet MS"/>
              </a:rPr>
              <a:t>抱持懷疑的態度：當人們告訴你資料探勘的結果和他們得到的準確率，接著你一定要在你的全新的他們沒有見過的數據上測試他們的分類器</a:t>
            </a:r>
            <a:r>
              <a:rPr lang="zh-TW" altLang="en-US" sz="2800" spc="-155" dirty="0" smtClean="0">
                <a:latin typeface="Trebuchet MS"/>
                <a:cs typeface="Trebuchet MS"/>
              </a:rPr>
              <a:t>。</a:t>
            </a:r>
            <a:endParaRPr lang="en-US" sz="2800" dirty="0" smtClean="0">
              <a:latin typeface="Trebuchet MS"/>
              <a:cs typeface="Trebuchet MS"/>
            </a:endParaRPr>
          </a:p>
          <a:p>
            <a:pPr marL="494665" indent="-482600">
              <a:spcBef>
                <a:spcPts val="500"/>
              </a:spcBef>
              <a:buFont typeface="Wingdings"/>
              <a:buChar char=""/>
              <a:tabLst>
                <a:tab pos="494665" algn="l"/>
                <a:tab pos="495300" algn="l"/>
              </a:tabLst>
            </a:pPr>
            <a:endParaRPr lang="en-US" altLang="zh-TW" sz="2800" spc="-135" dirty="0">
              <a:latin typeface="Trebuchet MS"/>
              <a:cs typeface="Trebuchet MS"/>
            </a:endParaRPr>
          </a:p>
          <a:p>
            <a:pPr marL="494665" indent="-482600">
              <a:spcBef>
                <a:spcPts val="500"/>
              </a:spcBef>
              <a:buFont typeface="Wingdings"/>
              <a:buChar char=""/>
              <a:tabLst>
                <a:tab pos="494665" algn="l"/>
                <a:tab pos="495300" algn="l"/>
              </a:tabLst>
            </a:pPr>
            <a:r>
              <a:rPr lang="zh-TW" altLang="en-US" sz="2800" spc="-135" dirty="0" smtClean="0">
                <a:latin typeface="Trebuchet MS"/>
                <a:cs typeface="Trebuchet MS"/>
              </a:rPr>
              <a:t>過度</a:t>
            </a:r>
            <a:r>
              <a:rPr lang="zh-TW" altLang="en-US" sz="2800" spc="-135" dirty="0">
                <a:latin typeface="Trebuchet MS"/>
                <a:cs typeface="Trebuchet MS"/>
              </a:rPr>
              <a:t>擬合有很多</a:t>
            </a:r>
            <a:r>
              <a:rPr lang="zh-TW" altLang="en-US" sz="2800" spc="-135" dirty="0" smtClean="0">
                <a:latin typeface="Trebuchet MS"/>
                <a:cs typeface="Trebuchet MS"/>
              </a:rPr>
              <a:t>種面向</a:t>
            </a:r>
            <a:r>
              <a:rPr lang="zh-TW" altLang="en-US" sz="2800" spc="-125" dirty="0">
                <a:latin typeface="Trebuchet MS"/>
                <a:cs typeface="Trebuchet MS"/>
              </a:rPr>
              <a:t>。</a:t>
            </a:r>
            <a:endParaRPr lang="zh-TW" altLang="en-US" sz="2800" dirty="0">
              <a:latin typeface="Trebuchet MS"/>
              <a:cs typeface="Trebuchet MS"/>
            </a:endParaRPr>
          </a:p>
          <a:p>
            <a:pPr marL="494665" indent="-482600">
              <a:lnSpc>
                <a:spcPct val="100000"/>
              </a:lnSpc>
              <a:spcBef>
                <a:spcPts val="500"/>
              </a:spcBef>
              <a:buFont typeface="Wingdings"/>
              <a:buChar char=""/>
              <a:tabLst>
                <a:tab pos="494665" algn="l"/>
                <a:tab pos="495300" algn="l"/>
              </a:tabLst>
            </a:pPr>
            <a:endParaRPr sz="2800" dirty="0">
              <a:latin typeface="Trebuchet MS"/>
              <a:cs typeface="Trebuchet MS"/>
            </a:endParaRPr>
          </a:p>
          <a:p>
            <a:pPr marL="494665" indent="-482600">
              <a:spcBef>
                <a:spcPts val="505"/>
              </a:spcBef>
              <a:buFont typeface="Wingdings"/>
              <a:buChar char=""/>
              <a:tabLst>
                <a:tab pos="494665" algn="l"/>
                <a:tab pos="495300" algn="l"/>
              </a:tabLst>
            </a:pPr>
            <a:r>
              <a:rPr lang="zh-TW" altLang="en-US" sz="2800" spc="-25" dirty="0">
                <a:latin typeface="Trebuchet MS"/>
                <a:cs typeface="Trebuchet MS"/>
              </a:rPr>
              <a:t>殘缺</a:t>
            </a:r>
            <a:r>
              <a:rPr lang="zh-TW" altLang="en-US" sz="2800" spc="-25" dirty="0" smtClean="0">
                <a:latin typeface="Trebuchet MS"/>
                <a:cs typeface="Trebuchet MS"/>
              </a:rPr>
              <a:t>值</a:t>
            </a:r>
            <a:r>
              <a:rPr sz="2800" spc="-120" dirty="0" smtClean="0">
                <a:latin typeface="Trebuchet MS"/>
                <a:cs typeface="Trebuchet MS"/>
              </a:rPr>
              <a:t> </a:t>
            </a:r>
            <a:r>
              <a:rPr sz="2800" spc="365" dirty="0" smtClean="0">
                <a:latin typeface="Trebuchet MS"/>
                <a:cs typeface="Trebuchet MS"/>
              </a:rPr>
              <a:t>–</a:t>
            </a:r>
            <a:r>
              <a:rPr lang="zh-TW" altLang="en-US" sz="2800" spc="-525" dirty="0">
                <a:latin typeface="Trebuchet MS"/>
                <a:cs typeface="Trebuchet MS"/>
              </a:rPr>
              <a:t>不同的學習算法關於殘缺值有不同的假設</a:t>
            </a:r>
            <a:r>
              <a:rPr lang="zh-TW" altLang="en-US" sz="2800" spc="-125" dirty="0" smtClean="0">
                <a:latin typeface="Trebuchet MS"/>
                <a:cs typeface="Trebuchet MS"/>
              </a:rPr>
              <a:t>。</a:t>
            </a:r>
            <a:endParaRPr lang="zh-TW" altLang="en-US" sz="2800" dirty="0">
              <a:latin typeface="Trebuchet MS"/>
              <a:cs typeface="Trebuchet MS"/>
            </a:endParaRPr>
          </a:p>
          <a:p>
            <a:pPr marL="494665" indent="-482600">
              <a:lnSpc>
                <a:spcPct val="100000"/>
              </a:lnSpc>
              <a:spcBef>
                <a:spcPts val="505"/>
              </a:spcBef>
              <a:buFont typeface="Wingdings"/>
              <a:buChar char=""/>
              <a:tabLst>
                <a:tab pos="494665" algn="l"/>
                <a:tab pos="495300" algn="l"/>
              </a:tabLst>
            </a:pPr>
            <a:endParaRPr sz="2800" dirty="0">
              <a:latin typeface="Trebuchet MS"/>
              <a:cs typeface="Trebuchet MS"/>
            </a:endParaRPr>
          </a:p>
          <a:p>
            <a:pPr marL="494665" indent="-482600">
              <a:spcBef>
                <a:spcPts val="495"/>
              </a:spcBef>
              <a:buFont typeface="Wingdings"/>
              <a:buChar char=""/>
              <a:tabLst>
                <a:tab pos="494665" algn="l"/>
                <a:tab pos="495300" algn="l"/>
              </a:tabLst>
            </a:pPr>
            <a:r>
              <a:rPr lang="zh-TW" altLang="en-US" sz="2800" spc="-5" dirty="0">
                <a:latin typeface="Trebuchet MS"/>
                <a:cs typeface="Trebuchet MS"/>
              </a:rPr>
              <a:t>沒有到處適用的最好的學習</a:t>
            </a:r>
            <a:r>
              <a:rPr lang="zh-TW" altLang="en-US" sz="2800" spc="-5" dirty="0" smtClean="0">
                <a:latin typeface="Trebuchet MS"/>
                <a:cs typeface="Trebuchet MS"/>
              </a:rPr>
              <a:t>方法</a:t>
            </a:r>
            <a:r>
              <a:rPr lang="zh-TW" altLang="en-US" sz="2800" spc="-125" dirty="0">
                <a:latin typeface="Trebuchet MS"/>
                <a:cs typeface="Trebuchet MS"/>
              </a:rPr>
              <a:t>。</a:t>
            </a:r>
            <a:endParaRPr lang="zh-TW" altLang="en-US" sz="2800" dirty="0">
              <a:latin typeface="Trebuchet MS"/>
              <a:cs typeface="Trebuchet MS"/>
            </a:endParaRPr>
          </a:p>
          <a:p>
            <a:pPr marL="494665" indent="-482600">
              <a:lnSpc>
                <a:spcPct val="100000"/>
              </a:lnSpc>
              <a:spcBef>
                <a:spcPts val="495"/>
              </a:spcBef>
              <a:buFont typeface="Wingdings"/>
              <a:buChar char=""/>
              <a:tabLst>
                <a:tab pos="494665" algn="l"/>
                <a:tab pos="495300" algn="l"/>
              </a:tabLst>
            </a:pPr>
            <a:endParaRPr sz="2800" dirty="0">
              <a:latin typeface="Trebuchet MS"/>
              <a:cs typeface="Trebuchet MS"/>
            </a:endParaRPr>
          </a:p>
          <a:p>
            <a:pPr marL="494665" indent="-482600">
              <a:lnSpc>
                <a:spcPct val="100000"/>
              </a:lnSpc>
              <a:spcBef>
                <a:spcPts val="500"/>
              </a:spcBef>
              <a:buFont typeface="Wingdings"/>
              <a:buChar char=""/>
              <a:tabLst>
                <a:tab pos="494665" algn="l"/>
                <a:tab pos="495300" algn="l"/>
              </a:tabLst>
            </a:pPr>
            <a:r>
              <a:rPr lang="zh-TW" altLang="en-US" sz="2800" spc="-125" dirty="0">
                <a:latin typeface="Trebuchet MS"/>
                <a:cs typeface="Trebuchet MS"/>
              </a:rPr>
              <a:t>資料探勘是一門試驗科學，很容易被引用資料探勘試驗結果的人誤導。</a:t>
            </a:r>
            <a:endParaRPr sz="2800" dirty="0">
              <a:latin typeface="Trebuchet MS"/>
              <a:cs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62979" y="491295"/>
            <a:ext cx="2356582" cy="76323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377182" y="2933954"/>
            <a:ext cx="3138805" cy="3451586"/>
          </a:xfrm>
          <a:prstGeom prst="rect">
            <a:avLst/>
          </a:prstGeom>
        </p:spPr>
        <p:txBody>
          <a:bodyPr vert="horz" wrap="square" lIns="0" tIns="12065" rIns="0" bIns="0" rtlCol="0">
            <a:spAutoFit/>
          </a:bodyPr>
          <a:lstStyle/>
          <a:p>
            <a:pPr algn="ctr">
              <a:lnSpc>
                <a:spcPct val="100000"/>
              </a:lnSpc>
              <a:spcBef>
                <a:spcPts val="95"/>
              </a:spcBef>
            </a:pPr>
            <a:r>
              <a:rPr sz="2000" spc="-85" dirty="0">
                <a:latin typeface="Trebuchet MS"/>
                <a:cs typeface="Trebuchet MS"/>
              </a:rPr>
              <a:t>Class </a:t>
            </a:r>
            <a:r>
              <a:rPr sz="2000" spc="-40" dirty="0">
                <a:latin typeface="Trebuchet MS"/>
                <a:cs typeface="Trebuchet MS"/>
              </a:rPr>
              <a:t>5 </a:t>
            </a:r>
            <a:r>
              <a:rPr sz="2000" spc="260" dirty="0">
                <a:latin typeface="Trebuchet MS"/>
                <a:cs typeface="Trebuchet MS"/>
              </a:rPr>
              <a:t>–</a:t>
            </a:r>
            <a:r>
              <a:rPr sz="2000" spc="-409" dirty="0">
                <a:latin typeface="Trebuchet MS"/>
                <a:cs typeface="Trebuchet MS"/>
              </a:rPr>
              <a:t> </a:t>
            </a:r>
            <a:r>
              <a:rPr sz="2000" spc="-70" dirty="0">
                <a:latin typeface="Trebuchet MS"/>
                <a:cs typeface="Trebuchet MS"/>
              </a:rPr>
              <a:t>Lesson </a:t>
            </a:r>
            <a:r>
              <a:rPr sz="2000" spc="-40" dirty="0">
                <a:latin typeface="Trebuchet MS"/>
                <a:cs typeface="Trebuchet MS"/>
              </a:rPr>
              <a:t>3</a:t>
            </a:r>
            <a:endParaRPr sz="2000" dirty="0">
              <a:latin typeface="Trebuchet MS"/>
              <a:cs typeface="Trebuchet MS"/>
            </a:endParaRPr>
          </a:p>
          <a:p>
            <a:pPr algn="ctr">
              <a:lnSpc>
                <a:spcPct val="100000"/>
              </a:lnSpc>
              <a:spcBef>
                <a:spcPts val="1500"/>
              </a:spcBef>
            </a:pPr>
            <a:r>
              <a:rPr lang="zh-TW" altLang="en-US" sz="2000" i="1" spc="-65" dirty="0" smtClean="0">
                <a:latin typeface="Trebuchet MS"/>
                <a:cs typeface="Trebuchet MS"/>
              </a:rPr>
              <a:t>資料探勘中的道德規範</a:t>
            </a:r>
            <a:endParaRPr sz="2000" dirty="0">
              <a:latin typeface="Trebuchet MS"/>
              <a:cs typeface="Trebuchet MS"/>
            </a:endParaRPr>
          </a:p>
          <a:p>
            <a:pPr marL="1270" algn="ctr">
              <a:lnSpc>
                <a:spcPct val="100000"/>
              </a:lnSpc>
              <a:spcBef>
                <a:spcPts val="1700"/>
              </a:spcBef>
            </a:pPr>
            <a:r>
              <a:rPr sz="2300" spc="-75" dirty="0">
                <a:latin typeface="Trebuchet MS"/>
                <a:cs typeface="Trebuchet MS"/>
              </a:rPr>
              <a:t>Ian </a:t>
            </a:r>
            <a:r>
              <a:rPr sz="2300" spc="-170" dirty="0">
                <a:latin typeface="Trebuchet MS"/>
                <a:cs typeface="Trebuchet MS"/>
              </a:rPr>
              <a:t>H.</a:t>
            </a:r>
            <a:r>
              <a:rPr sz="2300" spc="-280" dirty="0">
                <a:latin typeface="Trebuchet MS"/>
                <a:cs typeface="Trebuchet MS"/>
              </a:rPr>
              <a:t> </a:t>
            </a:r>
            <a:r>
              <a:rPr sz="2300" spc="-95" dirty="0">
                <a:latin typeface="Trebuchet MS"/>
                <a:cs typeface="Trebuchet MS"/>
              </a:rPr>
              <a:t>Witten</a:t>
            </a:r>
            <a:endParaRPr sz="2300" dirty="0">
              <a:latin typeface="Trebuchet MS"/>
              <a:cs typeface="Trebuchet MS"/>
            </a:endParaRPr>
          </a:p>
          <a:p>
            <a:pPr>
              <a:lnSpc>
                <a:spcPct val="100000"/>
              </a:lnSpc>
              <a:spcBef>
                <a:spcPts val="30"/>
              </a:spcBef>
            </a:pPr>
            <a:endParaRPr sz="1850" dirty="0">
              <a:latin typeface="Trebuchet MS"/>
              <a:cs typeface="Trebuchet MS"/>
            </a:endParaRPr>
          </a:p>
          <a:p>
            <a:pPr marL="12700" marR="5080" algn="ctr">
              <a:lnSpc>
                <a:spcPct val="100000"/>
              </a:lnSpc>
            </a:pPr>
            <a:r>
              <a:rPr sz="1800" spc="-75" dirty="0">
                <a:latin typeface="Trebuchet MS"/>
                <a:cs typeface="Trebuchet MS"/>
              </a:rPr>
              <a:t>Department </a:t>
            </a:r>
            <a:r>
              <a:rPr sz="1800" spc="-70" dirty="0">
                <a:latin typeface="Trebuchet MS"/>
                <a:cs typeface="Trebuchet MS"/>
              </a:rPr>
              <a:t>of </a:t>
            </a:r>
            <a:r>
              <a:rPr sz="1800" spc="-75" dirty="0">
                <a:latin typeface="Trebuchet MS"/>
                <a:cs typeface="Trebuchet MS"/>
              </a:rPr>
              <a:t>Computer</a:t>
            </a:r>
            <a:r>
              <a:rPr sz="1800" spc="-254" dirty="0">
                <a:latin typeface="Trebuchet MS"/>
                <a:cs typeface="Trebuchet MS"/>
              </a:rPr>
              <a:t> </a:t>
            </a:r>
            <a:r>
              <a:rPr sz="1800" spc="-95" dirty="0">
                <a:latin typeface="Trebuchet MS"/>
                <a:cs typeface="Trebuchet MS"/>
              </a:rPr>
              <a:t>Science  </a:t>
            </a:r>
            <a:r>
              <a:rPr sz="1800" spc="-80" dirty="0">
                <a:latin typeface="Trebuchet MS"/>
                <a:cs typeface="Trebuchet MS"/>
              </a:rPr>
              <a:t>University </a:t>
            </a:r>
            <a:r>
              <a:rPr sz="1800" spc="-70" dirty="0">
                <a:latin typeface="Trebuchet MS"/>
                <a:cs typeface="Trebuchet MS"/>
              </a:rPr>
              <a:t>of</a:t>
            </a:r>
            <a:r>
              <a:rPr sz="1800" spc="-200" dirty="0">
                <a:latin typeface="Trebuchet MS"/>
                <a:cs typeface="Trebuchet MS"/>
              </a:rPr>
              <a:t> </a:t>
            </a:r>
            <a:r>
              <a:rPr sz="1800" spc="-80" dirty="0">
                <a:latin typeface="Trebuchet MS"/>
                <a:cs typeface="Trebuchet MS"/>
              </a:rPr>
              <a:t>Waikato</a:t>
            </a:r>
            <a:endParaRPr sz="1800" dirty="0">
              <a:latin typeface="Trebuchet MS"/>
              <a:cs typeface="Trebuchet MS"/>
            </a:endParaRPr>
          </a:p>
          <a:p>
            <a:pPr algn="ctr">
              <a:lnSpc>
                <a:spcPct val="100000"/>
              </a:lnSpc>
            </a:pPr>
            <a:r>
              <a:rPr sz="1800" spc="-50" dirty="0">
                <a:latin typeface="Trebuchet MS"/>
                <a:cs typeface="Trebuchet MS"/>
              </a:rPr>
              <a:t>New</a:t>
            </a:r>
            <a:r>
              <a:rPr sz="1800" spc="-130" dirty="0">
                <a:latin typeface="Trebuchet MS"/>
                <a:cs typeface="Trebuchet MS"/>
              </a:rPr>
              <a:t> </a:t>
            </a:r>
            <a:r>
              <a:rPr sz="1800" spc="-95" dirty="0">
                <a:latin typeface="Trebuchet MS"/>
                <a:cs typeface="Trebuchet MS"/>
              </a:rPr>
              <a:t>Zealand</a:t>
            </a:r>
            <a:endParaRPr sz="1800" dirty="0">
              <a:latin typeface="Trebuchet MS"/>
              <a:cs typeface="Trebuchet MS"/>
            </a:endParaRPr>
          </a:p>
          <a:p>
            <a:pPr>
              <a:lnSpc>
                <a:spcPct val="100000"/>
              </a:lnSpc>
            </a:pPr>
            <a:endParaRPr sz="1800" dirty="0">
              <a:latin typeface="Trebuchet MS"/>
              <a:cs typeface="Trebuchet MS"/>
            </a:endParaRPr>
          </a:p>
          <a:p>
            <a:pPr>
              <a:lnSpc>
                <a:spcPct val="100000"/>
              </a:lnSpc>
              <a:spcBef>
                <a:spcPts val="50"/>
              </a:spcBef>
            </a:pPr>
            <a:endParaRPr sz="2450" dirty="0">
              <a:latin typeface="Trebuchet MS"/>
              <a:cs typeface="Trebuchet MS"/>
            </a:endParaRPr>
          </a:p>
          <a:p>
            <a:pPr marL="17780" algn="ctr">
              <a:lnSpc>
                <a:spcPct val="100000"/>
              </a:lnSpc>
            </a:pPr>
            <a:r>
              <a:rPr sz="1800" b="1" spc="-130" dirty="0">
                <a:solidFill>
                  <a:srgbClr val="E41815"/>
                </a:solidFill>
                <a:latin typeface="Trebuchet MS"/>
                <a:cs typeface="Trebuchet MS"/>
              </a:rPr>
              <a:t>weka.waikato.ac.nz</a:t>
            </a:r>
            <a:endParaRPr sz="1800" dirty="0">
              <a:latin typeface="Trebuchet MS"/>
              <a:cs typeface="Trebuchet MS"/>
            </a:endParaRPr>
          </a:p>
        </p:txBody>
      </p:sp>
      <p:sp>
        <p:nvSpPr>
          <p:cNvPr id="4" name="object 4"/>
          <p:cNvSpPr txBox="1">
            <a:spLocks noGrp="1"/>
          </p:cNvSpPr>
          <p:nvPr>
            <p:ph type="title"/>
          </p:nvPr>
        </p:nvSpPr>
        <p:spPr>
          <a:xfrm>
            <a:off x="3429252" y="1866392"/>
            <a:ext cx="5486147" cy="628377"/>
          </a:xfrm>
          <a:prstGeom prst="rect">
            <a:avLst/>
          </a:prstGeom>
        </p:spPr>
        <p:txBody>
          <a:bodyPr vert="horz" wrap="square" lIns="0" tIns="12700" rIns="0" bIns="0" rtlCol="0">
            <a:spAutoFit/>
          </a:bodyPr>
          <a:lstStyle/>
          <a:p>
            <a:pPr marL="12700">
              <a:lnSpc>
                <a:spcPct val="100000"/>
              </a:lnSpc>
              <a:spcBef>
                <a:spcPts val="100"/>
              </a:spcBef>
            </a:pPr>
            <a:r>
              <a:rPr lang="zh-TW" altLang="en-US" spc="-20" dirty="0" smtClean="0"/>
              <a:t>使用</a:t>
            </a:r>
            <a:r>
              <a:rPr lang="en-US" altLang="zh-TW" spc="-20" dirty="0" smtClean="0"/>
              <a:t>Weka</a:t>
            </a:r>
            <a:r>
              <a:rPr lang="zh-TW" altLang="en-US" spc="-20" dirty="0" smtClean="0"/>
              <a:t>進行資料探勘</a:t>
            </a:r>
            <a:endParaRPr spc="-65" dirty="0"/>
          </a:p>
        </p:txBody>
      </p:sp>
      <p:grpSp>
        <p:nvGrpSpPr>
          <p:cNvPr id="5" name="object 5"/>
          <p:cNvGrpSpPr/>
          <p:nvPr/>
        </p:nvGrpSpPr>
        <p:grpSpPr>
          <a:xfrm>
            <a:off x="469398" y="578605"/>
            <a:ext cx="596900" cy="596900"/>
            <a:chOff x="469398" y="578605"/>
            <a:chExt cx="596900" cy="596900"/>
          </a:xfrm>
        </p:grpSpPr>
        <p:sp>
          <p:nvSpPr>
            <p:cNvPr id="6" name="object 6"/>
            <p:cNvSpPr/>
            <p:nvPr/>
          </p:nvSpPr>
          <p:spPr>
            <a:xfrm>
              <a:off x="496747" y="605967"/>
              <a:ext cx="541680" cy="54168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96747" y="605967"/>
              <a:ext cx="542290" cy="542290"/>
            </a:xfrm>
            <a:custGeom>
              <a:avLst/>
              <a:gdLst/>
              <a:ahLst/>
              <a:cxnLst/>
              <a:rect l="l" t="t" r="r" b="b"/>
              <a:pathLst>
                <a:path w="542290" h="542290">
                  <a:moveTo>
                    <a:pt x="541680" y="270840"/>
                  </a:moveTo>
                  <a:lnTo>
                    <a:pt x="537316" y="319523"/>
                  </a:lnTo>
                  <a:lnTo>
                    <a:pt x="524735" y="365344"/>
                  </a:lnTo>
                  <a:lnTo>
                    <a:pt x="504702" y="407538"/>
                  </a:lnTo>
                  <a:lnTo>
                    <a:pt x="477982" y="445338"/>
                  </a:lnTo>
                  <a:lnTo>
                    <a:pt x="445338" y="477982"/>
                  </a:lnTo>
                  <a:lnTo>
                    <a:pt x="407538" y="504702"/>
                  </a:lnTo>
                  <a:lnTo>
                    <a:pt x="365344" y="524735"/>
                  </a:lnTo>
                  <a:lnTo>
                    <a:pt x="319523" y="537316"/>
                  </a:lnTo>
                  <a:lnTo>
                    <a:pt x="270840" y="541680"/>
                  </a:lnTo>
                  <a:lnTo>
                    <a:pt x="222156" y="537316"/>
                  </a:lnTo>
                  <a:lnTo>
                    <a:pt x="176335" y="524735"/>
                  </a:lnTo>
                  <a:lnTo>
                    <a:pt x="134142" y="504702"/>
                  </a:lnTo>
                  <a:lnTo>
                    <a:pt x="96341" y="477982"/>
                  </a:lnTo>
                  <a:lnTo>
                    <a:pt x="63698" y="445338"/>
                  </a:lnTo>
                  <a:lnTo>
                    <a:pt x="36977" y="407538"/>
                  </a:lnTo>
                  <a:lnTo>
                    <a:pt x="16944" y="365344"/>
                  </a:lnTo>
                  <a:lnTo>
                    <a:pt x="4363" y="319523"/>
                  </a:lnTo>
                  <a:lnTo>
                    <a:pt x="0" y="270840"/>
                  </a:lnTo>
                  <a:lnTo>
                    <a:pt x="4363" y="222156"/>
                  </a:lnTo>
                  <a:lnTo>
                    <a:pt x="16944" y="176335"/>
                  </a:lnTo>
                  <a:lnTo>
                    <a:pt x="36977" y="134142"/>
                  </a:lnTo>
                  <a:lnTo>
                    <a:pt x="63698" y="96341"/>
                  </a:lnTo>
                  <a:lnTo>
                    <a:pt x="96341" y="63698"/>
                  </a:lnTo>
                  <a:lnTo>
                    <a:pt x="134142" y="36977"/>
                  </a:lnTo>
                  <a:lnTo>
                    <a:pt x="176335" y="16944"/>
                  </a:lnTo>
                  <a:lnTo>
                    <a:pt x="222156" y="4363"/>
                  </a:lnTo>
                  <a:lnTo>
                    <a:pt x="270840" y="0"/>
                  </a:lnTo>
                  <a:lnTo>
                    <a:pt x="319523" y="4363"/>
                  </a:lnTo>
                  <a:lnTo>
                    <a:pt x="365344" y="16944"/>
                  </a:lnTo>
                  <a:lnTo>
                    <a:pt x="407538" y="36977"/>
                  </a:lnTo>
                  <a:lnTo>
                    <a:pt x="445338" y="63698"/>
                  </a:lnTo>
                  <a:lnTo>
                    <a:pt x="477982" y="96341"/>
                  </a:lnTo>
                  <a:lnTo>
                    <a:pt x="504702" y="134142"/>
                  </a:lnTo>
                  <a:lnTo>
                    <a:pt x="524735" y="176335"/>
                  </a:lnTo>
                  <a:lnTo>
                    <a:pt x="537316" y="222156"/>
                  </a:lnTo>
                  <a:lnTo>
                    <a:pt x="541680" y="270840"/>
                  </a:lnTo>
                  <a:close/>
                </a:path>
              </a:pathLst>
            </a:custGeom>
            <a:ln w="3175">
              <a:solidFill>
                <a:srgbClr val="231F20"/>
              </a:solidFill>
            </a:ln>
          </p:spPr>
          <p:txBody>
            <a:bodyPr wrap="square" lIns="0" tIns="0" rIns="0" bIns="0" rtlCol="0"/>
            <a:lstStyle/>
            <a:p>
              <a:endParaRPr/>
            </a:p>
          </p:txBody>
        </p:sp>
        <p:sp>
          <p:nvSpPr>
            <p:cNvPr id="8" name="object 8"/>
            <p:cNvSpPr/>
            <p:nvPr/>
          </p:nvSpPr>
          <p:spPr>
            <a:xfrm>
              <a:off x="470750" y="579958"/>
              <a:ext cx="593725" cy="593725"/>
            </a:xfrm>
            <a:custGeom>
              <a:avLst/>
              <a:gdLst/>
              <a:ahLst/>
              <a:cxnLst/>
              <a:rect l="l" t="t" r="r" b="b"/>
              <a:pathLst>
                <a:path w="593725" h="593725">
                  <a:moveTo>
                    <a:pt x="593686" y="296849"/>
                  </a:moveTo>
                  <a:lnTo>
                    <a:pt x="589801" y="344999"/>
                  </a:lnTo>
                  <a:lnTo>
                    <a:pt x="578553" y="390675"/>
                  </a:lnTo>
                  <a:lnTo>
                    <a:pt x="560552" y="433266"/>
                  </a:lnTo>
                  <a:lnTo>
                    <a:pt x="536411" y="472160"/>
                  </a:lnTo>
                  <a:lnTo>
                    <a:pt x="506741" y="506747"/>
                  </a:lnTo>
                  <a:lnTo>
                    <a:pt x="472152" y="536416"/>
                  </a:lnTo>
                  <a:lnTo>
                    <a:pt x="433256" y="560555"/>
                  </a:lnTo>
                  <a:lnTo>
                    <a:pt x="390664" y="578554"/>
                  </a:lnTo>
                  <a:lnTo>
                    <a:pt x="344987" y="589801"/>
                  </a:lnTo>
                  <a:lnTo>
                    <a:pt x="296837" y="593686"/>
                  </a:lnTo>
                  <a:lnTo>
                    <a:pt x="248687" y="589801"/>
                  </a:lnTo>
                  <a:lnTo>
                    <a:pt x="203011" y="578554"/>
                  </a:lnTo>
                  <a:lnTo>
                    <a:pt x="160420" y="560555"/>
                  </a:lnTo>
                  <a:lnTo>
                    <a:pt x="121526" y="536416"/>
                  </a:lnTo>
                  <a:lnTo>
                    <a:pt x="86939" y="506747"/>
                  </a:lnTo>
                  <a:lnTo>
                    <a:pt x="57270" y="472160"/>
                  </a:lnTo>
                  <a:lnTo>
                    <a:pt x="33131" y="433266"/>
                  </a:lnTo>
                  <a:lnTo>
                    <a:pt x="15132" y="390675"/>
                  </a:lnTo>
                  <a:lnTo>
                    <a:pt x="3884" y="344999"/>
                  </a:lnTo>
                  <a:lnTo>
                    <a:pt x="0" y="296849"/>
                  </a:lnTo>
                  <a:lnTo>
                    <a:pt x="3884" y="248699"/>
                  </a:lnTo>
                  <a:lnTo>
                    <a:pt x="15132" y="203022"/>
                  </a:lnTo>
                  <a:lnTo>
                    <a:pt x="33131" y="160430"/>
                  </a:lnTo>
                  <a:lnTo>
                    <a:pt x="57270" y="121534"/>
                  </a:lnTo>
                  <a:lnTo>
                    <a:pt x="86939" y="86945"/>
                  </a:lnTo>
                  <a:lnTo>
                    <a:pt x="121526" y="57275"/>
                  </a:lnTo>
                  <a:lnTo>
                    <a:pt x="160420" y="33134"/>
                  </a:lnTo>
                  <a:lnTo>
                    <a:pt x="203011" y="15133"/>
                  </a:lnTo>
                  <a:lnTo>
                    <a:pt x="248687" y="3885"/>
                  </a:lnTo>
                  <a:lnTo>
                    <a:pt x="296837" y="0"/>
                  </a:lnTo>
                  <a:lnTo>
                    <a:pt x="344987" y="3885"/>
                  </a:lnTo>
                  <a:lnTo>
                    <a:pt x="390664" y="15133"/>
                  </a:lnTo>
                  <a:lnTo>
                    <a:pt x="433256" y="33134"/>
                  </a:lnTo>
                  <a:lnTo>
                    <a:pt x="472152" y="57275"/>
                  </a:lnTo>
                  <a:lnTo>
                    <a:pt x="506741" y="86945"/>
                  </a:lnTo>
                  <a:lnTo>
                    <a:pt x="536411" y="121534"/>
                  </a:lnTo>
                  <a:lnTo>
                    <a:pt x="560552" y="160430"/>
                  </a:lnTo>
                  <a:lnTo>
                    <a:pt x="578553" y="203022"/>
                  </a:lnTo>
                  <a:lnTo>
                    <a:pt x="589801" y="248699"/>
                  </a:lnTo>
                  <a:lnTo>
                    <a:pt x="593686" y="296849"/>
                  </a:lnTo>
                  <a:close/>
                </a:path>
              </a:pathLst>
            </a:custGeom>
            <a:ln w="3175">
              <a:solidFill>
                <a:srgbClr val="231F20"/>
              </a:solidFill>
            </a:ln>
          </p:spPr>
          <p:txBody>
            <a:bodyPr wrap="square" lIns="0" tIns="0" rIns="0" bIns="0" rtlCol="0"/>
            <a:lstStyle/>
            <a:p>
              <a:endParaRPr/>
            </a:p>
          </p:txBody>
        </p:sp>
        <p:sp>
          <p:nvSpPr>
            <p:cNvPr id="9" name="object 9"/>
            <p:cNvSpPr/>
            <p:nvPr/>
          </p:nvSpPr>
          <p:spPr>
            <a:xfrm>
              <a:off x="568608" y="723044"/>
              <a:ext cx="393700" cy="318770"/>
            </a:xfrm>
            <a:custGeom>
              <a:avLst/>
              <a:gdLst/>
              <a:ahLst/>
              <a:cxnLst/>
              <a:rect l="l" t="t" r="r" b="b"/>
              <a:pathLst>
                <a:path w="393700" h="318769">
                  <a:moveTo>
                    <a:pt x="393327" y="46308"/>
                  </a:moveTo>
                  <a:lnTo>
                    <a:pt x="391981" y="42321"/>
                  </a:lnTo>
                  <a:lnTo>
                    <a:pt x="389974" y="37393"/>
                  </a:lnTo>
                  <a:lnTo>
                    <a:pt x="387396" y="36695"/>
                  </a:lnTo>
                  <a:lnTo>
                    <a:pt x="364425" y="28381"/>
                  </a:lnTo>
                  <a:lnTo>
                    <a:pt x="354230" y="23682"/>
                  </a:lnTo>
                  <a:lnTo>
                    <a:pt x="344787" y="17289"/>
                  </a:lnTo>
                  <a:lnTo>
                    <a:pt x="340850" y="13987"/>
                  </a:lnTo>
                  <a:lnTo>
                    <a:pt x="336418" y="11155"/>
                  </a:lnTo>
                  <a:lnTo>
                    <a:pt x="331884" y="8704"/>
                  </a:lnTo>
                  <a:lnTo>
                    <a:pt x="316744" y="2307"/>
                  </a:lnTo>
                  <a:lnTo>
                    <a:pt x="301677" y="0"/>
                  </a:lnTo>
                  <a:lnTo>
                    <a:pt x="286896" y="2590"/>
                  </a:lnTo>
                  <a:lnTo>
                    <a:pt x="272613" y="10888"/>
                  </a:lnTo>
                  <a:lnTo>
                    <a:pt x="266687" y="16551"/>
                  </a:lnTo>
                  <a:lnTo>
                    <a:pt x="261369" y="22980"/>
                  </a:lnTo>
                  <a:lnTo>
                    <a:pt x="246375" y="44276"/>
                  </a:lnTo>
                  <a:lnTo>
                    <a:pt x="239720" y="48290"/>
                  </a:lnTo>
                  <a:lnTo>
                    <a:pt x="227058" y="48899"/>
                  </a:lnTo>
                  <a:lnTo>
                    <a:pt x="219718" y="48747"/>
                  </a:lnTo>
                  <a:lnTo>
                    <a:pt x="207675" y="49226"/>
                  </a:lnTo>
                  <a:lnTo>
                    <a:pt x="196045" y="51504"/>
                  </a:lnTo>
                  <a:lnTo>
                    <a:pt x="184710" y="55042"/>
                  </a:lnTo>
                  <a:lnTo>
                    <a:pt x="167013" y="61917"/>
                  </a:lnTo>
                  <a:lnTo>
                    <a:pt x="160803" y="65346"/>
                  </a:lnTo>
                  <a:lnTo>
                    <a:pt x="149182" y="70667"/>
                  </a:lnTo>
                  <a:lnTo>
                    <a:pt x="144089" y="73969"/>
                  </a:lnTo>
                  <a:lnTo>
                    <a:pt x="130284" y="76280"/>
                  </a:lnTo>
                  <a:lnTo>
                    <a:pt x="123960" y="80256"/>
                  </a:lnTo>
                  <a:lnTo>
                    <a:pt x="111361" y="90123"/>
                  </a:lnTo>
                  <a:lnTo>
                    <a:pt x="104161" y="93679"/>
                  </a:lnTo>
                  <a:lnTo>
                    <a:pt x="94902" y="98988"/>
                  </a:lnTo>
                  <a:lnTo>
                    <a:pt x="59721" y="132737"/>
                  </a:lnTo>
                  <a:lnTo>
                    <a:pt x="47502" y="162845"/>
                  </a:lnTo>
                  <a:lnTo>
                    <a:pt x="38013" y="177042"/>
                  </a:lnTo>
                  <a:lnTo>
                    <a:pt x="26856" y="190030"/>
                  </a:lnTo>
                  <a:lnTo>
                    <a:pt x="8935" y="209474"/>
                  </a:lnTo>
                  <a:lnTo>
                    <a:pt x="3348" y="216495"/>
                  </a:lnTo>
                  <a:lnTo>
                    <a:pt x="0" y="224535"/>
                  </a:lnTo>
                  <a:lnTo>
                    <a:pt x="643" y="241609"/>
                  </a:lnTo>
                  <a:lnTo>
                    <a:pt x="3348" y="243578"/>
                  </a:lnTo>
                  <a:lnTo>
                    <a:pt x="17907" y="234129"/>
                  </a:lnTo>
                  <a:lnTo>
                    <a:pt x="44585" y="215752"/>
                  </a:lnTo>
                  <a:lnTo>
                    <a:pt x="55799" y="209128"/>
                  </a:lnTo>
                  <a:lnTo>
                    <a:pt x="67432" y="205176"/>
                  </a:lnTo>
                  <a:lnTo>
                    <a:pt x="79561" y="204600"/>
                  </a:lnTo>
                  <a:lnTo>
                    <a:pt x="92261" y="208106"/>
                  </a:lnTo>
                  <a:lnTo>
                    <a:pt x="98280" y="210786"/>
                  </a:lnTo>
                  <a:lnTo>
                    <a:pt x="117100" y="224813"/>
                  </a:lnTo>
                  <a:lnTo>
                    <a:pt x="125371" y="230038"/>
                  </a:lnTo>
                  <a:lnTo>
                    <a:pt x="134454" y="233270"/>
                  </a:lnTo>
                  <a:lnTo>
                    <a:pt x="144877" y="233291"/>
                  </a:lnTo>
                  <a:lnTo>
                    <a:pt x="147125" y="232897"/>
                  </a:lnTo>
                  <a:lnTo>
                    <a:pt x="149576" y="233697"/>
                  </a:lnTo>
                  <a:lnTo>
                    <a:pt x="171940" y="257509"/>
                  </a:lnTo>
                  <a:lnTo>
                    <a:pt x="175738" y="265307"/>
                  </a:lnTo>
                  <a:lnTo>
                    <a:pt x="172156" y="280738"/>
                  </a:lnTo>
                  <a:lnTo>
                    <a:pt x="172728" y="285322"/>
                  </a:lnTo>
                  <a:lnTo>
                    <a:pt x="178408" y="293887"/>
                  </a:lnTo>
                  <a:lnTo>
                    <a:pt x="182896" y="299004"/>
                  </a:lnTo>
                  <a:lnTo>
                    <a:pt x="188310" y="303125"/>
                  </a:lnTo>
                  <a:lnTo>
                    <a:pt x="194966" y="305846"/>
                  </a:lnTo>
                  <a:lnTo>
                    <a:pt x="198014" y="306620"/>
                  </a:lnTo>
                  <a:lnTo>
                    <a:pt x="203525" y="310316"/>
                  </a:lnTo>
                  <a:lnTo>
                    <a:pt x="213949" y="316011"/>
                  </a:lnTo>
                  <a:lnTo>
                    <a:pt x="224418" y="318292"/>
                  </a:lnTo>
                  <a:lnTo>
                    <a:pt x="235024" y="316867"/>
                  </a:lnTo>
                  <a:lnTo>
                    <a:pt x="245854" y="311446"/>
                  </a:lnTo>
                  <a:lnTo>
                    <a:pt x="253030" y="306531"/>
                  </a:lnTo>
                  <a:lnTo>
                    <a:pt x="254300" y="297921"/>
                  </a:lnTo>
                  <a:lnTo>
                    <a:pt x="240182" y="289583"/>
                  </a:lnTo>
                  <a:lnTo>
                    <a:pt x="233129" y="286278"/>
                  </a:lnTo>
                  <a:lnTo>
                    <a:pt x="225628" y="284274"/>
                  </a:lnTo>
                  <a:lnTo>
                    <a:pt x="217483" y="284218"/>
                  </a:lnTo>
                  <a:lnTo>
                    <a:pt x="213469" y="284751"/>
                  </a:lnTo>
                  <a:lnTo>
                    <a:pt x="209291" y="284230"/>
                  </a:lnTo>
                  <a:lnTo>
                    <a:pt x="188248" y="248764"/>
                  </a:lnTo>
                  <a:lnTo>
                    <a:pt x="188755" y="239526"/>
                  </a:lnTo>
                  <a:lnTo>
                    <a:pt x="213677" y="218338"/>
                  </a:lnTo>
                  <a:lnTo>
                    <a:pt x="218695" y="218751"/>
                  </a:lnTo>
                  <a:lnTo>
                    <a:pt x="222171" y="222356"/>
                  </a:lnTo>
                  <a:lnTo>
                    <a:pt x="224899" y="229481"/>
                  </a:lnTo>
                  <a:lnTo>
                    <a:pt x="226208" y="233964"/>
                  </a:lnTo>
                  <a:lnTo>
                    <a:pt x="228417" y="237494"/>
                  </a:lnTo>
                  <a:lnTo>
                    <a:pt x="241562" y="234916"/>
                  </a:lnTo>
                  <a:lnTo>
                    <a:pt x="244076" y="236974"/>
                  </a:lnTo>
                  <a:lnTo>
                    <a:pt x="243911" y="255897"/>
                  </a:lnTo>
                  <a:lnTo>
                    <a:pt x="244496" y="265244"/>
                  </a:lnTo>
                  <a:lnTo>
                    <a:pt x="253119" y="274108"/>
                  </a:lnTo>
                  <a:lnTo>
                    <a:pt x="258834" y="270057"/>
                  </a:lnTo>
                  <a:lnTo>
                    <a:pt x="263012" y="266311"/>
                  </a:lnTo>
                  <a:lnTo>
                    <a:pt x="264219" y="262208"/>
                  </a:lnTo>
                  <a:lnTo>
                    <a:pt x="265338" y="255687"/>
                  </a:lnTo>
                  <a:lnTo>
                    <a:pt x="264798" y="249347"/>
                  </a:lnTo>
                  <a:lnTo>
                    <a:pt x="262585" y="243249"/>
                  </a:lnTo>
                  <a:lnTo>
                    <a:pt x="258681" y="237456"/>
                  </a:lnTo>
                  <a:lnTo>
                    <a:pt x="255760" y="234002"/>
                  </a:lnTo>
                  <a:lnTo>
                    <a:pt x="254338" y="229227"/>
                  </a:lnTo>
                  <a:lnTo>
                    <a:pt x="251227" y="222013"/>
                  </a:lnTo>
                  <a:lnTo>
                    <a:pt x="250719" y="218736"/>
                  </a:lnTo>
                  <a:lnTo>
                    <a:pt x="245512" y="208056"/>
                  </a:lnTo>
                  <a:lnTo>
                    <a:pt x="245854" y="206455"/>
                  </a:lnTo>
                  <a:lnTo>
                    <a:pt x="253995" y="202493"/>
                  </a:lnTo>
                  <a:lnTo>
                    <a:pt x="269356" y="195662"/>
                  </a:lnTo>
                  <a:lnTo>
                    <a:pt x="276934" y="192097"/>
                  </a:lnTo>
                  <a:lnTo>
                    <a:pt x="311718" y="164120"/>
                  </a:lnTo>
                  <a:lnTo>
                    <a:pt x="330509" y="127646"/>
                  </a:lnTo>
                  <a:lnTo>
                    <a:pt x="332686" y="113827"/>
                  </a:lnTo>
                  <a:lnTo>
                    <a:pt x="331414" y="99242"/>
                  </a:lnTo>
                  <a:lnTo>
                    <a:pt x="329992" y="92625"/>
                  </a:lnTo>
                  <a:lnTo>
                    <a:pt x="320734" y="70743"/>
                  </a:lnTo>
                  <a:lnTo>
                    <a:pt x="321610" y="65993"/>
                  </a:lnTo>
                  <a:lnTo>
                    <a:pt x="336393" y="58437"/>
                  </a:lnTo>
                  <a:lnTo>
                    <a:pt x="342921" y="55795"/>
                  </a:lnTo>
                  <a:lnTo>
                    <a:pt x="358498" y="54607"/>
                  </a:lnTo>
                  <a:lnTo>
                    <a:pt x="376888" y="54316"/>
                  </a:lnTo>
                  <a:lnTo>
                    <a:pt x="388577" y="53903"/>
                  </a:lnTo>
                  <a:lnTo>
                    <a:pt x="392844" y="51579"/>
                  </a:lnTo>
                  <a:lnTo>
                    <a:pt x="393327" y="46308"/>
                  </a:lnTo>
                  <a:close/>
                </a:path>
              </a:pathLst>
            </a:custGeom>
            <a:solidFill>
              <a:srgbClr val="FFFFFF"/>
            </a:solidFill>
          </p:spPr>
          <p:txBody>
            <a:bodyPr wrap="square" lIns="0" tIns="0" rIns="0" bIns="0" rtlCol="0"/>
            <a:lstStyle/>
            <a:p>
              <a:endParaRPr/>
            </a:p>
          </p:txBody>
        </p:sp>
        <p:sp>
          <p:nvSpPr>
            <p:cNvPr id="10" name="object 10"/>
            <p:cNvSpPr/>
            <p:nvPr/>
          </p:nvSpPr>
          <p:spPr>
            <a:xfrm>
              <a:off x="568608" y="723044"/>
              <a:ext cx="393700" cy="318770"/>
            </a:xfrm>
            <a:custGeom>
              <a:avLst/>
              <a:gdLst/>
              <a:ahLst/>
              <a:cxnLst/>
              <a:rect l="l" t="t" r="r" b="b"/>
              <a:pathLst>
                <a:path w="393700" h="318769">
                  <a:moveTo>
                    <a:pt x="219718" y="48747"/>
                  </a:moveTo>
                  <a:lnTo>
                    <a:pt x="223388" y="48747"/>
                  </a:lnTo>
                  <a:lnTo>
                    <a:pt x="227058" y="48899"/>
                  </a:lnTo>
                  <a:lnTo>
                    <a:pt x="230716" y="48721"/>
                  </a:lnTo>
                  <a:lnTo>
                    <a:pt x="239720" y="48290"/>
                  </a:lnTo>
                  <a:lnTo>
                    <a:pt x="246375" y="44276"/>
                  </a:lnTo>
                  <a:lnTo>
                    <a:pt x="251658" y="36720"/>
                  </a:lnTo>
                  <a:lnTo>
                    <a:pt x="256435" y="29821"/>
                  </a:lnTo>
                  <a:lnTo>
                    <a:pt x="261369" y="22980"/>
                  </a:lnTo>
                  <a:lnTo>
                    <a:pt x="266687" y="16551"/>
                  </a:lnTo>
                  <a:lnTo>
                    <a:pt x="272613" y="10888"/>
                  </a:lnTo>
                  <a:lnTo>
                    <a:pt x="286896" y="2590"/>
                  </a:lnTo>
                  <a:lnTo>
                    <a:pt x="301677" y="0"/>
                  </a:lnTo>
                  <a:lnTo>
                    <a:pt x="316744" y="2307"/>
                  </a:lnTo>
                  <a:lnTo>
                    <a:pt x="331884" y="8704"/>
                  </a:lnTo>
                  <a:lnTo>
                    <a:pt x="336418" y="11155"/>
                  </a:lnTo>
                  <a:lnTo>
                    <a:pt x="340850" y="13987"/>
                  </a:lnTo>
                  <a:lnTo>
                    <a:pt x="344787" y="17289"/>
                  </a:lnTo>
                  <a:lnTo>
                    <a:pt x="354230" y="23682"/>
                  </a:lnTo>
                  <a:lnTo>
                    <a:pt x="364425" y="28381"/>
                  </a:lnTo>
                  <a:lnTo>
                    <a:pt x="375005" y="32210"/>
                  </a:lnTo>
                  <a:lnTo>
                    <a:pt x="385605" y="35996"/>
                  </a:lnTo>
                  <a:lnTo>
                    <a:pt x="387396" y="36695"/>
                  </a:lnTo>
                  <a:lnTo>
                    <a:pt x="389974" y="37393"/>
                  </a:lnTo>
                  <a:lnTo>
                    <a:pt x="390533" y="38777"/>
                  </a:lnTo>
                  <a:lnTo>
                    <a:pt x="391981" y="42321"/>
                  </a:lnTo>
                  <a:lnTo>
                    <a:pt x="393327" y="46308"/>
                  </a:lnTo>
                  <a:lnTo>
                    <a:pt x="392997" y="49979"/>
                  </a:lnTo>
                  <a:lnTo>
                    <a:pt x="392844" y="51579"/>
                  </a:lnTo>
                  <a:lnTo>
                    <a:pt x="388577" y="53903"/>
                  </a:lnTo>
                  <a:lnTo>
                    <a:pt x="386075" y="54030"/>
                  </a:lnTo>
                  <a:lnTo>
                    <a:pt x="376888" y="54316"/>
                  </a:lnTo>
                  <a:lnTo>
                    <a:pt x="367687" y="54413"/>
                  </a:lnTo>
                  <a:lnTo>
                    <a:pt x="358498" y="54607"/>
                  </a:lnTo>
                  <a:lnTo>
                    <a:pt x="321610" y="65993"/>
                  </a:lnTo>
                  <a:lnTo>
                    <a:pt x="320734" y="70743"/>
                  </a:lnTo>
                  <a:lnTo>
                    <a:pt x="324696" y="79925"/>
                  </a:lnTo>
                  <a:lnTo>
                    <a:pt x="327388" y="86174"/>
                  </a:lnTo>
                  <a:lnTo>
                    <a:pt x="329992" y="92625"/>
                  </a:lnTo>
                  <a:lnTo>
                    <a:pt x="331414" y="99242"/>
                  </a:lnTo>
                  <a:lnTo>
                    <a:pt x="332686" y="113827"/>
                  </a:lnTo>
                  <a:lnTo>
                    <a:pt x="330509" y="127646"/>
                  </a:lnTo>
                  <a:lnTo>
                    <a:pt x="311718" y="164120"/>
                  </a:lnTo>
                  <a:lnTo>
                    <a:pt x="276934" y="192097"/>
                  </a:lnTo>
                  <a:lnTo>
                    <a:pt x="261635" y="199010"/>
                  </a:lnTo>
                  <a:lnTo>
                    <a:pt x="253995" y="202493"/>
                  </a:lnTo>
                  <a:lnTo>
                    <a:pt x="245854" y="206455"/>
                  </a:lnTo>
                  <a:lnTo>
                    <a:pt x="245512" y="208056"/>
                  </a:lnTo>
                  <a:lnTo>
                    <a:pt x="249322" y="215879"/>
                  </a:lnTo>
                  <a:lnTo>
                    <a:pt x="250719" y="218736"/>
                  </a:lnTo>
                  <a:lnTo>
                    <a:pt x="251227" y="222013"/>
                  </a:lnTo>
                  <a:lnTo>
                    <a:pt x="252497" y="224934"/>
                  </a:lnTo>
                  <a:lnTo>
                    <a:pt x="254338" y="229227"/>
                  </a:lnTo>
                  <a:lnTo>
                    <a:pt x="255760" y="234002"/>
                  </a:lnTo>
                  <a:lnTo>
                    <a:pt x="258681" y="237456"/>
                  </a:lnTo>
                  <a:lnTo>
                    <a:pt x="262585" y="243249"/>
                  </a:lnTo>
                  <a:lnTo>
                    <a:pt x="264798" y="249347"/>
                  </a:lnTo>
                  <a:lnTo>
                    <a:pt x="265338" y="255687"/>
                  </a:lnTo>
                  <a:lnTo>
                    <a:pt x="264219" y="262208"/>
                  </a:lnTo>
                  <a:lnTo>
                    <a:pt x="263012" y="266311"/>
                  </a:lnTo>
                  <a:lnTo>
                    <a:pt x="258834" y="270057"/>
                  </a:lnTo>
                  <a:lnTo>
                    <a:pt x="255100" y="272711"/>
                  </a:lnTo>
                  <a:lnTo>
                    <a:pt x="253119" y="274108"/>
                  </a:lnTo>
                  <a:lnTo>
                    <a:pt x="244496" y="265244"/>
                  </a:lnTo>
                  <a:lnTo>
                    <a:pt x="244267" y="261485"/>
                  </a:lnTo>
                  <a:lnTo>
                    <a:pt x="243911" y="255897"/>
                  </a:lnTo>
                  <a:lnTo>
                    <a:pt x="244038" y="250270"/>
                  </a:lnTo>
                  <a:lnTo>
                    <a:pt x="244051" y="244657"/>
                  </a:lnTo>
                  <a:lnTo>
                    <a:pt x="244076" y="236974"/>
                  </a:lnTo>
                  <a:lnTo>
                    <a:pt x="241562" y="234916"/>
                  </a:lnTo>
                  <a:lnTo>
                    <a:pt x="233980" y="236402"/>
                  </a:lnTo>
                  <a:lnTo>
                    <a:pt x="228417" y="237494"/>
                  </a:lnTo>
                  <a:lnTo>
                    <a:pt x="226208" y="233964"/>
                  </a:lnTo>
                  <a:lnTo>
                    <a:pt x="224899" y="229481"/>
                  </a:lnTo>
                  <a:lnTo>
                    <a:pt x="222171" y="222356"/>
                  </a:lnTo>
                  <a:lnTo>
                    <a:pt x="218695" y="218751"/>
                  </a:lnTo>
                  <a:lnTo>
                    <a:pt x="213677" y="218338"/>
                  </a:lnTo>
                  <a:lnTo>
                    <a:pt x="206319" y="220794"/>
                  </a:lnTo>
                  <a:lnTo>
                    <a:pt x="202001" y="222648"/>
                  </a:lnTo>
                  <a:lnTo>
                    <a:pt x="197379" y="224743"/>
                  </a:lnTo>
                  <a:lnTo>
                    <a:pt x="194216" y="228007"/>
                  </a:lnTo>
                  <a:lnTo>
                    <a:pt x="191384" y="230916"/>
                  </a:lnTo>
                  <a:lnTo>
                    <a:pt x="189454" y="235437"/>
                  </a:lnTo>
                  <a:lnTo>
                    <a:pt x="188755" y="239526"/>
                  </a:lnTo>
                  <a:lnTo>
                    <a:pt x="188248" y="248764"/>
                  </a:lnTo>
                  <a:lnTo>
                    <a:pt x="189463" y="257786"/>
                  </a:lnTo>
                  <a:lnTo>
                    <a:pt x="191731" y="266669"/>
                  </a:lnTo>
                  <a:lnTo>
                    <a:pt x="194381" y="275493"/>
                  </a:lnTo>
                  <a:lnTo>
                    <a:pt x="196032" y="281043"/>
                  </a:lnTo>
                  <a:lnTo>
                    <a:pt x="199652" y="283722"/>
                  </a:lnTo>
                  <a:lnTo>
                    <a:pt x="205202" y="284014"/>
                  </a:lnTo>
                  <a:lnTo>
                    <a:pt x="209291" y="284230"/>
                  </a:lnTo>
                  <a:lnTo>
                    <a:pt x="213469" y="284751"/>
                  </a:lnTo>
                  <a:lnTo>
                    <a:pt x="217483" y="284218"/>
                  </a:lnTo>
                  <a:lnTo>
                    <a:pt x="225628" y="284274"/>
                  </a:lnTo>
                  <a:lnTo>
                    <a:pt x="233129" y="286278"/>
                  </a:lnTo>
                  <a:lnTo>
                    <a:pt x="240182" y="289583"/>
                  </a:lnTo>
                  <a:lnTo>
                    <a:pt x="246985" y="293539"/>
                  </a:lnTo>
                  <a:lnTo>
                    <a:pt x="254300" y="297921"/>
                  </a:lnTo>
                  <a:lnTo>
                    <a:pt x="253030" y="306531"/>
                  </a:lnTo>
                  <a:lnTo>
                    <a:pt x="245854" y="311446"/>
                  </a:lnTo>
                  <a:lnTo>
                    <a:pt x="235024" y="316867"/>
                  </a:lnTo>
                  <a:lnTo>
                    <a:pt x="224418" y="318292"/>
                  </a:lnTo>
                  <a:lnTo>
                    <a:pt x="213949" y="316011"/>
                  </a:lnTo>
                  <a:lnTo>
                    <a:pt x="203525" y="310316"/>
                  </a:lnTo>
                  <a:lnTo>
                    <a:pt x="200896" y="308475"/>
                  </a:lnTo>
                  <a:lnTo>
                    <a:pt x="198014" y="306620"/>
                  </a:lnTo>
                  <a:lnTo>
                    <a:pt x="172156" y="280738"/>
                  </a:lnTo>
                  <a:lnTo>
                    <a:pt x="172969" y="277398"/>
                  </a:lnTo>
                  <a:lnTo>
                    <a:pt x="174468" y="271162"/>
                  </a:lnTo>
                  <a:lnTo>
                    <a:pt x="175738" y="265307"/>
                  </a:lnTo>
                  <a:lnTo>
                    <a:pt x="172753" y="259186"/>
                  </a:lnTo>
                  <a:lnTo>
                    <a:pt x="171940" y="257509"/>
                  </a:lnTo>
                  <a:lnTo>
                    <a:pt x="149576" y="233697"/>
                  </a:lnTo>
                  <a:lnTo>
                    <a:pt x="147125" y="232897"/>
                  </a:lnTo>
                  <a:lnTo>
                    <a:pt x="144877" y="233291"/>
                  </a:lnTo>
                  <a:lnTo>
                    <a:pt x="134454" y="233270"/>
                  </a:lnTo>
                  <a:lnTo>
                    <a:pt x="125371" y="230038"/>
                  </a:lnTo>
                  <a:lnTo>
                    <a:pt x="117100" y="224813"/>
                  </a:lnTo>
                  <a:lnTo>
                    <a:pt x="109114" y="218813"/>
                  </a:lnTo>
                  <a:lnTo>
                    <a:pt x="103780" y="214837"/>
                  </a:lnTo>
                  <a:lnTo>
                    <a:pt x="98280" y="210786"/>
                  </a:lnTo>
                  <a:lnTo>
                    <a:pt x="92261" y="208106"/>
                  </a:lnTo>
                  <a:lnTo>
                    <a:pt x="79561" y="204600"/>
                  </a:lnTo>
                  <a:lnTo>
                    <a:pt x="67432" y="205176"/>
                  </a:lnTo>
                  <a:lnTo>
                    <a:pt x="55799" y="209128"/>
                  </a:lnTo>
                  <a:lnTo>
                    <a:pt x="44585" y="215752"/>
                  </a:lnTo>
                  <a:lnTo>
                    <a:pt x="35737" y="221943"/>
                  </a:lnTo>
                  <a:lnTo>
                    <a:pt x="26852" y="228084"/>
                  </a:lnTo>
                  <a:lnTo>
                    <a:pt x="17907" y="234129"/>
                  </a:lnTo>
                  <a:lnTo>
                    <a:pt x="8872" y="240034"/>
                  </a:lnTo>
                  <a:lnTo>
                    <a:pt x="3348" y="243578"/>
                  </a:lnTo>
                  <a:lnTo>
                    <a:pt x="643" y="241609"/>
                  </a:lnTo>
                  <a:lnTo>
                    <a:pt x="414" y="235018"/>
                  </a:lnTo>
                  <a:lnTo>
                    <a:pt x="402" y="234802"/>
                  </a:lnTo>
                  <a:lnTo>
                    <a:pt x="452" y="234573"/>
                  </a:lnTo>
                  <a:lnTo>
                    <a:pt x="402" y="234370"/>
                  </a:lnTo>
                  <a:lnTo>
                    <a:pt x="0" y="224535"/>
                  </a:lnTo>
                  <a:lnTo>
                    <a:pt x="3348" y="216495"/>
                  </a:lnTo>
                  <a:lnTo>
                    <a:pt x="8935" y="209474"/>
                  </a:lnTo>
                  <a:lnTo>
                    <a:pt x="15248" y="202696"/>
                  </a:lnTo>
                  <a:lnTo>
                    <a:pt x="26856" y="190030"/>
                  </a:lnTo>
                  <a:lnTo>
                    <a:pt x="38013" y="177042"/>
                  </a:lnTo>
                  <a:lnTo>
                    <a:pt x="47502" y="162845"/>
                  </a:lnTo>
                  <a:lnTo>
                    <a:pt x="54110" y="146550"/>
                  </a:lnTo>
                  <a:lnTo>
                    <a:pt x="59721" y="132737"/>
                  </a:lnTo>
                  <a:lnTo>
                    <a:pt x="89657" y="100931"/>
                  </a:lnTo>
                  <a:lnTo>
                    <a:pt x="94902" y="98988"/>
                  </a:lnTo>
                  <a:lnTo>
                    <a:pt x="97303" y="97616"/>
                  </a:lnTo>
                  <a:lnTo>
                    <a:pt x="104161" y="93679"/>
                  </a:lnTo>
                  <a:lnTo>
                    <a:pt x="111361" y="90123"/>
                  </a:lnTo>
                  <a:lnTo>
                    <a:pt x="117534" y="85285"/>
                  </a:lnTo>
                  <a:lnTo>
                    <a:pt x="123960" y="80256"/>
                  </a:lnTo>
                  <a:lnTo>
                    <a:pt x="130284" y="76280"/>
                  </a:lnTo>
                  <a:lnTo>
                    <a:pt x="138603" y="74883"/>
                  </a:lnTo>
                  <a:lnTo>
                    <a:pt x="144089" y="73969"/>
                  </a:lnTo>
                  <a:lnTo>
                    <a:pt x="149182" y="70667"/>
                  </a:lnTo>
                  <a:lnTo>
                    <a:pt x="154389" y="68292"/>
                  </a:lnTo>
                  <a:lnTo>
                    <a:pt x="160803" y="65346"/>
                  </a:lnTo>
                  <a:lnTo>
                    <a:pt x="167013" y="61917"/>
                  </a:lnTo>
                  <a:lnTo>
                    <a:pt x="173553" y="59301"/>
                  </a:lnTo>
                  <a:lnTo>
                    <a:pt x="184710" y="55042"/>
                  </a:lnTo>
                  <a:lnTo>
                    <a:pt x="196045" y="51504"/>
                  </a:lnTo>
                  <a:lnTo>
                    <a:pt x="207675" y="49226"/>
                  </a:lnTo>
                  <a:lnTo>
                    <a:pt x="219718" y="48747"/>
                  </a:lnTo>
                  <a:close/>
                </a:path>
              </a:pathLst>
            </a:custGeom>
            <a:ln w="3175">
              <a:solidFill>
                <a:srgbClr val="231F20"/>
              </a:solidFill>
            </a:ln>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grpSp>
        <p:nvGrpSpPr>
          <p:cNvPr id="3" name="object 3"/>
          <p:cNvGrpSpPr/>
          <p:nvPr/>
        </p:nvGrpSpPr>
        <p:grpSpPr>
          <a:xfrm>
            <a:off x="4726685" y="2052827"/>
            <a:ext cx="5341620" cy="1936750"/>
            <a:chOff x="4726685" y="2052827"/>
            <a:chExt cx="5341620" cy="1936750"/>
          </a:xfrm>
        </p:grpSpPr>
        <p:sp>
          <p:nvSpPr>
            <p:cNvPr id="4" name="object 4"/>
            <p:cNvSpPr/>
            <p:nvPr/>
          </p:nvSpPr>
          <p:spPr>
            <a:xfrm>
              <a:off x="7790687" y="2061209"/>
              <a:ext cx="2266315" cy="1919605"/>
            </a:xfrm>
            <a:custGeom>
              <a:avLst/>
              <a:gdLst/>
              <a:ahLst/>
              <a:cxnLst/>
              <a:rect l="l" t="t" r="r" b="b"/>
              <a:pathLst>
                <a:path w="2266315" h="1919604">
                  <a:moveTo>
                    <a:pt x="2266188" y="959358"/>
                  </a:moveTo>
                  <a:lnTo>
                    <a:pt x="1966722" y="819150"/>
                  </a:lnTo>
                  <a:lnTo>
                    <a:pt x="2180082" y="592074"/>
                  </a:lnTo>
                  <a:lnTo>
                    <a:pt x="1839468" y="560070"/>
                  </a:lnTo>
                  <a:lnTo>
                    <a:pt x="1933956" y="281178"/>
                  </a:lnTo>
                  <a:lnTo>
                    <a:pt x="1605534" y="361188"/>
                  </a:lnTo>
                  <a:lnTo>
                    <a:pt x="1566672" y="73152"/>
                  </a:lnTo>
                  <a:lnTo>
                    <a:pt x="1299210" y="253746"/>
                  </a:lnTo>
                  <a:lnTo>
                    <a:pt x="1133094" y="0"/>
                  </a:lnTo>
                  <a:lnTo>
                    <a:pt x="967740" y="253746"/>
                  </a:lnTo>
                  <a:lnTo>
                    <a:pt x="699515" y="73152"/>
                  </a:lnTo>
                  <a:lnTo>
                    <a:pt x="661416" y="361188"/>
                  </a:lnTo>
                  <a:lnTo>
                    <a:pt x="332231" y="281178"/>
                  </a:lnTo>
                  <a:lnTo>
                    <a:pt x="426720" y="560070"/>
                  </a:lnTo>
                  <a:lnTo>
                    <a:pt x="86867" y="592074"/>
                  </a:lnTo>
                  <a:lnTo>
                    <a:pt x="300228" y="819150"/>
                  </a:lnTo>
                  <a:lnTo>
                    <a:pt x="0" y="959358"/>
                  </a:lnTo>
                  <a:lnTo>
                    <a:pt x="300228" y="1100328"/>
                  </a:lnTo>
                  <a:lnTo>
                    <a:pt x="86868" y="1326642"/>
                  </a:lnTo>
                  <a:lnTo>
                    <a:pt x="426720" y="1359408"/>
                  </a:lnTo>
                  <a:lnTo>
                    <a:pt x="332232" y="1638300"/>
                  </a:lnTo>
                  <a:lnTo>
                    <a:pt x="661416" y="1558290"/>
                  </a:lnTo>
                  <a:lnTo>
                    <a:pt x="699516" y="1846326"/>
                  </a:lnTo>
                  <a:lnTo>
                    <a:pt x="967740" y="1665732"/>
                  </a:lnTo>
                  <a:lnTo>
                    <a:pt x="1133094" y="1919478"/>
                  </a:lnTo>
                  <a:lnTo>
                    <a:pt x="1299210" y="1665732"/>
                  </a:lnTo>
                  <a:lnTo>
                    <a:pt x="1566672" y="1846326"/>
                  </a:lnTo>
                  <a:lnTo>
                    <a:pt x="1605534" y="1558290"/>
                  </a:lnTo>
                  <a:lnTo>
                    <a:pt x="1933956" y="1638300"/>
                  </a:lnTo>
                  <a:lnTo>
                    <a:pt x="1839468" y="1359408"/>
                  </a:lnTo>
                  <a:lnTo>
                    <a:pt x="2180082" y="1326642"/>
                  </a:lnTo>
                  <a:lnTo>
                    <a:pt x="1966722" y="1100328"/>
                  </a:lnTo>
                  <a:lnTo>
                    <a:pt x="2266188" y="959358"/>
                  </a:lnTo>
                  <a:close/>
                </a:path>
              </a:pathLst>
            </a:custGeom>
            <a:solidFill>
              <a:srgbClr val="33CCCC"/>
            </a:solidFill>
          </p:spPr>
          <p:txBody>
            <a:bodyPr wrap="square" lIns="0" tIns="0" rIns="0" bIns="0" rtlCol="0"/>
            <a:lstStyle/>
            <a:p>
              <a:endParaRPr/>
            </a:p>
          </p:txBody>
        </p:sp>
        <p:sp>
          <p:nvSpPr>
            <p:cNvPr id="5" name="object 5"/>
            <p:cNvSpPr/>
            <p:nvPr/>
          </p:nvSpPr>
          <p:spPr>
            <a:xfrm>
              <a:off x="7780019" y="2052827"/>
              <a:ext cx="2288540" cy="1936750"/>
            </a:xfrm>
            <a:custGeom>
              <a:avLst/>
              <a:gdLst/>
              <a:ahLst/>
              <a:cxnLst/>
              <a:rect l="l" t="t" r="r" b="b"/>
              <a:pathLst>
                <a:path w="2288540" h="1936750">
                  <a:moveTo>
                    <a:pt x="308610" y="833700"/>
                  </a:moveTo>
                  <a:lnTo>
                    <a:pt x="308610" y="822959"/>
                  </a:lnTo>
                  <a:lnTo>
                    <a:pt x="307086" y="830579"/>
                  </a:lnTo>
                  <a:lnTo>
                    <a:pt x="302577" y="825790"/>
                  </a:lnTo>
                  <a:lnTo>
                    <a:pt x="0" y="967739"/>
                  </a:lnTo>
                  <a:lnTo>
                    <a:pt x="12954" y="973817"/>
                  </a:lnTo>
                  <a:lnTo>
                    <a:pt x="12954" y="963929"/>
                  </a:lnTo>
                  <a:lnTo>
                    <a:pt x="21893" y="968120"/>
                  </a:lnTo>
                  <a:lnTo>
                    <a:pt x="308610" y="833700"/>
                  </a:lnTo>
                  <a:close/>
                </a:path>
                <a:path w="2288540" h="1936750">
                  <a:moveTo>
                    <a:pt x="21893" y="968120"/>
                  </a:moveTo>
                  <a:lnTo>
                    <a:pt x="12954" y="963929"/>
                  </a:lnTo>
                  <a:lnTo>
                    <a:pt x="12954" y="972311"/>
                  </a:lnTo>
                  <a:lnTo>
                    <a:pt x="21893" y="968120"/>
                  </a:lnTo>
                  <a:close/>
                </a:path>
                <a:path w="2288540" h="1936750">
                  <a:moveTo>
                    <a:pt x="318516" y="1107186"/>
                  </a:moveTo>
                  <a:lnTo>
                    <a:pt x="21893" y="968120"/>
                  </a:lnTo>
                  <a:lnTo>
                    <a:pt x="12954" y="972311"/>
                  </a:lnTo>
                  <a:lnTo>
                    <a:pt x="12954" y="973817"/>
                  </a:lnTo>
                  <a:lnTo>
                    <a:pt x="302577" y="1109689"/>
                  </a:lnTo>
                  <a:lnTo>
                    <a:pt x="307086" y="1104899"/>
                  </a:lnTo>
                  <a:lnTo>
                    <a:pt x="308610" y="1112520"/>
                  </a:lnTo>
                  <a:lnTo>
                    <a:pt x="308610" y="1117715"/>
                  </a:lnTo>
                  <a:lnTo>
                    <a:pt x="318516" y="1107186"/>
                  </a:lnTo>
                  <a:close/>
                </a:path>
                <a:path w="2288540" h="1936750">
                  <a:moveTo>
                    <a:pt x="436626" y="572926"/>
                  </a:moveTo>
                  <a:lnTo>
                    <a:pt x="436626" y="563117"/>
                  </a:lnTo>
                  <a:lnTo>
                    <a:pt x="432816" y="569975"/>
                  </a:lnTo>
                  <a:lnTo>
                    <a:pt x="430681" y="563687"/>
                  </a:lnTo>
                  <a:lnTo>
                    <a:pt x="86867" y="596645"/>
                  </a:lnTo>
                  <a:lnTo>
                    <a:pt x="97535" y="607978"/>
                  </a:lnTo>
                  <a:lnTo>
                    <a:pt x="97535" y="605789"/>
                  </a:lnTo>
                  <a:lnTo>
                    <a:pt x="100583" y="597407"/>
                  </a:lnTo>
                  <a:lnTo>
                    <a:pt x="107556" y="604818"/>
                  </a:lnTo>
                  <a:lnTo>
                    <a:pt x="436626" y="572926"/>
                  </a:lnTo>
                  <a:close/>
                </a:path>
                <a:path w="2288540" h="1936750">
                  <a:moveTo>
                    <a:pt x="308610" y="1117715"/>
                  </a:moveTo>
                  <a:lnTo>
                    <a:pt x="308610" y="1112520"/>
                  </a:lnTo>
                  <a:lnTo>
                    <a:pt x="302577" y="1109689"/>
                  </a:lnTo>
                  <a:lnTo>
                    <a:pt x="86868" y="1338833"/>
                  </a:lnTo>
                  <a:lnTo>
                    <a:pt x="97536" y="1339856"/>
                  </a:lnTo>
                  <a:lnTo>
                    <a:pt x="97536" y="1330452"/>
                  </a:lnTo>
                  <a:lnTo>
                    <a:pt x="107556" y="1331423"/>
                  </a:lnTo>
                  <a:lnTo>
                    <a:pt x="308610" y="1117715"/>
                  </a:lnTo>
                  <a:close/>
                </a:path>
                <a:path w="2288540" h="1936750">
                  <a:moveTo>
                    <a:pt x="107556" y="604818"/>
                  </a:moveTo>
                  <a:lnTo>
                    <a:pt x="100583" y="597407"/>
                  </a:lnTo>
                  <a:lnTo>
                    <a:pt x="97535" y="605789"/>
                  </a:lnTo>
                  <a:lnTo>
                    <a:pt x="107556" y="604818"/>
                  </a:lnTo>
                  <a:close/>
                </a:path>
                <a:path w="2288540" h="1936750">
                  <a:moveTo>
                    <a:pt x="318516" y="829055"/>
                  </a:moveTo>
                  <a:lnTo>
                    <a:pt x="107556" y="604818"/>
                  </a:lnTo>
                  <a:lnTo>
                    <a:pt x="97535" y="605789"/>
                  </a:lnTo>
                  <a:lnTo>
                    <a:pt x="97535" y="607978"/>
                  </a:lnTo>
                  <a:lnTo>
                    <a:pt x="302577" y="825790"/>
                  </a:lnTo>
                  <a:lnTo>
                    <a:pt x="308610" y="822959"/>
                  </a:lnTo>
                  <a:lnTo>
                    <a:pt x="308610" y="833700"/>
                  </a:lnTo>
                  <a:lnTo>
                    <a:pt x="318516" y="829055"/>
                  </a:lnTo>
                  <a:close/>
                </a:path>
                <a:path w="2288540" h="1936750">
                  <a:moveTo>
                    <a:pt x="107556" y="1331423"/>
                  </a:moveTo>
                  <a:lnTo>
                    <a:pt x="97536" y="1330452"/>
                  </a:lnTo>
                  <a:lnTo>
                    <a:pt x="100584" y="1338833"/>
                  </a:lnTo>
                  <a:lnTo>
                    <a:pt x="107556" y="1331423"/>
                  </a:lnTo>
                  <a:close/>
                </a:path>
                <a:path w="2288540" h="1936750">
                  <a:moveTo>
                    <a:pt x="443484" y="1363979"/>
                  </a:moveTo>
                  <a:lnTo>
                    <a:pt x="107556" y="1331423"/>
                  </a:lnTo>
                  <a:lnTo>
                    <a:pt x="100584" y="1338833"/>
                  </a:lnTo>
                  <a:lnTo>
                    <a:pt x="97536" y="1330452"/>
                  </a:lnTo>
                  <a:lnTo>
                    <a:pt x="97536" y="1339856"/>
                  </a:lnTo>
                  <a:lnTo>
                    <a:pt x="430931" y="1371816"/>
                  </a:lnTo>
                  <a:lnTo>
                    <a:pt x="432816" y="1366265"/>
                  </a:lnTo>
                  <a:lnTo>
                    <a:pt x="436626" y="1372361"/>
                  </a:lnTo>
                  <a:lnTo>
                    <a:pt x="436626" y="1384281"/>
                  </a:lnTo>
                  <a:lnTo>
                    <a:pt x="443484" y="1363979"/>
                  </a:lnTo>
                  <a:close/>
                </a:path>
                <a:path w="2288540" h="1936750">
                  <a:moveTo>
                    <a:pt x="308610" y="822959"/>
                  </a:moveTo>
                  <a:lnTo>
                    <a:pt x="302577" y="825790"/>
                  </a:lnTo>
                  <a:lnTo>
                    <a:pt x="307086" y="830579"/>
                  </a:lnTo>
                  <a:lnTo>
                    <a:pt x="308610" y="822959"/>
                  </a:lnTo>
                  <a:close/>
                </a:path>
                <a:path w="2288540" h="1936750">
                  <a:moveTo>
                    <a:pt x="308610" y="1112520"/>
                  </a:moveTo>
                  <a:lnTo>
                    <a:pt x="307086" y="1104899"/>
                  </a:lnTo>
                  <a:lnTo>
                    <a:pt x="302577" y="1109689"/>
                  </a:lnTo>
                  <a:lnTo>
                    <a:pt x="308610" y="1112520"/>
                  </a:lnTo>
                  <a:close/>
                </a:path>
                <a:path w="2288540" h="1936750">
                  <a:moveTo>
                    <a:pt x="667437" y="363679"/>
                  </a:moveTo>
                  <a:lnTo>
                    <a:pt x="335279" y="282701"/>
                  </a:lnTo>
                  <a:lnTo>
                    <a:pt x="341375" y="300656"/>
                  </a:lnTo>
                  <a:lnTo>
                    <a:pt x="341375" y="294131"/>
                  </a:lnTo>
                  <a:lnTo>
                    <a:pt x="347471" y="288035"/>
                  </a:lnTo>
                  <a:lnTo>
                    <a:pt x="350262" y="296298"/>
                  </a:lnTo>
                  <a:lnTo>
                    <a:pt x="666750" y="373437"/>
                  </a:lnTo>
                  <a:lnTo>
                    <a:pt x="666750" y="368807"/>
                  </a:lnTo>
                  <a:lnTo>
                    <a:pt x="667437" y="363679"/>
                  </a:lnTo>
                  <a:close/>
                </a:path>
                <a:path w="2288540" h="1936750">
                  <a:moveTo>
                    <a:pt x="436626" y="1384281"/>
                  </a:moveTo>
                  <a:lnTo>
                    <a:pt x="436626" y="1372361"/>
                  </a:lnTo>
                  <a:lnTo>
                    <a:pt x="430931" y="1371816"/>
                  </a:lnTo>
                  <a:lnTo>
                    <a:pt x="335280" y="1653539"/>
                  </a:lnTo>
                  <a:lnTo>
                    <a:pt x="341376" y="1652053"/>
                  </a:lnTo>
                  <a:lnTo>
                    <a:pt x="341376" y="1642109"/>
                  </a:lnTo>
                  <a:lnTo>
                    <a:pt x="350262" y="1639943"/>
                  </a:lnTo>
                  <a:lnTo>
                    <a:pt x="436626" y="1384281"/>
                  </a:lnTo>
                  <a:close/>
                </a:path>
                <a:path w="2288540" h="1936750">
                  <a:moveTo>
                    <a:pt x="350262" y="296298"/>
                  </a:moveTo>
                  <a:lnTo>
                    <a:pt x="347471" y="288035"/>
                  </a:lnTo>
                  <a:lnTo>
                    <a:pt x="341375" y="294131"/>
                  </a:lnTo>
                  <a:lnTo>
                    <a:pt x="350262" y="296298"/>
                  </a:lnTo>
                  <a:close/>
                </a:path>
                <a:path w="2288540" h="1936750">
                  <a:moveTo>
                    <a:pt x="443484" y="572261"/>
                  </a:moveTo>
                  <a:lnTo>
                    <a:pt x="350262" y="296298"/>
                  </a:lnTo>
                  <a:lnTo>
                    <a:pt x="341375" y="294131"/>
                  </a:lnTo>
                  <a:lnTo>
                    <a:pt x="341375" y="300656"/>
                  </a:lnTo>
                  <a:lnTo>
                    <a:pt x="430681" y="563687"/>
                  </a:lnTo>
                  <a:lnTo>
                    <a:pt x="436626" y="563117"/>
                  </a:lnTo>
                  <a:lnTo>
                    <a:pt x="436626" y="572926"/>
                  </a:lnTo>
                  <a:lnTo>
                    <a:pt x="443484" y="572261"/>
                  </a:lnTo>
                  <a:close/>
                </a:path>
                <a:path w="2288540" h="1936750">
                  <a:moveTo>
                    <a:pt x="350262" y="1639943"/>
                  </a:moveTo>
                  <a:lnTo>
                    <a:pt x="341376" y="1642109"/>
                  </a:lnTo>
                  <a:lnTo>
                    <a:pt x="347472" y="1648205"/>
                  </a:lnTo>
                  <a:lnTo>
                    <a:pt x="350262" y="1639943"/>
                  </a:lnTo>
                  <a:close/>
                </a:path>
                <a:path w="2288540" h="1936750">
                  <a:moveTo>
                    <a:pt x="713821" y="1846888"/>
                  </a:moveTo>
                  <a:lnTo>
                    <a:pt x="675894" y="1560576"/>
                  </a:lnTo>
                  <a:lnTo>
                    <a:pt x="350262" y="1639943"/>
                  </a:lnTo>
                  <a:lnTo>
                    <a:pt x="347472" y="1648205"/>
                  </a:lnTo>
                  <a:lnTo>
                    <a:pt x="341376" y="1642109"/>
                  </a:lnTo>
                  <a:lnTo>
                    <a:pt x="341376" y="1652053"/>
                  </a:lnTo>
                  <a:lnTo>
                    <a:pt x="666750" y="1572730"/>
                  </a:lnTo>
                  <a:lnTo>
                    <a:pt x="666750" y="1566671"/>
                  </a:lnTo>
                  <a:lnTo>
                    <a:pt x="672846" y="1571244"/>
                  </a:lnTo>
                  <a:lnTo>
                    <a:pt x="672846" y="1612274"/>
                  </a:lnTo>
                  <a:lnTo>
                    <a:pt x="706374" y="1863089"/>
                  </a:lnTo>
                  <a:lnTo>
                    <a:pt x="707898" y="1862061"/>
                  </a:lnTo>
                  <a:lnTo>
                    <a:pt x="707898" y="1850898"/>
                  </a:lnTo>
                  <a:lnTo>
                    <a:pt x="713821" y="1846888"/>
                  </a:lnTo>
                  <a:close/>
                </a:path>
                <a:path w="2288540" h="1936750">
                  <a:moveTo>
                    <a:pt x="436626" y="563117"/>
                  </a:moveTo>
                  <a:lnTo>
                    <a:pt x="430681" y="563687"/>
                  </a:lnTo>
                  <a:lnTo>
                    <a:pt x="432816" y="569975"/>
                  </a:lnTo>
                  <a:lnTo>
                    <a:pt x="436626" y="563117"/>
                  </a:lnTo>
                  <a:close/>
                </a:path>
                <a:path w="2288540" h="1936750">
                  <a:moveTo>
                    <a:pt x="436626" y="1372361"/>
                  </a:moveTo>
                  <a:lnTo>
                    <a:pt x="432816" y="1366265"/>
                  </a:lnTo>
                  <a:lnTo>
                    <a:pt x="430931" y="1371816"/>
                  </a:lnTo>
                  <a:lnTo>
                    <a:pt x="436626" y="1372361"/>
                  </a:lnTo>
                  <a:close/>
                </a:path>
                <a:path w="2288540" h="1936750">
                  <a:moveTo>
                    <a:pt x="672846" y="364997"/>
                  </a:moveTo>
                  <a:lnTo>
                    <a:pt x="667437" y="363679"/>
                  </a:lnTo>
                  <a:lnTo>
                    <a:pt x="666750" y="368807"/>
                  </a:lnTo>
                  <a:lnTo>
                    <a:pt x="672846" y="364997"/>
                  </a:lnTo>
                  <a:close/>
                </a:path>
                <a:path w="2288540" h="1936750">
                  <a:moveTo>
                    <a:pt x="672846" y="374923"/>
                  </a:moveTo>
                  <a:lnTo>
                    <a:pt x="672846" y="364997"/>
                  </a:lnTo>
                  <a:lnTo>
                    <a:pt x="666750" y="368807"/>
                  </a:lnTo>
                  <a:lnTo>
                    <a:pt x="666750" y="373437"/>
                  </a:lnTo>
                  <a:lnTo>
                    <a:pt x="672846" y="374923"/>
                  </a:lnTo>
                  <a:close/>
                </a:path>
                <a:path w="2288540" h="1936750">
                  <a:moveTo>
                    <a:pt x="672846" y="1571244"/>
                  </a:moveTo>
                  <a:lnTo>
                    <a:pt x="666750" y="1566671"/>
                  </a:lnTo>
                  <a:lnTo>
                    <a:pt x="667534" y="1572538"/>
                  </a:lnTo>
                  <a:lnTo>
                    <a:pt x="672846" y="1571244"/>
                  </a:lnTo>
                  <a:close/>
                </a:path>
                <a:path w="2288540" h="1936750">
                  <a:moveTo>
                    <a:pt x="667534" y="1572538"/>
                  </a:moveTo>
                  <a:lnTo>
                    <a:pt x="666750" y="1566671"/>
                  </a:lnTo>
                  <a:lnTo>
                    <a:pt x="666750" y="1572730"/>
                  </a:lnTo>
                  <a:lnTo>
                    <a:pt x="667534" y="1572538"/>
                  </a:lnTo>
                  <a:close/>
                </a:path>
                <a:path w="2288540" h="1936750">
                  <a:moveTo>
                    <a:pt x="976627" y="255573"/>
                  </a:moveTo>
                  <a:lnTo>
                    <a:pt x="706373" y="73151"/>
                  </a:lnTo>
                  <a:lnTo>
                    <a:pt x="667437" y="363679"/>
                  </a:lnTo>
                  <a:lnTo>
                    <a:pt x="672846" y="364997"/>
                  </a:lnTo>
                  <a:lnTo>
                    <a:pt x="672846" y="374923"/>
                  </a:lnTo>
                  <a:lnTo>
                    <a:pt x="675894" y="375665"/>
                  </a:lnTo>
                  <a:lnTo>
                    <a:pt x="707897" y="134067"/>
                  </a:lnTo>
                  <a:lnTo>
                    <a:pt x="707897" y="85343"/>
                  </a:lnTo>
                  <a:lnTo>
                    <a:pt x="714755" y="82295"/>
                  </a:lnTo>
                  <a:lnTo>
                    <a:pt x="714755" y="89986"/>
                  </a:lnTo>
                  <a:lnTo>
                    <a:pt x="973836" y="265375"/>
                  </a:lnTo>
                  <a:lnTo>
                    <a:pt x="973836" y="259841"/>
                  </a:lnTo>
                  <a:lnTo>
                    <a:pt x="976627" y="255573"/>
                  </a:lnTo>
                  <a:close/>
                </a:path>
                <a:path w="2288540" h="1936750">
                  <a:moveTo>
                    <a:pt x="672846" y="1612274"/>
                  </a:moveTo>
                  <a:lnTo>
                    <a:pt x="672846" y="1571244"/>
                  </a:lnTo>
                  <a:lnTo>
                    <a:pt x="667534" y="1572538"/>
                  </a:lnTo>
                  <a:lnTo>
                    <a:pt x="672846" y="1612274"/>
                  </a:lnTo>
                  <a:close/>
                </a:path>
                <a:path w="2288540" h="1936750">
                  <a:moveTo>
                    <a:pt x="714755" y="82295"/>
                  </a:moveTo>
                  <a:lnTo>
                    <a:pt x="707897" y="85343"/>
                  </a:lnTo>
                  <a:lnTo>
                    <a:pt x="713821" y="89353"/>
                  </a:lnTo>
                  <a:lnTo>
                    <a:pt x="714755" y="82295"/>
                  </a:lnTo>
                  <a:close/>
                </a:path>
                <a:path w="2288540" h="1936750">
                  <a:moveTo>
                    <a:pt x="713821" y="89353"/>
                  </a:moveTo>
                  <a:lnTo>
                    <a:pt x="707897" y="85343"/>
                  </a:lnTo>
                  <a:lnTo>
                    <a:pt x="707897" y="134067"/>
                  </a:lnTo>
                  <a:lnTo>
                    <a:pt x="713821" y="89353"/>
                  </a:lnTo>
                  <a:close/>
                </a:path>
                <a:path w="2288540" h="1936750">
                  <a:moveTo>
                    <a:pt x="714756" y="1853945"/>
                  </a:moveTo>
                  <a:lnTo>
                    <a:pt x="713821" y="1846888"/>
                  </a:lnTo>
                  <a:lnTo>
                    <a:pt x="707898" y="1850898"/>
                  </a:lnTo>
                  <a:lnTo>
                    <a:pt x="714756" y="1853945"/>
                  </a:lnTo>
                  <a:close/>
                </a:path>
                <a:path w="2288540" h="1936750">
                  <a:moveTo>
                    <a:pt x="714756" y="1857432"/>
                  </a:moveTo>
                  <a:lnTo>
                    <a:pt x="714756" y="1853945"/>
                  </a:lnTo>
                  <a:lnTo>
                    <a:pt x="707898" y="1850898"/>
                  </a:lnTo>
                  <a:lnTo>
                    <a:pt x="707898" y="1862061"/>
                  </a:lnTo>
                  <a:lnTo>
                    <a:pt x="714756" y="1857432"/>
                  </a:lnTo>
                  <a:close/>
                </a:path>
                <a:path w="2288540" h="1936750">
                  <a:moveTo>
                    <a:pt x="714755" y="89986"/>
                  </a:moveTo>
                  <a:lnTo>
                    <a:pt x="714755" y="82295"/>
                  </a:lnTo>
                  <a:lnTo>
                    <a:pt x="713821" y="89353"/>
                  </a:lnTo>
                  <a:lnTo>
                    <a:pt x="714755" y="89986"/>
                  </a:lnTo>
                  <a:close/>
                </a:path>
                <a:path w="2288540" h="1936750">
                  <a:moveTo>
                    <a:pt x="1143762" y="1918984"/>
                  </a:moveTo>
                  <a:lnTo>
                    <a:pt x="979169" y="1667255"/>
                  </a:lnTo>
                  <a:lnTo>
                    <a:pt x="713821" y="1846888"/>
                  </a:lnTo>
                  <a:lnTo>
                    <a:pt x="714756" y="1853945"/>
                  </a:lnTo>
                  <a:lnTo>
                    <a:pt x="714756" y="1857432"/>
                  </a:lnTo>
                  <a:lnTo>
                    <a:pt x="973836" y="1682553"/>
                  </a:lnTo>
                  <a:lnTo>
                    <a:pt x="973836" y="1676399"/>
                  </a:lnTo>
                  <a:lnTo>
                    <a:pt x="980694" y="1677923"/>
                  </a:lnTo>
                  <a:lnTo>
                    <a:pt x="980694" y="1686886"/>
                  </a:lnTo>
                  <a:lnTo>
                    <a:pt x="1139952" y="1930415"/>
                  </a:lnTo>
                  <a:lnTo>
                    <a:pt x="1139952" y="1924812"/>
                  </a:lnTo>
                  <a:lnTo>
                    <a:pt x="1143762" y="1918984"/>
                  </a:lnTo>
                  <a:close/>
                </a:path>
                <a:path w="2288540" h="1936750">
                  <a:moveTo>
                    <a:pt x="980694" y="258317"/>
                  </a:moveTo>
                  <a:lnTo>
                    <a:pt x="976627" y="255573"/>
                  </a:lnTo>
                  <a:lnTo>
                    <a:pt x="973836" y="259841"/>
                  </a:lnTo>
                  <a:lnTo>
                    <a:pt x="980694" y="258317"/>
                  </a:lnTo>
                  <a:close/>
                </a:path>
                <a:path w="2288540" h="1936750">
                  <a:moveTo>
                    <a:pt x="980694" y="266648"/>
                  </a:moveTo>
                  <a:lnTo>
                    <a:pt x="980694" y="258317"/>
                  </a:lnTo>
                  <a:lnTo>
                    <a:pt x="973836" y="259841"/>
                  </a:lnTo>
                  <a:lnTo>
                    <a:pt x="973836" y="265375"/>
                  </a:lnTo>
                  <a:lnTo>
                    <a:pt x="979169" y="268985"/>
                  </a:lnTo>
                  <a:lnTo>
                    <a:pt x="980694" y="266648"/>
                  </a:lnTo>
                  <a:close/>
                </a:path>
                <a:path w="2288540" h="1936750">
                  <a:moveTo>
                    <a:pt x="980694" y="1677923"/>
                  </a:moveTo>
                  <a:lnTo>
                    <a:pt x="973836" y="1676399"/>
                  </a:lnTo>
                  <a:lnTo>
                    <a:pt x="976627" y="1680668"/>
                  </a:lnTo>
                  <a:lnTo>
                    <a:pt x="980694" y="1677923"/>
                  </a:lnTo>
                  <a:close/>
                </a:path>
                <a:path w="2288540" h="1936750">
                  <a:moveTo>
                    <a:pt x="976627" y="1680668"/>
                  </a:moveTo>
                  <a:lnTo>
                    <a:pt x="973836" y="1676399"/>
                  </a:lnTo>
                  <a:lnTo>
                    <a:pt x="973836" y="1682553"/>
                  </a:lnTo>
                  <a:lnTo>
                    <a:pt x="976627" y="1680668"/>
                  </a:lnTo>
                  <a:close/>
                </a:path>
                <a:path w="2288540" h="1936750">
                  <a:moveTo>
                    <a:pt x="1310896" y="255573"/>
                  </a:moveTo>
                  <a:lnTo>
                    <a:pt x="1143762" y="0"/>
                  </a:lnTo>
                  <a:lnTo>
                    <a:pt x="976627" y="255573"/>
                  </a:lnTo>
                  <a:lnTo>
                    <a:pt x="980694" y="258317"/>
                  </a:lnTo>
                  <a:lnTo>
                    <a:pt x="980694" y="266648"/>
                  </a:lnTo>
                  <a:lnTo>
                    <a:pt x="1139952" y="22356"/>
                  </a:lnTo>
                  <a:lnTo>
                    <a:pt x="1139952" y="10667"/>
                  </a:lnTo>
                  <a:lnTo>
                    <a:pt x="1147572" y="10667"/>
                  </a:lnTo>
                  <a:lnTo>
                    <a:pt x="1147572" y="22356"/>
                  </a:lnTo>
                  <a:lnTo>
                    <a:pt x="1306830" y="266648"/>
                  </a:lnTo>
                  <a:lnTo>
                    <a:pt x="1306830" y="258317"/>
                  </a:lnTo>
                  <a:lnTo>
                    <a:pt x="1310896" y="255573"/>
                  </a:lnTo>
                  <a:close/>
                </a:path>
                <a:path w="2288540" h="1936750">
                  <a:moveTo>
                    <a:pt x="980694" y="1686886"/>
                  </a:moveTo>
                  <a:lnTo>
                    <a:pt x="980694" y="1677923"/>
                  </a:lnTo>
                  <a:lnTo>
                    <a:pt x="976627" y="1680668"/>
                  </a:lnTo>
                  <a:lnTo>
                    <a:pt x="980694" y="1686886"/>
                  </a:lnTo>
                  <a:close/>
                </a:path>
                <a:path w="2288540" h="1936750">
                  <a:moveTo>
                    <a:pt x="1147572" y="10667"/>
                  </a:moveTo>
                  <a:lnTo>
                    <a:pt x="1139952" y="10667"/>
                  </a:lnTo>
                  <a:lnTo>
                    <a:pt x="1143762" y="16512"/>
                  </a:lnTo>
                  <a:lnTo>
                    <a:pt x="1147572" y="10667"/>
                  </a:lnTo>
                  <a:close/>
                </a:path>
                <a:path w="2288540" h="1936750">
                  <a:moveTo>
                    <a:pt x="1143762" y="16512"/>
                  </a:moveTo>
                  <a:lnTo>
                    <a:pt x="1139952" y="10667"/>
                  </a:lnTo>
                  <a:lnTo>
                    <a:pt x="1139952" y="22356"/>
                  </a:lnTo>
                  <a:lnTo>
                    <a:pt x="1143762" y="16512"/>
                  </a:lnTo>
                  <a:close/>
                </a:path>
                <a:path w="2288540" h="1936750">
                  <a:moveTo>
                    <a:pt x="1147572" y="1924812"/>
                  </a:moveTo>
                  <a:lnTo>
                    <a:pt x="1143762" y="1918984"/>
                  </a:lnTo>
                  <a:lnTo>
                    <a:pt x="1139952" y="1924812"/>
                  </a:lnTo>
                  <a:lnTo>
                    <a:pt x="1147572" y="1924812"/>
                  </a:lnTo>
                  <a:close/>
                </a:path>
                <a:path w="2288540" h="1936750">
                  <a:moveTo>
                    <a:pt x="1147572" y="1930415"/>
                  </a:moveTo>
                  <a:lnTo>
                    <a:pt x="1147572" y="1924812"/>
                  </a:lnTo>
                  <a:lnTo>
                    <a:pt x="1139952" y="1924812"/>
                  </a:lnTo>
                  <a:lnTo>
                    <a:pt x="1139952" y="1930415"/>
                  </a:lnTo>
                  <a:lnTo>
                    <a:pt x="1143762" y="1936241"/>
                  </a:lnTo>
                  <a:lnTo>
                    <a:pt x="1147572" y="1930415"/>
                  </a:lnTo>
                  <a:close/>
                </a:path>
                <a:path w="2288540" h="1936750">
                  <a:moveTo>
                    <a:pt x="1147572" y="22356"/>
                  </a:moveTo>
                  <a:lnTo>
                    <a:pt x="1147572" y="10667"/>
                  </a:lnTo>
                  <a:lnTo>
                    <a:pt x="1143762" y="16512"/>
                  </a:lnTo>
                  <a:lnTo>
                    <a:pt x="1147572" y="22356"/>
                  </a:lnTo>
                  <a:close/>
                </a:path>
                <a:path w="2288540" h="1936750">
                  <a:moveTo>
                    <a:pt x="1573764" y="1846426"/>
                  </a:moveTo>
                  <a:lnTo>
                    <a:pt x="1308354" y="1667255"/>
                  </a:lnTo>
                  <a:lnTo>
                    <a:pt x="1143762" y="1918984"/>
                  </a:lnTo>
                  <a:lnTo>
                    <a:pt x="1147572" y="1924812"/>
                  </a:lnTo>
                  <a:lnTo>
                    <a:pt x="1147572" y="1930415"/>
                  </a:lnTo>
                  <a:lnTo>
                    <a:pt x="1306830" y="1686886"/>
                  </a:lnTo>
                  <a:lnTo>
                    <a:pt x="1306830" y="1677923"/>
                  </a:lnTo>
                  <a:lnTo>
                    <a:pt x="1313688" y="1676399"/>
                  </a:lnTo>
                  <a:lnTo>
                    <a:pt x="1313688" y="1682553"/>
                  </a:lnTo>
                  <a:lnTo>
                    <a:pt x="1572768" y="1857432"/>
                  </a:lnTo>
                  <a:lnTo>
                    <a:pt x="1572768" y="1853945"/>
                  </a:lnTo>
                  <a:lnTo>
                    <a:pt x="1573764" y="1846426"/>
                  </a:lnTo>
                  <a:close/>
                </a:path>
                <a:path w="2288540" h="1936750">
                  <a:moveTo>
                    <a:pt x="1313688" y="259841"/>
                  </a:moveTo>
                  <a:lnTo>
                    <a:pt x="1310896" y="255573"/>
                  </a:lnTo>
                  <a:lnTo>
                    <a:pt x="1306830" y="258317"/>
                  </a:lnTo>
                  <a:lnTo>
                    <a:pt x="1313688" y="259841"/>
                  </a:lnTo>
                  <a:close/>
                </a:path>
                <a:path w="2288540" h="1936750">
                  <a:moveTo>
                    <a:pt x="1313688" y="265385"/>
                  </a:moveTo>
                  <a:lnTo>
                    <a:pt x="1313688" y="259841"/>
                  </a:lnTo>
                  <a:lnTo>
                    <a:pt x="1306830" y="258317"/>
                  </a:lnTo>
                  <a:lnTo>
                    <a:pt x="1306830" y="266648"/>
                  </a:lnTo>
                  <a:lnTo>
                    <a:pt x="1308354" y="268985"/>
                  </a:lnTo>
                  <a:lnTo>
                    <a:pt x="1313688" y="265385"/>
                  </a:lnTo>
                  <a:close/>
                </a:path>
                <a:path w="2288540" h="1936750">
                  <a:moveTo>
                    <a:pt x="1313688" y="1676399"/>
                  </a:moveTo>
                  <a:lnTo>
                    <a:pt x="1306830" y="1677923"/>
                  </a:lnTo>
                  <a:lnTo>
                    <a:pt x="1310896" y="1680668"/>
                  </a:lnTo>
                  <a:lnTo>
                    <a:pt x="1313688" y="1676399"/>
                  </a:lnTo>
                  <a:close/>
                </a:path>
                <a:path w="2288540" h="1936750">
                  <a:moveTo>
                    <a:pt x="1310896" y="1680668"/>
                  </a:moveTo>
                  <a:lnTo>
                    <a:pt x="1306830" y="1677923"/>
                  </a:lnTo>
                  <a:lnTo>
                    <a:pt x="1306830" y="1686886"/>
                  </a:lnTo>
                  <a:lnTo>
                    <a:pt x="1310896" y="1680668"/>
                  </a:lnTo>
                  <a:close/>
                </a:path>
                <a:path w="2288540" h="1936750">
                  <a:moveTo>
                    <a:pt x="1620086" y="363679"/>
                  </a:moveTo>
                  <a:lnTo>
                    <a:pt x="1581150" y="73151"/>
                  </a:lnTo>
                  <a:lnTo>
                    <a:pt x="1310896" y="255573"/>
                  </a:lnTo>
                  <a:lnTo>
                    <a:pt x="1313688" y="259841"/>
                  </a:lnTo>
                  <a:lnTo>
                    <a:pt x="1313688" y="265385"/>
                  </a:lnTo>
                  <a:lnTo>
                    <a:pt x="1572768" y="90488"/>
                  </a:lnTo>
                  <a:lnTo>
                    <a:pt x="1572768" y="82295"/>
                  </a:lnTo>
                  <a:lnTo>
                    <a:pt x="1580388" y="85343"/>
                  </a:lnTo>
                  <a:lnTo>
                    <a:pt x="1580388" y="139819"/>
                  </a:lnTo>
                  <a:lnTo>
                    <a:pt x="1611630" y="375665"/>
                  </a:lnTo>
                  <a:lnTo>
                    <a:pt x="1614678" y="374923"/>
                  </a:lnTo>
                  <a:lnTo>
                    <a:pt x="1614678" y="364997"/>
                  </a:lnTo>
                  <a:lnTo>
                    <a:pt x="1620086" y="363679"/>
                  </a:lnTo>
                  <a:close/>
                </a:path>
                <a:path w="2288540" h="1936750">
                  <a:moveTo>
                    <a:pt x="1313688" y="1682553"/>
                  </a:moveTo>
                  <a:lnTo>
                    <a:pt x="1313688" y="1676399"/>
                  </a:lnTo>
                  <a:lnTo>
                    <a:pt x="1310896" y="1680668"/>
                  </a:lnTo>
                  <a:lnTo>
                    <a:pt x="1313688" y="1682553"/>
                  </a:lnTo>
                  <a:close/>
                </a:path>
                <a:path w="2288540" h="1936750">
                  <a:moveTo>
                    <a:pt x="1580388" y="85343"/>
                  </a:moveTo>
                  <a:lnTo>
                    <a:pt x="1572768" y="82295"/>
                  </a:lnTo>
                  <a:lnTo>
                    <a:pt x="1573764" y="89815"/>
                  </a:lnTo>
                  <a:lnTo>
                    <a:pt x="1580388" y="85343"/>
                  </a:lnTo>
                  <a:close/>
                </a:path>
                <a:path w="2288540" h="1936750">
                  <a:moveTo>
                    <a:pt x="1573764" y="89815"/>
                  </a:moveTo>
                  <a:lnTo>
                    <a:pt x="1572768" y="82295"/>
                  </a:lnTo>
                  <a:lnTo>
                    <a:pt x="1572768" y="90488"/>
                  </a:lnTo>
                  <a:lnTo>
                    <a:pt x="1573764" y="89815"/>
                  </a:lnTo>
                  <a:close/>
                </a:path>
                <a:path w="2288540" h="1936750">
                  <a:moveTo>
                    <a:pt x="1580388" y="1850897"/>
                  </a:moveTo>
                  <a:lnTo>
                    <a:pt x="1573764" y="1846426"/>
                  </a:lnTo>
                  <a:lnTo>
                    <a:pt x="1572768" y="1853945"/>
                  </a:lnTo>
                  <a:lnTo>
                    <a:pt x="1580388" y="1850897"/>
                  </a:lnTo>
                  <a:close/>
                </a:path>
                <a:path w="2288540" h="1936750">
                  <a:moveTo>
                    <a:pt x="1580388" y="1862575"/>
                  </a:moveTo>
                  <a:lnTo>
                    <a:pt x="1580388" y="1850897"/>
                  </a:lnTo>
                  <a:lnTo>
                    <a:pt x="1572768" y="1853945"/>
                  </a:lnTo>
                  <a:lnTo>
                    <a:pt x="1572768" y="1857432"/>
                  </a:lnTo>
                  <a:lnTo>
                    <a:pt x="1580388" y="1862575"/>
                  </a:lnTo>
                  <a:close/>
                </a:path>
                <a:path w="2288540" h="1936750">
                  <a:moveTo>
                    <a:pt x="1580388" y="139819"/>
                  </a:moveTo>
                  <a:lnTo>
                    <a:pt x="1580388" y="85343"/>
                  </a:lnTo>
                  <a:lnTo>
                    <a:pt x="1573764" y="89815"/>
                  </a:lnTo>
                  <a:lnTo>
                    <a:pt x="1580388" y="139819"/>
                  </a:lnTo>
                  <a:close/>
                </a:path>
                <a:path w="2288540" h="1936750">
                  <a:moveTo>
                    <a:pt x="1946148" y="1652053"/>
                  </a:moveTo>
                  <a:lnTo>
                    <a:pt x="1946148" y="1642109"/>
                  </a:lnTo>
                  <a:lnTo>
                    <a:pt x="1940814" y="1648205"/>
                  </a:lnTo>
                  <a:lnTo>
                    <a:pt x="1938067" y="1640140"/>
                  </a:lnTo>
                  <a:lnTo>
                    <a:pt x="1611630" y="1560575"/>
                  </a:lnTo>
                  <a:lnTo>
                    <a:pt x="1573764" y="1846426"/>
                  </a:lnTo>
                  <a:lnTo>
                    <a:pt x="1580388" y="1850897"/>
                  </a:lnTo>
                  <a:lnTo>
                    <a:pt x="1580388" y="1862575"/>
                  </a:lnTo>
                  <a:lnTo>
                    <a:pt x="1581150" y="1863089"/>
                  </a:lnTo>
                  <a:lnTo>
                    <a:pt x="1614678" y="1612274"/>
                  </a:lnTo>
                  <a:lnTo>
                    <a:pt x="1614678" y="1571243"/>
                  </a:lnTo>
                  <a:lnTo>
                    <a:pt x="1620774" y="1566671"/>
                  </a:lnTo>
                  <a:lnTo>
                    <a:pt x="1620774" y="1572730"/>
                  </a:lnTo>
                  <a:lnTo>
                    <a:pt x="1946148" y="1652053"/>
                  </a:lnTo>
                  <a:close/>
                </a:path>
                <a:path w="2288540" h="1936750">
                  <a:moveTo>
                    <a:pt x="1620774" y="368807"/>
                  </a:moveTo>
                  <a:lnTo>
                    <a:pt x="1620086" y="363679"/>
                  </a:lnTo>
                  <a:lnTo>
                    <a:pt x="1614678" y="364997"/>
                  </a:lnTo>
                  <a:lnTo>
                    <a:pt x="1620774" y="368807"/>
                  </a:lnTo>
                  <a:close/>
                </a:path>
                <a:path w="2288540" h="1936750">
                  <a:moveTo>
                    <a:pt x="1620774" y="373437"/>
                  </a:moveTo>
                  <a:lnTo>
                    <a:pt x="1620774" y="368807"/>
                  </a:lnTo>
                  <a:lnTo>
                    <a:pt x="1614678" y="364997"/>
                  </a:lnTo>
                  <a:lnTo>
                    <a:pt x="1614678" y="374923"/>
                  </a:lnTo>
                  <a:lnTo>
                    <a:pt x="1620774" y="373437"/>
                  </a:lnTo>
                  <a:close/>
                </a:path>
                <a:path w="2288540" h="1936750">
                  <a:moveTo>
                    <a:pt x="1620774" y="1566671"/>
                  </a:moveTo>
                  <a:lnTo>
                    <a:pt x="1614678" y="1571243"/>
                  </a:lnTo>
                  <a:lnTo>
                    <a:pt x="1619989" y="1572538"/>
                  </a:lnTo>
                  <a:lnTo>
                    <a:pt x="1620774" y="1566671"/>
                  </a:lnTo>
                  <a:close/>
                </a:path>
                <a:path w="2288540" h="1936750">
                  <a:moveTo>
                    <a:pt x="1619989" y="1572538"/>
                  </a:moveTo>
                  <a:lnTo>
                    <a:pt x="1614678" y="1571243"/>
                  </a:lnTo>
                  <a:lnTo>
                    <a:pt x="1614678" y="1612274"/>
                  </a:lnTo>
                  <a:lnTo>
                    <a:pt x="1619989" y="1572538"/>
                  </a:lnTo>
                  <a:close/>
                </a:path>
                <a:path w="2288540" h="1936750">
                  <a:moveTo>
                    <a:pt x="1620774" y="1572730"/>
                  </a:moveTo>
                  <a:lnTo>
                    <a:pt x="1620774" y="1566671"/>
                  </a:lnTo>
                  <a:lnTo>
                    <a:pt x="1619989" y="1572538"/>
                  </a:lnTo>
                  <a:lnTo>
                    <a:pt x="1620774" y="1572730"/>
                  </a:lnTo>
                  <a:close/>
                </a:path>
                <a:path w="2288540" h="1936750">
                  <a:moveTo>
                    <a:pt x="1952244" y="282701"/>
                  </a:moveTo>
                  <a:lnTo>
                    <a:pt x="1620086" y="363679"/>
                  </a:lnTo>
                  <a:lnTo>
                    <a:pt x="1620774" y="368807"/>
                  </a:lnTo>
                  <a:lnTo>
                    <a:pt x="1620774" y="373437"/>
                  </a:lnTo>
                  <a:lnTo>
                    <a:pt x="1938067" y="296101"/>
                  </a:lnTo>
                  <a:lnTo>
                    <a:pt x="1940814" y="288035"/>
                  </a:lnTo>
                  <a:lnTo>
                    <a:pt x="1946148" y="294131"/>
                  </a:lnTo>
                  <a:lnTo>
                    <a:pt x="1946148" y="300656"/>
                  </a:lnTo>
                  <a:lnTo>
                    <a:pt x="1952244" y="282701"/>
                  </a:lnTo>
                  <a:close/>
                </a:path>
                <a:path w="2288540" h="1936750">
                  <a:moveTo>
                    <a:pt x="1946148" y="300656"/>
                  </a:moveTo>
                  <a:lnTo>
                    <a:pt x="1946148" y="294131"/>
                  </a:lnTo>
                  <a:lnTo>
                    <a:pt x="1938067" y="296101"/>
                  </a:lnTo>
                  <a:lnTo>
                    <a:pt x="1844039" y="572261"/>
                  </a:lnTo>
                  <a:lnTo>
                    <a:pt x="1850898" y="572926"/>
                  </a:lnTo>
                  <a:lnTo>
                    <a:pt x="1850898" y="563117"/>
                  </a:lnTo>
                  <a:lnTo>
                    <a:pt x="1856842" y="563687"/>
                  </a:lnTo>
                  <a:lnTo>
                    <a:pt x="1946148" y="300656"/>
                  </a:lnTo>
                  <a:close/>
                </a:path>
                <a:path w="2288540" h="1936750">
                  <a:moveTo>
                    <a:pt x="2189988" y="1339856"/>
                  </a:moveTo>
                  <a:lnTo>
                    <a:pt x="2189988" y="1330451"/>
                  </a:lnTo>
                  <a:lnTo>
                    <a:pt x="2186940" y="1338833"/>
                  </a:lnTo>
                  <a:lnTo>
                    <a:pt x="2179967" y="1331423"/>
                  </a:lnTo>
                  <a:lnTo>
                    <a:pt x="1844039" y="1363979"/>
                  </a:lnTo>
                  <a:lnTo>
                    <a:pt x="1850898" y="1384122"/>
                  </a:lnTo>
                  <a:lnTo>
                    <a:pt x="1850898" y="1372361"/>
                  </a:lnTo>
                  <a:lnTo>
                    <a:pt x="1854708" y="1366265"/>
                  </a:lnTo>
                  <a:lnTo>
                    <a:pt x="1856592" y="1371816"/>
                  </a:lnTo>
                  <a:lnTo>
                    <a:pt x="2189988" y="1339856"/>
                  </a:lnTo>
                  <a:close/>
                </a:path>
                <a:path w="2288540" h="1936750">
                  <a:moveTo>
                    <a:pt x="1856842" y="563687"/>
                  </a:moveTo>
                  <a:lnTo>
                    <a:pt x="1850898" y="563117"/>
                  </a:lnTo>
                  <a:lnTo>
                    <a:pt x="1854708" y="569975"/>
                  </a:lnTo>
                  <a:lnTo>
                    <a:pt x="1856842" y="563687"/>
                  </a:lnTo>
                  <a:close/>
                </a:path>
                <a:path w="2288540" h="1936750">
                  <a:moveTo>
                    <a:pt x="2200656" y="596645"/>
                  </a:moveTo>
                  <a:lnTo>
                    <a:pt x="1856842" y="563687"/>
                  </a:lnTo>
                  <a:lnTo>
                    <a:pt x="1854708" y="569975"/>
                  </a:lnTo>
                  <a:lnTo>
                    <a:pt x="1850898" y="563117"/>
                  </a:lnTo>
                  <a:lnTo>
                    <a:pt x="1850898" y="572926"/>
                  </a:lnTo>
                  <a:lnTo>
                    <a:pt x="2179967" y="604818"/>
                  </a:lnTo>
                  <a:lnTo>
                    <a:pt x="2186940" y="597407"/>
                  </a:lnTo>
                  <a:lnTo>
                    <a:pt x="2189988" y="605789"/>
                  </a:lnTo>
                  <a:lnTo>
                    <a:pt x="2189988" y="607978"/>
                  </a:lnTo>
                  <a:lnTo>
                    <a:pt x="2200656" y="596645"/>
                  </a:lnTo>
                  <a:close/>
                </a:path>
                <a:path w="2288540" h="1936750">
                  <a:moveTo>
                    <a:pt x="1856592" y="1371816"/>
                  </a:moveTo>
                  <a:lnTo>
                    <a:pt x="1854708" y="1366265"/>
                  </a:lnTo>
                  <a:lnTo>
                    <a:pt x="1850898" y="1372361"/>
                  </a:lnTo>
                  <a:lnTo>
                    <a:pt x="1856592" y="1371816"/>
                  </a:lnTo>
                  <a:close/>
                </a:path>
                <a:path w="2288540" h="1936750">
                  <a:moveTo>
                    <a:pt x="1952244" y="1653539"/>
                  </a:moveTo>
                  <a:lnTo>
                    <a:pt x="1856592" y="1371816"/>
                  </a:lnTo>
                  <a:lnTo>
                    <a:pt x="1850898" y="1372361"/>
                  </a:lnTo>
                  <a:lnTo>
                    <a:pt x="1850898" y="1384122"/>
                  </a:lnTo>
                  <a:lnTo>
                    <a:pt x="1938067" y="1640140"/>
                  </a:lnTo>
                  <a:lnTo>
                    <a:pt x="1946148" y="1642109"/>
                  </a:lnTo>
                  <a:lnTo>
                    <a:pt x="1946148" y="1652053"/>
                  </a:lnTo>
                  <a:lnTo>
                    <a:pt x="1952244" y="1653539"/>
                  </a:lnTo>
                  <a:close/>
                </a:path>
                <a:path w="2288540" h="1936750">
                  <a:moveTo>
                    <a:pt x="1946148" y="294131"/>
                  </a:moveTo>
                  <a:lnTo>
                    <a:pt x="1940814" y="288035"/>
                  </a:lnTo>
                  <a:lnTo>
                    <a:pt x="1938067" y="296101"/>
                  </a:lnTo>
                  <a:lnTo>
                    <a:pt x="1946148" y="294131"/>
                  </a:lnTo>
                  <a:close/>
                </a:path>
                <a:path w="2288540" h="1936750">
                  <a:moveTo>
                    <a:pt x="1946148" y="1642109"/>
                  </a:moveTo>
                  <a:lnTo>
                    <a:pt x="1938067" y="1640140"/>
                  </a:lnTo>
                  <a:lnTo>
                    <a:pt x="1940814" y="1648205"/>
                  </a:lnTo>
                  <a:lnTo>
                    <a:pt x="1946148" y="1642109"/>
                  </a:lnTo>
                  <a:close/>
                </a:path>
                <a:path w="2288540" h="1936750">
                  <a:moveTo>
                    <a:pt x="2189988" y="607978"/>
                  </a:moveTo>
                  <a:lnTo>
                    <a:pt x="2189988" y="605789"/>
                  </a:lnTo>
                  <a:lnTo>
                    <a:pt x="2179967" y="604818"/>
                  </a:lnTo>
                  <a:lnTo>
                    <a:pt x="1969008" y="829055"/>
                  </a:lnTo>
                  <a:lnTo>
                    <a:pt x="1978914" y="833700"/>
                  </a:lnTo>
                  <a:lnTo>
                    <a:pt x="1978914" y="822959"/>
                  </a:lnTo>
                  <a:lnTo>
                    <a:pt x="1984951" y="825785"/>
                  </a:lnTo>
                  <a:lnTo>
                    <a:pt x="2189988" y="607978"/>
                  </a:lnTo>
                  <a:close/>
                </a:path>
                <a:path w="2288540" h="1936750">
                  <a:moveTo>
                    <a:pt x="2274570" y="974158"/>
                  </a:moveTo>
                  <a:lnTo>
                    <a:pt x="2274570" y="972311"/>
                  </a:lnTo>
                  <a:lnTo>
                    <a:pt x="2265630" y="968120"/>
                  </a:lnTo>
                  <a:lnTo>
                    <a:pt x="1969008" y="1107185"/>
                  </a:lnTo>
                  <a:lnTo>
                    <a:pt x="1978914" y="1117715"/>
                  </a:lnTo>
                  <a:lnTo>
                    <a:pt x="1978914" y="1112519"/>
                  </a:lnTo>
                  <a:lnTo>
                    <a:pt x="1980438" y="1104899"/>
                  </a:lnTo>
                  <a:lnTo>
                    <a:pt x="1984951" y="1109694"/>
                  </a:lnTo>
                  <a:lnTo>
                    <a:pt x="2274570" y="974158"/>
                  </a:lnTo>
                  <a:close/>
                </a:path>
                <a:path w="2288540" h="1936750">
                  <a:moveTo>
                    <a:pt x="1984951" y="825785"/>
                  </a:moveTo>
                  <a:lnTo>
                    <a:pt x="1978914" y="822959"/>
                  </a:lnTo>
                  <a:lnTo>
                    <a:pt x="1980438" y="830579"/>
                  </a:lnTo>
                  <a:lnTo>
                    <a:pt x="1984951" y="825785"/>
                  </a:lnTo>
                  <a:close/>
                </a:path>
                <a:path w="2288540" h="1936750">
                  <a:moveTo>
                    <a:pt x="2288286" y="967739"/>
                  </a:moveTo>
                  <a:lnTo>
                    <a:pt x="1984951" y="825785"/>
                  </a:lnTo>
                  <a:lnTo>
                    <a:pt x="1980438" y="830579"/>
                  </a:lnTo>
                  <a:lnTo>
                    <a:pt x="1978914" y="822959"/>
                  </a:lnTo>
                  <a:lnTo>
                    <a:pt x="1978914" y="833700"/>
                  </a:lnTo>
                  <a:lnTo>
                    <a:pt x="2265630" y="968120"/>
                  </a:lnTo>
                  <a:lnTo>
                    <a:pt x="2274570" y="963929"/>
                  </a:lnTo>
                  <a:lnTo>
                    <a:pt x="2274570" y="974158"/>
                  </a:lnTo>
                  <a:lnTo>
                    <a:pt x="2288286" y="967739"/>
                  </a:lnTo>
                  <a:close/>
                </a:path>
                <a:path w="2288540" h="1936750">
                  <a:moveTo>
                    <a:pt x="1984951" y="1109694"/>
                  </a:moveTo>
                  <a:lnTo>
                    <a:pt x="1980438" y="1104899"/>
                  </a:lnTo>
                  <a:lnTo>
                    <a:pt x="1978914" y="1112519"/>
                  </a:lnTo>
                  <a:lnTo>
                    <a:pt x="1984951" y="1109694"/>
                  </a:lnTo>
                  <a:close/>
                </a:path>
                <a:path w="2288540" h="1936750">
                  <a:moveTo>
                    <a:pt x="2200656" y="1338833"/>
                  </a:moveTo>
                  <a:lnTo>
                    <a:pt x="1984951" y="1109694"/>
                  </a:lnTo>
                  <a:lnTo>
                    <a:pt x="1978914" y="1112519"/>
                  </a:lnTo>
                  <a:lnTo>
                    <a:pt x="1978914" y="1117715"/>
                  </a:lnTo>
                  <a:lnTo>
                    <a:pt x="2179967" y="1331423"/>
                  </a:lnTo>
                  <a:lnTo>
                    <a:pt x="2189988" y="1330451"/>
                  </a:lnTo>
                  <a:lnTo>
                    <a:pt x="2189988" y="1339856"/>
                  </a:lnTo>
                  <a:lnTo>
                    <a:pt x="2200656" y="1338833"/>
                  </a:lnTo>
                  <a:close/>
                </a:path>
                <a:path w="2288540" h="1936750">
                  <a:moveTo>
                    <a:pt x="2189988" y="605789"/>
                  </a:moveTo>
                  <a:lnTo>
                    <a:pt x="2186940" y="597407"/>
                  </a:lnTo>
                  <a:lnTo>
                    <a:pt x="2179967" y="604818"/>
                  </a:lnTo>
                  <a:lnTo>
                    <a:pt x="2189988" y="605789"/>
                  </a:lnTo>
                  <a:close/>
                </a:path>
                <a:path w="2288540" h="1936750">
                  <a:moveTo>
                    <a:pt x="2189988" y="1330451"/>
                  </a:moveTo>
                  <a:lnTo>
                    <a:pt x="2179967" y="1331423"/>
                  </a:lnTo>
                  <a:lnTo>
                    <a:pt x="2186940" y="1338833"/>
                  </a:lnTo>
                  <a:lnTo>
                    <a:pt x="2189988" y="1330451"/>
                  </a:lnTo>
                  <a:close/>
                </a:path>
                <a:path w="2288540" h="1936750">
                  <a:moveTo>
                    <a:pt x="2274570" y="972311"/>
                  </a:moveTo>
                  <a:lnTo>
                    <a:pt x="2274570" y="963929"/>
                  </a:lnTo>
                  <a:lnTo>
                    <a:pt x="2265630" y="968120"/>
                  </a:lnTo>
                  <a:lnTo>
                    <a:pt x="2274570" y="972311"/>
                  </a:lnTo>
                  <a:close/>
                </a:path>
              </a:pathLst>
            </a:custGeom>
            <a:solidFill>
              <a:srgbClr val="000000"/>
            </a:solidFill>
          </p:spPr>
          <p:txBody>
            <a:bodyPr wrap="square" lIns="0" tIns="0" rIns="0" bIns="0" rtlCol="0"/>
            <a:lstStyle/>
            <a:p>
              <a:endParaRPr/>
            </a:p>
          </p:txBody>
        </p:sp>
        <p:sp>
          <p:nvSpPr>
            <p:cNvPr id="6" name="object 6"/>
            <p:cNvSpPr/>
            <p:nvPr/>
          </p:nvSpPr>
          <p:spPr>
            <a:xfrm>
              <a:off x="4741163" y="2493263"/>
              <a:ext cx="1887855" cy="1080135"/>
            </a:xfrm>
            <a:custGeom>
              <a:avLst/>
              <a:gdLst/>
              <a:ahLst/>
              <a:cxnLst/>
              <a:rect l="l" t="t" r="r" b="b"/>
              <a:pathLst>
                <a:path w="1887854" h="1080135">
                  <a:moveTo>
                    <a:pt x="1887474" y="1079753"/>
                  </a:moveTo>
                  <a:lnTo>
                    <a:pt x="1887474" y="0"/>
                  </a:lnTo>
                  <a:lnTo>
                    <a:pt x="0" y="0"/>
                  </a:lnTo>
                  <a:lnTo>
                    <a:pt x="0" y="1079754"/>
                  </a:lnTo>
                  <a:lnTo>
                    <a:pt x="1887474" y="1079753"/>
                  </a:lnTo>
                  <a:close/>
                </a:path>
              </a:pathLst>
            </a:custGeom>
            <a:solidFill>
              <a:srgbClr val="C9FFBF"/>
            </a:solidFill>
          </p:spPr>
          <p:txBody>
            <a:bodyPr wrap="square" lIns="0" tIns="0" rIns="0" bIns="0" rtlCol="0"/>
            <a:lstStyle/>
            <a:p>
              <a:endParaRPr/>
            </a:p>
          </p:txBody>
        </p:sp>
        <p:sp>
          <p:nvSpPr>
            <p:cNvPr id="7" name="object 7"/>
            <p:cNvSpPr/>
            <p:nvPr/>
          </p:nvSpPr>
          <p:spPr>
            <a:xfrm>
              <a:off x="4726685" y="2478786"/>
              <a:ext cx="1916430" cy="1108710"/>
            </a:xfrm>
            <a:custGeom>
              <a:avLst/>
              <a:gdLst/>
              <a:ahLst/>
              <a:cxnLst/>
              <a:rect l="l" t="t" r="r" b="b"/>
              <a:pathLst>
                <a:path w="1916429" h="1108710">
                  <a:moveTo>
                    <a:pt x="1916430" y="1108710"/>
                  </a:moveTo>
                  <a:lnTo>
                    <a:pt x="1916430" y="0"/>
                  </a:lnTo>
                  <a:lnTo>
                    <a:pt x="0" y="0"/>
                  </a:lnTo>
                  <a:lnTo>
                    <a:pt x="0" y="1108710"/>
                  </a:lnTo>
                  <a:lnTo>
                    <a:pt x="14477" y="1108710"/>
                  </a:lnTo>
                  <a:lnTo>
                    <a:pt x="14477" y="28956"/>
                  </a:lnTo>
                  <a:lnTo>
                    <a:pt x="28193" y="14478"/>
                  </a:lnTo>
                  <a:lnTo>
                    <a:pt x="28193" y="28956"/>
                  </a:lnTo>
                  <a:lnTo>
                    <a:pt x="1887473" y="28956"/>
                  </a:lnTo>
                  <a:lnTo>
                    <a:pt x="1887473" y="14478"/>
                  </a:lnTo>
                  <a:lnTo>
                    <a:pt x="1901952" y="28956"/>
                  </a:lnTo>
                  <a:lnTo>
                    <a:pt x="1901952" y="1108710"/>
                  </a:lnTo>
                  <a:lnTo>
                    <a:pt x="1916430" y="1108710"/>
                  </a:lnTo>
                  <a:close/>
                </a:path>
                <a:path w="1916429" h="1108710">
                  <a:moveTo>
                    <a:pt x="28193" y="28956"/>
                  </a:moveTo>
                  <a:lnTo>
                    <a:pt x="28193" y="14478"/>
                  </a:lnTo>
                  <a:lnTo>
                    <a:pt x="14477" y="28956"/>
                  </a:lnTo>
                  <a:lnTo>
                    <a:pt x="28193" y="28956"/>
                  </a:lnTo>
                  <a:close/>
                </a:path>
                <a:path w="1916429" h="1108710">
                  <a:moveTo>
                    <a:pt x="28193" y="1080516"/>
                  </a:moveTo>
                  <a:lnTo>
                    <a:pt x="28193" y="28956"/>
                  </a:lnTo>
                  <a:lnTo>
                    <a:pt x="14477" y="28956"/>
                  </a:lnTo>
                  <a:lnTo>
                    <a:pt x="14477" y="1080516"/>
                  </a:lnTo>
                  <a:lnTo>
                    <a:pt x="28193" y="1080516"/>
                  </a:lnTo>
                  <a:close/>
                </a:path>
                <a:path w="1916429" h="1108710">
                  <a:moveTo>
                    <a:pt x="1901952" y="1080515"/>
                  </a:moveTo>
                  <a:lnTo>
                    <a:pt x="14477" y="1080516"/>
                  </a:lnTo>
                  <a:lnTo>
                    <a:pt x="28193" y="1094232"/>
                  </a:lnTo>
                  <a:lnTo>
                    <a:pt x="28193" y="1108710"/>
                  </a:lnTo>
                  <a:lnTo>
                    <a:pt x="1887473" y="1108710"/>
                  </a:lnTo>
                  <a:lnTo>
                    <a:pt x="1887473" y="1094231"/>
                  </a:lnTo>
                  <a:lnTo>
                    <a:pt x="1901952" y="1080515"/>
                  </a:lnTo>
                  <a:close/>
                </a:path>
                <a:path w="1916429" h="1108710">
                  <a:moveTo>
                    <a:pt x="28193" y="1108710"/>
                  </a:moveTo>
                  <a:lnTo>
                    <a:pt x="28193" y="1094232"/>
                  </a:lnTo>
                  <a:lnTo>
                    <a:pt x="14477" y="1080516"/>
                  </a:lnTo>
                  <a:lnTo>
                    <a:pt x="14477" y="1108710"/>
                  </a:lnTo>
                  <a:lnTo>
                    <a:pt x="28193" y="1108710"/>
                  </a:lnTo>
                  <a:close/>
                </a:path>
                <a:path w="1916429" h="1108710">
                  <a:moveTo>
                    <a:pt x="1901952" y="28956"/>
                  </a:moveTo>
                  <a:lnTo>
                    <a:pt x="1887473" y="14478"/>
                  </a:lnTo>
                  <a:lnTo>
                    <a:pt x="1887473" y="28956"/>
                  </a:lnTo>
                  <a:lnTo>
                    <a:pt x="1901952" y="28956"/>
                  </a:lnTo>
                  <a:close/>
                </a:path>
                <a:path w="1916429" h="1108710">
                  <a:moveTo>
                    <a:pt x="1901952" y="1080515"/>
                  </a:moveTo>
                  <a:lnTo>
                    <a:pt x="1901952" y="28956"/>
                  </a:lnTo>
                  <a:lnTo>
                    <a:pt x="1887473" y="28956"/>
                  </a:lnTo>
                  <a:lnTo>
                    <a:pt x="1887473" y="1080515"/>
                  </a:lnTo>
                  <a:lnTo>
                    <a:pt x="1901952" y="1080515"/>
                  </a:lnTo>
                  <a:close/>
                </a:path>
                <a:path w="1916429" h="1108710">
                  <a:moveTo>
                    <a:pt x="1901952" y="1108710"/>
                  </a:moveTo>
                  <a:lnTo>
                    <a:pt x="1901952" y="1080515"/>
                  </a:lnTo>
                  <a:lnTo>
                    <a:pt x="1887473" y="1094231"/>
                  </a:lnTo>
                  <a:lnTo>
                    <a:pt x="1887473" y="1108710"/>
                  </a:lnTo>
                  <a:lnTo>
                    <a:pt x="1901952" y="1108710"/>
                  </a:lnTo>
                  <a:close/>
                </a:path>
              </a:pathLst>
            </a:custGeom>
            <a:solidFill>
              <a:srgbClr val="000000"/>
            </a:solidFill>
          </p:spPr>
          <p:txBody>
            <a:bodyPr wrap="square" lIns="0" tIns="0" rIns="0" bIns="0" rtlCol="0"/>
            <a:lstStyle/>
            <a:p>
              <a:endParaRPr/>
            </a:p>
          </p:txBody>
        </p:sp>
      </p:grpSp>
      <p:sp>
        <p:nvSpPr>
          <p:cNvPr id="8" name="object 8"/>
          <p:cNvSpPr txBox="1"/>
          <p:nvPr/>
        </p:nvSpPr>
        <p:spPr>
          <a:xfrm>
            <a:off x="4741164" y="2493264"/>
            <a:ext cx="1887855" cy="1080135"/>
          </a:xfrm>
          <a:prstGeom prst="rect">
            <a:avLst/>
          </a:prstGeom>
        </p:spPr>
        <p:txBody>
          <a:bodyPr vert="horz" wrap="square" lIns="0" tIns="291465" rIns="0" bIns="0" rtlCol="0">
            <a:spAutoFit/>
          </a:bodyPr>
          <a:lstStyle/>
          <a:p>
            <a:pPr marL="527050">
              <a:lnSpc>
                <a:spcPct val="100000"/>
              </a:lnSpc>
              <a:spcBef>
                <a:spcPts val="2295"/>
              </a:spcBef>
            </a:pPr>
            <a:r>
              <a:rPr sz="2800" b="1" spc="-150" dirty="0">
                <a:latin typeface="Trebuchet MS"/>
                <a:cs typeface="Trebuchet MS"/>
              </a:rPr>
              <a:t>Weka</a:t>
            </a:r>
            <a:endParaRPr sz="2800">
              <a:latin typeface="Trebuchet MS"/>
              <a:cs typeface="Trebuchet MS"/>
            </a:endParaRPr>
          </a:p>
        </p:txBody>
      </p:sp>
      <p:grpSp>
        <p:nvGrpSpPr>
          <p:cNvPr id="10" name="object 10"/>
          <p:cNvGrpSpPr/>
          <p:nvPr/>
        </p:nvGrpSpPr>
        <p:grpSpPr>
          <a:xfrm>
            <a:off x="1602486" y="1879854"/>
            <a:ext cx="9968230" cy="2306955"/>
            <a:chOff x="1602486" y="1879854"/>
            <a:chExt cx="9968230" cy="2306955"/>
          </a:xfrm>
        </p:grpSpPr>
        <p:sp>
          <p:nvSpPr>
            <p:cNvPr id="11" name="object 11"/>
            <p:cNvSpPr/>
            <p:nvPr/>
          </p:nvSpPr>
          <p:spPr>
            <a:xfrm>
              <a:off x="10204704" y="2273808"/>
              <a:ext cx="1365503" cy="145999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3736086" y="2831591"/>
              <a:ext cx="3967479" cy="364490"/>
            </a:xfrm>
            <a:custGeom>
              <a:avLst/>
              <a:gdLst/>
              <a:ahLst/>
              <a:cxnLst/>
              <a:rect l="l" t="t" r="r" b="b"/>
              <a:pathLst>
                <a:path w="3967479" h="364489">
                  <a:moveTo>
                    <a:pt x="799338" y="182118"/>
                  </a:moveTo>
                  <a:lnTo>
                    <a:pt x="753516" y="145503"/>
                  </a:lnTo>
                  <a:lnTo>
                    <a:pt x="753516" y="182499"/>
                  </a:lnTo>
                  <a:lnTo>
                    <a:pt x="599694" y="305562"/>
                  </a:lnTo>
                  <a:lnTo>
                    <a:pt x="599694" y="244602"/>
                  </a:lnTo>
                  <a:lnTo>
                    <a:pt x="28194" y="244602"/>
                  </a:lnTo>
                  <a:lnTo>
                    <a:pt x="28194" y="120396"/>
                  </a:lnTo>
                  <a:lnTo>
                    <a:pt x="571500" y="120396"/>
                  </a:lnTo>
                  <a:lnTo>
                    <a:pt x="585978" y="120396"/>
                  </a:lnTo>
                  <a:lnTo>
                    <a:pt x="599694" y="120396"/>
                  </a:lnTo>
                  <a:lnTo>
                    <a:pt x="599694" y="59436"/>
                  </a:lnTo>
                  <a:lnTo>
                    <a:pt x="753516" y="182499"/>
                  </a:lnTo>
                  <a:lnTo>
                    <a:pt x="753516" y="145503"/>
                  </a:lnTo>
                  <a:lnTo>
                    <a:pt x="571500" y="0"/>
                  </a:lnTo>
                  <a:lnTo>
                    <a:pt x="571500" y="92202"/>
                  </a:lnTo>
                  <a:lnTo>
                    <a:pt x="0" y="92202"/>
                  </a:lnTo>
                  <a:lnTo>
                    <a:pt x="0" y="272796"/>
                  </a:lnTo>
                  <a:lnTo>
                    <a:pt x="14478" y="272796"/>
                  </a:lnTo>
                  <a:lnTo>
                    <a:pt x="28194" y="272796"/>
                  </a:lnTo>
                  <a:lnTo>
                    <a:pt x="571500" y="272796"/>
                  </a:lnTo>
                  <a:lnTo>
                    <a:pt x="571500" y="364236"/>
                  </a:lnTo>
                  <a:lnTo>
                    <a:pt x="576834" y="359981"/>
                  </a:lnTo>
                  <a:lnTo>
                    <a:pt x="599694" y="341706"/>
                  </a:lnTo>
                  <a:lnTo>
                    <a:pt x="767334" y="207708"/>
                  </a:lnTo>
                  <a:lnTo>
                    <a:pt x="799338" y="182118"/>
                  </a:lnTo>
                  <a:close/>
                </a:path>
                <a:path w="3967479" h="364489">
                  <a:moveTo>
                    <a:pt x="3966972" y="182118"/>
                  </a:moveTo>
                  <a:lnTo>
                    <a:pt x="3921912" y="145986"/>
                  </a:lnTo>
                  <a:lnTo>
                    <a:pt x="3921912" y="182499"/>
                  </a:lnTo>
                  <a:lnTo>
                    <a:pt x="3768090" y="305562"/>
                  </a:lnTo>
                  <a:lnTo>
                    <a:pt x="3768090" y="244602"/>
                  </a:lnTo>
                  <a:lnTo>
                    <a:pt x="3196590" y="244602"/>
                  </a:lnTo>
                  <a:lnTo>
                    <a:pt x="3196590" y="120396"/>
                  </a:lnTo>
                  <a:lnTo>
                    <a:pt x="3739896" y="120396"/>
                  </a:lnTo>
                  <a:lnTo>
                    <a:pt x="3753612" y="120396"/>
                  </a:lnTo>
                  <a:lnTo>
                    <a:pt x="3768090" y="120396"/>
                  </a:lnTo>
                  <a:lnTo>
                    <a:pt x="3768090" y="59436"/>
                  </a:lnTo>
                  <a:lnTo>
                    <a:pt x="3921912" y="182499"/>
                  </a:lnTo>
                  <a:lnTo>
                    <a:pt x="3921912" y="145986"/>
                  </a:lnTo>
                  <a:lnTo>
                    <a:pt x="3739896" y="0"/>
                  </a:lnTo>
                  <a:lnTo>
                    <a:pt x="3739896" y="92202"/>
                  </a:lnTo>
                  <a:lnTo>
                    <a:pt x="3168396" y="92202"/>
                  </a:lnTo>
                  <a:lnTo>
                    <a:pt x="3168396" y="272796"/>
                  </a:lnTo>
                  <a:lnTo>
                    <a:pt x="3182112" y="272796"/>
                  </a:lnTo>
                  <a:lnTo>
                    <a:pt x="3196590" y="272796"/>
                  </a:lnTo>
                  <a:lnTo>
                    <a:pt x="3739896" y="272796"/>
                  </a:lnTo>
                  <a:lnTo>
                    <a:pt x="3739896" y="364236"/>
                  </a:lnTo>
                  <a:lnTo>
                    <a:pt x="3745230" y="359968"/>
                  </a:lnTo>
                  <a:lnTo>
                    <a:pt x="3768090" y="341630"/>
                  </a:lnTo>
                  <a:lnTo>
                    <a:pt x="3935730" y="207175"/>
                  </a:lnTo>
                  <a:lnTo>
                    <a:pt x="3966972" y="182118"/>
                  </a:lnTo>
                  <a:close/>
                </a:path>
              </a:pathLst>
            </a:custGeom>
            <a:solidFill>
              <a:srgbClr val="000000"/>
            </a:solidFill>
          </p:spPr>
          <p:txBody>
            <a:bodyPr wrap="square" lIns="0" tIns="0" rIns="0" bIns="0" rtlCol="0"/>
            <a:lstStyle/>
            <a:p>
              <a:endParaRPr/>
            </a:p>
          </p:txBody>
        </p:sp>
        <p:sp>
          <p:nvSpPr>
            <p:cNvPr id="13" name="object 13"/>
            <p:cNvSpPr/>
            <p:nvPr/>
          </p:nvSpPr>
          <p:spPr>
            <a:xfrm>
              <a:off x="1623060" y="1879853"/>
              <a:ext cx="9738360" cy="2306955"/>
            </a:xfrm>
            <a:custGeom>
              <a:avLst/>
              <a:gdLst/>
              <a:ahLst/>
              <a:cxnLst/>
              <a:rect l="l" t="t" r="r" b="b"/>
              <a:pathLst>
                <a:path w="9738360" h="2306954">
                  <a:moveTo>
                    <a:pt x="9738360" y="74676"/>
                  </a:moveTo>
                  <a:lnTo>
                    <a:pt x="9721596" y="0"/>
                  </a:lnTo>
                  <a:lnTo>
                    <a:pt x="4869383" y="1114374"/>
                  </a:lnTo>
                  <a:lnTo>
                    <a:pt x="17526" y="0"/>
                  </a:lnTo>
                  <a:lnTo>
                    <a:pt x="0" y="74676"/>
                  </a:lnTo>
                  <a:lnTo>
                    <a:pt x="4699025" y="1153490"/>
                  </a:lnTo>
                  <a:lnTo>
                    <a:pt x="0" y="2232672"/>
                  </a:lnTo>
                  <a:lnTo>
                    <a:pt x="17526" y="2306586"/>
                  </a:lnTo>
                  <a:lnTo>
                    <a:pt x="4869383" y="1192606"/>
                  </a:lnTo>
                  <a:lnTo>
                    <a:pt x="9721596" y="2306574"/>
                  </a:lnTo>
                  <a:lnTo>
                    <a:pt x="9738360" y="2232660"/>
                  </a:lnTo>
                  <a:lnTo>
                    <a:pt x="5039715" y="1153490"/>
                  </a:lnTo>
                  <a:lnTo>
                    <a:pt x="9738360" y="74676"/>
                  </a:lnTo>
                  <a:close/>
                </a:path>
              </a:pathLst>
            </a:custGeom>
            <a:solidFill>
              <a:srgbClr val="FF0000"/>
            </a:solidFill>
          </p:spPr>
          <p:txBody>
            <a:bodyPr wrap="square" lIns="0" tIns="0" rIns="0" bIns="0" rtlCol="0"/>
            <a:lstStyle/>
            <a:p>
              <a:endParaRPr/>
            </a:p>
          </p:txBody>
        </p:sp>
        <p:sp>
          <p:nvSpPr>
            <p:cNvPr id="14" name="object 14"/>
            <p:cNvSpPr/>
            <p:nvPr/>
          </p:nvSpPr>
          <p:spPr>
            <a:xfrm>
              <a:off x="1616202" y="2493264"/>
              <a:ext cx="1888489" cy="1080135"/>
            </a:xfrm>
            <a:custGeom>
              <a:avLst/>
              <a:gdLst/>
              <a:ahLst/>
              <a:cxnLst/>
              <a:rect l="l" t="t" r="r" b="b"/>
              <a:pathLst>
                <a:path w="1888489" h="1080135">
                  <a:moveTo>
                    <a:pt x="1888235" y="1079754"/>
                  </a:moveTo>
                  <a:lnTo>
                    <a:pt x="1888235" y="0"/>
                  </a:lnTo>
                  <a:lnTo>
                    <a:pt x="0" y="0"/>
                  </a:lnTo>
                  <a:lnTo>
                    <a:pt x="0" y="1079754"/>
                  </a:lnTo>
                  <a:lnTo>
                    <a:pt x="1888235" y="1079754"/>
                  </a:lnTo>
                  <a:close/>
                </a:path>
              </a:pathLst>
            </a:custGeom>
            <a:solidFill>
              <a:srgbClr val="C9FFBF"/>
            </a:solidFill>
          </p:spPr>
          <p:txBody>
            <a:bodyPr wrap="square" lIns="0" tIns="0" rIns="0" bIns="0" rtlCol="0"/>
            <a:lstStyle/>
            <a:p>
              <a:endParaRPr/>
            </a:p>
          </p:txBody>
        </p:sp>
        <p:sp>
          <p:nvSpPr>
            <p:cNvPr id="15" name="object 15"/>
            <p:cNvSpPr/>
            <p:nvPr/>
          </p:nvSpPr>
          <p:spPr>
            <a:xfrm>
              <a:off x="1602486" y="2478786"/>
              <a:ext cx="1915795" cy="1108710"/>
            </a:xfrm>
            <a:custGeom>
              <a:avLst/>
              <a:gdLst/>
              <a:ahLst/>
              <a:cxnLst/>
              <a:rect l="l" t="t" r="r" b="b"/>
              <a:pathLst>
                <a:path w="1915795" h="1108710">
                  <a:moveTo>
                    <a:pt x="1915667" y="1108710"/>
                  </a:moveTo>
                  <a:lnTo>
                    <a:pt x="1915667" y="0"/>
                  </a:lnTo>
                  <a:lnTo>
                    <a:pt x="0" y="0"/>
                  </a:lnTo>
                  <a:lnTo>
                    <a:pt x="0" y="1108710"/>
                  </a:lnTo>
                  <a:lnTo>
                    <a:pt x="13715" y="1108710"/>
                  </a:lnTo>
                  <a:lnTo>
                    <a:pt x="13715" y="28956"/>
                  </a:lnTo>
                  <a:lnTo>
                    <a:pt x="28193" y="14478"/>
                  </a:lnTo>
                  <a:lnTo>
                    <a:pt x="28193" y="28956"/>
                  </a:lnTo>
                  <a:lnTo>
                    <a:pt x="1887474" y="28956"/>
                  </a:lnTo>
                  <a:lnTo>
                    <a:pt x="1887474" y="14478"/>
                  </a:lnTo>
                  <a:lnTo>
                    <a:pt x="1901952" y="28956"/>
                  </a:lnTo>
                  <a:lnTo>
                    <a:pt x="1901952" y="1108710"/>
                  </a:lnTo>
                  <a:lnTo>
                    <a:pt x="1915667" y="1108710"/>
                  </a:lnTo>
                  <a:close/>
                </a:path>
                <a:path w="1915795" h="1108710">
                  <a:moveTo>
                    <a:pt x="28193" y="28956"/>
                  </a:moveTo>
                  <a:lnTo>
                    <a:pt x="28193" y="14478"/>
                  </a:lnTo>
                  <a:lnTo>
                    <a:pt x="13715" y="28956"/>
                  </a:lnTo>
                  <a:lnTo>
                    <a:pt x="28193" y="28956"/>
                  </a:lnTo>
                  <a:close/>
                </a:path>
                <a:path w="1915795" h="1108710">
                  <a:moveTo>
                    <a:pt x="28194" y="1080516"/>
                  </a:moveTo>
                  <a:lnTo>
                    <a:pt x="28193" y="28956"/>
                  </a:lnTo>
                  <a:lnTo>
                    <a:pt x="13715" y="28956"/>
                  </a:lnTo>
                  <a:lnTo>
                    <a:pt x="13715" y="1080516"/>
                  </a:lnTo>
                  <a:lnTo>
                    <a:pt x="28194" y="1080516"/>
                  </a:lnTo>
                  <a:close/>
                </a:path>
                <a:path w="1915795" h="1108710">
                  <a:moveTo>
                    <a:pt x="1901952" y="1080516"/>
                  </a:moveTo>
                  <a:lnTo>
                    <a:pt x="13715" y="1080516"/>
                  </a:lnTo>
                  <a:lnTo>
                    <a:pt x="28194" y="1094232"/>
                  </a:lnTo>
                  <a:lnTo>
                    <a:pt x="28194" y="1108710"/>
                  </a:lnTo>
                  <a:lnTo>
                    <a:pt x="1887474" y="1108710"/>
                  </a:lnTo>
                  <a:lnTo>
                    <a:pt x="1887474" y="1094232"/>
                  </a:lnTo>
                  <a:lnTo>
                    <a:pt x="1901952" y="1080516"/>
                  </a:lnTo>
                  <a:close/>
                </a:path>
                <a:path w="1915795" h="1108710">
                  <a:moveTo>
                    <a:pt x="28194" y="1108710"/>
                  </a:moveTo>
                  <a:lnTo>
                    <a:pt x="28194" y="1094232"/>
                  </a:lnTo>
                  <a:lnTo>
                    <a:pt x="13715" y="1080516"/>
                  </a:lnTo>
                  <a:lnTo>
                    <a:pt x="13715" y="1108710"/>
                  </a:lnTo>
                  <a:lnTo>
                    <a:pt x="28194" y="1108710"/>
                  </a:lnTo>
                  <a:close/>
                </a:path>
                <a:path w="1915795" h="1108710">
                  <a:moveTo>
                    <a:pt x="1901952" y="28956"/>
                  </a:moveTo>
                  <a:lnTo>
                    <a:pt x="1887474" y="14478"/>
                  </a:lnTo>
                  <a:lnTo>
                    <a:pt x="1887474" y="28956"/>
                  </a:lnTo>
                  <a:lnTo>
                    <a:pt x="1901952" y="28956"/>
                  </a:lnTo>
                  <a:close/>
                </a:path>
                <a:path w="1915795" h="1108710">
                  <a:moveTo>
                    <a:pt x="1901952" y="1080516"/>
                  </a:moveTo>
                  <a:lnTo>
                    <a:pt x="1901952" y="28956"/>
                  </a:lnTo>
                  <a:lnTo>
                    <a:pt x="1887474" y="28956"/>
                  </a:lnTo>
                  <a:lnTo>
                    <a:pt x="1887474" y="1080516"/>
                  </a:lnTo>
                  <a:lnTo>
                    <a:pt x="1901952" y="1080516"/>
                  </a:lnTo>
                  <a:close/>
                </a:path>
                <a:path w="1915795" h="1108710">
                  <a:moveTo>
                    <a:pt x="1901952" y="1108710"/>
                  </a:moveTo>
                  <a:lnTo>
                    <a:pt x="1901952" y="1080516"/>
                  </a:lnTo>
                  <a:lnTo>
                    <a:pt x="1887474" y="1094232"/>
                  </a:lnTo>
                  <a:lnTo>
                    <a:pt x="1887474" y="1108710"/>
                  </a:lnTo>
                  <a:lnTo>
                    <a:pt x="1901952" y="1108710"/>
                  </a:lnTo>
                  <a:close/>
                </a:path>
              </a:pathLst>
            </a:custGeom>
            <a:solidFill>
              <a:srgbClr val="000000"/>
            </a:solidFill>
          </p:spPr>
          <p:txBody>
            <a:bodyPr wrap="square" lIns="0" tIns="0" rIns="0" bIns="0" rtlCol="0"/>
            <a:lstStyle/>
            <a:p>
              <a:endParaRPr/>
            </a:p>
          </p:txBody>
        </p:sp>
      </p:grpSp>
      <p:sp>
        <p:nvSpPr>
          <p:cNvPr id="16" name="object 16"/>
          <p:cNvSpPr txBox="1"/>
          <p:nvPr/>
        </p:nvSpPr>
        <p:spPr>
          <a:xfrm>
            <a:off x="1616202" y="2493264"/>
            <a:ext cx="1888489" cy="1080135"/>
          </a:xfrm>
          <a:prstGeom prst="rect">
            <a:avLst/>
          </a:prstGeom>
        </p:spPr>
        <p:txBody>
          <a:bodyPr vert="horz" wrap="square" lIns="0" tIns="291465" rIns="0" bIns="0" rtlCol="0">
            <a:spAutoFit/>
          </a:bodyPr>
          <a:lstStyle/>
          <a:p>
            <a:pPr marL="596900">
              <a:lnSpc>
                <a:spcPct val="100000"/>
              </a:lnSpc>
              <a:spcBef>
                <a:spcPts val="2295"/>
              </a:spcBef>
            </a:pPr>
            <a:r>
              <a:rPr sz="2800" b="1" spc="-114" dirty="0">
                <a:latin typeface="Trebuchet MS"/>
                <a:cs typeface="Trebuchet MS"/>
              </a:rPr>
              <a:t>Data</a:t>
            </a:r>
            <a:endParaRPr sz="2800">
              <a:latin typeface="Trebuchet MS"/>
              <a:cs typeface="Trebuchet MS"/>
            </a:endParaRPr>
          </a:p>
        </p:txBody>
      </p:sp>
      <p:sp>
        <p:nvSpPr>
          <p:cNvPr id="17" name="文字方塊 16"/>
          <p:cNvSpPr txBox="1"/>
          <p:nvPr/>
        </p:nvSpPr>
        <p:spPr>
          <a:xfrm>
            <a:off x="8106953" y="2790178"/>
            <a:ext cx="1633781" cy="461665"/>
          </a:xfrm>
          <a:prstGeom prst="rect">
            <a:avLst/>
          </a:prstGeom>
          <a:noFill/>
        </p:spPr>
        <p:txBody>
          <a:bodyPr wrap="none" rtlCol="0">
            <a:spAutoFit/>
          </a:bodyPr>
          <a:lstStyle/>
          <a:p>
            <a:r>
              <a:rPr lang="zh-TW" altLang="en-US" sz="2400" b="1" spc="-140" dirty="0" smtClean="0">
                <a:latin typeface="Trebuchet MS"/>
                <a:cs typeface="Trebuchet MS"/>
              </a:rPr>
              <a:t>很酷的結果</a:t>
            </a:r>
            <a:endParaRPr lang="zh-TW" altLang="en-US" sz="2400" b="1" dirty="0">
              <a:latin typeface="Trebuchet MS"/>
              <a:cs typeface="Trebuchet MS"/>
            </a:endParaRPr>
          </a:p>
        </p:txBody>
      </p:sp>
      <p:sp>
        <p:nvSpPr>
          <p:cNvPr id="18" name="文字方塊 17"/>
          <p:cNvSpPr txBox="1"/>
          <p:nvPr/>
        </p:nvSpPr>
        <p:spPr>
          <a:xfrm>
            <a:off x="1447800" y="997127"/>
            <a:ext cx="1898277" cy="646331"/>
          </a:xfrm>
          <a:prstGeom prst="rect">
            <a:avLst/>
          </a:prstGeom>
          <a:noFill/>
        </p:spPr>
        <p:txBody>
          <a:bodyPr wrap="none" rtlCol="0">
            <a:spAutoFit/>
          </a:bodyPr>
          <a:lstStyle/>
          <a:p>
            <a:r>
              <a:rPr lang="zh-TW" altLang="en-US" sz="3600" b="1" dirty="0" smtClean="0"/>
              <a:t>實際上</a:t>
            </a:r>
            <a:r>
              <a:rPr lang="en-US" altLang="zh-TW" sz="3600" b="1" dirty="0" smtClean="0"/>
              <a:t>…</a:t>
            </a:r>
            <a:endParaRPr lang="zh-TW" altLang="en-US" sz="36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6398260" cy="504625"/>
          </a:xfrm>
          <a:prstGeom prst="rect">
            <a:avLst/>
          </a:prstGeom>
        </p:spPr>
        <p:txBody>
          <a:bodyPr vert="horz" wrap="square" lIns="0" tIns="12065" rIns="0" bIns="0" rtlCol="0">
            <a:spAutoFit/>
          </a:bodyPr>
          <a:lstStyle/>
          <a:p>
            <a:pPr marL="12700">
              <a:lnSpc>
                <a:spcPct val="100000"/>
              </a:lnSpc>
              <a:spcBef>
                <a:spcPts val="95"/>
              </a:spcBef>
            </a:pPr>
            <a:r>
              <a:rPr sz="3200" spc="-5" dirty="0"/>
              <a:t>Lesson 5.3 </a:t>
            </a:r>
            <a:r>
              <a:rPr lang="zh-TW" altLang="en-US" sz="3200" spc="-15" dirty="0" smtClean="0"/>
              <a:t>資料探勘中的道德規範</a:t>
            </a:r>
            <a:endParaRPr sz="3200" dirty="0"/>
          </a:p>
        </p:txBody>
      </p:sp>
      <p:grpSp>
        <p:nvGrpSpPr>
          <p:cNvPr id="3" name="object 3"/>
          <p:cNvGrpSpPr/>
          <p:nvPr/>
        </p:nvGrpSpPr>
        <p:grpSpPr>
          <a:xfrm>
            <a:off x="1621536" y="1510283"/>
            <a:ext cx="3382010" cy="645160"/>
            <a:chOff x="1621536" y="1510283"/>
            <a:chExt cx="3382010" cy="645160"/>
          </a:xfrm>
        </p:grpSpPr>
        <p:sp>
          <p:nvSpPr>
            <p:cNvPr id="4" name="object 4"/>
            <p:cNvSpPr/>
            <p:nvPr/>
          </p:nvSpPr>
          <p:spPr>
            <a:xfrm>
              <a:off x="1636014" y="1523999"/>
              <a:ext cx="3352800" cy="616585"/>
            </a:xfrm>
            <a:custGeom>
              <a:avLst/>
              <a:gdLst/>
              <a:ahLst/>
              <a:cxnLst/>
              <a:rect l="l" t="t" r="r" b="b"/>
              <a:pathLst>
                <a:path w="3352800" h="616585">
                  <a:moveTo>
                    <a:pt x="3352800" y="616457"/>
                  </a:moveTo>
                  <a:lnTo>
                    <a:pt x="3352800" y="0"/>
                  </a:lnTo>
                  <a:lnTo>
                    <a:pt x="0" y="0"/>
                  </a:lnTo>
                  <a:lnTo>
                    <a:pt x="0" y="616457"/>
                  </a:lnTo>
                  <a:lnTo>
                    <a:pt x="3352800" y="616457"/>
                  </a:lnTo>
                  <a:close/>
                </a:path>
              </a:pathLst>
            </a:custGeom>
            <a:solidFill>
              <a:srgbClr val="C9FFBF"/>
            </a:solidFill>
          </p:spPr>
          <p:txBody>
            <a:bodyPr wrap="square" lIns="0" tIns="0" rIns="0" bIns="0" rtlCol="0"/>
            <a:lstStyle/>
            <a:p>
              <a:endParaRPr/>
            </a:p>
          </p:txBody>
        </p:sp>
        <p:sp>
          <p:nvSpPr>
            <p:cNvPr id="5" name="object 5"/>
            <p:cNvSpPr/>
            <p:nvPr/>
          </p:nvSpPr>
          <p:spPr>
            <a:xfrm>
              <a:off x="1621536" y="1510283"/>
              <a:ext cx="3382010" cy="645160"/>
            </a:xfrm>
            <a:custGeom>
              <a:avLst/>
              <a:gdLst/>
              <a:ahLst/>
              <a:cxnLst/>
              <a:rect l="l" t="t" r="r" b="b"/>
              <a:pathLst>
                <a:path w="3382010" h="645160">
                  <a:moveTo>
                    <a:pt x="3381755" y="644652"/>
                  </a:moveTo>
                  <a:lnTo>
                    <a:pt x="3381755" y="0"/>
                  </a:lnTo>
                  <a:lnTo>
                    <a:pt x="0" y="0"/>
                  </a:lnTo>
                  <a:lnTo>
                    <a:pt x="0" y="644652"/>
                  </a:lnTo>
                  <a:lnTo>
                    <a:pt x="14477" y="644652"/>
                  </a:lnTo>
                  <a:lnTo>
                    <a:pt x="14477" y="28194"/>
                  </a:lnTo>
                  <a:lnTo>
                    <a:pt x="28955" y="13716"/>
                  </a:lnTo>
                  <a:lnTo>
                    <a:pt x="28955" y="28194"/>
                  </a:lnTo>
                  <a:lnTo>
                    <a:pt x="3352800" y="28194"/>
                  </a:lnTo>
                  <a:lnTo>
                    <a:pt x="3352800" y="13716"/>
                  </a:lnTo>
                  <a:lnTo>
                    <a:pt x="3367278" y="28194"/>
                  </a:lnTo>
                  <a:lnTo>
                    <a:pt x="3367278" y="644652"/>
                  </a:lnTo>
                  <a:lnTo>
                    <a:pt x="3381755" y="644652"/>
                  </a:lnTo>
                  <a:close/>
                </a:path>
                <a:path w="3382010" h="645160">
                  <a:moveTo>
                    <a:pt x="28955" y="28194"/>
                  </a:moveTo>
                  <a:lnTo>
                    <a:pt x="28955" y="13716"/>
                  </a:lnTo>
                  <a:lnTo>
                    <a:pt x="14477" y="28194"/>
                  </a:lnTo>
                  <a:lnTo>
                    <a:pt x="28955" y="28194"/>
                  </a:lnTo>
                  <a:close/>
                </a:path>
                <a:path w="3382010" h="645160">
                  <a:moveTo>
                    <a:pt x="28955" y="615696"/>
                  </a:moveTo>
                  <a:lnTo>
                    <a:pt x="28955" y="28194"/>
                  </a:lnTo>
                  <a:lnTo>
                    <a:pt x="14477" y="28194"/>
                  </a:lnTo>
                  <a:lnTo>
                    <a:pt x="14477" y="615696"/>
                  </a:lnTo>
                  <a:lnTo>
                    <a:pt x="28955" y="615696"/>
                  </a:lnTo>
                  <a:close/>
                </a:path>
                <a:path w="3382010" h="645160">
                  <a:moveTo>
                    <a:pt x="3367278" y="615696"/>
                  </a:moveTo>
                  <a:lnTo>
                    <a:pt x="14477" y="615696"/>
                  </a:lnTo>
                  <a:lnTo>
                    <a:pt x="28955" y="630174"/>
                  </a:lnTo>
                  <a:lnTo>
                    <a:pt x="28955" y="644652"/>
                  </a:lnTo>
                  <a:lnTo>
                    <a:pt x="3352800" y="644652"/>
                  </a:lnTo>
                  <a:lnTo>
                    <a:pt x="3352800" y="630174"/>
                  </a:lnTo>
                  <a:lnTo>
                    <a:pt x="3367278" y="615696"/>
                  </a:lnTo>
                  <a:close/>
                </a:path>
                <a:path w="3382010" h="645160">
                  <a:moveTo>
                    <a:pt x="28955" y="644652"/>
                  </a:moveTo>
                  <a:lnTo>
                    <a:pt x="28955" y="630174"/>
                  </a:lnTo>
                  <a:lnTo>
                    <a:pt x="14477" y="615696"/>
                  </a:lnTo>
                  <a:lnTo>
                    <a:pt x="14477" y="644652"/>
                  </a:lnTo>
                  <a:lnTo>
                    <a:pt x="28955" y="644652"/>
                  </a:lnTo>
                  <a:close/>
                </a:path>
                <a:path w="3382010" h="645160">
                  <a:moveTo>
                    <a:pt x="3367278" y="28194"/>
                  </a:moveTo>
                  <a:lnTo>
                    <a:pt x="3352800" y="13716"/>
                  </a:lnTo>
                  <a:lnTo>
                    <a:pt x="3352800" y="28194"/>
                  </a:lnTo>
                  <a:lnTo>
                    <a:pt x="3367278" y="28194"/>
                  </a:lnTo>
                  <a:close/>
                </a:path>
                <a:path w="3382010" h="645160">
                  <a:moveTo>
                    <a:pt x="3367278" y="615696"/>
                  </a:moveTo>
                  <a:lnTo>
                    <a:pt x="3367278" y="28194"/>
                  </a:lnTo>
                  <a:lnTo>
                    <a:pt x="3352800" y="28194"/>
                  </a:lnTo>
                  <a:lnTo>
                    <a:pt x="3352800" y="615696"/>
                  </a:lnTo>
                  <a:lnTo>
                    <a:pt x="3367278" y="615696"/>
                  </a:lnTo>
                  <a:close/>
                </a:path>
                <a:path w="3382010" h="645160">
                  <a:moveTo>
                    <a:pt x="3367278" y="644652"/>
                  </a:moveTo>
                  <a:lnTo>
                    <a:pt x="3367278" y="615696"/>
                  </a:lnTo>
                  <a:lnTo>
                    <a:pt x="3352800" y="630174"/>
                  </a:lnTo>
                  <a:lnTo>
                    <a:pt x="3352800" y="644652"/>
                  </a:lnTo>
                  <a:lnTo>
                    <a:pt x="3367278" y="644652"/>
                  </a:lnTo>
                  <a:close/>
                </a:path>
              </a:pathLst>
            </a:custGeom>
            <a:solidFill>
              <a:srgbClr val="000000"/>
            </a:solidFill>
          </p:spPr>
          <p:txBody>
            <a:bodyPr wrap="square" lIns="0" tIns="0" rIns="0" bIns="0" rtlCol="0"/>
            <a:lstStyle/>
            <a:p>
              <a:endParaRPr/>
            </a:p>
          </p:txBody>
        </p:sp>
      </p:grpSp>
      <p:sp>
        <p:nvSpPr>
          <p:cNvPr id="6" name="object 6"/>
          <p:cNvSpPr txBox="1"/>
          <p:nvPr/>
        </p:nvSpPr>
        <p:spPr>
          <a:xfrm>
            <a:off x="1636014" y="1524000"/>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1</a:t>
            </a:r>
            <a:endParaRPr sz="1800" dirty="0">
              <a:latin typeface="Trebuchet MS"/>
              <a:cs typeface="Trebuchet MS"/>
            </a:endParaRPr>
          </a:p>
          <a:p>
            <a:pPr algn="ctr">
              <a:lnSpc>
                <a:spcPts val="2050"/>
              </a:lnSpc>
            </a:pPr>
            <a:r>
              <a:rPr lang="zh-TW" altLang="en-US" sz="1800" b="1" spc="-95" dirty="0" smtClean="0">
                <a:latin typeface="Trebuchet MS"/>
                <a:cs typeface="Trebuchet MS"/>
              </a:rPr>
              <a:t>開始使用</a:t>
            </a:r>
            <a:r>
              <a:rPr lang="en-US" sz="1800" b="1" spc="-95" dirty="0" smtClean="0">
                <a:latin typeface="Trebuchet MS"/>
                <a:cs typeface="Trebuchet MS"/>
              </a:rPr>
              <a:t>Weka</a:t>
            </a:r>
            <a:endParaRPr sz="1800" dirty="0">
              <a:latin typeface="Trebuchet MS"/>
              <a:cs typeface="Trebuchet MS"/>
            </a:endParaRPr>
          </a:p>
        </p:txBody>
      </p:sp>
      <p:grpSp>
        <p:nvGrpSpPr>
          <p:cNvPr id="7" name="object 7"/>
          <p:cNvGrpSpPr/>
          <p:nvPr/>
        </p:nvGrpSpPr>
        <p:grpSpPr>
          <a:xfrm>
            <a:off x="1621536" y="2577083"/>
            <a:ext cx="3382010" cy="645160"/>
            <a:chOff x="1621536" y="2577083"/>
            <a:chExt cx="3382010" cy="645160"/>
          </a:xfrm>
        </p:grpSpPr>
        <p:sp>
          <p:nvSpPr>
            <p:cNvPr id="8" name="object 8"/>
            <p:cNvSpPr/>
            <p:nvPr/>
          </p:nvSpPr>
          <p:spPr>
            <a:xfrm>
              <a:off x="1636014" y="2590799"/>
              <a:ext cx="3352800" cy="616585"/>
            </a:xfrm>
            <a:custGeom>
              <a:avLst/>
              <a:gdLst/>
              <a:ahLst/>
              <a:cxnLst/>
              <a:rect l="l" t="t" r="r" b="b"/>
              <a:pathLst>
                <a:path w="3352800" h="616585">
                  <a:moveTo>
                    <a:pt x="3352800" y="616457"/>
                  </a:moveTo>
                  <a:lnTo>
                    <a:pt x="3352800" y="0"/>
                  </a:lnTo>
                  <a:lnTo>
                    <a:pt x="0" y="0"/>
                  </a:lnTo>
                  <a:lnTo>
                    <a:pt x="0" y="616457"/>
                  </a:lnTo>
                  <a:lnTo>
                    <a:pt x="3352800" y="616457"/>
                  </a:lnTo>
                  <a:close/>
                </a:path>
              </a:pathLst>
            </a:custGeom>
            <a:solidFill>
              <a:srgbClr val="C9FFBF"/>
            </a:solidFill>
          </p:spPr>
          <p:txBody>
            <a:bodyPr wrap="square" lIns="0" tIns="0" rIns="0" bIns="0" rtlCol="0"/>
            <a:lstStyle/>
            <a:p>
              <a:endParaRPr/>
            </a:p>
          </p:txBody>
        </p:sp>
        <p:sp>
          <p:nvSpPr>
            <p:cNvPr id="9" name="object 9"/>
            <p:cNvSpPr/>
            <p:nvPr/>
          </p:nvSpPr>
          <p:spPr>
            <a:xfrm>
              <a:off x="1621536" y="2577083"/>
              <a:ext cx="3382010" cy="645160"/>
            </a:xfrm>
            <a:custGeom>
              <a:avLst/>
              <a:gdLst/>
              <a:ahLst/>
              <a:cxnLst/>
              <a:rect l="l" t="t" r="r" b="b"/>
              <a:pathLst>
                <a:path w="3382010" h="645160">
                  <a:moveTo>
                    <a:pt x="3381755" y="644652"/>
                  </a:moveTo>
                  <a:lnTo>
                    <a:pt x="3381755" y="0"/>
                  </a:lnTo>
                  <a:lnTo>
                    <a:pt x="0" y="0"/>
                  </a:lnTo>
                  <a:lnTo>
                    <a:pt x="0" y="644652"/>
                  </a:lnTo>
                  <a:lnTo>
                    <a:pt x="14478" y="644652"/>
                  </a:lnTo>
                  <a:lnTo>
                    <a:pt x="14477" y="28194"/>
                  </a:lnTo>
                  <a:lnTo>
                    <a:pt x="28955" y="13716"/>
                  </a:lnTo>
                  <a:lnTo>
                    <a:pt x="28955" y="28194"/>
                  </a:lnTo>
                  <a:lnTo>
                    <a:pt x="3352800" y="28193"/>
                  </a:lnTo>
                  <a:lnTo>
                    <a:pt x="3352800" y="13716"/>
                  </a:lnTo>
                  <a:lnTo>
                    <a:pt x="3367278" y="28193"/>
                  </a:lnTo>
                  <a:lnTo>
                    <a:pt x="3367278" y="644652"/>
                  </a:lnTo>
                  <a:lnTo>
                    <a:pt x="3381755" y="644652"/>
                  </a:lnTo>
                  <a:close/>
                </a:path>
                <a:path w="3382010" h="645160">
                  <a:moveTo>
                    <a:pt x="28955" y="28194"/>
                  </a:moveTo>
                  <a:lnTo>
                    <a:pt x="28955" y="13716"/>
                  </a:lnTo>
                  <a:lnTo>
                    <a:pt x="14477" y="28194"/>
                  </a:lnTo>
                  <a:lnTo>
                    <a:pt x="28955" y="28194"/>
                  </a:lnTo>
                  <a:close/>
                </a:path>
                <a:path w="3382010" h="645160">
                  <a:moveTo>
                    <a:pt x="28955" y="615696"/>
                  </a:moveTo>
                  <a:lnTo>
                    <a:pt x="28955" y="28194"/>
                  </a:lnTo>
                  <a:lnTo>
                    <a:pt x="14477" y="28194"/>
                  </a:lnTo>
                  <a:lnTo>
                    <a:pt x="14478" y="615696"/>
                  </a:lnTo>
                  <a:lnTo>
                    <a:pt x="28955" y="615696"/>
                  </a:lnTo>
                  <a:close/>
                </a:path>
                <a:path w="3382010" h="645160">
                  <a:moveTo>
                    <a:pt x="3367278" y="615696"/>
                  </a:moveTo>
                  <a:lnTo>
                    <a:pt x="14478" y="615696"/>
                  </a:lnTo>
                  <a:lnTo>
                    <a:pt x="28955" y="630174"/>
                  </a:lnTo>
                  <a:lnTo>
                    <a:pt x="28955" y="644652"/>
                  </a:lnTo>
                  <a:lnTo>
                    <a:pt x="3352800" y="644652"/>
                  </a:lnTo>
                  <a:lnTo>
                    <a:pt x="3352800" y="630174"/>
                  </a:lnTo>
                  <a:lnTo>
                    <a:pt x="3367278" y="615696"/>
                  </a:lnTo>
                  <a:close/>
                </a:path>
                <a:path w="3382010" h="645160">
                  <a:moveTo>
                    <a:pt x="28955" y="644652"/>
                  </a:moveTo>
                  <a:lnTo>
                    <a:pt x="28955" y="630174"/>
                  </a:lnTo>
                  <a:lnTo>
                    <a:pt x="14478" y="615696"/>
                  </a:lnTo>
                  <a:lnTo>
                    <a:pt x="14478" y="644652"/>
                  </a:lnTo>
                  <a:lnTo>
                    <a:pt x="28955" y="644652"/>
                  </a:lnTo>
                  <a:close/>
                </a:path>
                <a:path w="3382010" h="645160">
                  <a:moveTo>
                    <a:pt x="3367278" y="28193"/>
                  </a:moveTo>
                  <a:lnTo>
                    <a:pt x="3352800" y="13716"/>
                  </a:lnTo>
                  <a:lnTo>
                    <a:pt x="3352800" y="28193"/>
                  </a:lnTo>
                  <a:lnTo>
                    <a:pt x="3367278" y="28193"/>
                  </a:lnTo>
                  <a:close/>
                </a:path>
                <a:path w="3382010" h="645160">
                  <a:moveTo>
                    <a:pt x="3367278" y="615696"/>
                  </a:moveTo>
                  <a:lnTo>
                    <a:pt x="3367278" y="28193"/>
                  </a:lnTo>
                  <a:lnTo>
                    <a:pt x="3352800" y="28193"/>
                  </a:lnTo>
                  <a:lnTo>
                    <a:pt x="3352800" y="615696"/>
                  </a:lnTo>
                  <a:lnTo>
                    <a:pt x="3367278" y="615696"/>
                  </a:lnTo>
                  <a:close/>
                </a:path>
                <a:path w="3382010" h="645160">
                  <a:moveTo>
                    <a:pt x="3367278" y="644652"/>
                  </a:moveTo>
                  <a:lnTo>
                    <a:pt x="3367278" y="615696"/>
                  </a:lnTo>
                  <a:lnTo>
                    <a:pt x="3352800" y="630174"/>
                  </a:lnTo>
                  <a:lnTo>
                    <a:pt x="3352800" y="644652"/>
                  </a:lnTo>
                  <a:lnTo>
                    <a:pt x="3367278" y="644652"/>
                  </a:lnTo>
                  <a:close/>
                </a:path>
              </a:pathLst>
            </a:custGeom>
            <a:solidFill>
              <a:srgbClr val="000000"/>
            </a:solidFill>
          </p:spPr>
          <p:txBody>
            <a:bodyPr wrap="square" lIns="0" tIns="0" rIns="0" bIns="0" rtlCol="0"/>
            <a:lstStyle/>
            <a:p>
              <a:endParaRPr/>
            </a:p>
          </p:txBody>
        </p:sp>
      </p:grpSp>
      <p:sp>
        <p:nvSpPr>
          <p:cNvPr id="10" name="object 10"/>
          <p:cNvSpPr txBox="1"/>
          <p:nvPr/>
        </p:nvSpPr>
        <p:spPr>
          <a:xfrm>
            <a:off x="1636014" y="2590800"/>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2</a:t>
            </a:r>
            <a:endParaRPr sz="1800" dirty="0">
              <a:latin typeface="Trebuchet MS"/>
              <a:cs typeface="Trebuchet MS"/>
            </a:endParaRPr>
          </a:p>
          <a:p>
            <a:pPr algn="ctr">
              <a:lnSpc>
                <a:spcPts val="2050"/>
              </a:lnSpc>
            </a:pPr>
            <a:r>
              <a:rPr lang="zh-TW" altLang="en-US" sz="1800" b="1" spc="-105" dirty="0" smtClean="0">
                <a:latin typeface="Trebuchet MS"/>
                <a:cs typeface="Trebuchet MS"/>
              </a:rPr>
              <a:t>評估</a:t>
            </a:r>
            <a:endParaRPr sz="1800" dirty="0">
              <a:latin typeface="Trebuchet MS"/>
              <a:cs typeface="Trebuchet MS"/>
            </a:endParaRPr>
          </a:p>
        </p:txBody>
      </p:sp>
      <p:grpSp>
        <p:nvGrpSpPr>
          <p:cNvPr id="11" name="object 11"/>
          <p:cNvGrpSpPr/>
          <p:nvPr/>
        </p:nvGrpSpPr>
        <p:grpSpPr>
          <a:xfrm>
            <a:off x="1621536" y="3637026"/>
            <a:ext cx="3382010" cy="645160"/>
            <a:chOff x="1621536" y="3637026"/>
            <a:chExt cx="3382010" cy="645160"/>
          </a:xfrm>
        </p:grpSpPr>
        <p:sp>
          <p:nvSpPr>
            <p:cNvPr id="12" name="object 12"/>
            <p:cNvSpPr/>
            <p:nvPr/>
          </p:nvSpPr>
          <p:spPr>
            <a:xfrm>
              <a:off x="1636014" y="36515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13" name="object 13"/>
            <p:cNvSpPr/>
            <p:nvPr/>
          </p:nvSpPr>
          <p:spPr>
            <a:xfrm>
              <a:off x="1621536" y="3637026"/>
              <a:ext cx="3382010" cy="645160"/>
            </a:xfrm>
            <a:custGeom>
              <a:avLst/>
              <a:gdLst/>
              <a:ahLst/>
              <a:cxnLst/>
              <a:rect l="l" t="t" r="r" b="b"/>
              <a:pathLst>
                <a:path w="3382010" h="645160">
                  <a:moveTo>
                    <a:pt x="3381755" y="644651"/>
                  </a:moveTo>
                  <a:lnTo>
                    <a:pt x="3381755" y="0"/>
                  </a:lnTo>
                  <a:lnTo>
                    <a:pt x="0" y="0"/>
                  </a:lnTo>
                  <a:lnTo>
                    <a:pt x="0" y="644651"/>
                  </a:lnTo>
                  <a:lnTo>
                    <a:pt x="14478" y="644651"/>
                  </a:lnTo>
                  <a:lnTo>
                    <a:pt x="14478"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8" y="28956"/>
                  </a:lnTo>
                  <a:lnTo>
                    <a:pt x="28956" y="28956"/>
                  </a:lnTo>
                  <a:close/>
                </a:path>
                <a:path w="3382010" h="645160">
                  <a:moveTo>
                    <a:pt x="28956" y="616458"/>
                  </a:moveTo>
                  <a:lnTo>
                    <a:pt x="28956" y="28956"/>
                  </a:lnTo>
                  <a:lnTo>
                    <a:pt x="14478" y="28956"/>
                  </a:lnTo>
                  <a:lnTo>
                    <a:pt x="14478" y="616458"/>
                  </a:lnTo>
                  <a:lnTo>
                    <a:pt x="28956" y="616458"/>
                  </a:lnTo>
                  <a:close/>
                </a:path>
                <a:path w="3382010" h="645160">
                  <a:moveTo>
                    <a:pt x="3367278" y="616458"/>
                  </a:moveTo>
                  <a:lnTo>
                    <a:pt x="14478" y="616458"/>
                  </a:lnTo>
                  <a:lnTo>
                    <a:pt x="28956" y="630174"/>
                  </a:lnTo>
                  <a:lnTo>
                    <a:pt x="28955" y="644651"/>
                  </a:lnTo>
                  <a:lnTo>
                    <a:pt x="3352799" y="644651"/>
                  </a:lnTo>
                  <a:lnTo>
                    <a:pt x="3352799" y="630174"/>
                  </a:lnTo>
                  <a:lnTo>
                    <a:pt x="3367278" y="616458"/>
                  </a:lnTo>
                  <a:close/>
                </a:path>
                <a:path w="3382010" h="645160">
                  <a:moveTo>
                    <a:pt x="28955" y="644651"/>
                  </a:moveTo>
                  <a:lnTo>
                    <a:pt x="28956" y="630174"/>
                  </a:lnTo>
                  <a:lnTo>
                    <a:pt x="14478" y="616458"/>
                  </a:lnTo>
                  <a:lnTo>
                    <a:pt x="14478"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799" y="616458"/>
                  </a:lnTo>
                  <a:lnTo>
                    <a:pt x="3367278" y="616458"/>
                  </a:lnTo>
                  <a:close/>
                </a:path>
                <a:path w="3382010" h="645160">
                  <a:moveTo>
                    <a:pt x="3367278" y="644651"/>
                  </a:moveTo>
                  <a:lnTo>
                    <a:pt x="3367278" y="616458"/>
                  </a:lnTo>
                  <a:lnTo>
                    <a:pt x="3352799" y="630174"/>
                  </a:lnTo>
                  <a:lnTo>
                    <a:pt x="3352799" y="644651"/>
                  </a:lnTo>
                  <a:lnTo>
                    <a:pt x="3367278" y="644651"/>
                  </a:lnTo>
                  <a:close/>
                </a:path>
              </a:pathLst>
            </a:custGeom>
            <a:solidFill>
              <a:srgbClr val="000000"/>
            </a:solidFill>
          </p:spPr>
          <p:txBody>
            <a:bodyPr wrap="square" lIns="0" tIns="0" rIns="0" bIns="0" rtlCol="0"/>
            <a:lstStyle/>
            <a:p>
              <a:endParaRPr/>
            </a:p>
          </p:txBody>
        </p:sp>
      </p:grpSp>
      <p:sp>
        <p:nvSpPr>
          <p:cNvPr id="14" name="object 14"/>
          <p:cNvSpPr txBox="1"/>
          <p:nvPr/>
        </p:nvSpPr>
        <p:spPr>
          <a:xfrm>
            <a:off x="1636014" y="36515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3</a:t>
            </a:r>
            <a:endParaRPr sz="1800" dirty="0">
              <a:latin typeface="Trebuchet MS"/>
              <a:cs typeface="Trebuchet MS"/>
            </a:endParaRPr>
          </a:p>
          <a:p>
            <a:pPr algn="ctr">
              <a:lnSpc>
                <a:spcPts val="2050"/>
              </a:lnSpc>
            </a:pPr>
            <a:r>
              <a:rPr lang="zh-TW" altLang="en-US" sz="1800" b="1" spc="-95" dirty="0" smtClean="0">
                <a:latin typeface="Trebuchet MS"/>
                <a:cs typeface="Trebuchet MS"/>
              </a:rPr>
              <a:t>簡單的分類器</a:t>
            </a:r>
            <a:endParaRPr sz="1800" dirty="0">
              <a:latin typeface="Trebuchet MS"/>
              <a:cs typeface="Trebuchet MS"/>
            </a:endParaRPr>
          </a:p>
        </p:txBody>
      </p:sp>
      <p:grpSp>
        <p:nvGrpSpPr>
          <p:cNvPr id="15" name="object 15"/>
          <p:cNvGrpSpPr/>
          <p:nvPr/>
        </p:nvGrpSpPr>
        <p:grpSpPr>
          <a:xfrm>
            <a:off x="1621536" y="4703826"/>
            <a:ext cx="3382010" cy="645160"/>
            <a:chOff x="1621536" y="4703826"/>
            <a:chExt cx="3382010" cy="645160"/>
          </a:xfrm>
        </p:grpSpPr>
        <p:sp>
          <p:nvSpPr>
            <p:cNvPr id="16" name="object 16"/>
            <p:cNvSpPr/>
            <p:nvPr/>
          </p:nvSpPr>
          <p:spPr>
            <a:xfrm>
              <a:off x="1636014" y="47183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17" name="object 17"/>
            <p:cNvSpPr/>
            <p:nvPr/>
          </p:nvSpPr>
          <p:spPr>
            <a:xfrm>
              <a:off x="1621536" y="4703826"/>
              <a:ext cx="3382010" cy="645160"/>
            </a:xfrm>
            <a:custGeom>
              <a:avLst/>
              <a:gdLst/>
              <a:ahLst/>
              <a:cxnLst/>
              <a:rect l="l" t="t" r="r" b="b"/>
              <a:pathLst>
                <a:path w="3382010" h="645160">
                  <a:moveTo>
                    <a:pt x="3381755" y="644651"/>
                  </a:moveTo>
                  <a:lnTo>
                    <a:pt x="3381755" y="0"/>
                  </a:lnTo>
                  <a:lnTo>
                    <a:pt x="0" y="0"/>
                  </a:lnTo>
                  <a:lnTo>
                    <a:pt x="0" y="644651"/>
                  </a:lnTo>
                  <a:lnTo>
                    <a:pt x="14477" y="644651"/>
                  </a:lnTo>
                  <a:lnTo>
                    <a:pt x="14477"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7" y="28956"/>
                  </a:lnTo>
                  <a:lnTo>
                    <a:pt x="28956" y="28956"/>
                  </a:lnTo>
                  <a:close/>
                </a:path>
                <a:path w="3382010" h="645160">
                  <a:moveTo>
                    <a:pt x="28956" y="616458"/>
                  </a:moveTo>
                  <a:lnTo>
                    <a:pt x="28956" y="28956"/>
                  </a:lnTo>
                  <a:lnTo>
                    <a:pt x="14477" y="28956"/>
                  </a:lnTo>
                  <a:lnTo>
                    <a:pt x="14477" y="616458"/>
                  </a:lnTo>
                  <a:lnTo>
                    <a:pt x="28956" y="616458"/>
                  </a:lnTo>
                  <a:close/>
                </a:path>
                <a:path w="3382010" h="645160">
                  <a:moveTo>
                    <a:pt x="3367278" y="616458"/>
                  </a:moveTo>
                  <a:lnTo>
                    <a:pt x="14477" y="616458"/>
                  </a:lnTo>
                  <a:lnTo>
                    <a:pt x="28956" y="630174"/>
                  </a:lnTo>
                  <a:lnTo>
                    <a:pt x="28955" y="644651"/>
                  </a:lnTo>
                  <a:lnTo>
                    <a:pt x="3352799" y="644651"/>
                  </a:lnTo>
                  <a:lnTo>
                    <a:pt x="3352799" y="630174"/>
                  </a:lnTo>
                  <a:lnTo>
                    <a:pt x="3367278" y="616458"/>
                  </a:lnTo>
                  <a:close/>
                </a:path>
                <a:path w="3382010" h="645160">
                  <a:moveTo>
                    <a:pt x="28955" y="644651"/>
                  </a:moveTo>
                  <a:lnTo>
                    <a:pt x="28956" y="630174"/>
                  </a:lnTo>
                  <a:lnTo>
                    <a:pt x="14477" y="616458"/>
                  </a:lnTo>
                  <a:lnTo>
                    <a:pt x="14477"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799" y="616458"/>
                  </a:lnTo>
                  <a:lnTo>
                    <a:pt x="3367278" y="616458"/>
                  </a:lnTo>
                  <a:close/>
                </a:path>
                <a:path w="3382010" h="645160">
                  <a:moveTo>
                    <a:pt x="3367278" y="644651"/>
                  </a:moveTo>
                  <a:lnTo>
                    <a:pt x="3367278" y="616458"/>
                  </a:lnTo>
                  <a:lnTo>
                    <a:pt x="3352799" y="630174"/>
                  </a:lnTo>
                  <a:lnTo>
                    <a:pt x="3352799" y="644651"/>
                  </a:lnTo>
                  <a:lnTo>
                    <a:pt x="3367278" y="644651"/>
                  </a:lnTo>
                  <a:close/>
                </a:path>
              </a:pathLst>
            </a:custGeom>
            <a:solidFill>
              <a:srgbClr val="000000"/>
            </a:solidFill>
          </p:spPr>
          <p:txBody>
            <a:bodyPr wrap="square" lIns="0" tIns="0" rIns="0" bIns="0" rtlCol="0"/>
            <a:lstStyle/>
            <a:p>
              <a:endParaRPr/>
            </a:p>
          </p:txBody>
        </p:sp>
      </p:grpSp>
      <p:sp>
        <p:nvSpPr>
          <p:cNvPr id="18" name="object 18"/>
          <p:cNvSpPr txBox="1"/>
          <p:nvPr/>
        </p:nvSpPr>
        <p:spPr>
          <a:xfrm>
            <a:off x="1636014" y="47183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4</a:t>
            </a:r>
            <a:endParaRPr sz="1800" dirty="0">
              <a:latin typeface="Trebuchet MS"/>
              <a:cs typeface="Trebuchet MS"/>
            </a:endParaRPr>
          </a:p>
          <a:p>
            <a:pPr algn="ctr">
              <a:lnSpc>
                <a:spcPts val="2050"/>
              </a:lnSpc>
            </a:pPr>
            <a:r>
              <a:rPr lang="zh-TW" altLang="en-US" sz="1800" b="1" spc="-30" dirty="0" smtClean="0">
                <a:latin typeface="Trebuchet MS"/>
                <a:cs typeface="Trebuchet MS"/>
              </a:rPr>
              <a:t>更多的分類器</a:t>
            </a:r>
            <a:endParaRPr sz="1800" dirty="0">
              <a:latin typeface="Trebuchet MS"/>
              <a:cs typeface="Trebuchet MS"/>
            </a:endParaRPr>
          </a:p>
        </p:txBody>
      </p:sp>
      <p:grpSp>
        <p:nvGrpSpPr>
          <p:cNvPr id="19" name="object 19"/>
          <p:cNvGrpSpPr/>
          <p:nvPr/>
        </p:nvGrpSpPr>
        <p:grpSpPr>
          <a:xfrm>
            <a:off x="1621536" y="5770626"/>
            <a:ext cx="3382010" cy="645160"/>
            <a:chOff x="1621536" y="5770626"/>
            <a:chExt cx="3382010" cy="645160"/>
          </a:xfrm>
        </p:grpSpPr>
        <p:sp>
          <p:nvSpPr>
            <p:cNvPr id="20" name="object 20"/>
            <p:cNvSpPr/>
            <p:nvPr/>
          </p:nvSpPr>
          <p:spPr>
            <a:xfrm>
              <a:off x="1636014" y="57851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21" name="object 21"/>
            <p:cNvSpPr/>
            <p:nvPr/>
          </p:nvSpPr>
          <p:spPr>
            <a:xfrm>
              <a:off x="1621536" y="5770626"/>
              <a:ext cx="3382010" cy="645160"/>
            </a:xfrm>
            <a:custGeom>
              <a:avLst/>
              <a:gdLst/>
              <a:ahLst/>
              <a:cxnLst/>
              <a:rect l="l" t="t" r="r" b="b"/>
              <a:pathLst>
                <a:path w="3382010" h="645160">
                  <a:moveTo>
                    <a:pt x="3381755" y="644651"/>
                  </a:moveTo>
                  <a:lnTo>
                    <a:pt x="3381755" y="0"/>
                  </a:lnTo>
                  <a:lnTo>
                    <a:pt x="0" y="0"/>
                  </a:lnTo>
                  <a:lnTo>
                    <a:pt x="0" y="644651"/>
                  </a:lnTo>
                  <a:lnTo>
                    <a:pt x="14477" y="644651"/>
                  </a:lnTo>
                  <a:lnTo>
                    <a:pt x="14477"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7" y="28956"/>
                  </a:lnTo>
                  <a:lnTo>
                    <a:pt x="28956" y="28956"/>
                  </a:lnTo>
                  <a:close/>
                </a:path>
                <a:path w="3382010" h="645160">
                  <a:moveTo>
                    <a:pt x="28956" y="616458"/>
                  </a:moveTo>
                  <a:lnTo>
                    <a:pt x="28956" y="28956"/>
                  </a:lnTo>
                  <a:lnTo>
                    <a:pt x="14477" y="28956"/>
                  </a:lnTo>
                  <a:lnTo>
                    <a:pt x="14477" y="616458"/>
                  </a:lnTo>
                  <a:lnTo>
                    <a:pt x="28956" y="616458"/>
                  </a:lnTo>
                  <a:close/>
                </a:path>
                <a:path w="3382010" h="645160">
                  <a:moveTo>
                    <a:pt x="3367278" y="616458"/>
                  </a:moveTo>
                  <a:lnTo>
                    <a:pt x="14477" y="616458"/>
                  </a:lnTo>
                  <a:lnTo>
                    <a:pt x="28956" y="630174"/>
                  </a:lnTo>
                  <a:lnTo>
                    <a:pt x="28955" y="644651"/>
                  </a:lnTo>
                  <a:lnTo>
                    <a:pt x="3352800" y="644651"/>
                  </a:lnTo>
                  <a:lnTo>
                    <a:pt x="3352800" y="630174"/>
                  </a:lnTo>
                  <a:lnTo>
                    <a:pt x="3367278" y="616458"/>
                  </a:lnTo>
                  <a:close/>
                </a:path>
                <a:path w="3382010" h="645160">
                  <a:moveTo>
                    <a:pt x="28955" y="644651"/>
                  </a:moveTo>
                  <a:lnTo>
                    <a:pt x="28956" y="630174"/>
                  </a:lnTo>
                  <a:lnTo>
                    <a:pt x="14477" y="616458"/>
                  </a:lnTo>
                  <a:lnTo>
                    <a:pt x="14477"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800" y="616458"/>
                  </a:lnTo>
                  <a:lnTo>
                    <a:pt x="3367278" y="616458"/>
                  </a:lnTo>
                  <a:close/>
                </a:path>
                <a:path w="3382010" h="645160">
                  <a:moveTo>
                    <a:pt x="3367278" y="644651"/>
                  </a:moveTo>
                  <a:lnTo>
                    <a:pt x="3367278" y="616458"/>
                  </a:lnTo>
                  <a:lnTo>
                    <a:pt x="3352800" y="630174"/>
                  </a:lnTo>
                  <a:lnTo>
                    <a:pt x="3352800" y="644651"/>
                  </a:lnTo>
                  <a:lnTo>
                    <a:pt x="3367278" y="644651"/>
                  </a:lnTo>
                  <a:close/>
                </a:path>
              </a:pathLst>
            </a:custGeom>
            <a:solidFill>
              <a:srgbClr val="000000"/>
            </a:solidFill>
          </p:spPr>
          <p:txBody>
            <a:bodyPr wrap="square" lIns="0" tIns="0" rIns="0" bIns="0" rtlCol="0"/>
            <a:lstStyle/>
            <a:p>
              <a:endParaRPr/>
            </a:p>
          </p:txBody>
        </p:sp>
      </p:grpSp>
      <p:sp>
        <p:nvSpPr>
          <p:cNvPr id="22" name="object 22"/>
          <p:cNvSpPr txBox="1"/>
          <p:nvPr/>
        </p:nvSpPr>
        <p:spPr>
          <a:xfrm>
            <a:off x="1636014" y="57851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5</a:t>
            </a:r>
            <a:endParaRPr sz="1800" dirty="0">
              <a:latin typeface="Trebuchet MS"/>
              <a:cs typeface="Trebuchet MS"/>
            </a:endParaRPr>
          </a:p>
          <a:p>
            <a:pPr algn="ctr">
              <a:lnSpc>
                <a:spcPts val="2050"/>
              </a:lnSpc>
            </a:pPr>
            <a:r>
              <a:rPr lang="zh-TW" altLang="en-US" sz="1800" b="1" spc="-95" dirty="0" smtClean="0">
                <a:latin typeface="Trebuchet MS"/>
                <a:cs typeface="Trebuchet MS"/>
              </a:rPr>
              <a:t>融會貫通</a:t>
            </a:r>
            <a:endParaRPr sz="1800" dirty="0">
              <a:latin typeface="Trebuchet MS"/>
              <a:cs typeface="Trebuchet MS"/>
            </a:endParaRPr>
          </a:p>
        </p:txBody>
      </p:sp>
      <p:grpSp>
        <p:nvGrpSpPr>
          <p:cNvPr id="23" name="object 23"/>
          <p:cNvGrpSpPr/>
          <p:nvPr/>
        </p:nvGrpSpPr>
        <p:grpSpPr>
          <a:xfrm>
            <a:off x="4976621" y="3643884"/>
            <a:ext cx="5133975" cy="2619375"/>
            <a:chOff x="4976621" y="3643884"/>
            <a:chExt cx="5133975" cy="2619375"/>
          </a:xfrm>
        </p:grpSpPr>
        <p:sp>
          <p:nvSpPr>
            <p:cNvPr id="24" name="object 24"/>
            <p:cNvSpPr/>
            <p:nvPr/>
          </p:nvSpPr>
          <p:spPr>
            <a:xfrm>
              <a:off x="4976622" y="3789426"/>
              <a:ext cx="939800" cy="2473960"/>
            </a:xfrm>
            <a:custGeom>
              <a:avLst/>
              <a:gdLst/>
              <a:ahLst/>
              <a:cxnLst/>
              <a:rect l="l" t="t" r="r" b="b"/>
              <a:pathLst>
                <a:path w="939800" h="2473960">
                  <a:moveTo>
                    <a:pt x="929640" y="2310384"/>
                  </a:moveTo>
                  <a:lnTo>
                    <a:pt x="927354" y="2281428"/>
                  </a:lnTo>
                  <a:lnTo>
                    <a:pt x="755142" y="2297430"/>
                  </a:lnTo>
                  <a:lnTo>
                    <a:pt x="697992" y="2303526"/>
                  </a:lnTo>
                  <a:lnTo>
                    <a:pt x="640842" y="2310384"/>
                  </a:lnTo>
                  <a:lnTo>
                    <a:pt x="583692" y="2318004"/>
                  </a:lnTo>
                  <a:lnTo>
                    <a:pt x="525780" y="2326386"/>
                  </a:lnTo>
                  <a:lnTo>
                    <a:pt x="411480" y="2346960"/>
                  </a:lnTo>
                  <a:lnTo>
                    <a:pt x="353568" y="2359152"/>
                  </a:lnTo>
                  <a:lnTo>
                    <a:pt x="296418" y="2372106"/>
                  </a:lnTo>
                  <a:lnTo>
                    <a:pt x="239268" y="2385822"/>
                  </a:lnTo>
                  <a:lnTo>
                    <a:pt x="124968" y="2414778"/>
                  </a:lnTo>
                  <a:lnTo>
                    <a:pt x="10668" y="2445258"/>
                  </a:lnTo>
                  <a:lnTo>
                    <a:pt x="17526" y="2473452"/>
                  </a:lnTo>
                  <a:lnTo>
                    <a:pt x="74676" y="2457450"/>
                  </a:lnTo>
                  <a:lnTo>
                    <a:pt x="131826" y="2442972"/>
                  </a:lnTo>
                  <a:lnTo>
                    <a:pt x="188976" y="2427732"/>
                  </a:lnTo>
                  <a:lnTo>
                    <a:pt x="246126" y="2413254"/>
                  </a:lnTo>
                  <a:lnTo>
                    <a:pt x="303276" y="2399538"/>
                  </a:lnTo>
                  <a:lnTo>
                    <a:pt x="416814" y="2375154"/>
                  </a:lnTo>
                  <a:lnTo>
                    <a:pt x="502158" y="2359152"/>
                  </a:lnTo>
                  <a:lnTo>
                    <a:pt x="587502" y="2346198"/>
                  </a:lnTo>
                  <a:lnTo>
                    <a:pt x="644652" y="2338578"/>
                  </a:lnTo>
                  <a:lnTo>
                    <a:pt x="815340" y="2320290"/>
                  </a:lnTo>
                  <a:lnTo>
                    <a:pt x="872490" y="2314956"/>
                  </a:lnTo>
                  <a:lnTo>
                    <a:pt x="929640" y="2310384"/>
                  </a:lnTo>
                  <a:close/>
                </a:path>
                <a:path w="939800" h="2473960">
                  <a:moveTo>
                    <a:pt x="934212" y="1546872"/>
                  </a:moveTo>
                  <a:lnTo>
                    <a:pt x="922782" y="1520964"/>
                  </a:lnTo>
                  <a:lnTo>
                    <a:pt x="864870" y="1547634"/>
                  </a:lnTo>
                  <a:lnTo>
                    <a:pt x="836676" y="1561350"/>
                  </a:lnTo>
                  <a:lnTo>
                    <a:pt x="807720" y="1575054"/>
                  </a:lnTo>
                  <a:lnTo>
                    <a:pt x="778764" y="1589544"/>
                  </a:lnTo>
                  <a:lnTo>
                    <a:pt x="750570" y="1604784"/>
                  </a:lnTo>
                  <a:lnTo>
                    <a:pt x="721614" y="1620024"/>
                  </a:lnTo>
                  <a:lnTo>
                    <a:pt x="663702" y="1653552"/>
                  </a:lnTo>
                  <a:lnTo>
                    <a:pt x="605790" y="1690890"/>
                  </a:lnTo>
                  <a:lnTo>
                    <a:pt x="547878" y="1732800"/>
                  </a:lnTo>
                  <a:lnTo>
                    <a:pt x="518922" y="1756422"/>
                  </a:lnTo>
                  <a:lnTo>
                    <a:pt x="504444" y="1767852"/>
                  </a:lnTo>
                  <a:lnTo>
                    <a:pt x="490728" y="1780806"/>
                  </a:lnTo>
                  <a:lnTo>
                    <a:pt x="476250" y="1792998"/>
                  </a:lnTo>
                  <a:lnTo>
                    <a:pt x="432816" y="1834146"/>
                  </a:lnTo>
                  <a:lnTo>
                    <a:pt x="403860" y="1863102"/>
                  </a:lnTo>
                  <a:lnTo>
                    <a:pt x="374904" y="1893582"/>
                  </a:lnTo>
                  <a:lnTo>
                    <a:pt x="345948" y="1925586"/>
                  </a:lnTo>
                  <a:lnTo>
                    <a:pt x="317754" y="1959114"/>
                  </a:lnTo>
                  <a:lnTo>
                    <a:pt x="288798" y="1993404"/>
                  </a:lnTo>
                  <a:lnTo>
                    <a:pt x="259842" y="2028456"/>
                  </a:lnTo>
                  <a:lnTo>
                    <a:pt x="231648" y="2065032"/>
                  </a:lnTo>
                  <a:lnTo>
                    <a:pt x="202692" y="2101608"/>
                  </a:lnTo>
                  <a:lnTo>
                    <a:pt x="173736" y="2139708"/>
                  </a:lnTo>
                  <a:lnTo>
                    <a:pt x="116586" y="2216670"/>
                  </a:lnTo>
                  <a:lnTo>
                    <a:pt x="59436" y="2295156"/>
                  </a:lnTo>
                  <a:lnTo>
                    <a:pt x="2286" y="2375166"/>
                  </a:lnTo>
                  <a:lnTo>
                    <a:pt x="25908" y="2391168"/>
                  </a:lnTo>
                  <a:lnTo>
                    <a:pt x="83058" y="2311920"/>
                  </a:lnTo>
                  <a:lnTo>
                    <a:pt x="111252" y="2272296"/>
                  </a:lnTo>
                  <a:lnTo>
                    <a:pt x="140208" y="2233434"/>
                  </a:lnTo>
                  <a:lnTo>
                    <a:pt x="168402" y="2194572"/>
                  </a:lnTo>
                  <a:lnTo>
                    <a:pt x="196596" y="2156472"/>
                  </a:lnTo>
                  <a:lnTo>
                    <a:pt x="253746" y="2082558"/>
                  </a:lnTo>
                  <a:lnTo>
                    <a:pt x="282702" y="2045982"/>
                  </a:lnTo>
                  <a:lnTo>
                    <a:pt x="310896" y="2010930"/>
                  </a:lnTo>
                  <a:lnTo>
                    <a:pt x="339090" y="1977402"/>
                  </a:lnTo>
                  <a:lnTo>
                    <a:pt x="368046" y="1944636"/>
                  </a:lnTo>
                  <a:lnTo>
                    <a:pt x="381762" y="1928634"/>
                  </a:lnTo>
                  <a:lnTo>
                    <a:pt x="396240" y="1913394"/>
                  </a:lnTo>
                  <a:lnTo>
                    <a:pt x="409956" y="1898154"/>
                  </a:lnTo>
                  <a:lnTo>
                    <a:pt x="424434" y="1882914"/>
                  </a:lnTo>
                  <a:lnTo>
                    <a:pt x="452628" y="1854720"/>
                  </a:lnTo>
                  <a:lnTo>
                    <a:pt x="467106" y="1841004"/>
                  </a:lnTo>
                  <a:lnTo>
                    <a:pt x="480822" y="1827288"/>
                  </a:lnTo>
                  <a:lnTo>
                    <a:pt x="509016" y="1802142"/>
                  </a:lnTo>
                  <a:lnTo>
                    <a:pt x="523494" y="1789950"/>
                  </a:lnTo>
                  <a:lnTo>
                    <a:pt x="537210" y="1777758"/>
                  </a:lnTo>
                  <a:lnTo>
                    <a:pt x="551688" y="1766328"/>
                  </a:lnTo>
                  <a:lnTo>
                    <a:pt x="566166" y="1755660"/>
                  </a:lnTo>
                  <a:lnTo>
                    <a:pt x="579882" y="1744992"/>
                  </a:lnTo>
                  <a:lnTo>
                    <a:pt x="650748" y="1695462"/>
                  </a:lnTo>
                  <a:lnTo>
                    <a:pt x="707136" y="1661172"/>
                  </a:lnTo>
                  <a:lnTo>
                    <a:pt x="763524" y="1629930"/>
                  </a:lnTo>
                  <a:lnTo>
                    <a:pt x="848868" y="1587258"/>
                  </a:lnTo>
                  <a:lnTo>
                    <a:pt x="934212" y="1546872"/>
                  </a:lnTo>
                  <a:close/>
                </a:path>
                <a:path w="939800" h="2473960">
                  <a:moveTo>
                    <a:pt x="937260" y="782574"/>
                  </a:moveTo>
                  <a:lnTo>
                    <a:pt x="890778" y="783336"/>
                  </a:lnTo>
                  <a:lnTo>
                    <a:pt x="833628" y="829818"/>
                  </a:lnTo>
                  <a:lnTo>
                    <a:pt x="775716" y="878586"/>
                  </a:lnTo>
                  <a:lnTo>
                    <a:pt x="747522" y="904494"/>
                  </a:lnTo>
                  <a:lnTo>
                    <a:pt x="733044" y="917448"/>
                  </a:lnTo>
                  <a:lnTo>
                    <a:pt x="704088" y="944880"/>
                  </a:lnTo>
                  <a:lnTo>
                    <a:pt x="675132" y="973836"/>
                  </a:lnTo>
                  <a:lnTo>
                    <a:pt x="646176" y="1004316"/>
                  </a:lnTo>
                  <a:lnTo>
                    <a:pt x="589026" y="1069848"/>
                  </a:lnTo>
                  <a:lnTo>
                    <a:pt x="574548" y="1088136"/>
                  </a:lnTo>
                  <a:lnTo>
                    <a:pt x="560070" y="1105662"/>
                  </a:lnTo>
                  <a:lnTo>
                    <a:pt x="516636" y="1164336"/>
                  </a:lnTo>
                  <a:lnTo>
                    <a:pt x="487680" y="1206246"/>
                  </a:lnTo>
                  <a:lnTo>
                    <a:pt x="458724" y="1250442"/>
                  </a:lnTo>
                  <a:lnTo>
                    <a:pt x="430530" y="1297686"/>
                  </a:lnTo>
                  <a:lnTo>
                    <a:pt x="401574" y="1347978"/>
                  </a:lnTo>
                  <a:lnTo>
                    <a:pt x="372618" y="1400556"/>
                  </a:lnTo>
                  <a:lnTo>
                    <a:pt x="344424" y="1454670"/>
                  </a:lnTo>
                  <a:lnTo>
                    <a:pt x="315468" y="1511820"/>
                  </a:lnTo>
                  <a:lnTo>
                    <a:pt x="258318" y="1630692"/>
                  </a:lnTo>
                  <a:lnTo>
                    <a:pt x="229362" y="1693176"/>
                  </a:lnTo>
                  <a:lnTo>
                    <a:pt x="172212" y="1821192"/>
                  </a:lnTo>
                  <a:lnTo>
                    <a:pt x="115062" y="1953780"/>
                  </a:lnTo>
                  <a:lnTo>
                    <a:pt x="57912" y="2088654"/>
                  </a:lnTo>
                  <a:lnTo>
                    <a:pt x="762" y="2225052"/>
                  </a:lnTo>
                  <a:lnTo>
                    <a:pt x="27432" y="2236482"/>
                  </a:lnTo>
                  <a:lnTo>
                    <a:pt x="84582" y="2100084"/>
                  </a:lnTo>
                  <a:lnTo>
                    <a:pt x="141732" y="1964448"/>
                  </a:lnTo>
                  <a:lnTo>
                    <a:pt x="169926" y="1898154"/>
                  </a:lnTo>
                  <a:lnTo>
                    <a:pt x="198882" y="1832622"/>
                  </a:lnTo>
                  <a:lnTo>
                    <a:pt x="227076" y="1767852"/>
                  </a:lnTo>
                  <a:lnTo>
                    <a:pt x="284226" y="1642884"/>
                  </a:lnTo>
                  <a:lnTo>
                    <a:pt x="312420" y="1582686"/>
                  </a:lnTo>
                  <a:lnTo>
                    <a:pt x="341376" y="1524012"/>
                  </a:lnTo>
                  <a:lnTo>
                    <a:pt x="369570" y="1467624"/>
                  </a:lnTo>
                  <a:lnTo>
                    <a:pt x="398526" y="1413522"/>
                  </a:lnTo>
                  <a:lnTo>
                    <a:pt x="426720" y="1361694"/>
                  </a:lnTo>
                  <a:lnTo>
                    <a:pt x="454914" y="1312164"/>
                  </a:lnTo>
                  <a:lnTo>
                    <a:pt x="483108" y="1265682"/>
                  </a:lnTo>
                  <a:lnTo>
                    <a:pt x="512064" y="1221486"/>
                  </a:lnTo>
                  <a:lnTo>
                    <a:pt x="553974" y="1160526"/>
                  </a:lnTo>
                  <a:lnTo>
                    <a:pt x="568452" y="1142238"/>
                  </a:lnTo>
                  <a:lnTo>
                    <a:pt x="582930" y="1123188"/>
                  </a:lnTo>
                  <a:lnTo>
                    <a:pt x="624840" y="1071372"/>
                  </a:lnTo>
                  <a:lnTo>
                    <a:pt x="653034" y="1038606"/>
                  </a:lnTo>
                  <a:lnTo>
                    <a:pt x="695706" y="993648"/>
                  </a:lnTo>
                  <a:lnTo>
                    <a:pt x="723900" y="965454"/>
                  </a:lnTo>
                  <a:lnTo>
                    <a:pt x="752856" y="938784"/>
                  </a:lnTo>
                  <a:lnTo>
                    <a:pt x="766572" y="925830"/>
                  </a:lnTo>
                  <a:lnTo>
                    <a:pt x="794766" y="899922"/>
                  </a:lnTo>
                  <a:lnTo>
                    <a:pt x="880110" y="828294"/>
                  </a:lnTo>
                  <a:lnTo>
                    <a:pt x="909066" y="805434"/>
                  </a:lnTo>
                  <a:lnTo>
                    <a:pt x="937260" y="782574"/>
                  </a:lnTo>
                  <a:close/>
                </a:path>
                <a:path w="939800" h="2473960">
                  <a:moveTo>
                    <a:pt x="939546" y="19050"/>
                  </a:moveTo>
                  <a:lnTo>
                    <a:pt x="917448" y="0"/>
                  </a:lnTo>
                  <a:lnTo>
                    <a:pt x="889254" y="32766"/>
                  </a:lnTo>
                  <a:lnTo>
                    <a:pt x="860298" y="65532"/>
                  </a:lnTo>
                  <a:lnTo>
                    <a:pt x="832104" y="99060"/>
                  </a:lnTo>
                  <a:lnTo>
                    <a:pt x="803148" y="132588"/>
                  </a:lnTo>
                  <a:lnTo>
                    <a:pt x="774192" y="167640"/>
                  </a:lnTo>
                  <a:lnTo>
                    <a:pt x="759714" y="185928"/>
                  </a:lnTo>
                  <a:lnTo>
                    <a:pt x="745998" y="204216"/>
                  </a:lnTo>
                  <a:lnTo>
                    <a:pt x="731520" y="222504"/>
                  </a:lnTo>
                  <a:lnTo>
                    <a:pt x="717042" y="242316"/>
                  </a:lnTo>
                  <a:lnTo>
                    <a:pt x="702564" y="261366"/>
                  </a:lnTo>
                  <a:lnTo>
                    <a:pt x="659130" y="323088"/>
                  </a:lnTo>
                  <a:lnTo>
                    <a:pt x="616458" y="390144"/>
                  </a:lnTo>
                  <a:lnTo>
                    <a:pt x="587502" y="438162"/>
                  </a:lnTo>
                  <a:lnTo>
                    <a:pt x="558546" y="489204"/>
                  </a:lnTo>
                  <a:lnTo>
                    <a:pt x="529590" y="543306"/>
                  </a:lnTo>
                  <a:lnTo>
                    <a:pt x="515874" y="571500"/>
                  </a:lnTo>
                  <a:lnTo>
                    <a:pt x="501396" y="600456"/>
                  </a:lnTo>
                  <a:lnTo>
                    <a:pt x="472440" y="661416"/>
                  </a:lnTo>
                  <a:lnTo>
                    <a:pt x="457962" y="693420"/>
                  </a:lnTo>
                  <a:lnTo>
                    <a:pt x="443484" y="726186"/>
                  </a:lnTo>
                  <a:lnTo>
                    <a:pt x="429768" y="760476"/>
                  </a:lnTo>
                  <a:lnTo>
                    <a:pt x="415290" y="795528"/>
                  </a:lnTo>
                  <a:lnTo>
                    <a:pt x="400812" y="831342"/>
                  </a:lnTo>
                  <a:lnTo>
                    <a:pt x="386334" y="867918"/>
                  </a:lnTo>
                  <a:lnTo>
                    <a:pt x="371856" y="905256"/>
                  </a:lnTo>
                  <a:lnTo>
                    <a:pt x="314706" y="1062990"/>
                  </a:lnTo>
                  <a:lnTo>
                    <a:pt x="257556" y="1232154"/>
                  </a:lnTo>
                  <a:lnTo>
                    <a:pt x="200406" y="1409712"/>
                  </a:lnTo>
                  <a:lnTo>
                    <a:pt x="143256" y="1594878"/>
                  </a:lnTo>
                  <a:lnTo>
                    <a:pt x="114300" y="1689366"/>
                  </a:lnTo>
                  <a:lnTo>
                    <a:pt x="86106" y="1784616"/>
                  </a:lnTo>
                  <a:lnTo>
                    <a:pt x="57150" y="1880628"/>
                  </a:lnTo>
                  <a:lnTo>
                    <a:pt x="0" y="2074176"/>
                  </a:lnTo>
                  <a:lnTo>
                    <a:pt x="27432" y="2082558"/>
                  </a:lnTo>
                  <a:lnTo>
                    <a:pt x="84582" y="1889010"/>
                  </a:lnTo>
                  <a:lnTo>
                    <a:pt x="113538" y="1792998"/>
                  </a:lnTo>
                  <a:lnTo>
                    <a:pt x="141732" y="1696986"/>
                  </a:lnTo>
                  <a:lnTo>
                    <a:pt x="170688" y="1603260"/>
                  </a:lnTo>
                  <a:lnTo>
                    <a:pt x="198882" y="1509534"/>
                  </a:lnTo>
                  <a:lnTo>
                    <a:pt x="227838" y="1418094"/>
                  </a:lnTo>
                  <a:lnTo>
                    <a:pt x="256032" y="1328166"/>
                  </a:lnTo>
                  <a:lnTo>
                    <a:pt x="313182" y="1155192"/>
                  </a:lnTo>
                  <a:lnTo>
                    <a:pt x="342138" y="1072134"/>
                  </a:lnTo>
                  <a:lnTo>
                    <a:pt x="370332" y="992124"/>
                  </a:lnTo>
                  <a:lnTo>
                    <a:pt x="384810" y="953262"/>
                  </a:lnTo>
                  <a:lnTo>
                    <a:pt x="399288" y="915162"/>
                  </a:lnTo>
                  <a:lnTo>
                    <a:pt x="413004" y="877824"/>
                  </a:lnTo>
                  <a:lnTo>
                    <a:pt x="427482" y="841248"/>
                  </a:lnTo>
                  <a:lnTo>
                    <a:pt x="441960" y="806196"/>
                  </a:lnTo>
                  <a:lnTo>
                    <a:pt x="455676" y="771144"/>
                  </a:lnTo>
                  <a:lnTo>
                    <a:pt x="498348" y="673608"/>
                  </a:lnTo>
                  <a:lnTo>
                    <a:pt x="541020" y="584454"/>
                  </a:lnTo>
                  <a:lnTo>
                    <a:pt x="583692" y="502920"/>
                  </a:lnTo>
                  <a:lnTo>
                    <a:pt x="611886" y="452628"/>
                  </a:lnTo>
                  <a:lnTo>
                    <a:pt x="640842" y="405384"/>
                  </a:lnTo>
                  <a:lnTo>
                    <a:pt x="654558" y="382524"/>
                  </a:lnTo>
                  <a:lnTo>
                    <a:pt x="697230" y="318516"/>
                  </a:lnTo>
                  <a:lnTo>
                    <a:pt x="725424" y="278130"/>
                  </a:lnTo>
                  <a:lnTo>
                    <a:pt x="768096" y="221742"/>
                  </a:lnTo>
                  <a:lnTo>
                    <a:pt x="797052" y="185928"/>
                  </a:lnTo>
                  <a:lnTo>
                    <a:pt x="810768" y="168402"/>
                  </a:lnTo>
                  <a:lnTo>
                    <a:pt x="825246" y="150876"/>
                  </a:lnTo>
                  <a:lnTo>
                    <a:pt x="853440" y="117348"/>
                  </a:lnTo>
                  <a:lnTo>
                    <a:pt x="882396" y="83820"/>
                  </a:lnTo>
                  <a:lnTo>
                    <a:pt x="939546" y="19050"/>
                  </a:lnTo>
                  <a:close/>
                </a:path>
              </a:pathLst>
            </a:custGeom>
            <a:solidFill>
              <a:srgbClr val="000000"/>
            </a:solidFill>
          </p:spPr>
          <p:txBody>
            <a:bodyPr wrap="square" lIns="0" tIns="0" rIns="0" bIns="0" rtlCol="0"/>
            <a:lstStyle/>
            <a:p>
              <a:endParaRPr/>
            </a:p>
          </p:txBody>
        </p:sp>
        <p:sp>
          <p:nvSpPr>
            <p:cNvPr id="25" name="object 25"/>
            <p:cNvSpPr/>
            <p:nvPr/>
          </p:nvSpPr>
          <p:spPr>
            <a:xfrm>
              <a:off x="5904737" y="3657600"/>
              <a:ext cx="4191000" cy="368935"/>
            </a:xfrm>
            <a:custGeom>
              <a:avLst/>
              <a:gdLst/>
              <a:ahLst/>
              <a:cxnLst/>
              <a:rect l="l" t="t" r="r" b="b"/>
              <a:pathLst>
                <a:path w="4191000" h="368935">
                  <a:moveTo>
                    <a:pt x="4191000" y="368808"/>
                  </a:moveTo>
                  <a:lnTo>
                    <a:pt x="4191000" y="0"/>
                  </a:lnTo>
                  <a:lnTo>
                    <a:pt x="0" y="0"/>
                  </a:lnTo>
                  <a:lnTo>
                    <a:pt x="0" y="368808"/>
                  </a:lnTo>
                  <a:lnTo>
                    <a:pt x="4191000" y="368808"/>
                  </a:lnTo>
                  <a:close/>
                </a:path>
              </a:pathLst>
            </a:custGeom>
            <a:solidFill>
              <a:srgbClr val="00FFFF"/>
            </a:solidFill>
          </p:spPr>
          <p:txBody>
            <a:bodyPr wrap="square" lIns="0" tIns="0" rIns="0" bIns="0" rtlCol="0"/>
            <a:lstStyle/>
            <a:p>
              <a:endParaRPr/>
            </a:p>
          </p:txBody>
        </p:sp>
        <p:sp>
          <p:nvSpPr>
            <p:cNvPr id="26" name="object 26"/>
            <p:cNvSpPr/>
            <p:nvPr/>
          </p:nvSpPr>
          <p:spPr>
            <a:xfrm>
              <a:off x="5891021" y="3643884"/>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3715"/>
                  </a:lnTo>
                  <a:lnTo>
                    <a:pt x="28193" y="28193"/>
                  </a:lnTo>
                  <a:lnTo>
                    <a:pt x="4191000" y="28193"/>
                  </a:lnTo>
                  <a:lnTo>
                    <a:pt x="4191000" y="13715"/>
                  </a:lnTo>
                  <a:lnTo>
                    <a:pt x="4204716" y="28193"/>
                  </a:lnTo>
                  <a:lnTo>
                    <a:pt x="4204716" y="397001"/>
                  </a:lnTo>
                  <a:lnTo>
                    <a:pt x="4219194" y="397001"/>
                  </a:lnTo>
                  <a:close/>
                </a:path>
                <a:path w="4219575" h="397510">
                  <a:moveTo>
                    <a:pt x="28193" y="28193"/>
                  </a:moveTo>
                  <a:lnTo>
                    <a:pt x="28193" y="13715"/>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3715"/>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27" name="object 27"/>
          <p:cNvSpPr txBox="1"/>
          <p:nvPr/>
        </p:nvSpPr>
        <p:spPr>
          <a:xfrm>
            <a:off x="5904738" y="3657600"/>
            <a:ext cx="4191000" cy="280846"/>
          </a:xfrm>
          <a:prstGeom prst="rect">
            <a:avLst/>
          </a:prstGeom>
        </p:spPr>
        <p:txBody>
          <a:bodyPr vert="horz" wrap="square" lIns="0" tIns="3810" rIns="0" bIns="0" rtlCol="0">
            <a:spAutoFit/>
          </a:bodyPr>
          <a:lstStyle/>
          <a:p>
            <a:pPr marL="90805">
              <a:lnSpc>
                <a:spcPct val="100000"/>
              </a:lnSpc>
              <a:spcBef>
                <a:spcPts val="30"/>
              </a:spcBef>
            </a:pPr>
            <a:r>
              <a:rPr sz="1800" b="1" spc="-110" dirty="0">
                <a:latin typeface="Trebuchet MS"/>
                <a:cs typeface="Trebuchet MS"/>
              </a:rPr>
              <a:t>Lesson </a:t>
            </a:r>
            <a:r>
              <a:rPr sz="1800" b="1" spc="-160" dirty="0">
                <a:latin typeface="Trebuchet MS"/>
                <a:cs typeface="Trebuchet MS"/>
              </a:rPr>
              <a:t>5.1 </a:t>
            </a:r>
            <a:r>
              <a:rPr lang="zh-TW" altLang="en-US" sz="1800" b="1" spc="-150" dirty="0" smtClean="0">
                <a:latin typeface="Trebuchet MS"/>
                <a:cs typeface="Trebuchet MS"/>
              </a:rPr>
              <a:t>資料探勘過程</a:t>
            </a:r>
            <a:endParaRPr sz="1800" dirty="0">
              <a:latin typeface="Trebuchet MS"/>
              <a:cs typeface="Trebuchet MS"/>
            </a:endParaRPr>
          </a:p>
        </p:txBody>
      </p:sp>
      <p:grpSp>
        <p:nvGrpSpPr>
          <p:cNvPr id="28" name="object 28"/>
          <p:cNvGrpSpPr/>
          <p:nvPr/>
        </p:nvGrpSpPr>
        <p:grpSpPr>
          <a:xfrm>
            <a:off x="5891021" y="4405884"/>
            <a:ext cx="4219575" cy="397510"/>
            <a:chOff x="5891021" y="4405884"/>
            <a:chExt cx="4219575" cy="397510"/>
          </a:xfrm>
        </p:grpSpPr>
        <p:sp>
          <p:nvSpPr>
            <p:cNvPr id="29" name="object 29"/>
            <p:cNvSpPr/>
            <p:nvPr/>
          </p:nvSpPr>
          <p:spPr>
            <a:xfrm>
              <a:off x="5904737" y="4419600"/>
              <a:ext cx="4191000" cy="368935"/>
            </a:xfrm>
            <a:custGeom>
              <a:avLst/>
              <a:gdLst/>
              <a:ahLst/>
              <a:cxnLst/>
              <a:rect l="l" t="t" r="r" b="b"/>
              <a:pathLst>
                <a:path w="4191000" h="368935">
                  <a:moveTo>
                    <a:pt x="4191000" y="368808"/>
                  </a:moveTo>
                  <a:lnTo>
                    <a:pt x="4191000" y="0"/>
                  </a:lnTo>
                  <a:lnTo>
                    <a:pt x="0" y="0"/>
                  </a:lnTo>
                  <a:lnTo>
                    <a:pt x="0" y="368808"/>
                  </a:lnTo>
                  <a:lnTo>
                    <a:pt x="4191000" y="368808"/>
                  </a:lnTo>
                  <a:close/>
                </a:path>
              </a:pathLst>
            </a:custGeom>
            <a:solidFill>
              <a:srgbClr val="00FFFF"/>
            </a:solidFill>
          </p:spPr>
          <p:txBody>
            <a:bodyPr wrap="square" lIns="0" tIns="0" rIns="0" bIns="0" rtlCol="0"/>
            <a:lstStyle/>
            <a:p>
              <a:endParaRPr/>
            </a:p>
          </p:txBody>
        </p:sp>
        <p:sp>
          <p:nvSpPr>
            <p:cNvPr id="30" name="object 30"/>
            <p:cNvSpPr/>
            <p:nvPr/>
          </p:nvSpPr>
          <p:spPr>
            <a:xfrm>
              <a:off x="5891021" y="4405884"/>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3715"/>
                  </a:lnTo>
                  <a:lnTo>
                    <a:pt x="28193" y="28193"/>
                  </a:lnTo>
                  <a:lnTo>
                    <a:pt x="4191000" y="28193"/>
                  </a:lnTo>
                  <a:lnTo>
                    <a:pt x="4191000" y="13715"/>
                  </a:lnTo>
                  <a:lnTo>
                    <a:pt x="4204716" y="28193"/>
                  </a:lnTo>
                  <a:lnTo>
                    <a:pt x="4204716" y="397001"/>
                  </a:lnTo>
                  <a:lnTo>
                    <a:pt x="4219194" y="397001"/>
                  </a:lnTo>
                  <a:close/>
                </a:path>
                <a:path w="4219575" h="397510">
                  <a:moveTo>
                    <a:pt x="28193" y="28193"/>
                  </a:moveTo>
                  <a:lnTo>
                    <a:pt x="28193" y="13715"/>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3715"/>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31" name="object 31"/>
          <p:cNvSpPr txBox="1"/>
          <p:nvPr/>
        </p:nvSpPr>
        <p:spPr>
          <a:xfrm>
            <a:off x="5904738" y="4419600"/>
            <a:ext cx="4191000" cy="280846"/>
          </a:xfrm>
          <a:prstGeom prst="rect">
            <a:avLst/>
          </a:prstGeom>
        </p:spPr>
        <p:txBody>
          <a:bodyPr vert="horz" wrap="square" lIns="0" tIns="3810" rIns="0" bIns="0" rtlCol="0">
            <a:spAutoFit/>
          </a:bodyPr>
          <a:lstStyle/>
          <a:p>
            <a:pPr marL="90805">
              <a:lnSpc>
                <a:spcPct val="100000"/>
              </a:lnSpc>
              <a:spcBef>
                <a:spcPts val="30"/>
              </a:spcBef>
            </a:pPr>
            <a:r>
              <a:rPr sz="1800" b="1" spc="-110" dirty="0">
                <a:latin typeface="Trebuchet MS"/>
                <a:cs typeface="Trebuchet MS"/>
              </a:rPr>
              <a:t>Lesson </a:t>
            </a:r>
            <a:r>
              <a:rPr sz="1800" b="1" spc="-160" dirty="0">
                <a:latin typeface="Trebuchet MS"/>
                <a:cs typeface="Trebuchet MS"/>
              </a:rPr>
              <a:t>5.2 </a:t>
            </a:r>
            <a:r>
              <a:rPr lang="zh-TW" altLang="en-US" sz="1800" b="1" spc="-90" dirty="0" smtClean="0">
                <a:latin typeface="Trebuchet MS"/>
                <a:cs typeface="Trebuchet MS"/>
              </a:rPr>
              <a:t>缺陷和失誤</a:t>
            </a:r>
            <a:endParaRPr sz="1800" dirty="0">
              <a:latin typeface="Trebuchet MS"/>
              <a:cs typeface="Trebuchet MS"/>
            </a:endParaRPr>
          </a:p>
        </p:txBody>
      </p:sp>
      <p:grpSp>
        <p:nvGrpSpPr>
          <p:cNvPr id="32" name="object 32"/>
          <p:cNvGrpSpPr/>
          <p:nvPr/>
        </p:nvGrpSpPr>
        <p:grpSpPr>
          <a:xfrm>
            <a:off x="5891021" y="5169408"/>
            <a:ext cx="4219575" cy="397510"/>
            <a:chOff x="5891021" y="5169408"/>
            <a:chExt cx="4219575" cy="397510"/>
          </a:xfrm>
        </p:grpSpPr>
        <p:sp>
          <p:nvSpPr>
            <p:cNvPr id="33" name="object 33"/>
            <p:cNvSpPr/>
            <p:nvPr/>
          </p:nvSpPr>
          <p:spPr>
            <a:xfrm>
              <a:off x="5904737" y="5183886"/>
              <a:ext cx="4191000" cy="368300"/>
            </a:xfrm>
            <a:custGeom>
              <a:avLst/>
              <a:gdLst/>
              <a:ahLst/>
              <a:cxnLst/>
              <a:rect l="l" t="t" r="r" b="b"/>
              <a:pathLst>
                <a:path w="4191000" h="368300">
                  <a:moveTo>
                    <a:pt x="4191000" y="368046"/>
                  </a:moveTo>
                  <a:lnTo>
                    <a:pt x="4191000" y="0"/>
                  </a:lnTo>
                  <a:lnTo>
                    <a:pt x="0" y="0"/>
                  </a:lnTo>
                  <a:lnTo>
                    <a:pt x="0" y="368046"/>
                  </a:lnTo>
                  <a:lnTo>
                    <a:pt x="4191000" y="368046"/>
                  </a:lnTo>
                  <a:close/>
                </a:path>
              </a:pathLst>
            </a:custGeom>
            <a:solidFill>
              <a:srgbClr val="00FFFF"/>
            </a:solidFill>
          </p:spPr>
          <p:txBody>
            <a:bodyPr wrap="square" lIns="0" tIns="0" rIns="0" bIns="0" rtlCol="0"/>
            <a:lstStyle/>
            <a:p>
              <a:endParaRPr/>
            </a:p>
          </p:txBody>
        </p:sp>
        <p:sp>
          <p:nvSpPr>
            <p:cNvPr id="34" name="object 34"/>
            <p:cNvSpPr/>
            <p:nvPr/>
          </p:nvSpPr>
          <p:spPr>
            <a:xfrm>
              <a:off x="5891021" y="5169408"/>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4477"/>
                  </a:lnTo>
                  <a:lnTo>
                    <a:pt x="28193" y="28193"/>
                  </a:lnTo>
                  <a:lnTo>
                    <a:pt x="4191000" y="28193"/>
                  </a:lnTo>
                  <a:lnTo>
                    <a:pt x="4191000" y="14477"/>
                  </a:lnTo>
                  <a:lnTo>
                    <a:pt x="4204716" y="28193"/>
                  </a:lnTo>
                  <a:lnTo>
                    <a:pt x="4204716" y="397001"/>
                  </a:lnTo>
                  <a:lnTo>
                    <a:pt x="4219194" y="397001"/>
                  </a:lnTo>
                  <a:close/>
                </a:path>
                <a:path w="4219575" h="397510">
                  <a:moveTo>
                    <a:pt x="28193" y="28193"/>
                  </a:moveTo>
                  <a:lnTo>
                    <a:pt x="28193" y="14477"/>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4477"/>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35" name="object 35"/>
          <p:cNvSpPr txBox="1"/>
          <p:nvPr/>
        </p:nvSpPr>
        <p:spPr>
          <a:xfrm>
            <a:off x="5904738" y="5183885"/>
            <a:ext cx="4191000" cy="279564"/>
          </a:xfrm>
          <a:prstGeom prst="rect">
            <a:avLst/>
          </a:prstGeom>
        </p:spPr>
        <p:txBody>
          <a:bodyPr vert="horz" wrap="square" lIns="0" tIns="2540" rIns="0" bIns="0" rtlCol="0">
            <a:spAutoFit/>
          </a:bodyPr>
          <a:lstStyle/>
          <a:p>
            <a:pPr marL="90805">
              <a:lnSpc>
                <a:spcPct val="100000"/>
              </a:lnSpc>
              <a:spcBef>
                <a:spcPts val="20"/>
              </a:spcBef>
            </a:pPr>
            <a:r>
              <a:rPr sz="1800" b="1" spc="-110" dirty="0">
                <a:latin typeface="Trebuchet MS"/>
                <a:cs typeface="Trebuchet MS"/>
              </a:rPr>
              <a:t>Lesson </a:t>
            </a:r>
            <a:r>
              <a:rPr sz="1800" b="1" spc="-160" dirty="0">
                <a:latin typeface="Trebuchet MS"/>
                <a:cs typeface="Trebuchet MS"/>
              </a:rPr>
              <a:t>5.3 </a:t>
            </a:r>
            <a:r>
              <a:rPr lang="zh-TW" altLang="en-US" sz="1800" b="1" spc="-75" dirty="0" smtClean="0">
                <a:latin typeface="Trebuchet MS"/>
                <a:cs typeface="Trebuchet MS"/>
              </a:rPr>
              <a:t>資料探勘中的道德規範</a:t>
            </a:r>
            <a:endParaRPr sz="1800" dirty="0">
              <a:latin typeface="Trebuchet MS"/>
              <a:cs typeface="Trebuchet MS"/>
            </a:endParaRPr>
          </a:p>
        </p:txBody>
      </p:sp>
      <p:sp>
        <p:nvSpPr>
          <p:cNvPr id="39" name="object 39"/>
          <p:cNvSpPr txBox="1"/>
          <p:nvPr/>
        </p:nvSpPr>
        <p:spPr>
          <a:xfrm>
            <a:off x="5983478" y="5936234"/>
            <a:ext cx="1966595" cy="299720"/>
          </a:xfrm>
          <a:prstGeom prst="rect">
            <a:avLst/>
          </a:prstGeom>
        </p:spPr>
        <p:txBody>
          <a:bodyPr vert="horz" wrap="square" lIns="0" tIns="12700" rIns="0" bIns="0" rtlCol="0">
            <a:spAutoFit/>
          </a:bodyPr>
          <a:lstStyle/>
          <a:p>
            <a:pPr marL="12700">
              <a:lnSpc>
                <a:spcPct val="100000"/>
              </a:lnSpc>
              <a:spcBef>
                <a:spcPts val="100"/>
              </a:spcBef>
            </a:pPr>
            <a:r>
              <a:rPr sz="1800" b="1" spc="-110" dirty="0">
                <a:latin typeface="Trebuchet MS"/>
                <a:cs typeface="Trebuchet MS"/>
              </a:rPr>
              <a:t>Lesson </a:t>
            </a:r>
            <a:r>
              <a:rPr sz="1800" b="1" spc="-160" dirty="0">
                <a:latin typeface="Trebuchet MS"/>
                <a:cs typeface="Trebuchet MS"/>
              </a:rPr>
              <a:t>5.4</a:t>
            </a:r>
            <a:r>
              <a:rPr sz="1800" b="1" spc="-225" dirty="0">
                <a:latin typeface="Trebuchet MS"/>
                <a:cs typeface="Trebuchet MS"/>
              </a:rPr>
              <a:t> </a:t>
            </a:r>
            <a:r>
              <a:rPr lang="zh-TW" altLang="en-US" sz="1800" b="1" spc="-95" dirty="0" smtClean="0">
                <a:latin typeface="Trebuchet MS"/>
                <a:cs typeface="Trebuchet MS"/>
              </a:rPr>
              <a:t>總結</a:t>
            </a:r>
            <a:endParaRPr sz="1800" dirty="0">
              <a:latin typeface="Trebuchet MS"/>
              <a:cs typeface="Trebuchet MS"/>
            </a:endParaRPr>
          </a:p>
        </p:txBody>
      </p:sp>
      <p:grpSp>
        <p:nvGrpSpPr>
          <p:cNvPr id="36" name="object 36"/>
          <p:cNvGrpSpPr/>
          <p:nvPr/>
        </p:nvGrpSpPr>
        <p:grpSpPr>
          <a:xfrm>
            <a:off x="5891021" y="5657088"/>
            <a:ext cx="4283710" cy="746760"/>
            <a:chOff x="5891021" y="5657088"/>
            <a:chExt cx="4283710" cy="746760"/>
          </a:xfrm>
        </p:grpSpPr>
        <p:sp>
          <p:nvSpPr>
            <p:cNvPr id="37" name="object 37"/>
            <p:cNvSpPr/>
            <p:nvPr/>
          </p:nvSpPr>
          <p:spPr>
            <a:xfrm>
              <a:off x="5904737" y="5945886"/>
              <a:ext cx="4191000" cy="368300"/>
            </a:xfrm>
            <a:custGeom>
              <a:avLst/>
              <a:gdLst/>
              <a:ahLst/>
              <a:cxnLst/>
              <a:rect l="l" t="t" r="r" b="b"/>
              <a:pathLst>
                <a:path w="4191000" h="368300">
                  <a:moveTo>
                    <a:pt x="4191000" y="368046"/>
                  </a:moveTo>
                  <a:lnTo>
                    <a:pt x="4191000" y="0"/>
                  </a:lnTo>
                  <a:lnTo>
                    <a:pt x="0" y="0"/>
                  </a:lnTo>
                  <a:lnTo>
                    <a:pt x="0" y="368046"/>
                  </a:lnTo>
                  <a:lnTo>
                    <a:pt x="4191000" y="368046"/>
                  </a:lnTo>
                  <a:close/>
                </a:path>
              </a:pathLst>
            </a:custGeom>
            <a:solidFill>
              <a:srgbClr val="00FFFF"/>
            </a:solidFill>
          </p:spPr>
          <p:txBody>
            <a:bodyPr wrap="square" lIns="0" tIns="0" rIns="0" bIns="0" rtlCol="0"/>
            <a:lstStyle/>
            <a:p>
              <a:endParaRPr/>
            </a:p>
          </p:txBody>
        </p:sp>
        <p:sp>
          <p:nvSpPr>
            <p:cNvPr id="38" name="object 38"/>
            <p:cNvSpPr/>
            <p:nvPr/>
          </p:nvSpPr>
          <p:spPr>
            <a:xfrm>
              <a:off x="5891021" y="5657088"/>
              <a:ext cx="4283202" cy="746759"/>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7518"/>
            <a:ext cx="6626860" cy="504625"/>
          </a:xfrm>
          <a:prstGeom prst="rect">
            <a:avLst/>
          </a:prstGeom>
        </p:spPr>
        <p:txBody>
          <a:bodyPr vert="horz" wrap="square" lIns="0" tIns="12065" rIns="0" bIns="0" rtlCol="0">
            <a:spAutoFit/>
          </a:bodyPr>
          <a:lstStyle/>
          <a:p>
            <a:pPr marL="12700">
              <a:lnSpc>
                <a:spcPct val="100000"/>
              </a:lnSpc>
              <a:spcBef>
                <a:spcPts val="95"/>
              </a:spcBef>
            </a:pPr>
            <a:r>
              <a:rPr sz="3200" spc="-5" dirty="0"/>
              <a:t>Lesson 5.3 </a:t>
            </a:r>
            <a:r>
              <a:rPr lang="zh-TW" altLang="en-US" sz="3200" spc="-15" dirty="0" smtClean="0"/>
              <a:t>資料探勘中的道德規範</a:t>
            </a:r>
            <a:endParaRPr sz="3200" dirty="0"/>
          </a:p>
        </p:txBody>
      </p:sp>
      <p:sp>
        <p:nvSpPr>
          <p:cNvPr id="3" name="object 3"/>
          <p:cNvSpPr txBox="1">
            <a:spLocks noGrp="1"/>
          </p:cNvSpPr>
          <p:nvPr>
            <p:ph type="body" idx="1"/>
          </p:nvPr>
        </p:nvSpPr>
        <p:spPr>
          <a:xfrm>
            <a:off x="1020698" y="1134872"/>
            <a:ext cx="10150602" cy="3775393"/>
          </a:xfrm>
          <a:prstGeom prst="rect">
            <a:avLst/>
          </a:prstGeom>
        </p:spPr>
        <p:txBody>
          <a:bodyPr vert="horz" wrap="square" lIns="0" tIns="12700" rIns="0" bIns="0" rtlCol="0">
            <a:spAutoFit/>
          </a:bodyPr>
          <a:lstStyle/>
          <a:p>
            <a:pPr marL="486409">
              <a:lnSpc>
                <a:spcPct val="100000"/>
              </a:lnSpc>
              <a:spcBef>
                <a:spcPts val="100"/>
              </a:spcBef>
            </a:pPr>
            <a:r>
              <a:rPr lang="zh-TW" altLang="en-US" spc="-135" dirty="0" smtClean="0"/>
              <a:t>個</a:t>
            </a:r>
            <a:r>
              <a:rPr lang="zh-TW" altLang="en-US" spc="-135" dirty="0"/>
              <a:t>資隱私權</a:t>
            </a:r>
            <a:r>
              <a:rPr lang="zh-TW" altLang="en-US" spc="-135" dirty="0" smtClean="0"/>
              <a:t>法</a:t>
            </a:r>
            <a:r>
              <a:rPr sz="2000" spc="-110" dirty="0" smtClean="0"/>
              <a:t>(</a:t>
            </a:r>
            <a:r>
              <a:rPr lang="zh-TW" altLang="en-US" sz="2000" spc="-110" dirty="0" smtClean="0"/>
              <a:t>歐洲的法條，並非美國</a:t>
            </a:r>
            <a:r>
              <a:rPr sz="2000" spc="-90" dirty="0" smtClean="0"/>
              <a:t>)</a:t>
            </a:r>
            <a:endParaRPr sz="2000" dirty="0"/>
          </a:p>
          <a:p>
            <a:pPr marL="473709">
              <a:lnSpc>
                <a:spcPct val="100000"/>
              </a:lnSpc>
            </a:pPr>
            <a:endParaRPr sz="3750" dirty="0"/>
          </a:p>
          <a:p>
            <a:pPr marL="1184275" indent="-483234">
              <a:lnSpc>
                <a:spcPct val="100000"/>
              </a:lnSpc>
              <a:buFont typeface="Wingdings"/>
              <a:buChar char=""/>
              <a:tabLst>
                <a:tab pos="1184275" algn="l"/>
                <a:tab pos="1184910" algn="l"/>
              </a:tabLst>
            </a:pPr>
            <a:r>
              <a:rPr lang="zh-TW" altLang="en-US" sz="2200" b="0" spc="-25" dirty="0" smtClean="0"/>
              <a:t>收集</a:t>
            </a:r>
            <a:r>
              <a:rPr lang="zh-TW" altLang="en-US" sz="2200" b="0" spc="-25" dirty="0"/>
              <a:t>任何有關於某人的個人信息，必須聲明你的</a:t>
            </a:r>
            <a:r>
              <a:rPr lang="zh-TW" altLang="en-US" sz="2200" b="0" spc="-25" dirty="0" smtClean="0"/>
              <a:t>目的</a:t>
            </a:r>
            <a:endParaRPr sz="2200" dirty="0">
              <a:latin typeface="Trebuchet MS"/>
              <a:cs typeface="Trebuchet MS"/>
            </a:endParaRPr>
          </a:p>
          <a:p>
            <a:pPr marL="1184275" indent="-483234">
              <a:lnSpc>
                <a:spcPct val="100000"/>
              </a:lnSpc>
              <a:spcBef>
                <a:spcPts val="505"/>
              </a:spcBef>
              <a:buFont typeface="Wingdings"/>
              <a:buChar char=""/>
              <a:tabLst>
                <a:tab pos="1184275" algn="l"/>
                <a:tab pos="1184910" algn="l"/>
              </a:tabLst>
            </a:pPr>
            <a:r>
              <a:rPr lang="zh-TW" altLang="en-US" sz="2200" b="0" spc="-80" dirty="0"/>
              <a:t>未經同意，信息不應該對別人</a:t>
            </a:r>
            <a:r>
              <a:rPr lang="zh-TW" altLang="en-US" sz="2200" b="0" spc="-80" dirty="0" smtClean="0"/>
              <a:t>公開</a:t>
            </a:r>
            <a:endParaRPr sz="2200" dirty="0">
              <a:latin typeface="Trebuchet MS"/>
              <a:cs typeface="Trebuchet MS"/>
            </a:endParaRPr>
          </a:p>
          <a:p>
            <a:pPr marL="1184275" indent="-483234">
              <a:lnSpc>
                <a:spcPct val="100000"/>
              </a:lnSpc>
              <a:spcBef>
                <a:spcPts val="500"/>
              </a:spcBef>
              <a:buFont typeface="Wingdings"/>
              <a:buChar char=""/>
              <a:tabLst>
                <a:tab pos="1184275" algn="l"/>
                <a:tab pos="1184910" algn="l"/>
              </a:tabLst>
            </a:pPr>
            <a:r>
              <a:rPr lang="zh-TW" altLang="en-US" sz="2200" b="0" spc="-95" dirty="0"/>
              <a:t>個人信息的記錄必須準確和</a:t>
            </a:r>
            <a:r>
              <a:rPr lang="zh-TW" altLang="en-US" sz="2200" b="0" spc="-95" dirty="0" smtClean="0"/>
              <a:t>即時</a:t>
            </a:r>
            <a:endParaRPr sz="2200" dirty="0">
              <a:latin typeface="Trebuchet MS"/>
              <a:cs typeface="Trebuchet MS"/>
            </a:endParaRPr>
          </a:p>
          <a:p>
            <a:pPr marL="1184275" indent="-483234">
              <a:lnSpc>
                <a:spcPct val="100000"/>
              </a:lnSpc>
              <a:spcBef>
                <a:spcPts val="495"/>
              </a:spcBef>
              <a:buFont typeface="Wingdings"/>
              <a:buChar char=""/>
              <a:tabLst>
                <a:tab pos="1184275" algn="l"/>
                <a:tab pos="1184910" algn="l"/>
              </a:tabLst>
            </a:pPr>
            <a:r>
              <a:rPr lang="zh-TW" altLang="en-US" sz="2200" b="0" spc="-215" dirty="0"/>
              <a:t>人們應該可以評審關於他們的</a:t>
            </a:r>
            <a:r>
              <a:rPr lang="zh-TW" altLang="en-US" sz="2200" b="0" spc="-215" dirty="0" smtClean="0"/>
              <a:t>數據</a:t>
            </a:r>
            <a:endParaRPr sz="2200" dirty="0">
              <a:latin typeface="Trebuchet MS"/>
              <a:cs typeface="Trebuchet MS"/>
            </a:endParaRPr>
          </a:p>
          <a:p>
            <a:pPr marL="1184275" indent="-483234">
              <a:lnSpc>
                <a:spcPct val="100000"/>
              </a:lnSpc>
              <a:spcBef>
                <a:spcPts val="505"/>
              </a:spcBef>
              <a:buFont typeface="Wingdings"/>
              <a:buChar char=""/>
              <a:tabLst>
                <a:tab pos="1184275" algn="l"/>
                <a:tab pos="1184910" algn="l"/>
              </a:tabLst>
            </a:pPr>
            <a:r>
              <a:rPr lang="zh-TW" altLang="en-US" sz="2200" b="0" spc="-100" dirty="0"/>
              <a:t>當不再</a:t>
            </a:r>
            <a:r>
              <a:rPr lang="zh-TW" altLang="en-US" sz="2200" b="0" spc="-100" dirty="0" smtClean="0"/>
              <a:t>需要使用在聲明的目的上時，資</a:t>
            </a:r>
            <a:r>
              <a:rPr lang="zh-TW" altLang="en-US" sz="2200" b="0" spc="-100" dirty="0"/>
              <a:t>料</a:t>
            </a:r>
            <a:r>
              <a:rPr lang="zh-TW" altLang="en-US" sz="2200" b="0" spc="-100" dirty="0" smtClean="0"/>
              <a:t>應該</a:t>
            </a:r>
            <a:r>
              <a:rPr lang="zh-TW" altLang="en-US" sz="2200" b="0" spc="-100" dirty="0"/>
              <a:t>被</a:t>
            </a:r>
            <a:r>
              <a:rPr lang="zh-TW" altLang="en-US" sz="2200" b="0" spc="-100" dirty="0" smtClean="0"/>
              <a:t>刪除</a:t>
            </a:r>
            <a:endParaRPr sz="2200" dirty="0">
              <a:latin typeface="Trebuchet MS"/>
              <a:cs typeface="Trebuchet MS"/>
            </a:endParaRPr>
          </a:p>
          <a:p>
            <a:pPr marL="1184275" marR="339725" indent="-482600">
              <a:lnSpc>
                <a:spcPct val="100000"/>
              </a:lnSpc>
              <a:spcBef>
                <a:spcPts val="500"/>
              </a:spcBef>
              <a:buFont typeface="Wingdings"/>
              <a:buChar char=""/>
              <a:tabLst>
                <a:tab pos="1184275" algn="l"/>
                <a:tab pos="1184910" algn="l"/>
              </a:tabLst>
            </a:pPr>
            <a:r>
              <a:rPr lang="zh-TW" altLang="en-US" sz="2200" b="0" spc="-90" dirty="0"/>
              <a:t>不得將個人資料傳送至無法</a:t>
            </a:r>
            <a:r>
              <a:rPr lang="zh-TW" altLang="en-US" sz="2200" b="0" spc="-90" dirty="0" smtClean="0"/>
              <a:t>確保此份資料被保護</a:t>
            </a:r>
            <a:r>
              <a:rPr lang="zh-TW" altLang="en-US" sz="2200" b="0" spc="-90" dirty="0"/>
              <a:t>的</a:t>
            </a:r>
            <a:r>
              <a:rPr lang="zh-TW" altLang="en-US" sz="2200" b="0" spc="-90" dirty="0" smtClean="0"/>
              <a:t>地點</a:t>
            </a:r>
            <a:endParaRPr sz="2200" dirty="0">
              <a:latin typeface="Trebuchet MS"/>
              <a:cs typeface="Trebuchet MS"/>
            </a:endParaRPr>
          </a:p>
          <a:p>
            <a:pPr marL="1184275" marR="446405" indent="-482600">
              <a:lnSpc>
                <a:spcPct val="100000"/>
              </a:lnSpc>
              <a:spcBef>
                <a:spcPts val="495"/>
              </a:spcBef>
              <a:buFont typeface="Wingdings"/>
              <a:buChar char=""/>
              <a:tabLst>
                <a:tab pos="1184275" algn="l"/>
                <a:tab pos="1184910" algn="l"/>
              </a:tabLst>
            </a:pPr>
            <a:r>
              <a:rPr lang="zh-TW" altLang="en-US" sz="2200" b="0" spc="-65" dirty="0" smtClean="0"/>
              <a:t>除非</a:t>
            </a:r>
            <a:r>
              <a:rPr lang="zh-TW" altLang="en-US" sz="2200" b="0" spc="-65" dirty="0"/>
              <a:t>是特殊</a:t>
            </a:r>
            <a:r>
              <a:rPr lang="zh-TW" altLang="en-US" sz="2200" b="0" spc="-65" dirty="0" smtClean="0"/>
              <a:t>情況</a:t>
            </a:r>
            <a:r>
              <a:rPr lang="zh-TW" altLang="en-US" sz="2200" b="0" spc="-65" dirty="0"/>
              <a:t>，</a:t>
            </a:r>
            <a:r>
              <a:rPr lang="zh-TW" altLang="en-US" sz="2200" b="0" spc="-65" dirty="0" smtClean="0"/>
              <a:t>有的</a:t>
            </a:r>
            <a:r>
              <a:rPr lang="zh-TW" altLang="en-US" sz="2200" b="0" spc="-65" dirty="0"/>
              <a:t>數據因太敏感而不能</a:t>
            </a:r>
            <a:r>
              <a:rPr lang="zh-TW" altLang="en-US" sz="2200" b="0" spc="-65" dirty="0" smtClean="0"/>
              <a:t>收集</a:t>
            </a:r>
            <a:r>
              <a:rPr sz="2200" b="0" spc="-175" dirty="0" smtClean="0">
                <a:latin typeface="Trebuchet MS"/>
                <a:cs typeface="Trebuchet MS"/>
              </a:rPr>
              <a:t>(</a:t>
            </a:r>
            <a:r>
              <a:rPr lang="zh-TW" altLang="en-US" sz="2200" b="0" spc="-175" dirty="0" smtClean="0">
                <a:latin typeface="Trebuchet MS"/>
                <a:cs typeface="Trebuchet MS"/>
              </a:rPr>
              <a:t>如：</a:t>
            </a:r>
            <a:r>
              <a:rPr lang="zh-TW" altLang="en-US" sz="2200" b="0" spc="-175" dirty="0" smtClean="0"/>
              <a:t>性別傾向</a:t>
            </a:r>
            <a:r>
              <a:rPr lang="zh-TW" altLang="en-US" sz="2200" b="0" spc="-110" dirty="0" smtClean="0"/>
              <a:t>、宗教</a:t>
            </a:r>
            <a:r>
              <a:rPr sz="2200" b="0" spc="-105" dirty="0" smtClean="0">
                <a:latin typeface="Trebuchet MS"/>
                <a:cs typeface="Trebuchet MS"/>
              </a:rPr>
              <a:t>)</a:t>
            </a:r>
            <a:endParaRPr sz="2200" dirty="0">
              <a:latin typeface="Trebuchet MS"/>
              <a:cs typeface="Trebuchet MS"/>
            </a:endParaRPr>
          </a:p>
        </p:txBody>
      </p:sp>
      <p:sp>
        <p:nvSpPr>
          <p:cNvPr id="4" name="矩形 3"/>
          <p:cNvSpPr/>
          <p:nvPr/>
        </p:nvSpPr>
        <p:spPr>
          <a:xfrm>
            <a:off x="3048000" y="2274838"/>
            <a:ext cx="6096000" cy="369332"/>
          </a:xfrm>
          <a:prstGeom prst="rect">
            <a:avLst/>
          </a:prstGeom>
        </p:spPr>
        <p:txBody>
          <a:bodyPr>
            <a:spAutoFit/>
          </a:bodyPr>
          <a:lstStyle/>
          <a:p>
            <a:endParaRPr lang="zh-TW"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7518"/>
            <a:ext cx="7160260" cy="504625"/>
          </a:xfrm>
          <a:prstGeom prst="rect">
            <a:avLst/>
          </a:prstGeom>
        </p:spPr>
        <p:txBody>
          <a:bodyPr vert="horz" wrap="square" lIns="0" tIns="12065" rIns="0" bIns="0" rtlCol="0">
            <a:spAutoFit/>
          </a:bodyPr>
          <a:lstStyle/>
          <a:p>
            <a:pPr marL="12700">
              <a:lnSpc>
                <a:spcPct val="100000"/>
              </a:lnSpc>
              <a:spcBef>
                <a:spcPts val="95"/>
              </a:spcBef>
            </a:pPr>
            <a:r>
              <a:rPr sz="3200" spc="-5" dirty="0"/>
              <a:t>Lesson 5.3 </a:t>
            </a:r>
            <a:r>
              <a:rPr lang="zh-TW" altLang="en-US" sz="3200" spc="-15" dirty="0" smtClean="0"/>
              <a:t>資料探勘中的道德規範</a:t>
            </a:r>
            <a:endParaRPr sz="3200" dirty="0"/>
          </a:p>
        </p:txBody>
      </p:sp>
      <p:sp>
        <p:nvSpPr>
          <p:cNvPr id="3" name="object 3"/>
          <p:cNvSpPr txBox="1"/>
          <p:nvPr/>
        </p:nvSpPr>
        <p:spPr>
          <a:xfrm>
            <a:off x="1464817" y="970187"/>
            <a:ext cx="10102850" cy="5400837"/>
          </a:xfrm>
          <a:prstGeom prst="rect">
            <a:avLst/>
          </a:prstGeom>
        </p:spPr>
        <p:txBody>
          <a:bodyPr vert="horz" wrap="square" lIns="0" tIns="106045" rIns="0" bIns="0" rtlCol="0">
            <a:spAutoFit/>
          </a:bodyPr>
          <a:lstStyle/>
          <a:p>
            <a:pPr marL="41910">
              <a:lnSpc>
                <a:spcPct val="100000"/>
              </a:lnSpc>
              <a:spcBef>
                <a:spcPts val="835"/>
              </a:spcBef>
            </a:pPr>
            <a:r>
              <a:rPr lang="zh-TW" altLang="en-US" sz="2800" b="1" spc="-155" dirty="0">
                <a:latin typeface="Trebuchet MS"/>
                <a:cs typeface="Trebuchet MS"/>
              </a:rPr>
              <a:t>匿名化比</a:t>
            </a:r>
            <a:r>
              <a:rPr lang="zh-TW" altLang="en-US" sz="2800" b="1" spc="-155" dirty="0" smtClean="0">
                <a:latin typeface="Trebuchet MS"/>
                <a:cs typeface="Trebuchet MS"/>
              </a:rPr>
              <a:t>你所</a:t>
            </a:r>
            <a:r>
              <a:rPr lang="zh-TW" altLang="en-US" sz="2800" b="1" spc="-155" dirty="0">
                <a:latin typeface="Trebuchet MS"/>
                <a:cs typeface="Trebuchet MS"/>
              </a:rPr>
              <a:t>想</a:t>
            </a:r>
            <a:r>
              <a:rPr lang="zh-TW" altLang="en-US" sz="2800" b="1" spc="-155" dirty="0" smtClean="0">
                <a:latin typeface="Trebuchet MS"/>
                <a:cs typeface="Trebuchet MS"/>
              </a:rPr>
              <a:t>的</a:t>
            </a:r>
            <a:r>
              <a:rPr lang="zh-TW" altLang="en-US" sz="2800" b="1" spc="-155" dirty="0">
                <a:latin typeface="Trebuchet MS"/>
                <a:cs typeface="Trebuchet MS"/>
              </a:rPr>
              <a:t>更</a:t>
            </a:r>
            <a:r>
              <a:rPr lang="zh-TW" altLang="en-US" sz="2800" b="1" spc="-155" dirty="0" smtClean="0">
                <a:latin typeface="Trebuchet MS"/>
                <a:cs typeface="Trebuchet MS"/>
              </a:rPr>
              <a:t>難</a:t>
            </a:r>
            <a:endParaRPr sz="2800" dirty="0" smtClean="0">
              <a:latin typeface="Trebuchet MS"/>
              <a:cs typeface="Trebuchet MS"/>
            </a:endParaRPr>
          </a:p>
          <a:p>
            <a:pPr marL="257810" marR="5080">
              <a:lnSpc>
                <a:spcPct val="100000"/>
              </a:lnSpc>
              <a:spcBef>
                <a:spcPts val="625"/>
              </a:spcBef>
            </a:pPr>
            <a:r>
              <a:rPr lang="en-US" altLang="zh-TW" sz="2400" spc="-60" dirty="0">
                <a:solidFill>
                  <a:srgbClr val="141413"/>
                </a:solidFill>
                <a:latin typeface="Trebuchet MS"/>
                <a:cs typeface="Trebuchet MS"/>
              </a:rPr>
              <a:t>90</a:t>
            </a:r>
            <a:r>
              <a:rPr lang="zh-TW" altLang="en-US" sz="2400" spc="-60" dirty="0">
                <a:solidFill>
                  <a:srgbClr val="141413"/>
                </a:solidFill>
                <a:latin typeface="Trebuchet MS"/>
                <a:cs typeface="Trebuchet MS"/>
              </a:rPr>
              <a:t>年代中期，當馬薩諸塞州發布公務員的醫療記錄總結時，州長向公眾保證它是匿名的，已移除了所有的識別信息（名字，地址和社會安全號碼）。之後不久，他驚訝地收到的自己的健康記錄（包括很多私人信息）的郵件</a:t>
            </a:r>
            <a:r>
              <a:rPr lang="zh-TW" altLang="en-US" sz="2400" spc="-60" dirty="0" smtClean="0">
                <a:solidFill>
                  <a:srgbClr val="141413"/>
                </a:solidFill>
                <a:latin typeface="Trebuchet MS"/>
                <a:cs typeface="Trebuchet MS"/>
              </a:rPr>
              <a:t>！</a:t>
            </a:r>
            <a:endParaRPr sz="2400" dirty="0" smtClean="0">
              <a:latin typeface="Trebuchet MS"/>
              <a:cs typeface="Trebuchet MS"/>
            </a:endParaRPr>
          </a:p>
          <a:p>
            <a:pPr marL="12700">
              <a:lnSpc>
                <a:spcPct val="100000"/>
              </a:lnSpc>
              <a:spcBef>
                <a:spcPts val="915"/>
              </a:spcBef>
            </a:pPr>
            <a:r>
              <a:rPr lang="zh-TW" altLang="en-US" sz="2400" b="1" spc="-140" dirty="0" smtClean="0">
                <a:latin typeface="Trebuchet MS"/>
                <a:cs typeface="Trebuchet MS"/>
              </a:rPr>
              <a:t>再識別技術。</a:t>
            </a:r>
            <a:r>
              <a:rPr sz="2400" b="1" spc="-160" dirty="0" smtClean="0">
                <a:latin typeface="Trebuchet MS"/>
                <a:cs typeface="Trebuchet MS"/>
              </a:rPr>
              <a:t> </a:t>
            </a:r>
            <a:r>
              <a:rPr lang="zh-TW" altLang="en-US" sz="2400" b="1" spc="-95" dirty="0">
                <a:latin typeface="Trebuchet MS"/>
                <a:cs typeface="Trebuchet MS"/>
              </a:rPr>
              <a:t>使用互聯網上可</a:t>
            </a:r>
            <a:r>
              <a:rPr lang="zh-TW" altLang="en-US" sz="2400" b="1" spc="-95" dirty="0" smtClean="0">
                <a:latin typeface="Trebuchet MS"/>
                <a:cs typeface="Trebuchet MS"/>
              </a:rPr>
              <a:t>取得的公開紀錄：</a:t>
            </a:r>
            <a:endParaRPr sz="2400" dirty="0">
              <a:latin typeface="Trebuchet MS"/>
              <a:cs typeface="Trebuchet MS"/>
            </a:endParaRPr>
          </a:p>
          <a:p>
            <a:pPr marL="614680" indent="-450215">
              <a:lnSpc>
                <a:spcPct val="100000"/>
              </a:lnSpc>
              <a:spcBef>
                <a:spcPts val="30"/>
              </a:spcBef>
              <a:buFont typeface="Wingdings"/>
              <a:buChar char=""/>
              <a:tabLst>
                <a:tab pos="614045" algn="l"/>
                <a:tab pos="614680" algn="l"/>
              </a:tabLst>
            </a:pPr>
            <a:r>
              <a:rPr lang="en-US" altLang="zh-TW" sz="2400" spc="60" dirty="0">
                <a:latin typeface="Trebuchet MS"/>
                <a:cs typeface="Trebuchet MS"/>
              </a:rPr>
              <a:t>50%</a:t>
            </a:r>
            <a:r>
              <a:rPr lang="zh-TW" altLang="en-US" sz="2400" spc="60" dirty="0">
                <a:latin typeface="Trebuchet MS"/>
                <a:cs typeface="Trebuchet MS"/>
              </a:rPr>
              <a:t>的美國人可以從他們的城市，出生日期，性別識別</a:t>
            </a:r>
            <a:r>
              <a:rPr lang="zh-TW" altLang="en-US" sz="2400" spc="60" dirty="0" smtClean="0">
                <a:latin typeface="Trebuchet MS"/>
                <a:cs typeface="Trebuchet MS"/>
              </a:rPr>
              <a:t>出來</a:t>
            </a:r>
            <a:endParaRPr sz="2400" dirty="0">
              <a:latin typeface="Trebuchet MS"/>
              <a:cs typeface="Trebuchet MS"/>
            </a:endParaRPr>
          </a:p>
          <a:p>
            <a:pPr marL="614680" indent="-449580">
              <a:lnSpc>
                <a:spcPct val="100000"/>
              </a:lnSpc>
              <a:spcBef>
                <a:spcPts val="575"/>
              </a:spcBef>
              <a:buFont typeface="Wingdings"/>
              <a:buChar char=""/>
              <a:tabLst>
                <a:tab pos="614045" algn="l"/>
                <a:tab pos="614680" algn="l"/>
              </a:tabLst>
            </a:pPr>
            <a:r>
              <a:rPr lang="zh-TW" altLang="en-US" sz="2400" spc="60" dirty="0">
                <a:latin typeface="Trebuchet MS"/>
                <a:cs typeface="Trebuchet MS"/>
              </a:rPr>
              <a:t>如果你還有他們的郵政編碼，</a:t>
            </a:r>
            <a:r>
              <a:rPr lang="en-US" altLang="zh-TW" sz="2400" spc="60" dirty="0">
                <a:latin typeface="Trebuchet MS"/>
                <a:cs typeface="Trebuchet MS"/>
              </a:rPr>
              <a:t>85%</a:t>
            </a:r>
            <a:r>
              <a:rPr lang="zh-TW" altLang="en-US" sz="2400" spc="60" dirty="0">
                <a:latin typeface="Trebuchet MS"/>
                <a:cs typeface="Trebuchet MS"/>
              </a:rPr>
              <a:t>的人可以被識別</a:t>
            </a:r>
            <a:r>
              <a:rPr lang="zh-TW" altLang="en-US" sz="2400" spc="60" dirty="0" smtClean="0">
                <a:latin typeface="Trebuchet MS"/>
                <a:cs typeface="Trebuchet MS"/>
              </a:rPr>
              <a:t>出來</a:t>
            </a:r>
            <a:endParaRPr sz="2400" dirty="0">
              <a:latin typeface="Trebuchet MS"/>
              <a:cs typeface="Trebuchet MS"/>
            </a:endParaRPr>
          </a:p>
          <a:p>
            <a:pPr marL="12700">
              <a:lnSpc>
                <a:spcPts val="2835"/>
              </a:lnSpc>
              <a:spcBef>
                <a:spcPts val="915"/>
              </a:spcBef>
            </a:pPr>
            <a:r>
              <a:rPr sz="2400" b="1" spc="-135" dirty="0" smtClean="0">
                <a:latin typeface="Trebuchet MS"/>
                <a:cs typeface="Trebuchet MS"/>
              </a:rPr>
              <a:t>Netflix</a:t>
            </a:r>
            <a:r>
              <a:rPr lang="zh-TW" altLang="en-US" sz="2400" b="1" spc="-135" dirty="0" smtClean="0">
                <a:latin typeface="Trebuchet MS"/>
                <a:cs typeface="Trebuchet MS"/>
              </a:rPr>
              <a:t>電影資料庫：</a:t>
            </a:r>
            <a:r>
              <a:rPr lang="zh-TW" altLang="en-US" sz="2400" b="1" spc="-190" dirty="0" smtClean="0">
                <a:latin typeface="Trebuchet MS"/>
                <a:cs typeface="Trebuchet MS"/>
              </a:rPr>
              <a:t>包含</a:t>
            </a:r>
            <a:r>
              <a:rPr lang="zh-TW" altLang="en-US" sz="2400" b="1" spc="-190" dirty="0" smtClean="0">
                <a:latin typeface="Trebuchet MS"/>
                <a:cs typeface="Trebuchet MS"/>
              </a:rPr>
              <a:t>一億</a:t>
            </a:r>
            <a:r>
              <a:rPr lang="zh-TW" altLang="en-US" sz="2400" b="1" spc="-190" dirty="0">
                <a:latin typeface="Trebuchet MS"/>
                <a:cs typeface="Trebuchet MS"/>
              </a:rPr>
              <a:t>個電影評級</a:t>
            </a:r>
            <a:r>
              <a:rPr lang="zh-TW" altLang="en-US" sz="2400" b="1" spc="-190" dirty="0" smtClean="0">
                <a:latin typeface="Trebuchet MS"/>
                <a:cs typeface="Trebuchet MS"/>
              </a:rPr>
              <a:t>記錄 </a:t>
            </a:r>
            <a:r>
              <a:rPr sz="2400" b="1" spc="-70" dirty="0" smtClean="0">
                <a:latin typeface="Trebuchet MS"/>
                <a:cs typeface="Trebuchet MS"/>
              </a:rPr>
              <a:t>(</a:t>
            </a:r>
            <a:r>
              <a:rPr lang="zh-TW" altLang="en-US" sz="2400" b="1" spc="-70" dirty="0" smtClean="0">
                <a:latin typeface="Trebuchet MS"/>
                <a:cs typeface="Trebuchet MS"/>
              </a:rPr>
              <a:t>分成</a:t>
            </a:r>
            <a:r>
              <a:rPr sz="2400" b="1" spc="-70" dirty="0" smtClean="0">
                <a:latin typeface="Trebuchet MS"/>
                <a:cs typeface="Trebuchet MS"/>
              </a:rPr>
              <a:t>1–5</a:t>
            </a:r>
            <a:r>
              <a:rPr lang="zh-TW" altLang="en-US" sz="2400" b="1" spc="-70" dirty="0" smtClean="0">
                <a:latin typeface="Trebuchet MS"/>
                <a:cs typeface="Trebuchet MS"/>
              </a:rPr>
              <a:t>級</a:t>
            </a:r>
            <a:r>
              <a:rPr sz="2400" b="1" spc="-70" dirty="0" smtClean="0">
                <a:latin typeface="Trebuchet MS"/>
                <a:cs typeface="Trebuchet MS"/>
              </a:rPr>
              <a:t>)</a:t>
            </a:r>
            <a:endParaRPr sz="2400" dirty="0">
              <a:latin typeface="Trebuchet MS"/>
              <a:cs typeface="Trebuchet MS"/>
            </a:endParaRPr>
          </a:p>
          <a:p>
            <a:pPr marL="614045" marR="476250" indent="-449580">
              <a:lnSpc>
                <a:spcPts val="2910"/>
              </a:lnSpc>
              <a:spcBef>
                <a:spcPts val="30"/>
              </a:spcBef>
              <a:buFont typeface="Wingdings"/>
              <a:buChar char=""/>
              <a:tabLst>
                <a:tab pos="614045" algn="l"/>
                <a:tab pos="614680" algn="l"/>
              </a:tabLst>
            </a:pPr>
            <a:r>
              <a:rPr lang="zh-TW" altLang="en-US" sz="2400" spc="-110" dirty="0">
                <a:solidFill>
                  <a:srgbClr val="141413"/>
                </a:solidFill>
                <a:latin typeface="Trebuchet MS"/>
                <a:cs typeface="Trebuchet MS"/>
              </a:rPr>
              <a:t>你可以識別</a:t>
            </a:r>
            <a:r>
              <a:rPr lang="zh-TW" altLang="en-US" sz="2400" spc="-110" dirty="0" smtClean="0">
                <a:solidFill>
                  <a:srgbClr val="141413"/>
                </a:solidFill>
                <a:latin typeface="Trebuchet MS"/>
                <a:cs typeface="Trebuchet MS"/>
              </a:rPr>
              <a:t>出資</a:t>
            </a:r>
            <a:r>
              <a:rPr lang="zh-TW" altLang="en-US" sz="2400" spc="-110" dirty="0">
                <a:solidFill>
                  <a:srgbClr val="141413"/>
                </a:solidFill>
                <a:latin typeface="Trebuchet MS"/>
                <a:cs typeface="Trebuchet MS"/>
              </a:rPr>
              <a:t>料</a:t>
            </a:r>
            <a:r>
              <a:rPr lang="zh-TW" altLang="en-US" sz="2400" spc="-110" dirty="0" smtClean="0">
                <a:solidFill>
                  <a:srgbClr val="141413"/>
                </a:solidFill>
                <a:latin typeface="Trebuchet MS"/>
                <a:cs typeface="Trebuchet MS"/>
              </a:rPr>
              <a:t>庫</a:t>
            </a:r>
            <a:r>
              <a:rPr lang="zh-TW" altLang="en-US" sz="2400" spc="-110" dirty="0">
                <a:solidFill>
                  <a:srgbClr val="141413"/>
                </a:solidFill>
                <a:latin typeface="Trebuchet MS"/>
                <a:cs typeface="Trebuchet MS"/>
              </a:rPr>
              <a:t>中</a:t>
            </a:r>
            <a:r>
              <a:rPr lang="en-US" altLang="zh-TW" sz="2400" spc="-110" dirty="0">
                <a:solidFill>
                  <a:srgbClr val="141413"/>
                </a:solidFill>
                <a:latin typeface="Trebuchet MS"/>
                <a:cs typeface="Trebuchet MS"/>
              </a:rPr>
              <a:t>99%</a:t>
            </a:r>
            <a:r>
              <a:rPr lang="zh-TW" altLang="en-US" sz="2400" spc="-110" dirty="0">
                <a:solidFill>
                  <a:srgbClr val="141413"/>
                </a:solidFill>
                <a:latin typeface="Trebuchet MS"/>
                <a:cs typeface="Trebuchet MS"/>
              </a:rPr>
              <a:t>的人，如果你知道他們對</a:t>
            </a:r>
            <a:r>
              <a:rPr lang="en-US" altLang="zh-TW" sz="2400" spc="-110" dirty="0">
                <a:solidFill>
                  <a:srgbClr val="141413"/>
                </a:solidFill>
                <a:latin typeface="Trebuchet MS"/>
                <a:cs typeface="Trebuchet MS"/>
              </a:rPr>
              <a:t>6</a:t>
            </a:r>
            <a:r>
              <a:rPr lang="zh-TW" altLang="en-US" sz="2400" spc="-110" dirty="0">
                <a:solidFill>
                  <a:srgbClr val="141413"/>
                </a:solidFill>
                <a:latin typeface="Trebuchet MS"/>
                <a:cs typeface="Trebuchet MS"/>
              </a:rPr>
              <a:t>部電影的評級結果和他們看電影的大致時間</a:t>
            </a:r>
            <a:r>
              <a:rPr sz="2400" spc="-80" dirty="0" smtClean="0">
                <a:solidFill>
                  <a:srgbClr val="141413"/>
                </a:solidFill>
                <a:latin typeface="Trebuchet MS"/>
                <a:cs typeface="Trebuchet MS"/>
              </a:rPr>
              <a:t>(</a:t>
            </a:r>
            <a:r>
              <a:rPr sz="2400" spc="-80" dirty="0">
                <a:solidFill>
                  <a:srgbClr val="141413"/>
                </a:solidFill>
                <a:latin typeface="Symbol"/>
                <a:cs typeface="Symbol"/>
              </a:rPr>
              <a:t></a:t>
            </a:r>
            <a:r>
              <a:rPr sz="2400" spc="-70" dirty="0">
                <a:solidFill>
                  <a:srgbClr val="141413"/>
                </a:solidFill>
                <a:latin typeface="Times New Roman"/>
                <a:cs typeface="Times New Roman"/>
              </a:rPr>
              <a:t> </a:t>
            </a:r>
            <a:r>
              <a:rPr lang="zh-TW" altLang="en-US" sz="2400" spc="-70" dirty="0" smtClean="0">
                <a:solidFill>
                  <a:srgbClr val="141413"/>
                </a:solidFill>
                <a:latin typeface="Trebuchet MS"/>
                <a:cs typeface="Trebuchet MS"/>
              </a:rPr>
              <a:t>一週</a:t>
            </a:r>
            <a:r>
              <a:rPr sz="2400" spc="-120" dirty="0" smtClean="0">
                <a:solidFill>
                  <a:srgbClr val="141413"/>
                </a:solidFill>
                <a:latin typeface="Trebuchet MS"/>
                <a:cs typeface="Trebuchet MS"/>
              </a:rPr>
              <a:t>)</a:t>
            </a:r>
            <a:endParaRPr sz="2400" dirty="0">
              <a:latin typeface="Trebuchet MS"/>
              <a:cs typeface="Trebuchet MS"/>
            </a:endParaRPr>
          </a:p>
          <a:p>
            <a:pPr marL="614045" marR="452755" indent="-449580">
              <a:lnSpc>
                <a:spcPct val="100000"/>
              </a:lnSpc>
              <a:spcBef>
                <a:spcPts val="445"/>
              </a:spcBef>
              <a:buFont typeface="Wingdings"/>
              <a:buChar char=""/>
              <a:tabLst>
                <a:tab pos="614045" algn="l"/>
                <a:tab pos="614680" algn="l"/>
              </a:tabLst>
            </a:pPr>
            <a:r>
              <a:rPr lang="zh-TW" altLang="en-US" sz="2400" spc="-110" dirty="0">
                <a:solidFill>
                  <a:srgbClr val="141413"/>
                </a:solidFill>
                <a:latin typeface="Trebuchet MS"/>
                <a:cs typeface="Trebuchet MS"/>
              </a:rPr>
              <a:t>即使你僅僅知道他們對</a:t>
            </a:r>
            <a:r>
              <a:rPr lang="en-US" altLang="zh-TW" sz="2400" spc="-110" dirty="0">
                <a:solidFill>
                  <a:srgbClr val="141413"/>
                </a:solidFill>
                <a:latin typeface="Trebuchet MS"/>
                <a:cs typeface="Trebuchet MS"/>
              </a:rPr>
              <a:t>2</a:t>
            </a:r>
            <a:r>
              <a:rPr lang="zh-TW" altLang="en-US" sz="2400" spc="-110" dirty="0">
                <a:solidFill>
                  <a:srgbClr val="141413"/>
                </a:solidFill>
                <a:latin typeface="Trebuchet MS"/>
                <a:cs typeface="Trebuchet MS"/>
              </a:rPr>
              <a:t>部電影的評級結果，你也可以識別出</a:t>
            </a:r>
            <a:r>
              <a:rPr lang="en-US" altLang="zh-TW" sz="2400" spc="-110" dirty="0">
                <a:solidFill>
                  <a:srgbClr val="141413"/>
                </a:solidFill>
                <a:latin typeface="Trebuchet MS"/>
                <a:cs typeface="Trebuchet MS"/>
              </a:rPr>
              <a:t>70%</a:t>
            </a:r>
            <a:r>
              <a:rPr lang="zh-TW" altLang="en-US" sz="2400" spc="-110" dirty="0">
                <a:solidFill>
                  <a:srgbClr val="141413"/>
                </a:solidFill>
                <a:latin typeface="Trebuchet MS"/>
                <a:cs typeface="Trebuchet MS"/>
              </a:rPr>
              <a:t>的人。這就是說，你可以</a:t>
            </a:r>
            <a:r>
              <a:rPr lang="zh-TW" altLang="en-US" sz="2400" spc="-110" dirty="0" smtClean="0">
                <a:solidFill>
                  <a:srgbClr val="141413"/>
                </a:solidFill>
                <a:latin typeface="Trebuchet MS"/>
                <a:cs typeface="Trebuchet MS"/>
              </a:rPr>
              <a:t>利用</a:t>
            </a:r>
            <a:r>
              <a:rPr lang="zh-TW" altLang="en-US" sz="2400" spc="-110" dirty="0">
                <a:solidFill>
                  <a:srgbClr val="141413"/>
                </a:solidFill>
                <a:latin typeface="Trebuchet MS"/>
                <a:cs typeface="Trebuchet MS"/>
              </a:rPr>
              <a:t>資料</a:t>
            </a:r>
            <a:r>
              <a:rPr lang="zh-TW" altLang="en-US" sz="2400" spc="-110" dirty="0" smtClean="0">
                <a:solidFill>
                  <a:srgbClr val="141413"/>
                </a:solidFill>
                <a:latin typeface="Trebuchet MS"/>
                <a:cs typeface="Trebuchet MS"/>
              </a:rPr>
              <a:t>庫</a:t>
            </a:r>
            <a:r>
              <a:rPr lang="zh-TW" altLang="en-US" sz="2400" spc="-110" dirty="0">
                <a:solidFill>
                  <a:srgbClr val="141413"/>
                </a:solidFill>
                <a:latin typeface="Trebuchet MS"/>
                <a:cs typeface="Trebuchet MS"/>
              </a:rPr>
              <a:t>找出這些人看過的其他電影。他們也許不想讓你知道</a:t>
            </a:r>
            <a:r>
              <a:rPr lang="zh-TW" altLang="en-US" sz="2400" spc="-110" dirty="0" smtClean="0">
                <a:solidFill>
                  <a:srgbClr val="141413"/>
                </a:solidFill>
                <a:latin typeface="Trebuchet MS"/>
                <a:cs typeface="Trebuchet MS"/>
              </a:rPr>
              <a:t>。</a:t>
            </a:r>
            <a:endParaRPr sz="2400" dirty="0">
              <a:latin typeface="Trebuchet MS"/>
              <a:cs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6474460" cy="504625"/>
          </a:xfrm>
          <a:prstGeom prst="rect">
            <a:avLst/>
          </a:prstGeom>
        </p:spPr>
        <p:txBody>
          <a:bodyPr vert="horz" wrap="square" lIns="0" tIns="12065" rIns="0" bIns="0" rtlCol="0">
            <a:spAutoFit/>
          </a:bodyPr>
          <a:lstStyle/>
          <a:p>
            <a:pPr marL="12700">
              <a:lnSpc>
                <a:spcPct val="100000"/>
              </a:lnSpc>
              <a:spcBef>
                <a:spcPts val="95"/>
              </a:spcBef>
            </a:pPr>
            <a:r>
              <a:rPr sz="3200" spc="-5" dirty="0"/>
              <a:t>Lesson 5.3 </a:t>
            </a:r>
            <a:r>
              <a:rPr lang="zh-TW" altLang="en-US" sz="3200" spc="-15" dirty="0" smtClean="0"/>
              <a:t>資料探勘中的道德規範</a:t>
            </a:r>
            <a:endParaRPr sz="3200" dirty="0"/>
          </a:p>
        </p:txBody>
      </p:sp>
      <p:sp>
        <p:nvSpPr>
          <p:cNvPr id="3" name="object 3"/>
          <p:cNvSpPr txBox="1"/>
          <p:nvPr/>
        </p:nvSpPr>
        <p:spPr>
          <a:xfrm>
            <a:off x="1752600" y="712905"/>
            <a:ext cx="8775065" cy="6186309"/>
          </a:xfrm>
          <a:prstGeom prst="rect">
            <a:avLst/>
          </a:prstGeom>
        </p:spPr>
        <p:txBody>
          <a:bodyPr vert="horz" wrap="square" lIns="0" tIns="101600" rIns="0" bIns="0" rtlCol="0">
            <a:spAutoFit/>
          </a:bodyPr>
          <a:lstStyle/>
          <a:p>
            <a:pPr marL="12700">
              <a:lnSpc>
                <a:spcPct val="100000"/>
              </a:lnSpc>
              <a:spcBef>
                <a:spcPts val="800"/>
              </a:spcBef>
            </a:pPr>
            <a:r>
              <a:rPr lang="zh-TW" altLang="en-US" sz="2400" b="1" spc="-229" dirty="0">
                <a:solidFill>
                  <a:srgbClr val="141413"/>
                </a:solidFill>
                <a:latin typeface="Trebuchet MS"/>
                <a:cs typeface="Trebuchet MS"/>
              </a:rPr>
              <a:t>資料探勘的目的是辨別</a:t>
            </a:r>
            <a:r>
              <a:rPr lang="en-US" altLang="zh-TW" sz="2400" b="1" spc="-65" dirty="0">
                <a:solidFill>
                  <a:srgbClr val="141413"/>
                </a:solidFill>
                <a:latin typeface="Trebuchet MS"/>
                <a:cs typeface="Trebuchet MS"/>
              </a:rPr>
              <a:t>…</a:t>
            </a:r>
            <a:endParaRPr lang="zh-TW" altLang="en-US" sz="2400" b="1" spc="-65" dirty="0">
              <a:solidFill>
                <a:srgbClr val="141413"/>
              </a:solidFill>
              <a:latin typeface="Trebuchet MS"/>
              <a:cs typeface="Trebuchet MS"/>
            </a:endParaRPr>
          </a:p>
          <a:p>
            <a:pPr marL="12700">
              <a:lnSpc>
                <a:spcPct val="100000"/>
              </a:lnSpc>
              <a:spcBef>
                <a:spcPts val="800"/>
              </a:spcBef>
            </a:pPr>
            <a:r>
              <a:rPr lang="zh-TW" altLang="en-US" sz="2400" b="1" spc="-65" dirty="0">
                <a:solidFill>
                  <a:srgbClr val="141413"/>
                </a:solidFill>
                <a:latin typeface="Trebuchet MS"/>
                <a:cs typeface="Trebuchet MS"/>
              </a:rPr>
              <a:t>我們想知道能把一類資料從另一類辨別出來的規則</a:t>
            </a:r>
            <a:endParaRPr lang="zh-TW" altLang="en-US" sz="2400" dirty="0">
              <a:latin typeface="Trebuchet MS"/>
              <a:cs typeface="Trebuchet MS"/>
            </a:endParaRPr>
          </a:p>
          <a:p>
            <a:pPr marL="462280" indent="-449580">
              <a:lnSpc>
                <a:spcPct val="100000"/>
              </a:lnSpc>
              <a:spcBef>
                <a:spcPts val="595"/>
              </a:spcBef>
              <a:buFont typeface="Wingdings"/>
              <a:buChar char=""/>
              <a:tabLst>
                <a:tab pos="461645" algn="l"/>
                <a:tab pos="462280" algn="l"/>
              </a:tabLst>
            </a:pPr>
            <a:r>
              <a:rPr lang="zh-TW" altLang="en-US" sz="2000" spc="-50" dirty="0">
                <a:solidFill>
                  <a:srgbClr val="141413"/>
                </a:solidFill>
                <a:latin typeface="Trebuchet MS"/>
                <a:cs typeface="Trebuchet MS"/>
              </a:rPr>
              <a:t>誰可以獲得貸款？</a:t>
            </a:r>
            <a:endParaRPr lang="zh-TW" altLang="en-US" sz="2000" dirty="0">
              <a:latin typeface="Trebuchet MS"/>
              <a:cs typeface="Trebuchet MS"/>
            </a:endParaRPr>
          </a:p>
          <a:p>
            <a:pPr marL="462280" indent="-449580">
              <a:lnSpc>
                <a:spcPct val="100000"/>
              </a:lnSpc>
              <a:spcBef>
                <a:spcPts val="575"/>
              </a:spcBef>
              <a:buFont typeface="Wingdings"/>
              <a:buChar char=""/>
              <a:tabLst>
                <a:tab pos="461645" algn="l"/>
                <a:tab pos="462280" algn="l"/>
              </a:tabLst>
            </a:pPr>
            <a:r>
              <a:rPr lang="zh-TW" altLang="en-US" sz="2000" spc="-50" dirty="0">
                <a:solidFill>
                  <a:srgbClr val="141413"/>
                </a:solidFill>
                <a:latin typeface="Trebuchet MS"/>
                <a:cs typeface="Trebuchet MS"/>
              </a:rPr>
              <a:t>誰可以得到特價？</a:t>
            </a:r>
          </a:p>
          <a:p>
            <a:pPr marL="12700">
              <a:lnSpc>
                <a:spcPct val="100000"/>
              </a:lnSpc>
              <a:spcBef>
                <a:spcPts val="575"/>
              </a:spcBef>
              <a:tabLst>
                <a:tab pos="461645" algn="l"/>
                <a:tab pos="462280" algn="l"/>
              </a:tabLst>
            </a:pPr>
            <a:endParaRPr lang="zh-TW" altLang="en-US" sz="2000" dirty="0">
              <a:latin typeface="Trebuchet MS"/>
              <a:cs typeface="Trebuchet MS"/>
            </a:endParaRPr>
          </a:p>
          <a:p>
            <a:pPr marL="12700">
              <a:lnSpc>
                <a:spcPct val="100000"/>
              </a:lnSpc>
              <a:spcBef>
                <a:spcPts val="650"/>
              </a:spcBef>
            </a:pPr>
            <a:r>
              <a:rPr lang="zh-TW" altLang="en-US" sz="2400" b="1" spc="-175" dirty="0">
                <a:solidFill>
                  <a:srgbClr val="141413"/>
                </a:solidFill>
                <a:latin typeface="Trebuchet MS"/>
                <a:cs typeface="Trebuchet MS"/>
              </a:rPr>
              <a:t>有一些辨別是不道德的，甚至是違法的</a:t>
            </a:r>
            <a:endParaRPr lang="zh-TW" altLang="en-US" sz="2400" dirty="0">
              <a:latin typeface="Trebuchet MS"/>
              <a:cs typeface="Trebuchet MS"/>
            </a:endParaRPr>
          </a:p>
          <a:p>
            <a:pPr marL="462280" indent="-449580">
              <a:lnSpc>
                <a:spcPct val="100000"/>
              </a:lnSpc>
              <a:spcBef>
                <a:spcPts val="600"/>
              </a:spcBef>
              <a:buFont typeface="Wingdings"/>
              <a:buChar char=""/>
              <a:tabLst>
                <a:tab pos="461645" algn="l"/>
                <a:tab pos="462280" algn="l"/>
              </a:tabLst>
            </a:pPr>
            <a:r>
              <a:rPr lang="zh-TW" altLang="en-US" sz="2000" spc="-160" dirty="0">
                <a:solidFill>
                  <a:srgbClr val="141413"/>
                </a:solidFill>
                <a:latin typeface="Trebuchet MS"/>
                <a:cs typeface="Trebuchet MS"/>
              </a:rPr>
              <a:t>種族，性別，宗教</a:t>
            </a:r>
            <a:r>
              <a:rPr lang="en-US" altLang="zh-TW" sz="2000" spc="-110" dirty="0">
                <a:solidFill>
                  <a:srgbClr val="141413"/>
                </a:solidFill>
                <a:latin typeface="Trebuchet MS"/>
                <a:cs typeface="Trebuchet MS"/>
              </a:rPr>
              <a:t>…</a:t>
            </a:r>
            <a:r>
              <a:rPr lang="zh-TW" altLang="en-US" sz="2000" spc="-110" dirty="0">
                <a:solidFill>
                  <a:srgbClr val="141413"/>
                </a:solidFill>
                <a:latin typeface="Trebuchet MS"/>
                <a:cs typeface="Trebuchet MS"/>
              </a:rPr>
              <a:t>等等，在許多地方是違法的</a:t>
            </a:r>
          </a:p>
          <a:p>
            <a:pPr>
              <a:lnSpc>
                <a:spcPct val="100000"/>
              </a:lnSpc>
              <a:spcBef>
                <a:spcPts val="15"/>
              </a:spcBef>
              <a:buClr>
                <a:srgbClr val="141413"/>
              </a:buClr>
              <a:buFont typeface="Wingdings"/>
              <a:buChar char=""/>
            </a:pPr>
            <a:endParaRPr sz="2000" dirty="0">
              <a:latin typeface="Trebuchet MS"/>
              <a:cs typeface="Trebuchet MS"/>
            </a:endParaRPr>
          </a:p>
          <a:p>
            <a:pPr marL="12700">
              <a:lnSpc>
                <a:spcPct val="100000"/>
              </a:lnSpc>
            </a:pPr>
            <a:r>
              <a:rPr lang="zh-TW" altLang="en-US" sz="2400" b="1" spc="-130" dirty="0" smtClean="0">
                <a:solidFill>
                  <a:srgbClr val="141413"/>
                </a:solidFill>
                <a:latin typeface="Trebuchet MS"/>
                <a:cs typeface="Trebuchet MS"/>
              </a:rPr>
              <a:t>但是這取決於辨識的內容</a:t>
            </a:r>
            <a:endParaRPr sz="2400" dirty="0">
              <a:latin typeface="Trebuchet MS"/>
              <a:cs typeface="Trebuchet MS"/>
            </a:endParaRPr>
          </a:p>
          <a:p>
            <a:pPr marL="462280" indent="-449580">
              <a:lnSpc>
                <a:spcPct val="100000"/>
              </a:lnSpc>
              <a:spcBef>
                <a:spcPts val="595"/>
              </a:spcBef>
              <a:buFont typeface="Wingdings"/>
              <a:buChar char=""/>
              <a:tabLst>
                <a:tab pos="461645" algn="l"/>
                <a:tab pos="462280" algn="l"/>
              </a:tabLst>
            </a:pPr>
            <a:r>
              <a:rPr lang="zh-TW" altLang="en-US" sz="2000" spc="-120" dirty="0">
                <a:solidFill>
                  <a:srgbClr val="141413"/>
                </a:solidFill>
                <a:latin typeface="Trebuchet MS"/>
                <a:cs typeface="Trebuchet MS"/>
              </a:rPr>
              <a:t>性別辨別經常是違法</a:t>
            </a:r>
            <a:r>
              <a:rPr lang="zh-TW" altLang="en-US" sz="2000" spc="-120" dirty="0" smtClean="0">
                <a:solidFill>
                  <a:srgbClr val="141413"/>
                </a:solidFill>
                <a:latin typeface="Trebuchet MS"/>
                <a:cs typeface="Trebuchet MS"/>
              </a:rPr>
              <a:t>的</a:t>
            </a:r>
            <a:endParaRPr sz="2000" dirty="0">
              <a:latin typeface="Trebuchet MS"/>
              <a:cs typeface="Trebuchet MS"/>
            </a:endParaRPr>
          </a:p>
          <a:p>
            <a:pPr marL="462280" indent="-449580">
              <a:lnSpc>
                <a:spcPct val="100000"/>
              </a:lnSpc>
              <a:spcBef>
                <a:spcPts val="580"/>
              </a:spcBef>
              <a:buFont typeface="Wingdings"/>
              <a:buChar char=""/>
              <a:tabLst>
                <a:tab pos="461645" algn="l"/>
                <a:tab pos="462280" algn="l"/>
              </a:tabLst>
            </a:pPr>
            <a:r>
              <a:rPr sz="2000" spc="-110" dirty="0" smtClean="0">
                <a:solidFill>
                  <a:srgbClr val="141413"/>
                </a:solidFill>
                <a:latin typeface="Trebuchet MS"/>
                <a:cs typeface="Trebuchet MS"/>
              </a:rPr>
              <a:t>…</a:t>
            </a:r>
            <a:r>
              <a:rPr lang="zh-TW" altLang="en-US" sz="2000" spc="-180" dirty="0">
                <a:solidFill>
                  <a:srgbClr val="141413"/>
                </a:solidFill>
                <a:latin typeface="Trebuchet MS"/>
                <a:cs typeface="Trebuchet MS"/>
              </a:rPr>
              <a:t>除了對醫生</a:t>
            </a:r>
            <a:r>
              <a:rPr lang="zh-TW" altLang="en-US" sz="2000" spc="-180" dirty="0" smtClean="0">
                <a:solidFill>
                  <a:srgbClr val="141413"/>
                </a:solidFill>
                <a:latin typeface="Trebuchet MS"/>
                <a:cs typeface="Trebuchet MS"/>
              </a:rPr>
              <a:t>以外，</a:t>
            </a:r>
            <a:r>
              <a:rPr lang="zh-TW" altLang="en-US" sz="2000" spc="-185" dirty="0" smtClean="0">
                <a:solidFill>
                  <a:srgbClr val="141413"/>
                </a:solidFill>
                <a:latin typeface="Trebuchet MS"/>
                <a:cs typeface="Trebuchet MS"/>
              </a:rPr>
              <a:t>醫生</a:t>
            </a:r>
            <a:r>
              <a:rPr lang="zh-TW" altLang="en-US" sz="2000" spc="-185" dirty="0">
                <a:solidFill>
                  <a:srgbClr val="141413"/>
                </a:solidFill>
                <a:latin typeface="Trebuchet MS"/>
                <a:cs typeface="Trebuchet MS"/>
              </a:rPr>
              <a:t>在診斷時，會考慮（患者的）</a:t>
            </a:r>
            <a:r>
              <a:rPr lang="zh-TW" altLang="en-US" sz="2000" spc="-185" dirty="0" smtClean="0">
                <a:solidFill>
                  <a:srgbClr val="141413"/>
                </a:solidFill>
                <a:latin typeface="Trebuchet MS"/>
                <a:cs typeface="Trebuchet MS"/>
              </a:rPr>
              <a:t>性別</a:t>
            </a:r>
            <a:endParaRPr lang="en-US" altLang="zh-TW" sz="2000" spc="-185" dirty="0" smtClean="0">
              <a:solidFill>
                <a:srgbClr val="141413"/>
              </a:solidFill>
              <a:latin typeface="Trebuchet MS"/>
              <a:cs typeface="Trebuchet MS"/>
            </a:endParaRPr>
          </a:p>
          <a:p>
            <a:pPr marL="462280" indent="-449580">
              <a:lnSpc>
                <a:spcPct val="100000"/>
              </a:lnSpc>
              <a:spcBef>
                <a:spcPts val="580"/>
              </a:spcBef>
              <a:buFont typeface="Wingdings"/>
              <a:buChar char=""/>
              <a:tabLst>
                <a:tab pos="461645" algn="l"/>
                <a:tab pos="462280" algn="l"/>
              </a:tabLst>
            </a:pPr>
            <a:endParaRPr sz="2000" dirty="0">
              <a:latin typeface="Trebuchet MS"/>
              <a:cs typeface="Trebuchet MS"/>
            </a:endParaRPr>
          </a:p>
          <a:p>
            <a:pPr marL="12700">
              <a:lnSpc>
                <a:spcPct val="100000"/>
              </a:lnSpc>
              <a:spcBef>
                <a:spcPts val="650"/>
              </a:spcBef>
            </a:pPr>
            <a:r>
              <a:rPr sz="2400" b="1" spc="-65" dirty="0" smtClean="0">
                <a:solidFill>
                  <a:srgbClr val="141413"/>
                </a:solidFill>
                <a:latin typeface="Trebuchet MS"/>
                <a:cs typeface="Trebuchet MS"/>
              </a:rPr>
              <a:t>…</a:t>
            </a:r>
            <a:r>
              <a:rPr lang="zh-TW" altLang="en-US" sz="2400" b="1" spc="-210" dirty="0">
                <a:solidFill>
                  <a:srgbClr val="141413"/>
                </a:solidFill>
                <a:latin typeface="Trebuchet MS"/>
                <a:cs typeface="Trebuchet MS"/>
              </a:rPr>
              <a:t>看上去無害的信息，可能並不是</a:t>
            </a:r>
            <a:r>
              <a:rPr lang="zh-TW" altLang="en-US" sz="2400" b="1" spc="-210" dirty="0" smtClean="0">
                <a:solidFill>
                  <a:srgbClr val="141413"/>
                </a:solidFill>
                <a:latin typeface="Trebuchet MS"/>
                <a:cs typeface="Trebuchet MS"/>
              </a:rPr>
              <a:t>那樣</a:t>
            </a:r>
            <a:endParaRPr sz="2400" dirty="0">
              <a:latin typeface="Trebuchet MS"/>
              <a:cs typeface="Trebuchet MS"/>
            </a:endParaRPr>
          </a:p>
          <a:p>
            <a:pPr marL="462280" indent="-449580">
              <a:lnSpc>
                <a:spcPct val="100000"/>
              </a:lnSpc>
              <a:spcBef>
                <a:spcPts val="595"/>
              </a:spcBef>
              <a:buFont typeface="Wingdings"/>
              <a:buChar char=""/>
              <a:tabLst>
                <a:tab pos="461645" algn="l"/>
                <a:tab pos="462280" algn="l"/>
              </a:tabLst>
            </a:pPr>
            <a:r>
              <a:rPr sz="2000" spc="-125" dirty="0" smtClean="0">
                <a:solidFill>
                  <a:srgbClr val="141413"/>
                </a:solidFill>
                <a:latin typeface="Trebuchet MS"/>
                <a:cs typeface="Trebuchet MS"/>
              </a:rPr>
              <a:t>ZIP</a:t>
            </a:r>
            <a:r>
              <a:rPr lang="en-US" sz="2000" spc="-125" dirty="0" smtClean="0">
                <a:solidFill>
                  <a:srgbClr val="141413"/>
                </a:solidFill>
                <a:latin typeface="Trebuchet MS"/>
                <a:cs typeface="Trebuchet MS"/>
              </a:rPr>
              <a:t> code </a:t>
            </a:r>
            <a:r>
              <a:rPr lang="zh-TW" altLang="en-US" sz="2000" spc="-125" dirty="0" smtClean="0">
                <a:solidFill>
                  <a:srgbClr val="141413"/>
                </a:solidFill>
                <a:latin typeface="Trebuchet MS"/>
                <a:cs typeface="Trebuchet MS"/>
              </a:rPr>
              <a:t>地區</a:t>
            </a:r>
            <a:r>
              <a:rPr lang="zh-TW" altLang="en-US" sz="2000" spc="-125" dirty="0">
                <a:solidFill>
                  <a:srgbClr val="141413"/>
                </a:solidFill>
                <a:latin typeface="Trebuchet MS"/>
                <a:cs typeface="Trebuchet MS"/>
              </a:rPr>
              <a:t>代碼（美國的郵政編碼）和種族有很強</a:t>
            </a:r>
            <a:r>
              <a:rPr lang="zh-TW" altLang="en-US" sz="2000" spc="-125" dirty="0" smtClean="0">
                <a:solidFill>
                  <a:srgbClr val="141413"/>
                </a:solidFill>
                <a:latin typeface="Trebuchet MS"/>
                <a:cs typeface="Trebuchet MS"/>
              </a:rPr>
              <a:t>關聯</a:t>
            </a:r>
            <a:endParaRPr sz="2000" dirty="0">
              <a:latin typeface="Trebuchet MS"/>
              <a:cs typeface="Trebuchet MS"/>
            </a:endParaRPr>
          </a:p>
          <a:p>
            <a:pPr marL="462280" indent="-449580">
              <a:lnSpc>
                <a:spcPct val="100000"/>
              </a:lnSpc>
              <a:spcBef>
                <a:spcPts val="575"/>
              </a:spcBef>
              <a:buFont typeface="Wingdings"/>
              <a:buChar char=""/>
              <a:tabLst>
                <a:tab pos="461645" algn="l"/>
                <a:tab pos="462280" algn="l"/>
              </a:tabLst>
            </a:pPr>
            <a:r>
              <a:rPr lang="zh-TW" altLang="en-US" sz="2000" spc="-90" dirty="0">
                <a:solidFill>
                  <a:srgbClr val="141413"/>
                </a:solidFill>
                <a:latin typeface="Trebuchet MS"/>
                <a:cs typeface="Trebuchet MS"/>
              </a:rPr>
              <a:t>某些組織的會籍和性別</a:t>
            </a:r>
            <a:r>
              <a:rPr lang="zh-TW" altLang="en-US" sz="2000" spc="-90" dirty="0" smtClean="0">
                <a:solidFill>
                  <a:srgbClr val="141413"/>
                </a:solidFill>
                <a:latin typeface="Trebuchet MS"/>
                <a:cs typeface="Trebuchet MS"/>
              </a:rPr>
              <a:t>相關</a:t>
            </a:r>
            <a:endParaRPr sz="2000" dirty="0">
              <a:latin typeface="Trebuchet MS"/>
              <a:cs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6398260" cy="504625"/>
          </a:xfrm>
          <a:prstGeom prst="rect">
            <a:avLst/>
          </a:prstGeom>
        </p:spPr>
        <p:txBody>
          <a:bodyPr vert="horz" wrap="square" lIns="0" tIns="12065" rIns="0" bIns="0" rtlCol="0">
            <a:spAutoFit/>
          </a:bodyPr>
          <a:lstStyle/>
          <a:p>
            <a:pPr marL="12700">
              <a:lnSpc>
                <a:spcPct val="100000"/>
              </a:lnSpc>
              <a:spcBef>
                <a:spcPts val="95"/>
              </a:spcBef>
            </a:pPr>
            <a:r>
              <a:rPr sz="3200" spc="-5" dirty="0"/>
              <a:t>Lesson 5.3 </a:t>
            </a:r>
            <a:r>
              <a:rPr lang="zh-TW" altLang="en-US" sz="3200" spc="-15" dirty="0" smtClean="0"/>
              <a:t>資料探勘中的道德規範</a:t>
            </a:r>
            <a:endParaRPr sz="3200" dirty="0"/>
          </a:p>
        </p:txBody>
      </p:sp>
      <p:sp>
        <p:nvSpPr>
          <p:cNvPr id="3" name="object 3"/>
          <p:cNvSpPr txBox="1"/>
          <p:nvPr/>
        </p:nvSpPr>
        <p:spPr>
          <a:xfrm>
            <a:off x="1710182" y="1178852"/>
            <a:ext cx="8195818" cy="3628173"/>
          </a:xfrm>
          <a:prstGeom prst="rect">
            <a:avLst/>
          </a:prstGeom>
        </p:spPr>
        <p:txBody>
          <a:bodyPr vert="horz" wrap="square" lIns="0" tIns="101600" rIns="0" bIns="0" rtlCol="0">
            <a:spAutoFit/>
          </a:bodyPr>
          <a:lstStyle/>
          <a:p>
            <a:pPr marL="12700">
              <a:lnSpc>
                <a:spcPct val="100000"/>
              </a:lnSpc>
              <a:spcBef>
                <a:spcPts val="800"/>
              </a:spcBef>
            </a:pPr>
            <a:r>
              <a:rPr lang="zh-TW" altLang="en-US" sz="2800" b="1" spc="-160" dirty="0">
                <a:latin typeface="Trebuchet MS"/>
                <a:cs typeface="Trebuchet MS"/>
              </a:rPr>
              <a:t>相關性並不意味著因果關</a:t>
            </a:r>
            <a:r>
              <a:rPr lang="zh-TW" altLang="en-US" sz="2800" b="1" spc="-160" dirty="0" smtClean="0">
                <a:latin typeface="Trebuchet MS"/>
                <a:cs typeface="Trebuchet MS"/>
              </a:rPr>
              <a:t>系</a:t>
            </a:r>
            <a:endParaRPr sz="2800" dirty="0">
              <a:latin typeface="Trebuchet MS"/>
              <a:cs typeface="Trebuchet MS"/>
            </a:endParaRPr>
          </a:p>
          <a:p>
            <a:pPr marL="276225" marR="5080">
              <a:lnSpc>
                <a:spcPct val="120000"/>
              </a:lnSpc>
              <a:spcBef>
                <a:spcPts val="20"/>
              </a:spcBef>
            </a:pPr>
            <a:r>
              <a:rPr lang="zh-TW" altLang="en-US" sz="2400" i="1" spc="-60" dirty="0">
                <a:solidFill>
                  <a:srgbClr val="141413"/>
                </a:solidFill>
                <a:latin typeface="Trebuchet MS"/>
                <a:cs typeface="Trebuchet MS"/>
              </a:rPr>
              <a:t>當</a:t>
            </a:r>
            <a:r>
              <a:rPr lang="zh-TW" altLang="en-US" sz="2400" i="1" spc="-60" dirty="0" smtClean="0">
                <a:solidFill>
                  <a:srgbClr val="141413"/>
                </a:solidFill>
                <a:latin typeface="Trebuchet MS"/>
                <a:cs typeface="Trebuchet MS"/>
              </a:rPr>
              <a:t>冰淇淋</a:t>
            </a:r>
            <a:r>
              <a:rPr lang="zh-TW" altLang="en-US" sz="2400" i="1" spc="-60" dirty="0">
                <a:solidFill>
                  <a:srgbClr val="141413"/>
                </a:solidFill>
                <a:latin typeface="Trebuchet MS"/>
                <a:cs typeface="Trebuchet MS"/>
              </a:rPr>
              <a:t>的銷售與溺水率同時增長，</a:t>
            </a:r>
            <a:r>
              <a:rPr lang="zh-TW" altLang="en-US" sz="2400" i="1" spc="-60" dirty="0" smtClean="0">
                <a:solidFill>
                  <a:srgbClr val="141413"/>
                </a:solidFill>
                <a:latin typeface="Trebuchet MS"/>
                <a:cs typeface="Trebuchet MS"/>
              </a:rPr>
              <a:t>是否就可以</a:t>
            </a:r>
            <a:r>
              <a:rPr lang="zh-TW" altLang="en-US" sz="2400" i="1" spc="-60" dirty="0">
                <a:solidFill>
                  <a:srgbClr val="141413"/>
                </a:solidFill>
                <a:latin typeface="Trebuchet MS"/>
                <a:cs typeface="Trebuchet MS"/>
              </a:rPr>
              <a:t>說，冰淇淋的消費導致溺水？應該</a:t>
            </a:r>
            <a:r>
              <a:rPr lang="zh-TW" altLang="en-US" sz="2400" i="1" spc="-60" dirty="0" smtClean="0">
                <a:solidFill>
                  <a:srgbClr val="141413"/>
                </a:solidFill>
                <a:latin typeface="Trebuchet MS"/>
                <a:cs typeface="Trebuchet MS"/>
              </a:rPr>
              <a:t>不能，但它們</a:t>
            </a:r>
            <a:r>
              <a:rPr lang="zh-TW" altLang="en-US" sz="2400" i="1" spc="-60" dirty="0">
                <a:solidFill>
                  <a:srgbClr val="141413"/>
                </a:solidFill>
                <a:latin typeface="Trebuchet MS"/>
                <a:cs typeface="Trebuchet MS"/>
              </a:rPr>
              <a:t>大概都是由高溫引起</a:t>
            </a:r>
            <a:r>
              <a:rPr lang="zh-TW" altLang="en-US" sz="2400" i="1" spc="-60" dirty="0" smtClean="0">
                <a:solidFill>
                  <a:srgbClr val="141413"/>
                </a:solidFill>
                <a:latin typeface="Trebuchet MS"/>
                <a:cs typeface="Trebuchet MS"/>
              </a:rPr>
              <a:t>的。</a:t>
            </a:r>
            <a:endParaRPr sz="2400" dirty="0">
              <a:latin typeface="Trebuchet MS"/>
              <a:cs typeface="Trebuchet MS"/>
            </a:endParaRPr>
          </a:p>
          <a:p>
            <a:pPr>
              <a:lnSpc>
                <a:spcPct val="100000"/>
              </a:lnSpc>
              <a:spcBef>
                <a:spcPts val="40"/>
              </a:spcBef>
            </a:pPr>
            <a:endParaRPr sz="3350" dirty="0">
              <a:latin typeface="Trebuchet MS"/>
              <a:cs typeface="Trebuchet MS"/>
            </a:endParaRPr>
          </a:p>
          <a:p>
            <a:pPr marL="12700">
              <a:lnSpc>
                <a:spcPct val="100000"/>
              </a:lnSpc>
            </a:pPr>
            <a:r>
              <a:rPr lang="zh-TW" altLang="en-US" sz="2800" b="1" spc="-114" dirty="0" smtClean="0">
                <a:latin typeface="Trebuchet MS"/>
                <a:cs typeface="Trebuchet MS"/>
              </a:rPr>
              <a:t>資料探勘顯示</a:t>
            </a:r>
            <a:r>
              <a:rPr lang="zh-TW" altLang="en-US" sz="2800" b="1" spc="-114" dirty="0">
                <a:latin typeface="Trebuchet MS"/>
                <a:cs typeface="Trebuchet MS"/>
              </a:rPr>
              <a:t>出的是簡單的相關性，不是</a:t>
            </a:r>
            <a:r>
              <a:rPr lang="zh-TW" altLang="en-US" sz="2800" b="1" spc="-114" dirty="0" smtClean="0">
                <a:latin typeface="Trebuchet MS"/>
                <a:cs typeface="Trebuchet MS"/>
              </a:rPr>
              <a:t>因果關係</a:t>
            </a:r>
            <a:endParaRPr sz="2800" dirty="0">
              <a:latin typeface="Trebuchet MS"/>
              <a:cs typeface="Trebuchet MS"/>
            </a:endParaRPr>
          </a:p>
          <a:p>
            <a:pPr marL="197485">
              <a:lnSpc>
                <a:spcPct val="100000"/>
              </a:lnSpc>
              <a:spcBef>
                <a:spcPts val="605"/>
              </a:spcBef>
            </a:pPr>
            <a:r>
              <a:rPr lang="zh-TW" altLang="en-US" sz="2400" i="1" spc="-140" dirty="0">
                <a:latin typeface="Trebuchet MS"/>
                <a:cs typeface="Trebuchet MS"/>
              </a:rPr>
              <a:t>其實，我們</a:t>
            </a:r>
            <a:r>
              <a:rPr lang="zh-TW" altLang="en-US" sz="2400" i="1" spc="-140" dirty="0" smtClean="0">
                <a:latin typeface="Trebuchet MS"/>
                <a:cs typeface="Trebuchet MS"/>
              </a:rPr>
              <a:t>想要的是因果</a:t>
            </a:r>
            <a:r>
              <a:rPr lang="zh-TW" altLang="en-US" sz="2400" i="1" spc="-140" dirty="0">
                <a:latin typeface="Trebuchet MS"/>
                <a:cs typeface="Trebuchet MS"/>
              </a:rPr>
              <a:t>關</a:t>
            </a:r>
            <a:r>
              <a:rPr lang="zh-TW" altLang="en-US" sz="2400" i="1" spc="-140" dirty="0" smtClean="0">
                <a:latin typeface="Trebuchet MS"/>
                <a:cs typeface="Trebuchet MS"/>
              </a:rPr>
              <a:t>系並希望</a:t>
            </a:r>
            <a:r>
              <a:rPr lang="zh-TW" altLang="en-US" sz="2400" i="1" spc="-140" dirty="0">
                <a:latin typeface="Trebuchet MS"/>
                <a:cs typeface="Trebuchet MS"/>
              </a:rPr>
              <a:t>能夠預測我們行為的影響，但我們</a:t>
            </a:r>
            <a:r>
              <a:rPr lang="zh-TW" altLang="en-US" sz="2400" i="1" spc="-140" dirty="0" smtClean="0">
                <a:latin typeface="Trebuchet MS"/>
                <a:cs typeface="Trebuchet MS"/>
              </a:rPr>
              <a:t>利用資料</a:t>
            </a:r>
            <a:r>
              <a:rPr lang="zh-TW" altLang="en-US" sz="2400" i="1" spc="-140" dirty="0">
                <a:latin typeface="Trebuchet MS"/>
                <a:cs typeface="Trebuchet MS"/>
              </a:rPr>
              <a:t>探勘</a:t>
            </a:r>
            <a:r>
              <a:rPr lang="zh-TW" altLang="en-US" sz="2400" i="1" spc="-140" dirty="0" smtClean="0">
                <a:latin typeface="Trebuchet MS"/>
                <a:cs typeface="Trebuchet MS"/>
              </a:rPr>
              <a:t>技術</a:t>
            </a:r>
            <a:r>
              <a:rPr lang="zh-TW" altLang="en-US" sz="2400" i="1" spc="-140" dirty="0">
                <a:latin typeface="Trebuchet MS"/>
                <a:cs typeface="Trebuchet MS"/>
              </a:rPr>
              <a:t>得到的只是相關性</a:t>
            </a:r>
            <a:r>
              <a:rPr lang="zh-TW" altLang="en-US" sz="2400" i="1" spc="-140" dirty="0" smtClean="0">
                <a:latin typeface="Trebuchet MS"/>
                <a:cs typeface="Trebuchet MS"/>
              </a:rPr>
              <a:t>。</a:t>
            </a:r>
            <a:endParaRPr lang="en-US" altLang="zh-TW" sz="2400" i="1" spc="-140" dirty="0" smtClean="0">
              <a:latin typeface="Trebuchet MS"/>
              <a:cs typeface="Trebuchet MS"/>
            </a:endParaRPr>
          </a:p>
          <a:p>
            <a:pPr marL="197485">
              <a:lnSpc>
                <a:spcPct val="100000"/>
              </a:lnSpc>
              <a:spcBef>
                <a:spcPts val="605"/>
              </a:spcBef>
            </a:pPr>
            <a:r>
              <a:rPr lang="zh-TW" altLang="en-US" sz="2400" i="1" spc="-140" dirty="0" smtClean="0">
                <a:latin typeface="Trebuchet MS"/>
                <a:cs typeface="Trebuchet MS"/>
              </a:rPr>
              <a:t>要</a:t>
            </a:r>
            <a:r>
              <a:rPr lang="zh-TW" altLang="en-US" sz="2400" i="1" spc="-140" dirty="0">
                <a:latin typeface="Trebuchet MS"/>
                <a:cs typeface="Trebuchet MS"/>
              </a:rPr>
              <a:t>了解原因，你</a:t>
            </a:r>
            <a:r>
              <a:rPr lang="zh-TW" altLang="en-US" sz="2400" i="1" spc="-140" dirty="0" smtClean="0">
                <a:latin typeface="Trebuchet MS"/>
                <a:cs typeface="Trebuchet MS"/>
              </a:rPr>
              <a:t>需要層次</a:t>
            </a:r>
            <a:r>
              <a:rPr lang="zh-TW" altLang="en-US" sz="2400" i="1" spc="-140" dirty="0">
                <a:latin typeface="Trebuchet MS"/>
                <a:cs typeface="Trebuchet MS"/>
              </a:rPr>
              <a:t>更深</a:t>
            </a:r>
            <a:r>
              <a:rPr lang="zh-TW" altLang="en-US" sz="2400" i="1" spc="-140" dirty="0" smtClean="0">
                <a:latin typeface="Trebuchet MS"/>
                <a:cs typeface="Trebuchet MS"/>
              </a:rPr>
              <a:t>的</a:t>
            </a:r>
            <a:r>
              <a:rPr lang="zh-TW" altLang="en-US" sz="2400" i="1" spc="-140" dirty="0">
                <a:latin typeface="Trebuchet MS"/>
                <a:cs typeface="Trebuchet MS"/>
              </a:rPr>
              <a:t>模型。</a:t>
            </a:r>
            <a:endParaRPr lang="zh-TW" altLang="en-US" sz="2400" i="1" spc="-140" dirty="0">
              <a:latin typeface="Trebuchet MS"/>
              <a:cs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 y="4941570"/>
            <a:ext cx="1485900" cy="183718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88340" y="208280"/>
            <a:ext cx="6245860" cy="504625"/>
          </a:xfrm>
          <a:prstGeom prst="rect">
            <a:avLst/>
          </a:prstGeom>
        </p:spPr>
        <p:txBody>
          <a:bodyPr vert="horz" wrap="square" lIns="0" tIns="12065" rIns="0" bIns="0" rtlCol="0">
            <a:spAutoFit/>
          </a:bodyPr>
          <a:lstStyle/>
          <a:p>
            <a:pPr marL="12700">
              <a:lnSpc>
                <a:spcPct val="100000"/>
              </a:lnSpc>
              <a:spcBef>
                <a:spcPts val="95"/>
              </a:spcBef>
            </a:pPr>
            <a:r>
              <a:rPr sz="3200" spc="-5" dirty="0"/>
              <a:t>Lesson 5.3 </a:t>
            </a:r>
            <a:r>
              <a:rPr lang="zh-TW" altLang="en-US" sz="3200" spc="-15" dirty="0" smtClean="0"/>
              <a:t>資料探勘中的道德規範</a:t>
            </a:r>
            <a:endParaRPr sz="3200" dirty="0"/>
          </a:p>
        </p:txBody>
      </p:sp>
      <p:sp>
        <p:nvSpPr>
          <p:cNvPr id="4" name="object 4"/>
          <p:cNvSpPr txBox="1"/>
          <p:nvPr/>
        </p:nvSpPr>
        <p:spPr>
          <a:xfrm>
            <a:off x="1710182" y="1432347"/>
            <a:ext cx="8653018" cy="2487219"/>
          </a:xfrm>
          <a:prstGeom prst="rect">
            <a:avLst/>
          </a:prstGeom>
        </p:spPr>
        <p:txBody>
          <a:bodyPr vert="horz" wrap="square" lIns="0" tIns="75565" rIns="0" bIns="0" rtlCol="0">
            <a:spAutoFit/>
          </a:bodyPr>
          <a:lstStyle/>
          <a:p>
            <a:pPr marL="469900" indent="-457200">
              <a:lnSpc>
                <a:spcPct val="100000"/>
              </a:lnSpc>
              <a:spcBef>
                <a:spcPts val="595"/>
              </a:spcBef>
              <a:buFont typeface="Wingdings"/>
              <a:buChar char=""/>
              <a:tabLst>
                <a:tab pos="469265" algn="l"/>
                <a:tab pos="469900" algn="l"/>
              </a:tabLst>
            </a:pPr>
            <a:r>
              <a:rPr lang="zh-TW" altLang="en-US" sz="2800" spc="-145" dirty="0">
                <a:latin typeface="Trebuchet MS"/>
                <a:cs typeface="Trebuchet MS"/>
              </a:rPr>
              <a:t>關於個人信息的隱私</a:t>
            </a:r>
            <a:r>
              <a:rPr lang="zh-TW" altLang="en-US" sz="2800" spc="-145" dirty="0" smtClean="0">
                <a:latin typeface="Trebuchet MS"/>
                <a:cs typeface="Trebuchet MS"/>
              </a:rPr>
              <a:t>問題</a:t>
            </a:r>
            <a:endParaRPr sz="2800" dirty="0">
              <a:latin typeface="Trebuchet MS"/>
              <a:cs typeface="Trebuchet MS"/>
            </a:endParaRPr>
          </a:p>
          <a:p>
            <a:pPr marL="469900" indent="-457200">
              <a:lnSpc>
                <a:spcPct val="100000"/>
              </a:lnSpc>
              <a:spcBef>
                <a:spcPts val="500"/>
              </a:spcBef>
              <a:buFont typeface="Wingdings"/>
              <a:buChar char=""/>
              <a:tabLst>
                <a:tab pos="469265" algn="l"/>
                <a:tab pos="469900" algn="l"/>
              </a:tabLst>
            </a:pPr>
            <a:r>
              <a:rPr lang="zh-TW" altLang="en-US" sz="2800" spc="-114" dirty="0" smtClean="0">
                <a:latin typeface="Trebuchet MS"/>
                <a:cs typeface="Trebuchet MS"/>
              </a:rPr>
              <a:t>匿名比你想的困難</a:t>
            </a:r>
            <a:endParaRPr sz="2800" dirty="0">
              <a:latin typeface="Trebuchet MS"/>
              <a:cs typeface="Trebuchet MS"/>
            </a:endParaRPr>
          </a:p>
          <a:p>
            <a:pPr marL="469900" indent="-457834">
              <a:lnSpc>
                <a:spcPct val="100000"/>
              </a:lnSpc>
              <a:spcBef>
                <a:spcPts val="505"/>
              </a:spcBef>
              <a:buFont typeface="Wingdings"/>
              <a:buChar char=""/>
              <a:tabLst>
                <a:tab pos="469265" algn="l"/>
                <a:tab pos="470534" algn="l"/>
              </a:tabLst>
            </a:pPr>
            <a:r>
              <a:rPr lang="zh-TW" altLang="en-US" sz="2800" spc="-145" dirty="0">
                <a:latin typeface="Trebuchet MS"/>
                <a:cs typeface="Trebuchet MS"/>
              </a:rPr>
              <a:t>從已匿名的數據重新識別出</a:t>
            </a:r>
            <a:r>
              <a:rPr lang="zh-TW" altLang="en-US" sz="2800" spc="-145" dirty="0" smtClean="0">
                <a:latin typeface="Trebuchet MS"/>
                <a:cs typeface="Trebuchet MS"/>
              </a:rPr>
              <a:t>個體卻遠比</a:t>
            </a:r>
            <a:r>
              <a:rPr lang="zh-TW" altLang="en-US" sz="2800" spc="-145" dirty="0">
                <a:latin typeface="Trebuchet MS"/>
                <a:cs typeface="Trebuchet MS"/>
              </a:rPr>
              <a:t>你</a:t>
            </a:r>
            <a:r>
              <a:rPr lang="zh-TW" altLang="en-US" sz="2800" spc="-145" dirty="0" smtClean="0">
                <a:latin typeface="Trebuchet MS"/>
                <a:cs typeface="Trebuchet MS"/>
              </a:rPr>
              <a:t>想的容易</a:t>
            </a:r>
            <a:endParaRPr sz="2800" dirty="0">
              <a:latin typeface="Trebuchet MS"/>
              <a:cs typeface="Trebuchet MS"/>
            </a:endParaRPr>
          </a:p>
          <a:p>
            <a:pPr marL="469900" indent="-457834">
              <a:lnSpc>
                <a:spcPct val="100000"/>
              </a:lnSpc>
              <a:spcBef>
                <a:spcPts val="495"/>
              </a:spcBef>
              <a:buFont typeface="Wingdings"/>
              <a:buChar char=""/>
              <a:tabLst>
                <a:tab pos="469265" algn="l"/>
                <a:tab pos="470534" algn="l"/>
              </a:tabLst>
            </a:pPr>
            <a:r>
              <a:rPr lang="zh-TW" altLang="en-US" sz="2800" spc="-125" dirty="0" smtClean="0">
                <a:latin typeface="Trebuchet MS"/>
                <a:cs typeface="Trebuchet MS"/>
              </a:rPr>
              <a:t>資料探勘和辨識</a:t>
            </a:r>
            <a:endParaRPr sz="2800" dirty="0" smtClean="0">
              <a:latin typeface="Trebuchet MS"/>
              <a:cs typeface="Trebuchet MS"/>
            </a:endParaRPr>
          </a:p>
          <a:p>
            <a:pPr marL="469900" indent="-457200">
              <a:lnSpc>
                <a:spcPct val="100000"/>
              </a:lnSpc>
              <a:spcBef>
                <a:spcPts val="500"/>
              </a:spcBef>
              <a:buFont typeface="Wingdings"/>
              <a:buChar char=""/>
              <a:tabLst>
                <a:tab pos="469265" algn="l"/>
                <a:tab pos="469900" algn="l"/>
              </a:tabLst>
            </a:pPr>
            <a:r>
              <a:rPr lang="zh-TW" altLang="en-US" sz="2800" spc="-130" dirty="0">
                <a:latin typeface="Trebuchet MS"/>
                <a:cs typeface="Trebuchet MS"/>
              </a:rPr>
              <a:t>相關性並不意味著</a:t>
            </a:r>
            <a:r>
              <a:rPr lang="zh-TW" altLang="en-US" sz="2800" spc="-130" dirty="0" smtClean="0">
                <a:latin typeface="Trebuchet MS"/>
                <a:cs typeface="Trebuchet MS"/>
              </a:rPr>
              <a:t>因果關係</a:t>
            </a:r>
            <a:endParaRPr sz="2800" dirty="0">
              <a:latin typeface="Trebuchet MS"/>
              <a:cs typeface="Trebuchet MS"/>
            </a:endParaRPr>
          </a:p>
        </p:txBody>
      </p:sp>
      <p:sp>
        <p:nvSpPr>
          <p:cNvPr id="5" name="object 5"/>
          <p:cNvSpPr txBox="1"/>
          <p:nvPr/>
        </p:nvSpPr>
        <p:spPr>
          <a:xfrm>
            <a:off x="2214626" y="5267197"/>
            <a:ext cx="4768850" cy="903605"/>
          </a:xfrm>
          <a:prstGeom prst="rect">
            <a:avLst/>
          </a:prstGeom>
        </p:spPr>
        <p:txBody>
          <a:bodyPr vert="horz" wrap="square" lIns="0" tIns="85725" rIns="0" bIns="0" rtlCol="0">
            <a:spAutoFit/>
          </a:bodyPr>
          <a:lstStyle/>
          <a:p>
            <a:pPr marL="12700">
              <a:lnSpc>
                <a:spcPct val="100000"/>
              </a:lnSpc>
              <a:spcBef>
                <a:spcPts val="675"/>
              </a:spcBef>
            </a:pPr>
            <a:r>
              <a:rPr lang="zh-TW" altLang="en-US" sz="2400" b="1" spc="-145" dirty="0" smtClean="0">
                <a:latin typeface="Trebuchet MS"/>
                <a:cs typeface="Trebuchet MS"/>
              </a:rPr>
              <a:t>課程文本</a:t>
            </a:r>
            <a:endParaRPr sz="2400" dirty="0">
              <a:latin typeface="Trebuchet MS"/>
              <a:cs typeface="Trebuchet MS"/>
            </a:endParaRPr>
          </a:p>
          <a:p>
            <a:pPr marL="368935" indent="-356870">
              <a:lnSpc>
                <a:spcPct val="100000"/>
              </a:lnSpc>
              <a:spcBef>
                <a:spcPts val="575"/>
              </a:spcBef>
              <a:buFont typeface="Wingdings"/>
              <a:buChar char=""/>
              <a:tabLst>
                <a:tab pos="369570" algn="l"/>
                <a:tab pos="1909445" algn="l"/>
              </a:tabLst>
            </a:pPr>
            <a:r>
              <a:rPr sz="2400" spc="-105" dirty="0">
                <a:latin typeface="Trebuchet MS"/>
                <a:cs typeface="Trebuchet MS"/>
              </a:rPr>
              <a:t>Section</a:t>
            </a:r>
            <a:r>
              <a:rPr sz="2400" spc="-185" dirty="0">
                <a:latin typeface="Trebuchet MS"/>
                <a:cs typeface="Trebuchet MS"/>
              </a:rPr>
              <a:t> </a:t>
            </a:r>
            <a:r>
              <a:rPr sz="2400" spc="-120" dirty="0">
                <a:latin typeface="Trebuchet MS"/>
                <a:cs typeface="Trebuchet MS"/>
              </a:rPr>
              <a:t>1.6	</a:t>
            </a:r>
            <a:r>
              <a:rPr sz="2400" i="1" spc="-75" dirty="0" smtClean="0">
                <a:latin typeface="Trebuchet MS"/>
                <a:cs typeface="Trebuchet MS"/>
              </a:rPr>
              <a:t>Data </a:t>
            </a:r>
            <a:r>
              <a:rPr sz="2400" i="1" spc="-100" dirty="0" smtClean="0">
                <a:latin typeface="Trebuchet MS"/>
                <a:cs typeface="Trebuchet MS"/>
              </a:rPr>
              <a:t>mining </a:t>
            </a:r>
            <a:r>
              <a:rPr sz="2400" i="1" spc="-70" dirty="0" smtClean="0">
                <a:latin typeface="Trebuchet MS"/>
                <a:cs typeface="Trebuchet MS"/>
              </a:rPr>
              <a:t>and</a:t>
            </a:r>
            <a:r>
              <a:rPr sz="2400" i="1" spc="-440" dirty="0" smtClean="0">
                <a:latin typeface="Trebuchet MS"/>
                <a:cs typeface="Trebuchet MS"/>
              </a:rPr>
              <a:t> </a:t>
            </a:r>
            <a:r>
              <a:rPr sz="2400" i="1" spc="-135" dirty="0" smtClean="0">
                <a:latin typeface="Trebuchet MS"/>
                <a:cs typeface="Trebuchet MS"/>
              </a:rPr>
              <a:t>ethics</a:t>
            </a:r>
            <a:endParaRPr sz="2400" dirty="0">
              <a:latin typeface="Trebuchet MS"/>
              <a:cs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62979" y="491295"/>
            <a:ext cx="2356582" cy="76323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377182" y="2933954"/>
            <a:ext cx="3138805" cy="3759362"/>
          </a:xfrm>
          <a:prstGeom prst="rect">
            <a:avLst/>
          </a:prstGeom>
        </p:spPr>
        <p:txBody>
          <a:bodyPr vert="horz" wrap="square" lIns="0" tIns="12065" rIns="0" bIns="0" rtlCol="0">
            <a:spAutoFit/>
          </a:bodyPr>
          <a:lstStyle/>
          <a:p>
            <a:pPr algn="ctr">
              <a:lnSpc>
                <a:spcPct val="100000"/>
              </a:lnSpc>
              <a:spcBef>
                <a:spcPts val="95"/>
              </a:spcBef>
            </a:pPr>
            <a:r>
              <a:rPr sz="2000" spc="-85" dirty="0">
                <a:latin typeface="Trebuchet MS"/>
                <a:cs typeface="Trebuchet MS"/>
              </a:rPr>
              <a:t>Class </a:t>
            </a:r>
            <a:r>
              <a:rPr sz="2000" spc="-40" dirty="0">
                <a:latin typeface="Trebuchet MS"/>
                <a:cs typeface="Trebuchet MS"/>
              </a:rPr>
              <a:t>5 </a:t>
            </a:r>
            <a:r>
              <a:rPr sz="2000" spc="260" dirty="0">
                <a:latin typeface="Trebuchet MS"/>
                <a:cs typeface="Trebuchet MS"/>
              </a:rPr>
              <a:t>–</a:t>
            </a:r>
            <a:r>
              <a:rPr sz="2000" spc="-409" dirty="0">
                <a:latin typeface="Trebuchet MS"/>
                <a:cs typeface="Trebuchet MS"/>
              </a:rPr>
              <a:t> </a:t>
            </a:r>
            <a:r>
              <a:rPr sz="2000" spc="-70" dirty="0">
                <a:latin typeface="Trebuchet MS"/>
                <a:cs typeface="Trebuchet MS"/>
              </a:rPr>
              <a:t>Lesson </a:t>
            </a:r>
            <a:r>
              <a:rPr sz="2000" spc="-40" dirty="0">
                <a:latin typeface="Trebuchet MS"/>
                <a:cs typeface="Trebuchet MS"/>
              </a:rPr>
              <a:t>4</a:t>
            </a:r>
            <a:endParaRPr sz="2000" dirty="0">
              <a:latin typeface="Trebuchet MS"/>
              <a:cs typeface="Trebuchet MS"/>
            </a:endParaRPr>
          </a:p>
          <a:p>
            <a:pPr marL="1270" algn="ctr">
              <a:lnSpc>
                <a:spcPct val="100000"/>
              </a:lnSpc>
              <a:spcBef>
                <a:spcPts val="1500"/>
              </a:spcBef>
            </a:pPr>
            <a:r>
              <a:rPr lang="zh-TW" altLang="en-US" sz="2000" i="1" spc="-85" dirty="0" smtClean="0">
                <a:latin typeface="Trebuchet MS"/>
                <a:cs typeface="Trebuchet MS"/>
              </a:rPr>
              <a:t>總結</a:t>
            </a:r>
            <a:endParaRPr sz="2000" dirty="0">
              <a:latin typeface="Trebuchet MS"/>
              <a:cs typeface="Trebuchet MS"/>
            </a:endParaRPr>
          </a:p>
          <a:p>
            <a:pPr>
              <a:lnSpc>
                <a:spcPct val="100000"/>
              </a:lnSpc>
            </a:pPr>
            <a:endParaRPr sz="2000" dirty="0">
              <a:latin typeface="Trebuchet MS"/>
              <a:cs typeface="Trebuchet MS"/>
            </a:endParaRPr>
          </a:p>
          <a:p>
            <a:pPr marL="1270" algn="ctr">
              <a:lnSpc>
                <a:spcPct val="100000"/>
              </a:lnSpc>
              <a:spcBef>
                <a:spcPts val="1700"/>
              </a:spcBef>
            </a:pPr>
            <a:r>
              <a:rPr sz="2300" spc="-75" dirty="0">
                <a:latin typeface="Trebuchet MS"/>
                <a:cs typeface="Trebuchet MS"/>
              </a:rPr>
              <a:t>Ian </a:t>
            </a:r>
            <a:r>
              <a:rPr sz="2300" spc="-170" dirty="0">
                <a:latin typeface="Trebuchet MS"/>
                <a:cs typeface="Trebuchet MS"/>
              </a:rPr>
              <a:t>H.</a:t>
            </a:r>
            <a:r>
              <a:rPr sz="2300" spc="-280" dirty="0">
                <a:latin typeface="Trebuchet MS"/>
                <a:cs typeface="Trebuchet MS"/>
              </a:rPr>
              <a:t> </a:t>
            </a:r>
            <a:r>
              <a:rPr sz="2300" spc="-95" dirty="0">
                <a:latin typeface="Trebuchet MS"/>
                <a:cs typeface="Trebuchet MS"/>
              </a:rPr>
              <a:t>Witten</a:t>
            </a:r>
            <a:endParaRPr sz="2300" dirty="0">
              <a:latin typeface="Trebuchet MS"/>
              <a:cs typeface="Trebuchet MS"/>
            </a:endParaRPr>
          </a:p>
          <a:p>
            <a:pPr>
              <a:lnSpc>
                <a:spcPct val="100000"/>
              </a:lnSpc>
              <a:spcBef>
                <a:spcPts val="30"/>
              </a:spcBef>
            </a:pPr>
            <a:endParaRPr sz="1850" dirty="0">
              <a:latin typeface="Trebuchet MS"/>
              <a:cs typeface="Trebuchet MS"/>
            </a:endParaRPr>
          </a:p>
          <a:p>
            <a:pPr marL="12700" marR="5080" algn="ctr">
              <a:lnSpc>
                <a:spcPct val="100000"/>
              </a:lnSpc>
            </a:pPr>
            <a:r>
              <a:rPr sz="1800" spc="-75" dirty="0">
                <a:latin typeface="Trebuchet MS"/>
                <a:cs typeface="Trebuchet MS"/>
              </a:rPr>
              <a:t>Department </a:t>
            </a:r>
            <a:r>
              <a:rPr sz="1800" spc="-70" dirty="0">
                <a:latin typeface="Trebuchet MS"/>
                <a:cs typeface="Trebuchet MS"/>
              </a:rPr>
              <a:t>of </a:t>
            </a:r>
            <a:r>
              <a:rPr sz="1800" spc="-75" dirty="0">
                <a:latin typeface="Trebuchet MS"/>
                <a:cs typeface="Trebuchet MS"/>
              </a:rPr>
              <a:t>Computer</a:t>
            </a:r>
            <a:r>
              <a:rPr sz="1800" spc="-254" dirty="0">
                <a:latin typeface="Trebuchet MS"/>
                <a:cs typeface="Trebuchet MS"/>
              </a:rPr>
              <a:t> </a:t>
            </a:r>
            <a:r>
              <a:rPr sz="1800" spc="-95" dirty="0">
                <a:latin typeface="Trebuchet MS"/>
                <a:cs typeface="Trebuchet MS"/>
              </a:rPr>
              <a:t>Science  </a:t>
            </a:r>
            <a:r>
              <a:rPr sz="1800" spc="-80" dirty="0">
                <a:latin typeface="Trebuchet MS"/>
                <a:cs typeface="Trebuchet MS"/>
              </a:rPr>
              <a:t>University </a:t>
            </a:r>
            <a:r>
              <a:rPr sz="1800" spc="-70" dirty="0">
                <a:latin typeface="Trebuchet MS"/>
                <a:cs typeface="Trebuchet MS"/>
              </a:rPr>
              <a:t>of</a:t>
            </a:r>
            <a:r>
              <a:rPr sz="1800" spc="-200" dirty="0">
                <a:latin typeface="Trebuchet MS"/>
                <a:cs typeface="Trebuchet MS"/>
              </a:rPr>
              <a:t> </a:t>
            </a:r>
            <a:r>
              <a:rPr sz="1800" spc="-80" dirty="0">
                <a:latin typeface="Trebuchet MS"/>
                <a:cs typeface="Trebuchet MS"/>
              </a:rPr>
              <a:t>Waikato</a:t>
            </a:r>
            <a:endParaRPr sz="1800" dirty="0">
              <a:latin typeface="Trebuchet MS"/>
              <a:cs typeface="Trebuchet MS"/>
            </a:endParaRPr>
          </a:p>
          <a:p>
            <a:pPr algn="ctr">
              <a:lnSpc>
                <a:spcPct val="100000"/>
              </a:lnSpc>
            </a:pPr>
            <a:r>
              <a:rPr sz="1800" spc="-50" dirty="0">
                <a:latin typeface="Trebuchet MS"/>
                <a:cs typeface="Trebuchet MS"/>
              </a:rPr>
              <a:t>New</a:t>
            </a:r>
            <a:r>
              <a:rPr sz="1800" spc="-130" dirty="0">
                <a:latin typeface="Trebuchet MS"/>
                <a:cs typeface="Trebuchet MS"/>
              </a:rPr>
              <a:t> </a:t>
            </a:r>
            <a:r>
              <a:rPr sz="1800" spc="-95" dirty="0">
                <a:latin typeface="Trebuchet MS"/>
                <a:cs typeface="Trebuchet MS"/>
              </a:rPr>
              <a:t>Zealand</a:t>
            </a:r>
            <a:endParaRPr sz="1800" dirty="0">
              <a:latin typeface="Trebuchet MS"/>
              <a:cs typeface="Trebuchet MS"/>
            </a:endParaRPr>
          </a:p>
          <a:p>
            <a:pPr>
              <a:lnSpc>
                <a:spcPct val="100000"/>
              </a:lnSpc>
            </a:pPr>
            <a:endParaRPr sz="1800" dirty="0">
              <a:latin typeface="Trebuchet MS"/>
              <a:cs typeface="Trebuchet MS"/>
            </a:endParaRPr>
          </a:p>
          <a:p>
            <a:pPr>
              <a:lnSpc>
                <a:spcPct val="100000"/>
              </a:lnSpc>
              <a:spcBef>
                <a:spcPts val="50"/>
              </a:spcBef>
            </a:pPr>
            <a:endParaRPr sz="2450" dirty="0">
              <a:latin typeface="Trebuchet MS"/>
              <a:cs typeface="Trebuchet MS"/>
            </a:endParaRPr>
          </a:p>
          <a:p>
            <a:pPr marL="17780" algn="ctr">
              <a:lnSpc>
                <a:spcPct val="100000"/>
              </a:lnSpc>
            </a:pPr>
            <a:r>
              <a:rPr sz="1800" b="1" spc="-130" dirty="0">
                <a:solidFill>
                  <a:srgbClr val="E41815"/>
                </a:solidFill>
                <a:latin typeface="Trebuchet MS"/>
                <a:cs typeface="Trebuchet MS"/>
              </a:rPr>
              <a:t>weka.waikato.ac.nz</a:t>
            </a:r>
            <a:endParaRPr sz="1800" dirty="0">
              <a:latin typeface="Trebuchet MS"/>
              <a:cs typeface="Trebuchet MS"/>
            </a:endParaRPr>
          </a:p>
        </p:txBody>
      </p:sp>
      <p:sp>
        <p:nvSpPr>
          <p:cNvPr id="4" name="object 4"/>
          <p:cNvSpPr txBox="1">
            <a:spLocks noGrp="1"/>
          </p:cNvSpPr>
          <p:nvPr>
            <p:ph type="title"/>
          </p:nvPr>
        </p:nvSpPr>
        <p:spPr>
          <a:xfrm>
            <a:off x="3429252" y="1866392"/>
            <a:ext cx="5562347" cy="628377"/>
          </a:xfrm>
          <a:prstGeom prst="rect">
            <a:avLst/>
          </a:prstGeom>
        </p:spPr>
        <p:txBody>
          <a:bodyPr vert="horz" wrap="square" lIns="0" tIns="12700" rIns="0" bIns="0" rtlCol="0">
            <a:spAutoFit/>
          </a:bodyPr>
          <a:lstStyle/>
          <a:p>
            <a:pPr marL="12700">
              <a:lnSpc>
                <a:spcPct val="100000"/>
              </a:lnSpc>
              <a:spcBef>
                <a:spcPts val="100"/>
              </a:spcBef>
            </a:pPr>
            <a:r>
              <a:rPr lang="zh-TW" altLang="en-US" spc="-20" dirty="0" smtClean="0"/>
              <a:t>使用</a:t>
            </a:r>
            <a:r>
              <a:rPr lang="en-US" altLang="zh-TW" spc="-20" dirty="0" smtClean="0"/>
              <a:t>Weka</a:t>
            </a:r>
            <a:r>
              <a:rPr lang="zh-TW" altLang="en-US" spc="-20" dirty="0" smtClean="0"/>
              <a:t>進行資料探勘</a:t>
            </a:r>
            <a:endParaRPr spc="-65" dirty="0"/>
          </a:p>
        </p:txBody>
      </p:sp>
      <p:grpSp>
        <p:nvGrpSpPr>
          <p:cNvPr id="5" name="object 5"/>
          <p:cNvGrpSpPr/>
          <p:nvPr/>
        </p:nvGrpSpPr>
        <p:grpSpPr>
          <a:xfrm>
            <a:off x="469398" y="578605"/>
            <a:ext cx="596900" cy="596900"/>
            <a:chOff x="469398" y="578605"/>
            <a:chExt cx="596900" cy="596900"/>
          </a:xfrm>
        </p:grpSpPr>
        <p:sp>
          <p:nvSpPr>
            <p:cNvPr id="6" name="object 6"/>
            <p:cNvSpPr/>
            <p:nvPr/>
          </p:nvSpPr>
          <p:spPr>
            <a:xfrm>
              <a:off x="496747" y="605967"/>
              <a:ext cx="541680" cy="54168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96747" y="605967"/>
              <a:ext cx="542290" cy="542290"/>
            </a:xfrm>
            <a:custGeom>
              <a:avLst/>
              <a:gdLst/>
              <a:ahLst/>
              <a:cxnLst/>
              <a:rect l="l" t="t" r="r" b="b"/>
              <a:pathLst>
                <a:path w="542290" h="542290">
                  <a:moveTo>
                    <a:pt x="541680" y="270840"/>
                  </a:moveTo>
                  <a:lnTo>
                    <a:pt x="537316" y="319523"/>
                  </a:lnTo>
                  <a:lnTo>
                    <a:pt x="524735" y="365344"/>
                  </a:lnTo>
                  <a:lnTo>
                    <a:pt x="504702" y="407538"/>
                  </a:lnTo>
                  <a:lnTo>
                    <a:pt x="477982" y="445338"/>
                  </a:lnTo>
                  <a:lnTo>
                    <a:pt x="445338" y="477982"/>
                  </a:lnTo>
                  <a:lnTo>
                    <a:pt x="407538" y="504702"/>
                  </a:lnTo>
                  <a:lnTo>
                    <a:pt x="365344" y="524735"/>
                  </a:lnTo>
                  <a:lnTo>
                    <a:pt x="319523" y="537316"/>
                  </a:lnTo>
                  <a:lnTo>
                    <a:pt x="270840" y="541680"/>
                  </a:lnTo>
                  <a:lnTo>
                    <a:pt x="222156" y="537316"/>
                  </a:lnTo>
                  <a:lnTo>
                    <a:pt x="176335" y="524735"/>
                  </a:lnTo>
                  <a:lnTo>
                    <a:pt x="134142" y="504702"/>
                  </a:lnTo>
                  <a:lnTo>
                    <a:pt x="96341" y="477982"/>
                  </a:lnTo>
                  <a:lnTo>
                    <a:pt x="63698" y="445338"/>
                  </a:lnTo>
                  <a:lnTo>
                    <a:pt x="36977" y="407538"/>
                  </a:lnTo>
                  <a:lnTo>
                    <a:pt x="16944" y="365344"/>
                  </a:lnTo>
                  <a:lnTo>
                    <a:pt x="4363" y="319523"/>
                  </a:lnTo>
                  <a:lnTo>
                    <a:pt x="0" y="270840"/>
                  </a:lnTo>
                  <a:lnTo>
                    <a:pt x="4363" y="222156"/>
                  </a:lnTo>
                  <a:lnTo>
                    <a:pt x="16944" y="176335"/>
                  </a:lnTo>
                  <a:lnTo>
                    <a:pt x="36977" y="134142"/>
                  </a:lnTo>
                  <a:lnTo>
                    <a:pt x="63698" y="96341"/>
                  </a:lnTo>
                  <a:lnTo>
                    <a:pt x="96341" y="63698"/>
                  </a:lnTo>
                  <a:lnTo>
                    <a:pt x="134142" y="36977"/>
                  </a:lnTo>
                  <a:lnTo>
                    <a:pt x="176335" y="16944"/>
                  </a:lnTo>
                  <a:lnTo>
                    <a:pt x="222156" y="4363"/>
                  </a:lnTo>
                  <a:lnTo>
                    <a:pt x="270840" y="0"/>
                  </a:lnTo>
                  <a:lnTo>
                    <a:pt x="319523" y="4363"/>
                  </a:lnTo>
                  <a:lnTo>
                    <a:pt x="365344" y="16944"/>
                  </a:lnTo>
                  <a:lnTo>
                    <a:pt x="407538" y="36977"/>
                  </a:lnTo>
                  <a:lnTo>
                    <a:pt x="445338" y="63698"/>
                  </a:lnTo>
                  <a:lnTo>
                    <a:pt x="477982" y="96341"/>
                  </a:lnTo>
                  <a:lnTo>
                    <a:pt x="504702" y="134142"/>
                  </a:lnTo>
                  <a:lnTo>
                    <a:pt x="524735" y="176335"/>
                  </a:lnTo>
                  <a:lnTo>
                    <a:pt x="537316" y="222156"/>
                  </a:lnTo>
                  <a:lnTo>
                    <a:pt x="541680" y="270840"/>
                  </a:lnTo>
                  <a:close/>
                </a:path>
              </a:pathLst>
            </a:custGeom>
            <a:ln w="3175">
              <a:solidFill>
                <a:srgbClr val="231F20"/>
              </a:solidFill>
            </a:ln>
          </p:spPr>
          <p:txBody>
            <a:bodyPr wrap="square" lIns="0" tIns="0" rIns="0" bIns="0" rtlCol="0"/>
            <a:lstStyle/>
            <a:p>
              <a:endParaRPr/>
            </a:p>
          </p:txBody>
        </p:sp>
        <p:sp>
          <p:nvSpPr>
            <p:cNvPr id="8" name="object 8"/>
            <p:cNvSpPr/>
            <p:nvPr/>
          </p:nvSpPr>
          <p:spPr>
            <a:xfrm>
              <a:off x="470750" y="579958"/>
              <a:ext cx="593725" cy="593725"/>
            </a:xfrm>
            <a:custGeom>
              <a:avLst/>
              <a:gdLst/>
              <a:ahLst/>
              <a:cxnLst/>
              <a:rect l="l" t="t" r="r" b="b"/>
              <a:pathLst>
                <a:path w="593725" h="593725">
                  <a:moveTo>
                    <a:pt x="593686" y="296849"/>
                  </a:moveTo>
                  <a:lnTo>
                    <a:pt x="589801" y="344999"/>
                  </a:lnTo>
                  <a:lnTo>
                    <a:pt x="578553" y="390675"/>
                  </a:lnTo>
                  <a:lnTo>
                    <a:pt x="560552" y="433266"/>
                  </a:lnTo>
                  <a:lnTo>
                    <a:pt x="536411" y="472160"/>
                  </a:lnTo>
                  <a:lnTo>
                    <a:pt x="506741" y="506747"/>
                  </a:lnTo>
                  <a:lnTo>
                    <a:pt x="472152" y="536416"/>
                  </a:lnTo>
                  <a:lnTo>
                    <a:pt x="433256" y="560555"/>
                  </a:lnTo>
                  <a:lnTo>
                    <a:pt x="390664" y="578554"/>
                  </a:lnTo>
                  <a:lnTo>
                    <a:pt x="344987" y="589801"/>
                  </a:lnTo>
                  <a:lnTo>
                    <a:pt x="296837" y="593686"/>
                  </a:lnTo>
                  <a:lnTo>
                    <a:pt x="248687" y="589801"/>
                  </a:lnTo>
                  <a:lnTo>
                    <a:pt x="203011" y="578554"/>
                  </a:lnTo>
                  <a:lnTo>
                    <a:pt x="160420" y="560555"/>
                  </a:lnTo>
                  <a:lnTo>
                    <a:pt x="121526" y="536416"/>
                  </a:lnTo>
                  <a:lnTo>
                    <a:pt x="86939" y="506747"/>
                  </a:lnTo>
                  <a:lnTo>
                    <a:pt x="57270" y="472160"/>
                  </a:lnTo>
                  <a:lnTo>
                    <a:pt x="33131" y="433266"/>
                  </a:lnTo>
                  <a:lnTo>
                    <a:pt x="15132" y="390675"/>
                  </a:lnTo>
                  <a:lnTo>
                    <a:pt x="3884" y="344999"/>
                  </a:lnTo>
                  <a:lnTo>
                    <a:pt x="0" y="296849"/>
                  </a:lnTo>
                  <a:lnTo>
                    <a:pt x="3884" y="248699"/>
                  </a:lnTo>
                  <a:lnTo>
                    <a:pt x="15132" y="203022"/>
                  </a:lnTo>
                  <a:lnTo>
                    <a:pt x="33131" y="160430"/>
                  </a:lnTo>
                  <a:lnTo>
                    <a:pt x="57270" y="121534"/>
                  </a:lnTo>
                  <a:lnTo>
                    <a:pt x="86939" y="86945"/>
                  </a:lnTo>
                  <a:lnTo>
                    <a:pt x="121526" y="57275"/>
                  </a:lnTo>
                  <a:lnTo>
                    <a:pt x="160420" y="33134"/>
                  </a:lnTo>
                  <a:lnTo>
                    <a:pt x="203011" y="15133"/>
                  </a:lnTo>
                  <a:lnTo>
                    <a:pt x="248687" y="3885"/>
                  </a:lnTo>
                  <a:lnTo>
                    <a:pt x="296837" y="0"/>
                  </a:lnTo>
                  <a:lnTo>
                    <a:pt x="344987" y="3885"/>
                  </a:lnTo>
                  <a:lnTo>
                    <a:pt x="390664" y="15133"/>
                  </a:lnTo>
                  <a:lnTo>
                    <a:pt x="433256" y="33134"/>
                  </a:lnTo>
                  <a:lnTo>
                    <a:pt x="472152" y="57275"/>
                  </a:lnTo>
                  <a:lnTo>
                    <a:pt x="506741" y="86945"/>
                  </a:lnTo>
                  <a:lnTo>
                    <a:pt x="536411" y="121534"/>
                  </a:lnTo>
                  <a:lnTo>
                    <a:pt x="560552" y="160430"/>
                  </a:lnTo>
                  <a:lnTo>
                    <a:pt x="578553" y="203022"/>
                  </a:lnTo>
                  <a:lnTo>
                    <a:pt x="589801" y="248699"/>
                  </a:lnTo>
                  <a:lnTo>
                    <a:pt x="593686" y="296849"/>
                  </a:lnTo>
                  <a:close/>
                </a:path>
              </a:pathLst>
            </a:custGeom>
            <a:ln w="3175">
              <a:solidFill>
                <a:srgbClr val="231F20"/>
              </a:solidFill>
            </a:ln>
          </p:spPr>
          <p:txBody>
            <a:bodyPr wrap="square" lIns="0" tIns="0" rIns="0" bIns="0" rtlCol="0"/>
            <a:lstStyle/>
            <a:p>
              <a:endParaRPr/>
            </a:p>
          </p:txBody>
        </p:sp>
        <p:sp>
          <p:nvSpPr>
            <p:cNvPr id="9" name="object 9"/>
            <p:cNvSpPr/>
            <p:nvPr/>
          </p:nvSpPr>
          <p:spPr>
            <a:xfrm>
              <a:off x="568608" y="723044"/>
              <a:ext cx="393700" cy="318770"/>
            </a:xfrm>
            <a:custGeom>
              <a:avLst/>
              <a:gdLst/>
              <a:ahLst/>
              <a:cxnLst/>
              <a:rect l="l" t="t" r="r" b="b"/>
              <a:pathLst>
                <a:path w="393700" h="318769">
                  <a:moveTo>
                    <a:pt x="393327" y="46308"/>
                  </a:moveTo>
                  <a:lnTo>
                    <a:pt x="391981" y="42321"/>
                  </a:lnTo>
                  <a:lnTo>
                    <a:pt x="389974" y="37393"/>
                  </a:lnTo>
                  <a:lnTo>
                    <a:pt x="387396" y="36695"/>
                  </a:lnTo>
                  <a:lnTo>
                    <a:pt x="364425" y="28381"/>
                  </a:lnTo>
                  <a:lnTo>
                    <a:pt x="354230" y="23682"/>
                  </a:lnTo>
                  <a:lnTo>
                    <a:pt x="344787" y="17289"/>
                  </a:lnTo>
                  <a:lnTo>
                    <a:pt x="340850" y="13987"/>
                  </a:lnTo>
                  <a:lnTo>
                    <a:pt x="336418" y="11155"/>
                  </a:lnTo>
                  <a:lnTo>
                    <a:pt x="331884" y="8704"/>
                  </a:lnTo>
                  <a:lnTo>
                    <a:pt x="316744" y="2307"/>
                  </a:lnTo>
                  <a:lnTo>
                    <a:pt x="301677" y="0"/>
                  </a:lnTo>
                  <a:lnTo>
                    <a:pt x="286896" y="2590"/>
                  </a:lnTo>
                  <a:lnTo>
                    <a:pt x="272613" y="10888"/>
                  </a:lnTo>
                  <a:lnTo>
                    <a:pt x="266687" y="16551"/>
                  </a:lnTo>
                  <a:lnTo>
                    <a:pt x="261369" y="22980"/>
                  </a:lnTo>
                  <a:lnTo>
                    <a:pt x="246375" y="44276"/>
                  </a:lnTo>
                  <a:lnTo>
                    <a:pt x="239720" y="48290"/>
                  </a:lnTo>
                  <a:lnTo>
                    <a:pt x="227058" y="48899"/>
                  </a:lnTo>
                  <a:lnTo>
                    <a:pt x="219718" y="48747"/>
                  </a:lnTo>
                  <a:lnTo>
                    <a:pt x="207675" y="49226"/>
                  </a:lnTo>
                  <a:lnTo>
                    <a:pt x="196045" y="51504"/>
                  </a:lnTo>
                  <a:lnTo>
                    <a:pt x="184710" y="55042"/>
                  </a:lnTo>
                  <a:lnTo>
                    <a:pt x="167013" y="61917"/>
                  </a:lnTo>
                  <a:lnTo>
                    <a:pt x="160803" y="65346"/>
                  </a:lnTo>
                  <a:lnTo>
                    <a:pt x="149182" y="70667"/>
                  </a:lnTo>
                  <a:lnTo>
                    <a:pt x="144089" y="73969"/>
                  </a:lnTo>
                  <a:lnTo>
                    <a:pt x="130284" y="76280"/>
                  </a:lnTo>
                  <a:lnTo>
                    <a:pt x="123960" y="80256"/>
                  </a:lnTo>
                  <a:lnTo>
                    <a:pt x="111361" y="90123"/>
                  </a:lnTo>
                  <a:lnTo>
                    <a:pt x="104161" y="93679"/>
                  </a:lnTo>
                  <a:lnTo>
                    <a:pt x="94902" y="98988"/>
                  </a:lnTo>
                  <a:lnTo>
                    <a:pt x="59721" y="132737"/>
                  </a:lnTo>
                  <a:lnTo>
                    <a:pt x="47502" y="162845"/>
                  </a:lnTo>
                  <a:lnTo>
                    <a:pt x="38013" y="177042"/>
                  </a:lnTo>
                  <a:lnTo>
                    <a:pt x="26856" y="190030"/>
                  </a:lnTo>
                  <a:lnTo>
                    <a:pt x="8935" y="209474"/>
                  </a:lnTo>
                  <a:lnTo>
                    <a:pt x="3348" y="216495"/>
                  </a:lnTo>
                  <a:lnTo>
                    <a:pt x="0" y="224535"/>
                  </a:lnTo>
                  <a:lnTo>
                    <a:pt x="643" y="241609"/>
                  </a:lnTo>
                  <a:lnTo>
                    <a:pt x="3348" y="243578"/>
                  </a:lnTo>
                  <a:lnTo>
                    <a:pt x="17907" y="234129"/>
                  </a:lnTo>
                  <a:lnTo>
                    <a:pt x="44585" y="215752"/>
                  </a:lnTo>
                  <a:lnTo>
                    <a:pt x="55799" y="209128"/>
                  </a:lnTo>
                  <a:lnTo>
                    <a:pt x="67432" y="205176"/>
                  </a:lnTo>
                  <a:lnTo>
                    <a:pt x="79561" y="204600"/>
                  </a:lnTo>
                  <a:lnTo>
                    <a:pt x="92261" y="208106"/>
                  </a:lnTo>
                  <a:lnTo>
                    <a:pt x="98280" y="210786"/>
                  </a:lnTo>
                  <a:lnTo>
                    <a:pt x="117100" y="224813"/>
                  </a:lnTo>
                  <a:lnTo>
                    <a:pt x="125371" y="230038"/>
                  </a:lnTo>
                  <a:lnTo>
                    <a:pt x="134454" y="233270"/>
                  </a:lnTo>
                  <a:lnTo>
                    <a:pt x="144877" y="233291"/>
                  </a:lnTo>
                  <a:lnTo>
                    <a:pt x="147125" y="232897"/>
                  </a:lnTo>
                  <a:lnTo>
                    <a:pt x="149576" y="233697"/>
                  </a:lnTo>
                  <a:lnTo>
                    <a:pt x="171940" y="257509"/>
                  </a:lnTo>
                  <a:lnTo>
                    <a:pt x="175738" y="265307"/>
                  </a:lnTo>
                  <a:lnTo>
                    <a:pt x="172156" y="280738"/>
                  </a:lnTo>
                  <a:lnTo>
                    <a:pt x="172728" y="285322"/>
                  </a:lnTo>
                  <a:lnTo>
                    <a:pt x="178408" y="293887"/>
                  </a:lnTo>
                  <a:lnTo>
                    <a:pt x="182896" y="299004"/>
                  </a:lnTo>
                  <a:lnTo>
                    <a:pt x="188310" y="303125"/>
                  </a:lnTo>
                  <a:lnTo>
                    <a:pt x="194966" y="305846"/>
                  </a:lnTo>
                  <a:lnTo>
                    <a:pt x="198014" y="306620"/>
                  </a:lnTo>
                  <a:lnTo>
                    <a:pt x="203525" y="310316"/>
                  </a:lnTo>
                  <a:lnTo>
                    <a:pt x="213949" y="316011"/>
                  </a:lnTo>
                  <a:lnTo>
                    <a:pt x="224418" y="318292"/>
                  </a:lnTo>
                  <a:lnTo>
                    <a:pt x="235024" y="316867"/>
                  </a:lnTo>
                  <a:lnTo>
                    <a:pt x="245854" y="311446"/>
                  </a:lnTo>
                  <a:lnTo>
                    <a:pt x="253030" y="306531"/>
                  </a:lnTo>
                  <a:lnTo>
                    <a:pt x="254300" y="297921"/>
                  </a:lnTo>
                  <a:lnTo>
                    <a:pt x="240182" y="289583"/>
                  </a:lnTo>
                  <a:lnTo>
                    <a:pt x="233129" y="286278"/>
                  </a:lnTo>
                  <a:lnTo>
                    <a:pt x="225628" y="284274"/>
                  </a:lnTo>
                  <a:lnTo>
                    <a:pt x="217483" y="284218"/>
                  </a:lnTo>
                  <a:lnTo>
                    <a:pt x="213469" y="284751"/>
                  </a:lnTo>
                  <a:lnTo>
                    <a:pt x="209291" y="284230"/>
                  </a:lnTo>
                  <a:lnTo>
                    <a:pt x="188248" y="248764"/>
                  </a:lnTo>
                  <a:lnTo>
                    <a:pt x="188755" y="239526"/>
                  </a:lnTo>
                  <a:lnTo>
                    <a:pt x="213677" y="218338"/>
                  </a:lnTo>
                  <a:lnTo>
                    <a:pt x="218695" y="218751"/>
                  </a:lnTo>
                  <a:lnTo>
                    <a:pt x="222171" y="222356"/>
                  </a:lnTo>
                  <a:lnTo>
                    <a:pt x="224899" y="229481"/>
                  </a:lnTo>
                  <a:lnTo>
                    <a:pt x="226208" y="233964"/>
                  </a:lnTo>
                  <a:lnTo>
                    <a:pt x="228417" y="237494"/>
                  </a:lnTo>
                  <a:lnTo>
                    <a:pt x="241562" y="234916"/>
                  </a:lnTo>
                  <a:lnTo>
                    <a:pt x="244076" y="236974"/>
                  </a:lnTo>
                  <a:lnTo>
                    <a:pt x="243911" y="255897"/>
                  </a:lnTo>
                  <a:lnTo>
                    <a:pt x="244496" y="265244"/>
                  </a:lnTo>
                  <a:lnTo>
                    <a:pt x="253119" y="274108"/>
                  </a:lnTo>
                  <a:lnTo>
                    <a:pt x="258834" y="270057"/>
                  </a:lnTo>
                  <a:lnTo>
                    <a:pt x="263012" y="266311"/>
                  </a:lnTo>
                  <a:lnTo>
                    <a:pt x="264219" y="262208"/>
                  </a:lnTo>
                  <a:lnTo>
                    <a:pt x="265338" y="255687"/>
                  </a:lnTo>
                  <a:lnTo>
                    <a:pt x="264798" y="249347"/>
                  </a:lnTo>
                  <a:lnTo>
                    <a:pt x="262585" y="243249"/>
                  </a:lnTo>
                  <a:lnTo>
                    <a:pt x="258681" y="237456"/>
                  </a:lnTo>
                  <a:lnTo>
                    <a:pt x="255760" y="234002"/>
                  </a:lnTo>
                  <a:lnTo>
                    <a:pt x="254338" y="229227"/>
                  </a:lnTo>
                  <a:lnTo>
                    <a:pt x="251227" y="222013"/>
                  </a:lnTo>
                  <a:lnTo>
                    <a:pt x="250719" y="218736"/>
                  </a:lnTo>
                  <a:lnTo>
                    <a:pt x="245512" y="208056"/>
                  </a:lnTo>
                  <a:lnTo>
                    <a:pt x="245854" y="206455"/>
                  </a:lnTo>
                  <a:lnTo>
                    <a:pt x="253995" y="202493"/>
                  </a:lnTo>
                  <a:lnTo>
                    <a:pt x="269356" y="195662"/>
                  </a:lnTo>
                  <a:lnTo>
                    <a:pt x="276934" y="192097"/>
                  </a:lnTo>
                  <a:lnTo>
                    <a:pt x="311718" y="164120"/>
                  </a:lnTo>
                  <a:lnTo>
                    <a:pt x="330509" y="127646"/>
                  </a:lnTo>
                  <a:lnTo>
                    <a:pt x="332686" y="113827"/>
                  </a:lnTo>
                  <a:lnTo>
                    <a:pt x="331414" y="99242"/>
                  </a:lnTo>
                  <a:lnTo>
                    <a:pt x="329992" y="92625"/>
                  </a:lnTo>
                  <a:lnTo>
                    <a:pt x="320734" y="70743"/>
                  </a:lnTo>
                  <a:lnTo>
                    <a:pt x="321610" y="65993"/>
                  </a:lnTo>
                  <a:lnTo>
                    <a:pt x="336393" y="58437"/>
                  </a:lnTo>
                  <a:lnTo>
                    <a:pt x="342921" y="55795"/>
                  </a:lnTo>
                  <a:lnTo>
                    <a:pt x="358498" y="54607"/>
                  </a:lnTo>
                  <a:lnTo>
                    <a:pt x="376888" y="54316"/>
                  </a:lnTo>
                  <a:lnTo>
                    <a:pt x="388577" y="53903"/>
                  </a:lnTo>
                  <a:lnTo>
                    <a:pt x="392844" y="51579"/>
                  </a:lnTo>
                  <a:lnTo>
                    <a:pt x="393327" y="46308"/>
                  </a:lnTo>
                  <a:close/>
                </a:path>
              </a:pathLst>
            </a:custGeom>
            <a:solidFill>
              <a:srgbClr val="FFFFFF"/>
            </a:solidFill>
          </p:spPr>
          <p:txBody>
            <a:bodyPr wrap="square" lIns="0" tIns="0" rIns="0" bIns="0" rtlCol="0"/>
            <a:lstStyle/>
            <a:p>
              <a:endParaRPr/>
            </a:p>
          </p:txBody>
        </p:sp>
        <p:sp>
          <p:nvSpPr>
            <p:cNvPr id="10" name="object 10"/>
            <p:cNvSpPr/>
            <p:nvPr/>
          </p:nvSpPr>
          <p:spPr>
            <a:xfrm>
              <a:off x="568608" y="723044"/>
              <a:ext cx="393700" cy="318770"/>
            </a:xfrm>
            <a:custGeom>
              <a:avLst/>
              <a:gdLst/>
              <a:ahLst/>
              <a:cxnLst/>
              <a:rect l="l" t="t" r="r" b="b"/>
              <a:pathLst>
                <a:path w="393700" h="318769">
                  <a:moveTo>
                    <a:pt x="219718" y="48747"/>
                  </a:moveTo>
                  <a:lnTo>
                    <a:pt x="223388" y="48747"/>
                  </a:lnTo>
                  <a:lnTo>
                    <a:pt x="227058" y="48899"/>
                  </a:lnTo>
                  <a:lnTo>
                    <a:pt x="230716" y="48721"/>
                  </a:lnTo>
                  <a:lnTo>
                    <a:pt x="239720" y="48290"/>
                  </a:lnTo>
                  <a:lnTo>
                    <a:pt x="246375" y="44276"/>
                  </a:lnTo>
                  <a:lnTo>
                    <a:pt x="251658" y="36720"/>
                  </a:lnTo>
                  <a:lnTo>
                    <a:pt x="256435" y="29821"/>
                  </a:lnTo>
                  <a:lnTo>
                    <a:pt x="261369" y="22980"/>
                  </a:lnTo>
                  <a:lnTo>
                    <a:pt x="266687" y="16551"/>
                  </a:lnTo>
                  <a:lnTo>
                    <a:pt x="272613" y="10888"/>
                  </a:lnTo>
                  <a:lnTo>
                    <a:pt x="286896" y="2590"/>
                  </a:lnTo>
                  <a:lnTo>
                    <a:pt x="301677" y="0"/>
                  </a:lnTo>
                  <a:lnTo>
                    <a:pt x="316744" y="2307"/>
                  </a:lnTo>
                  <a:lnTo>
                    <a:pt x="331884" y="8704"/>
                  </a:lnTo>
                  <a:lnTo>
                    <a:pt x="336418" y="11155"/>
                  </a:lnTo>
                  <a:lnTo>
                    <a:pt x="340850" y="13987"/>
                  </a:lnTo>
                  <a:lnTo>
                    <a:pt x="344787" y="17289"/>
                  </a:lnTo>
                  <a:lnTo>
                    <a:pt x="354230" y="23682"/>
                  </a:lnTo>
                  <a:lnTo>
                    <a:pt x="364425" y="28381"/>
                  </a:lnTo>
                  <a:lnTo>
                    <a:pt x="375005" y="32210"/>
                  </a:lnTo>
                  <a:lnTo>
                    <a:pt x="385605" y="35996"/>
                  </a:lnTo>
                  <a:lnTo>
                    <a:pt x="387396" y="36695"/>
                  </a:lnTo>
                  <a:lnTo>
                    <a:pt x="389974" y="37393"/>
                  </a:lnTo>
                  <a:lnTo>
                    <a:pt x="390533" y="38777"/>
                  </a:lnTo>
                  <a:lnTo>
                    <a:pt x="391981" y="42321"/>
                  </a:lnTo>
                  <a:lnTo>
                    <a:pt x="393327" y="46308"/>
                  </a:lnTo>
                  <a:lnTo>
                    <a:pt x="392997" y="49979"/>
                  </a:lnTo>
                  <a:lnTo>
                    <a:pt x="392844" y="51579"/>
                  </a:lnTo>
                  <a:lnTo>
                    <a:pt x="388577" y="53903"/>
                  </a:lnTo>
                  <a:lnTo>
                    <a:pt x="386075" y="54030"/>
                  </a:lnTo>
                  <a:lnTo>
                    <a:pt x="376888" y="54316"/>
                  </a:lnTo>
                  <a:lnTo>
                    <a:pt x="367687" y="54413"/>
                  </a:lnTo>
                  <a:lnTo>
                    <a:pt x="358498" y="54607"/>
                  </a:lnTo>
                  <a:lnTo>
                    <a:pt x="321610" y="65993"/>
                  </a:lnTo>
                  <a:lnTo>
                    <a:pt x="320734" y="70743"/>
                  </a:lnTo>
                  <a:lnTo>
                    <a:pt x="324696" y="79925"/>
                  </a:lnTo>
                  <a:lnTo>
                    <a:pt x="327388" y="86174"/>
                  </a:lnTo>
                  <a:lnTo>
                    <a:pt x="329992" y="92625"/>
                  </a:lnTo>
                  <a:lnTo>
                    <a:pt x="331414" y="99242"/>
                  </a:lnTo>
                  <a:lnTo>
                    <a:pt x="332686" y="113827"/>
                  </a:lnTo>
                  <a:lnTo>
                    <a:pt x="330509" y="127646"/>
                  </a:lnTo>
                  <a:lnTo>
                    <a:pt x="311718" y="164120"/>
                  </a:lnTo>
                  <a:lnTo>
                    <a:pt x="276934" y="192097"/>
                  </a:lnTo>
                  <a:lnTo>
                    <a:pt x="261635" y="199010"/>
                  </a:lnTo>
                  <a:lnTo>
                    <a:pt x="253995" y="202493"/>
                  </a:lnTo>
                  <a:lnTo>
                    <a:pt x="245854" y="206455"/>
                  </a:lnTo>
                  <a:lnTo>
                    <a:pt x="245512" y="208056"/>
                  </a:lnTo>
                  <a:lnTo>
                    <a:pt x="249322" y="215879"/>
                  </a:lnTo>
                  <a:lnTo>
                    <a:pt x="250719" y="218736"/>
                  </a:lnTo>
                  <a:lnTo>
                    <a:pt x="251227" y="222013"/>
                  </a:lnTo>
                  <a:lnTo>
                    <a:pt x="252497" y="224934"/>
                  </a:lnTo>
                  <a:lnTo>
                    <a:pt x="254338" y="229227"/>
                  </a:lnTo>
                  <a:lnTo>
                    <a:pt x="255760" y="234002"/>
                  </a:lnTo>
                  <a:lnTo>
                    <a:pt x="258681" y="237456"/>
                  </a:lnTo>
                  <a:lnTo>
                    <a:pt x="262585" y="243249"/>
                  </a:lnTo>
                  <a:lnTo>
                    <a:pt x="264798" y="249347"/>
                  </a:lnTo>
                  <a:lnTo>
                    <a:pt x="265338" y="255687"/>
                  </a:lnTo>
                  <a:lnTo>
                    <a:pt x="264219" y="262208"/>
                  </a:lnTo>
                  <a:lnTo>
                    <a:pt x="263012" y="266311"/>
                  </a:lnTo>
                  <a:lnTo>
                    <a:pt x="258834" y="270057"/>
                  </a:lnTo>
                  <a:lnTo>
                    <a:pt x="255100" y="272711"/>
                  </a:lnTo>
                  <a:lnTo>
                    <a:pt x="253119" y="274108"/>
                  </a:lnTo>
                  <a:lnTo>
                    <a:pt x="244496" y="265244"/>
                  </a:lnTo>
                  <a:lnTo>
                    <a:pt x="244267" y="261485"/>
                  </a:lnTo>
                  <a:lnTo>
                    <a:pt x="243911" y="255897"/>
                  </a:lnTo>
                  <a:lnTo>
                    <a:pt x="244038" y="250270"/>
                  </a:lnTo>
                  <a:lnTo>
                    <a:pt x="244051" y="244657"/>
                  </a:lnTo>
                  <a:lnTo>
                    <a:pt x="244076" y="236974"/>
                  </a:lnTo>
                  <a:lnTo>
                    <a:pt x="241562" y="234916"/>
                  </a:lnTo>
                  <a:lnTo>
                    <a:pt x="233980" y="236402"/>
                  </a:lnTo>
                  <a:lnTo>
                    <a:pt x="228417" y="237494"/>
                  </a:lnTo>
                  <a:lnTo>
                    <a:pt x="226208" y="233964"/>
                  </a:lnTo>
                  <a:lnTo>
                    <a:pt x="224899" y="229481"/>
                  </a:lnTo>
                  <a:lnTo>
                    <a:pt x="222171" y="222356"/>
                  </a:lnTo>
                  <a:lnTo>
                    <a:pt x="218695" y="218751"/>
                  </a:lnTo>
                  <a:lnTo>
                    <a:pt x="213677" y="218338"/>
                  </a:lnTo>
                  <a:lnTo>
                    <a:pt x="206319" y="220794"/>
                  </a:lnTo>
                  <a:lnTo>
                    <a:pt x="202001" y="222648"/>
                  </a:lnTo>
                  <a:lnTo>
                    <a:pt x="197379" y="224743"/>
                  </a:lnTo>
                  <a:lnTo>
                    <a:pt x="194216" y="228007"/>
                  </a:lnTo>
                  <a:lnTo>
                    <a:pt x="191384" y="230916"/>
                  </a:lnTo>
                  <a:lnTo>
                    <a:pt x="189454" y="235437"/>
                  </a:lnTo>
                  <a:lnTo>
                    <a:pt x="188755" y="239526"/>
                  </a:lnTo>
                  <a:lnTo>
                    <a:pt x="188248" y="248764"/>
                  </a:lnTo>
                  <a:lnTo>
                    <a:pt x="189463" y="257786"/>
                  </a:lnTo>
                  <a:lnTo>
                    <a:pt x="191731" y="266669"/>
                  </a:lnTo>
                  <a:lnTo>
                    <a:pt x="194381" y="275493"/>
                  </a:lnTo>
                  <a:lnTo>
                    <a:pt x="196032" y="281043"/>
                  </a:lnTo>
                  <a:lnTo>
                    <a:pt x="199652" y="283722"/>
                  </a:lnTo>
                  <a:lnTo>
                    <a:pt x="205202" y="284014"/>
                  </a:lnTo>
                  <a:lnTo>
                    <a:pt x="209291" y="284230"/>
                  </a:lnTo>
                  <a:lnTo>
                    <a:pt x="213469" y="284751"/>
                  </a:lnTo>
                  <a:lnTo>
                    <a:pt x="217483" y="284218"/>
                  </a:lnTo>
                  <a:lnTo>
                    <a:pt x="225628" y="284274"/>
                  </a:lnTo>
                  <a:lnTo>
                    <a:pt x="233129" y="286278"/>
                  </a:lnTo>
                  <a:lnTo>
                    <a:pt x="240182" y="289583"/>
                  </a:lnTo>
                  <a:lnTo>
                    <a:pt x="246985" y="293539"/>
                  </a:lnTo>
                  <a:lnTo>
                    <a:pt x="254300" y="297921"/>
                  </a:lnTo>
                  <a:lnTo>
                    <a:pt x="253030" y="306531"/>
                  </a:lnTo>
                  <a:lnTo>
                    <a:pt x="245854" y="311446"/>
                  </a:lnTo>
                  <a:lnTo>
                    <a:pt x="235024" y="316867"/>
                  </a:lnTo>
                  <a:lnTo>
                    <a:pt x="224418" y="318292"/>
                  </a:lnTo>
                  <a:lnTo>
                    <a:pt x="213949" y="316011"/>
                  </a:lnTo>
                  <a:lnTo>
                    <a:pt x="203525" y="310316"/>
                  </a:lnTo>
                  <a:lnTo>
                    <a:pt x="200896" y="308475"/>
                  </a:lnTo>
                  <a:lnTo>
                    <a:pt x="198014" y="306620"/>
                  </a:lnTo>
                  <a:lnTo>
                    <a:pt x="172156" y="280738"/>
                  </a:lnTo>
                  <a:lnTo>
                    <a:pt x="172969" y="277398"/>
                  </a:lnTo>
                  <a:lnTo>
                    <a:pt x="174468" y="271162"/>
                  </a:lnTo>
                  <a:lnTo>
                    <a:pt x="175738" y="265307"/>
                  </a:lnTo>
                  <a:lnTo>
                    <a:pt x="172753" y="259186"/>
                  </a:lnTo>
                  <a:lnTo>
                    <a:pt x="171940" y="257509"/>
                  </a:lnTo>
                  <a:lnTo>
                    <a:pt x="149576" y="233697"/>
                  </a:lnTo>
                  <a:lnTo>
                    <a:pt x="147125" y="232897"/>
                  </a:lnTo>
                  <a:lnTo>
                    <a:pt x="144877" y="233291"/>
                  </a:lnTo>
                  <a:lnTo>
                    <a:pt x="134454" y="233270"/>
                  </a:lnTo>
                  <a:lnTo>
                    <a:pt x="125371" y="230038"/>
                  </a:lnTo>
                  <a:lnTo>
                    <a:pt x="117100" y="224813"/>
                  </a:lnTo>
                  <a:lnTo>
                    <a:pt x="109114" y="218813"/>
                  </a:lnTo>
                  <a:lnTo>
                    <a:pt x="103780" y="214837"/>
                  </a:lnTo>
                  <a:lnTo>
                    <a:pt x="98280" y="210786"/>
                  </a:lnTo>
                  <a:lnTo>
                    <a:pt x="92261" y="208106"/>
                  </a:lnTo>
                  <a:lnTo>
                    <a:pt x="79561" y="204600"/>
                  </a:lnTo>
                  <a:lnTo>
                    <a:pt x="67432" y="205176"/>
                  </a:lnTo>
                  <a:lnTo>
                    <a:pt x="55799" y="209128"/>
                  </a:lnTo>
                  <a:lnTo>
                    <a:pt x="44585" y="215752"/>
                  </a:lnTo>
                  <a:lnTo>
                    <a:pt x="35737" y="221943"/>
                  </a:lnTo>
                  <a:lnTo>
                    <a:pt x="26852" y="228084"/>
                  </a:lnTo>
                  <a:lnTo>
                    <a:pt x="17907" y="234129"/>
                  </a:lnTo>
                  <a:lnTo>
                    <a:pt x="8872" y="240034"/>
                  </a:lnTo>
                  <a:lnTo>
                    <a:pt x="3348" y="243578"/>
                  </a:lnTo>
                  <a:lnTo>
                    <a:pt x="643" y="241609"/>
                  </a:lnTo>
                  <a:lnTo>
                    <a:pt x="414" y="235018"/>
                  </a:lnTo>
                  <a:lnTo>
                    <a:pt x="402" y="234802"/>
                  </a:lnTo>
                  <a:lnTo>
                    <a:pt x="452" y="234573"/>
                  </a:lnTo>
                  <a:lnTo>
                    <a:pt x="402" y="234370"/>
                  </a:lnTo>
                  <a:lnTo>
                    <a:pt x="0" y="224535"/>
                  </a:lnTo>
                  <a:lnTo>
                    <a:pt x="3348" y="216495"/>
                  </a:lnTo>
                  <a:lnTo>
                    <a:pt x="8935" y="209474"/>
                  </a:lnTo>
                  <a:lnTo>
                    <a:pt x="15248" y="202696"/>
                  </a:lnTo>
                  <a:lnTo>
                    <a:pt x="26856" y="190030"/>
                  </a:lnTo>
                  <a:lnTo>
                    <a:pt x="38013" y="177042"/>
                  </a:lnTo>
                  <a:lnTo>
                    <a:pt x="47502" y="162845"/>
                  </a:lnTo>
                  <a:lnTo>
                    <a:pt x="54110" y="146550"/>
                  </a:lnTo>
                  <a:lnTo>
                    <a:pt x="59721" y="132737"/>
                  </a:lnTo>
                  <a:lnTo>
                    <a:pt x="89657" y="100931"/>
                  </a:lnTo>
                  <a:lnTo>
                    <a:pt x="94902" y="98988"/>
                  </a:lnTo>
                  <a:lnTo>
                    <a:pt x="97303" y="97616"/>
                  </a:lnTo>
                  <a:lnTo>
                    <a:pt x="104161" y="93679"/>
                  </a:lnTo>
                  <a:lnTo>
                    <a:pt x="111361" y="90123"/>
                  </a:lnTo>
                  <a:lnTo>
                    <a:pt x="117534" y="85285"/>
                  </a:lnTo>
                  <a:lnTo>
                    <a:pt x="123960" y="80256"/>
                  </a:lnTo>
                  <a:lnTo>
                    <a:pt x="130284" y="76280"/>
                  </a:lnTo>
                  <a:lnTo>
                    <a:pt x="138603" y="74883"/>
                  </a:lnTo>
                  <a:lnTo>
                    <a:pt x="144089" y="73969"/>
                  </a:lnTo>
                  <a:lnTo>
                    <a:pt x="149182" y="70667"/>
                  </a:lnTo>
                  <a:lnTo>
                    <a:pt x="154389" y="68292"/>
                  </a:lnTo>
                  <a:lnTo>
                    <a:pt x="160803" y="65346"/>
                  </a:lnTo>
                  <a:lnTo>
                    <a:pt x="167013" y="61917"/>
                  </a:lnTo>
                  <a:lnTo>
                    <a:pt x="173553" y="59301"/>
                  </a:lnTo>
                  <a:lnTo>
                    <a:pt x="184710" y="55042"/>
                  </a:lnTo>
                  <a:lnTo>
                    <a:pt x="196045" y="51504"/>
                  </a:lnTo>
                  <a:lnTo>
                    <a:pt x="207675" y="49226"/>
                  </a:lnTo>
                  <a:lnTo>
                    <a:pt x="219718" y="48747"/>
                  </a:lnTo>
                  <a:close/>
                </a:path>
              </a:pathLst>
            </a:custGeom>
            <a:ln w="3175">
              <a:solidFill>
                <a:srgbClr val="231F20"/>
              </a:solidFill>
            </a:ln>
          </p:spPr>
          <p:txBody>
            <a:bodyPr wrap="square" lIns="0" tIns="0" rIns="0" bIns="0" rtlCol="0"/>
            <a:lstStyle/>
            <a:p>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3456940"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5.4</a:t>
            </a:r>
            <a:r>
              <a:rPr sz="3200" spc="-35" dirty="0"/>
              <a:t> </a:t>
            </a:r>
            <a:r>
              <a:rPr lang="zh-TW" altLang="en-US" sz="3200" spc="-5" dirty="0" smtClean="0"/>
              <a:t>總結</a:t>
            </a:r>
            <a:endParaRPr sz="3200" dirty="0"/>
          </a:p>
        </p:txBody>
      </p:sp>
      <p:grpSp>
        <p:nvGrpSpPr>
          <p:cNvPr id="3" name="object 3"/>
          <p:cNvGrpSpPr/>
          <p:nvPr/>
        </p:nvGrpSpPr>
        <p:grpSpPr>
          <a:xfrm>
            <a:off x="1621536" y="1510283"/>
            <a:ext cx="3382010" cy="645160"/>
            <a:chOff x="1621536" y="1510283"/>
            <a:chExt cx="3382010" cy="645160"/>
          </a:xfrm>
        </p:grpSpPr>
        <p:sp>
          <p:nvSpPr>
            <p:cNvPr id="4" name="object 4"/>
            <p:cNvSpPr/>
            <p:nvPr/>
          </p:nvSpPr>
          <p:spPr>
            <a:xfrm>
              <a:off x="1636014" y="1523999"/>
              <a:ext cx="3352800" cy="616585"/>
            </a:xfrm>
            <a:custGeom>
              <a:avLst/>
              <a:gdLst/>
              <a:ahLst/>
              <a:cxnLst/>
              <a:rect l="l" t="t" r="r" b="b"/>
              <a:pathLst>
                <a:path w="3352800" h="616585">
                  <a:moveTo>
                    <a:pt x="3352800" y="616457"/>
                  </a:moveTo>
                  <a:lnTo>
                    <a:pt x="3352800" y="0"/>
                  </a:lnTo>
                  <a:lnTo>
                    <a:pt x="0" y="0"/>
                  </a:lnTo>
                  <a:lnTo>
                    <a:pt x="0" y="616457"/>
                  </a:lnTo>
                  <a:lnTo>
                    <a:pt x="3352800" y="616457"/>
                  </a:lnTo>
                  <a:close/>
                </a:path>
              </a:pathLst>
            </a:custGeom>
            <a:solidFill>
              <a:srgbClr val="C9FFBF"/>
            </a:solidFill>
          </p:spPr>
          <p:txBody>
            <a:bodyPr wrap="square" lIns="0" tIns="0" rIns="0" bIns="0" rtlCol="0"/>
            <a:lstStyle/>
            <a:p>
              <a:endParaRPr/>
            </a:p>
          </p:txBody>
        </p:sp>
        <p:sp>
          <p:nvSpPr>
            <p:cNvPr id="5" name="object 5"/>
            <p:cNvSpPr/>
            <p:nvPr/>
          </p:nvSpPr>
          <p:spPr>
            <a:xfrm>
              <a:off x="1621536" y="1510283"/>
              <a:ext cx="3382010" cy="645160"/>
            </a:xfrm>
            <a:custGeom>
              <a:avLst/>
              <a:gdLst/>
              <a:ahLst/>
              <a:cxnLst/>
              <a:rect l="l" t="t" r="r" b="b"/>
              <a:pathLst>
                <a:path w="3382010" h="645160">
                  <a:moveTo>
                    <a:pt x="3381755" y="644652"/>
                  </a:moveTo>
                  <a:lnTo>
                    <a:pt x="3381755" y="0"/>
                  </a:lnTo>
                  <a:lnTo>
                    <a:pt x="0" y="0"/>
                  </a:lnTo>
                  <a:lnTo>
                    <a:pt x="0" y="644652"/>
                  </a:lnTo>
                  <a:lnTo>
                    <a:pt x="14477" y="644652"/>
                  </a:lnTo>
                  <a:lnTo>
                    <a:pt x="14477" y="28194"/>
                  </a:lnTo>
                  <a:lnTo>
                    <a:pt x="28955" y="13716"/>
                  </a:lnTo>
                  <a:lnTo>
                    <a:pt x="28955" y="28194"/>
                  </a:lnTo>
                  <a:lnTo>
                    <a:pt x="3352800" y="28194"/>
                  </a:lnTo>
                  <a:lnTo>
                    <a:pt x="3352800" y="13716"/>
                  </a:lnTo>
                  <a:lnTo>
                    <a:pt x="3367278" y="28194"/>
                  </a:lnTo>
                  <a:lnTo>
                    <a:pt x="3367278" y="644652"/>
                  </a:lnTo>
                  <a:lnTo>
                    <a:pt x="3381755" y="644652"/>
                  </a:lnTo>
                  <a:close/>
                </a:path>
                <a:path w="3382010" h="645160">
                  <a:moveTo>
                    <a:pt x="28955" y="28194"/>
                  </a:moveTo>
                  <a:lnTo>
                    <a:pt x="28955" y="13716"/>
                  </a:lnTo>
                  <a:lnTo>
                    <a:pt x="14477" y="28194"/>
                  </a:lnTo>
                  <a:lnTo>
                    <a:pt x="28955" y="28194"/>
                  </a:lnTo>
                  <a:close/>
                </a:path>
                <a:path w="3382010" h="645160">
                  <a:moveTo>
                    <a:pt x="28955" y="615696"/>
                  </a:moveTo>
                  <a:lnTo>
                    <a:pt x="28955" y="28194"/>
                  </a:lnTo>
                  <a:lnTo>
                    <a:pt x="14477" y="28194"/>
                  </a:lnTo>
                  <a:lnTo>
                    <a:pt x="14477" y="615696"/>
                  </a:lnTo>
                  <a:lnTo>
                    <a:pt x="28955" y="615696"/>
                  </a:lnTo>
                  <a:close/>
                </a:path>
                <a:path w="3382010" h="645160">
                  <a:moveTo>
                    <a:pt x="3367278" y="615696"/>
                  </a:moveTo>
                  <a:lnTo>
                    <a:pt x="14477" y="615696"/>
                  </a:lnTo>
                  <a:lnTo>
                    <a:pt x="28955" y="630174"/>
                  </a:lnTo>
                  <a:lnTo>
                    <a:pt x="28955" y="644652"/>
                  </a:lnTo>
                  <a:lnTo>
                    <a:pt x="3352800" y="644652"/>
                  </a:lnTo>
                  <a:lnTo>
                    <a:pt x="3352800" y="630174"/>
                  </a:lnTo>
                  <a:lnTo>
                    <a:pt x="3367278" y="615696"/>
                  </a:lnTo>
                  <a:close/>
                </a:path>
                <a:path w="3382010" h="645160">
                  <a:moveTo>
                    <a:pt x="28955" y="644652"/>
                  </a:moveTo>
                  <a:lnTo>
                    <a:pt x="28955" y="630174"/>
                  </a:lnTo>
                  <a:lnTo>
                    <a:pt x="14477" y="615696"/>
                  </a:lnTo>
                  <a:lnTo>
                    <a:pt x="14477" y="644652"/>
                  </a:lnTo>
                  <a:lnTo>
                    <a:pt x="28955" y="644652"/>
                  </a:lnTo>
                  <a:close/>
                </a:path>
                <a:path w="3382010" h="645160">
                  <a:moveTo>
                    <a:pt x="3367278" y="28194"/>
                  </a:moveTo>
                  <a:lnTo>
                    <a:pt x="3352800" y="13716"/>
                  </a:lnTo>
                  <a:lnTo>
                    <a:pt x="3352800" y="28194"/>
                  </a:lnTo>
                  <a:lnTo>
                    <a:pt x="3367278" y="28194"/>
                  </a:lnTo>
                  <a:close/>
                </a:path>
                <a:path w="3382010" h="645160">
                  <a:moveTo>
                    <a:pt x="3367278" y="615696"/>
                  </a:moveTo>
                  <a:lnTo>
                    <a:pt x="3367278" y="28194"/>
                  </a:lnTo>
                  <a:lnTo>
                    <a:pt x="3352800" y="28194"/>
                  </a:lnTo>
                  <a:lnTo>
                    <a:pt x="3352800" y="615696"/>
                  </a:lnTo>
                  <a:lnTo>
                    <a:pt x="3367278" y="615696"/>
                  </a:lnTo>
                  <a:close/>
                </a:path>
                <a:path w="3382010" h="645160">
                  <a:moveTo>
                    <a:pt x="3367278" y="644652"/>
                  </a:moveTo>
                  <a:lnTo>
                    <a:pt x="3367278" y="615696"/>
                  </a:lnTo>
                  <a:lnTo>
                    <a:pt x="3352800" y="630174"/>
                  </a:lnTo>
                  <a:lnTo>
                    <a:pt x="3352800" y="644652"/>
                  </a:lnTo>
                  <a:lnTo>
                    <a:pt x="3367278" y="644652"/>
                  </a:lnTo>
                  <a:close/>
                </a:path>
              </a:pathLst>
            </a:custGeom>
            <a:solidFill>
              <a:srgbClr val="000000"/>
            </a:solidFill>
          </p:spPr>
          <p:txBody>
            <a:bodyPr wrap="square" lIns="0" tIns="0" rIns="0" bIns="0" rtlCol="0"/>
            <a:lstStyle/>
            <a:p>
              <a:endParaRPr/>
            </a:p>
          </p:txBody>
        </p:sp>
      </p:grpSp>
      <p:sp>
        <p:nvSpPr>
          <p:cNvPr id="6" name="object 6"/>
          <p:cNvSpPr txBox="1"/>
          <p:nvPr/>
        </p:nvSpPr>
        <p:spPr>
          <a:xfrm>
            <a:off x="1636014" y="1524000"/>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1</a:t>
            </a:r>
            <a:endParaRPr sz="1800" dirty="0">
              <a:latin typeface="Trebuchet MS"/>
              <a:cs typeface="Trebuchet MS"/>
            </a:endParaRPr>
          </a:p>
          <a:p>
            <a:pPr algn="ctr">
              <a:lnSpc>
                <a:spcPts val="2050"/>
              </a:lnSpc>
            </a:pPr>
            <a:r>
              <a:rPr lang="zh-TW" altLang="en-US" sz="1800" b="1" spc="-95" dirty="0" smtClean="0">
                <a:latin typeface="Trebuchet MS"/>
                <a:cs typeface="Trebuchet MS"/>
              </a:rPr>
              <a:t>開始使用</a:t>
            </a:r>
            <a:r>
              <a:rPr lang="en-US" sz="1800" b="1" spc="-95" dirty="0" smtClean="0">
                <a:latin typeface="Trebuchet MS"/>
                <a:cs typeface="Trebuchet MS"/>
              </a:rPr>
              <a:t>Weka</a:t>
            </a:r>
            <a:endParaRPr sz="1800" dirty="0">
              <a:latin typeface="Trebuchet MS"/>
              <a:cs typeface="Trebuchet MS"/>
            </a:endParaRPr>
          </a:p>
        </p:txBody>
      </p:sp>
      <p:grpSp>
        <p:nvGrpSpPr>
          <p:cNvPr id="7" name="object 7"/>
          <p:cNvGrpSpPr/>
          <p:nvPr/>
        </p:nvGrpSpPr>
        <p:grpSpPr>
          <a:xfrm>
            <a:off x="1621536" y="2577083"/>
            <a:ext cx="3382010" cy="645160"/>
            <a:chOff x="1621536" y="2577083"/>
            <a:chExt cx="3382010" cy="645160"/>
          </a:xfrm>
        </p:grpSpPr>
        <p:sp>
          <p:nvSpPr>
            <p:cNvPr id="8" name="object 8"/>
            <p:cNvSpPr/>
            <p:nvPr/>
          </p:nvSpPr>
          <p:spPr>
            <a:xfrm>
              <a:off x="1636014" y="2590799"/>
              <a:ext cx="3352800" cy="616585"/>
            </a:xfrm>
            <a:custGeom>
              <a:avLst/>
              <a:gdLst/>
              <a:ahLst/>
              <a:cxnLst/>
              <a:rect l="l" t="t" r="r" b="b"/>
              <a:pathLst>
                <a:path w="3352800" h="616585">
                  <a:moveTo>
                    <a:pt x="3352800" y="616457"/>
                  </a:moveTo>
                  <a:lnTo>
                    <a:pt x="3352800" y="0"/>
                  </a:lnTo>
                  <a:lnTo>
                    <a:pt x="0" y="0"/>
                  </a:lnTo>
                  <a:lnTo>
                    <a:pt x="0" y="616457"/>
                  </a:lnTo>
                  <a:lnTo>
                    <a:pt x="3352800" y="616457"/>
                  </a:lnTo>
                  <a:close/>
                </a:path>
              </a:pathLst>
            </a:custGeom>
            <a:solidFill>
              <a:srgbClr val="C9FFBF"/>
            </a:solidFill>
          </p:spPr>
          <p:txBody>
            <a:bodyPr wrap="square" lIns="0" tIns="0" rIns="0" bIns="0" rtlCol="0"/>
            <a:lstStyle/>
            <a:p>
              <a:endParaRPr/>
            </a:p>
          </p:txBody>
        </p:sp>
        <p:sp>
          <p:nvSpPr>
            <p:cNvPr id="9" name="object 9"/>
            <p:cNvSpPr/>
            <p:nvPr/>
          </p:nvSpPr>
          <p:spPr>
            <a:xfrm>
              <a:off x="1621536" y="2577083"/>
              <a:ext cx="3382010" cy="645160"/>
            </a:xfrm>
            <a:custGeom>
              <a:avLst/>
              <a:gdLst/>
              <a:ahLst/>
              <a:cxnLst/>
              <a:rect l="l" t="t" r="r" b="b"/>
              <a:pathLst>
                <a:path w="3382010" h="645160">
                  <a:moveTo>
                    <a:pt x="3381755" y="644652"/>
                  </a:moveTo>
                  <a:lnTo>
                    <a:pt x="3381755" y="0"/>
                  </a:lnTo>
                  <a:lnTo>
                    <a:pt x="0" y="0"/>
                  </a:lnTo>
                  <a:lnTo>
                    <a:pt x="0" y="644652"/>
                  </a:lnTo>
                  <a:lnTo>
                    <a:pt x="14478" y="644652"/>
                  </a:lnTo>
                  <a:lnTo>
                    <a:pt x="14477" y="28194"/>
                  </a:lnTo>
                  <a:lnTo>
                    <a:pt x="28955" y="13716"/>
                  </a:lnTo>
                  <a:lnTo>
                    <a:pt x="28955" y="28194"/>
                  </a:lnTo>
                  <a:lnTo>
                    <a:pt x="3352800" y="28193"/>
                  </a:lnTo>
                  <a:lnTo>
                    <a:pt x="3352800" y="13716"/>
                  </a:lnTo>
                  <a:lnTo>
                    <a:pt x="3367278" y="28193"/>
                  </a:lnTo>
                  <a:lnTo>
                    <a:pt x="3367278" y="644652"/>
                  </a:lnTo>
                  <a:lnTo>
                    <a:pt x="3381755" y="644652"/>
                  </a:lnTo>
                  <a:close/>
                </a:path>
                <a:path w="3382010" h="645160">
                  <a:moveTo>
                    <a:pt x="28955" y="28194"/>
                  </a:moveTo>
                  <a:lnTo>
                    <a:pt x="28955" y="13716"/>
                  </a:lnTo>
                  <a:lnTo>
                    <a:pt x="14477" y="28194"/>
                  </a:lnTo>
                  <a:lnTo>
                    <a:pt x="28955" y="28194"/>
                  </a:lnTo>
                  <a:close/>
                </a:path>
                <a:path w="3382010" h="645160">
                  <a:moveTo>
                    <a:pt x="28955" y="615696"/>
                  </a:moveTo>
                  <a:lnTo>
                    <a:pt x="28955" y="28194"/>
                  </a:lnTo>
                  <a:lnTo>
                    <a:pt x="14477" y="28194"/>
                  </a:lnTo>
                  <a:lnTo>
                    <a:pt x="14478" y="615696"/>
                  </a:lnTo>
                  <a:lnTo>
                    <a:pt x="28955" y="615696"/>
                  </a:lnTo>
                  <a:close/>
                </a:path>
                <a:path w="3382010" h="645160">
                  <a:moveTo>
                    <a:pt x="3367278" y="615696"/>
                  </a:moveTo>
                  <a:lnTo>
                    <a:pt x="14478" y="615696"/>
                  </a:lnTo>
                  <a:lnTo>
                    <a:pt x="28955" y="630174"/>
                  </a:lnTo>
                  <a:lnTo>
                    <a:pt x="28955" y="644652"/>
                  </a:lnTo>
                  <a:lnTo>
                    <a:pt x="3352800" y="644652"/>
                  </a:lnTo>
                  <a:lnTo>
                    <a:pt x="3352800" y="630174"/>
                  </a:lnTo>
                  <a:lnTo>
                    <a:pt x="3367278" y="615696"/>
                  </a:lnTo>
                  <a:close/>
                </a:path>
                <a:path w="3382010" h="645160">
                  <a:moveTo>
                    <a:pt x="28955" y="644652"/>
                  </a:moveTo>
                  <a:lnTo>
                    <a:pt x="28955" y="630174"/>
                  </a:lnTo>
                  <a:lnTo>
                    <a:pt x="14478" y="615696"/>
                  </a:lnTo>
                  <a:lnTo>
                    <a:pt x="14478" y="644652"/>
                  </a:lnTo>
                  <a:lnTo>
                    <a:pt x="28955" y="644652"/>
                  </a:lnTo>
                  <a:close/>
                </a:path>
                <a:path w="3382010" h="645160">
                  <a:moveTo>
                    <a:pt x="3367278" y="28193"/>
                  </a:moveTo>
                  <a:lnTo>
                    <a:pt x="3352800" y="13716"/>
                  </a:lnTo>
                  <a:lnTo>
                    <a:pt x="3352800" y="28193"/>
                  </a:lnTo>
                  <a:lnTo>
                    <a:pt x="3367278" y="28193"/>
                  </a:lnTo>
                  <a:close/>
                </a:path>
                <a:path w="3382010" h="645160">
                  <a:moveTo>
                    <a:pt x="3367278" y="615696"/>
                  </a:moveTo>
                  <a:lnTo>
                    <a:pt x="3367278" y="28193"/>
                  </a:lnTo>
                  <a:lnTo>
                    <a:pt x="3352800" y="28193"/>
                  </a:lnTo>
                  <a:lnTo>
                    <a:pt x="3352800" y="615696"/>
                  </a:lnTo>
                  <a:lnTo>
                    <a:pt x="3367278" y="615696"/>
                  </a:lnTo>
                  <a:close/>
                </a:path>
                <a:path w="3382010" h="645160">
                  <a:moveTo>
                    <a:pt x="3367278" y="644652"/>
                  </a:moveTo>
                  <a:lnTo>
                    <a:pt x="3367278" y="615696"/>
                  </a:lnTo>
                  <a:lnTo>
                    <a:pt x="3352800" y="630174"/>
                  </a:lnTo>
                  <a:lnTo>
                    <a:pt x="3352800" y="644652"/>
                  </a:lnTo>
                  <a:lnTo>
                    <a:pt x="3367278" y="644652"/>
                  </a:lnTo>
                  <a:close/>
                </a:path>
              </a:pathLst>
            </a:custGeom>
            <a:solidFill>
              <a:srgbClr val="000000"/>
            </a:solidFill>
          </p:spPr>
          <p:txBody>
            <a:bodyPr wrap="square" lIns="0" tIns="0" rIns="0" bIns="0" rtlCol="0"/>
            <a:lstStyle/>
            <a:p>
              <a:endParaRPr/>
            </a:p>
          </p:txBody>
        </p:sp>
      </p:grpSp>
      <p:sp>
        <p:nvSpPr>
          <p:cNvPr id="10" name="object 10"/>
          <p:cNvSpPr txBox="1"/>
          <p:nvPr/>
        </p:nvSpPr>
        <p:spPr>
          <a:xfrm>
            <a:off x="1636014" y="2590800"/>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2</a:t>
            </a:r>
            <a:endParaRPr sz="1800" dirty="0">
              <a:latin typeface="Trebuchet MS"/>
              <a:cs typeface="Trebuchet MS"/>
            </a:endParaRPr>
          </a:p>
          <a:p>
            <a:pPr algn="ctr">
              <a:lnSpc>
                <a:spcPts val="2050"/>
              </a:lnSpc>
            </a:pPr>
            <a:r>
              <a:rPr lang="zh-TW" altLang="en-US" sz="1800" b="1" spc="-105" dirty="0" smtClean="0">
                <a:latin typeface="Trebuchet MS"/>
                <a:cs typeface="Trebuchet MS"/>
              </a:rPr>
              <a:t>評估</a:t>
            </a:r>
            <a:endParaRPr sz="1800" dirty="0">
              <a:latin typeface="Trebuchet MS"/>
              <a:cs typeface="Trebuchet MS"/>
            </a:endParaRPr>
          </a:p>
        </p:txBody>
      </p:sp>
      <p:grpSp>
        <p:nvGrpSpPr>
          <p:cNvPr id="11" name="object 11"/>
          <p:cNvGrpSpPr/>
          <p:nvPr/>
        </p:nvGrpSpPr>
        <p:grpSpPr>
          <a:xfrm>
            <a:off x="1621536" y="3637026"/>
            <a:ext cx="3382010" cy="645160"/>
            <a:chOff x="1621536" y="3637026"/>
            <a:chExt cx="3382010" cy="645160"/>
          </a:xfrm>
        </p:grpSpPr>
        <p:sp>
          <p:nvSpPr>
            <p:cNvPr id="12" name="object 12"/>
            <p:cNvSpPr/>
            <p:nvPr/>
          </p:nvSpPr>
          <p:spPr>
            <a:xfrm>
              <a:off x="1636014" y="36515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13" name="object 13"/>
            <p:cNvSpPr/>
            <p:nvPr/>
          </p:nvSpPr>
          <p:spPr>
            <a:xfrm>
              <a:off x="1621536" y="3637026"/>
              <a:ext cx="3382010" cy="645160"/>
            </a:xfrm>
            <a:custGeom>
              <a:avLst/>
              <a:gdLst/>
              <a:ahLst/>
              <a:cxnLst/>
              <a:rect l="l" t="t" r="r" b="b"/>
              <a:pathLst>
                <a:path w="3382010" h="645160">
                  <a:moveTo>
                    <a:pt x="3381755" y="644651"/>
                  </a:moveTo>
                  <a:lnTo>
                    <a:pt x="3381755" y="0"/>
                  </a:lnTo>
                  <a:lnTo>
                    <a:pt x="0" y="0"/>
                  </a:lnTo>
                  <a:lnTo>
                    <a:pt x="0" y="644651"/>
                  </a:lnTo>
                  <a:lnTo>
                    <a:pt x="14478" y="644651"/>
                  </a:lnTo>
                  <a:lnTo>
                    <a:pt x="14478"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8" y="28956"/>
                  </a:lnTo>
                  <a:lnTo>
                    <a:pt x="28956" y="28956"/>
                  </a:lnTo>
                  <a:close/>
                </a:path>
                <a:path w="3382010" h="645160">
                  <a:moveTo>
                    <a:pt x="28956" y="616458"/>
                  </a:moveTo>
                  <a:lnTo>
                    <a:pt x="28956" y="28956"/>
                  </a:lnTo>
                  <a:lnTo>
                    <a:pt x="14478" y="28956"/>
                  </a:lnTo>
                  <a:lnTo>
                    <a:pt x="14478" y="616458"/>
                  </a:lnTo>
                  <a:lnTo>
                    <a:pt x="28956" y="616458"/>
                  </a:lnTo>
                  <a:close/>
                </a:path>
                <a:path w="3382010" h="645160">
                  <a:moveTo>
                    <a:pt x="3367278" y="616458"/>
                  </a:moveTo>
                  <a:lnTo>
                    <a:pt x="14478" y="616458"/>
                  </a:lnTo>
                  <a:lnTo>
                    <a:pt x="28956" y="630174"/>
                  </a:lnTo>
                  <a:lnTo>
                    <a:pt x="28955" y="644651"/>
                  </a:lnTo>
                  <a:lnTo>
                    <a:pt x="3352799" y="644651"/>
                  </a:lnTo>
                  <a:lnTo>
                    <a:pt x="3352799" y="630174"/>
                  </a:lnTo>
                  <a:lnTo>
                    <a:pt x="3367278" y="616458"/>
                  </a:lnTo>
                  <a:close/>
                </a:path>
                <a:path w="3382010" h="645160">
                  <a:moveTo>
                    <a:pt x="28955" y="644651"/>
                  </a:moveTo>
                  <a:lnTo>
                    <a:pt x="28956" y="630174"/>
                  </a:lnTo>
                  <a:lnTo>
                    <a:pt x="14478" y="616458"/>
                  </a:lnTo>
                  <a:lnTo>
                    <a:pt x="14478"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799" y="616458"/>
                  </a:lnTo>
                  <a:lnTo>
                    <a:pt x="3367278" y="616458"/>
                  </a:lnTo>
                  <a:close/>
                </a:path>
                <a:path w="3382010" h="645160">
                  <a:moveTo>
                    <a:pt x="3367278" y="644651"/>
                  </a:moveTo>
                  <a:lnTo>
                    <a:pt x="3367278" y="616458"/>
                  </a:lnTo>
                  <a:lnTo>
                    <a:pt x="3352799" y="630174"/>
                  </a:lnTo>
                  <a:lnTo>
                    <a:pt x="3352799" y="644651"/>
                  </a:lnTo>
                  <a:lnTo>
                    <a:pt x="3367278" y="644651"/>
                  </a:lnTo>
                  <a:close/>
                </a:path>
              </a:pathLst>
            </a:custGeom>
            <a:solidFill>
              <a:srgbClr val="000000"/>
            </a:solidFill>
          </p:spPr>
          <p:txBody>
            <a:bodyPr wrap="square" lIns="0" tIns="0" rIns="0" bIns="0" rtlCol="0"/>
            <a:lstStyle/>
            <a:p>
              <a:endParaRPr/>
            </a:p>
          </p:txBody>
        </p:sp>
      </p:grpSp>
      <p:sp>
        <p:nvSpPr>
          <p:cNvPr id="14" name="object 14"/>
          <p:cNvSpPr txBox="1"/>
          <p:nvPr/>
        </p:nvSpPr>
        <p:spPr>
          <a:xfrm>
            <a:off x="1636014" y="36515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3</a:t>
            </a:r>
            <a:endParaRPr sz="1800" dirty="0">
              <a:latin typeface="Trebuchet MS"/>
              <a:cs typeface="Trebuchet MS"/>
            </a:endParaRPr>
          </a:p>
          <a:p>
            <a:pPr algn="ctr">
              <a:lnSpc>
                <a:spcPts val="2050"/>
              </a:lnSpc>
            </a:pPr>
            <a:r>
              <a:rPr lang="zh-TW" altLang="en-US" sz="1800" b="1" spc="-95" dirty="0" smtClean="0">
                <a:latin typeface="Trebuchet MS"/>
                <a:cs typeface="Trebuchet MS"/>
              </a:rPr>
              <a:t>簡單的分類器</a:t>
            </a:r>
            <a:endParaRPr sz="1800" dirty="0">
              <a:latin typeface="Trebuchet MS"/>
              <a:cs typeface="Trebuchet MS"/>
            </a:endParaRPr>
          </a:p>
        </p:txBody>
      </p:sp>
      <p:grpSp>
        <p:nvGrpSpPr>
          <p:cNvPr id="15" name="object 15"/>
          <p:cNvGrpSpPr/>
          <p:nvPr/>
        </p:nvGrpSpPr>
        <p:grpSpPr>
          <a:xfrm>
            <a:off x="1621536" y="4703826"/>
            <a:ext cx="3382010" cy="645160"/>
            <a:chOff x="1621536" y="4703826"/>
            <a:chExt cx="3382010" cy="645160"/>
          </a:xfrm>
        </p:grpSpPr>
        <p:sp>
          <p:nvSpPr>
            <p:cNvPr id="16" name="object 16"/>
            <p:cNvSpPr/>
            <p:nvPr/>
          </p:nvSpPr>
          <p:spPr>
            <a:xfrm>
              <a:off x="1636014" y="47183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17" name="object 17"/>
            <p:cNvSpPr/>
            <p:nvPr/>
          </p:nvSpPr>
          <p:spPr>
            <a:xfrm>
              <a:off x="1621536" y="4703826"/>
              <a:ext cx="3382010" cy="645160"/>
            </a:xfrm>
            <a:custGeom>
              <a:avLst/>
              <a:gdLst/>
              <a:ahLst/>
              <a:cxnLst/>
              <a:rect l="l" t="t" r="r" b="b"/>
              <a:pathLst>
                <a:path w="3382010" h="645160">
                  <a:moveTo>
                    <a:pt x="3381755" y="644651"/>
                  </a:moveTo>
                  <a:lnTo>
                    <a:pt x="3381755" y="0"/>
                  </a:lnTo>
                  <a:lnTo>
                    <a:pt x="0" y="0"/>
                  </a:lnTo>
                  <a:lnTo>
                    <a:pt x="0" y="644651"/>
                  </a:lnTo>
                  <a:lnTo>
                    <a:pt x="14477" y="644651"/>
                  </a:lnTo>
                  <a:lnTo>
                    <a:pt x="14477"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7" y="28956"/>
                  </a:lnTo>
                  <a:lnTo>
                    <a:pt x="28956" y="28956"/>
                  </a:lnTo>
                  <a:close/>
                </a:path>
                <a:path w="3382010" h="645160">
                  <a:moveTo>
                    <a:pt x="28956" y="616458"/>
                  </a:moveTo>
                  <a:lnTo>
                    <a:pt x="28956" y="28956"/>
                  </a:lnTo>
                  <a:lnTo>
                    <a:pt x="14477" y="28956"/>
                  </a:lnTo>
                  <a:lnTo>
                    <a:pt x="14477" y="616458"/>
                  </a:lnTo>
                  <a:lnTo>
                    <a:pt x="28956" y="616458"/>
                  </a:lnTo>
                  <a:close/>
                </a:path>
                <a:path w="3382010" h="645160">
                  <a:moveTo>
                    <a:pt x="3367278" y="616458"/>
                  </a:moveTo>
                  <a:lnTo>
                    <a:pt x="14477" y="616458"/>
                  </a:lnTo>
                  <a:lnTo>
                    <a:pt x="28956" y="630174"/>
                  </a:lnTo>
                  <a:lnTo>
                    <a:pt x="28955" y="644651"/>
                  </a:lnTo>
                  <a:lnTo>
                    <a:pt x="3352799" y="644651"/>
                  </a:lnTo>
                  <a:lnTo>
                    <a:pt x="3352799" y="630174"/>
                  </a:lnTo>
                  <a:lnTo>
                    <a:pt x="3367278" y="616458"/>
                  </a:lnTo>
                  <a:close/>
                </a:path>
                <a:path w="3382010" h="645160">
                  <a:moveTo>
                    <a:pt x="28955" y="644651"/>
                  </a:moveTo>
                  <a:lnTo>
                    <a:pt x="28956" y="630174"/>
                  </a:lnTo>
                  <a:lnTo>
                    <a:pt x="14477" y="616458"/>
                  </a:lnTo>
                  <a:lnTo>
                    <a:pt x="14477"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799" y="616458"/>
                  </a:lnTo>
                  <a:lnTo>
                    <a:pt x="3367278" y="616458"/>
                  </a:lnTo>
                  <a:close/>
                </a:path>
                <a:path w="3382010" h="645160">
                  <a:moveTo>
                    <a:pt x="3367278" y="644651"/>
                  </a:moveTo>
                  <a:lnTo>
                    <a:pt x="3367278" y="616458"/>
                  </a:lnTo>
                  <a:lnTo>
                    <a:pt x="3352799" y="630174"/>
                  </a:lnTo>
                  <a:lnTo>
                    <a:pt x="3352799" y="644651"/>
                  </a:lnTo>
                  <a:lnTo>
                    <a:pt x="3367278" y="644651"/>
                  </a:lnTo>
                  <a:close/>
                </a:path>
              </a:pathLst>
            </a:custGeom>
            <a:solidFill>
              <a:srgbClr val="000000"/>
            </a:solidFill>
          </p:spPr>
          <p:txBody>
            <a:bodyPr wrap="square" lIns="0" tIns="0" rIns="0" bIns="0" rtlCol="0"/>
            <a:lstStyle/>
            <a:p>
              <a:endParaRPr/>
            </a:p>
          </p:txBody>
        </p:sp>
      </p:grpSp>
      <p:sp>
        <p:nvSpPr>
          <p:cNvPr id="18" name="object 18"/>
          <p:cNvSpPr txBox="1"/>
          <p:nvPr/>
        </p:nvSpPr>
        <p:spPr>
          <a:xfrm>
            <a:off x="1636014" y="47183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4</a:t>
            </a:r>
            <a:endParaRPr sz="1800" dirty="0">
              <a:latin typeface="Trebuchet MS"/>
              <a:cs typeface="Trebuchet MS"/>
            </a:endParaRPr>
          </a:p>
          <a:p>
            <a:pPr algn="ctr">
              <a:lnSpc>
                <a:spcPts val="2050"/>
              </a:lnSpc>
            </a:pPr>
            <a:r>
              <a:rPr lang="zh-TW" altLang="en-US" sz="1800" b="1" spc="-30" dirty="0" smtClean="0">
                <a:latin typeface="Trebuchet MS"/>
                <a:cs typeface="Trebuchet MS"/>
              </a:rPr>
              <a:t>更多的分類器</a:t>
            </a:r>
            <a:endParaRPr sz="1800" dirty="0">
              <a:latin typeface="Trebuchet MS"/>
              <a:cs typeface="Trebuchet MS"/>
            </a:endParaRPr>
          </a:p>
        </p:txBody>
      </p:sp>
      <p:grpSp>
        <p:nvGrpSpPr>
          <p:cNvPr id="19" name="object 19"/>
          <p:cNvGrpSpPr/>
          <p:nvPr/>
        </p:nvGrpSpPr>
        <p:grpSpPr>
          <a:xfrm>
            <a:off x="1621536" y="5770626"/>
            <a:ext cx="3382010" cy="645160"/>
            <a:chOff x="1621536" y="5770626"/>
            <a:chExt cx="3382010" cy="645160"/>
          </a:xfrm>
        </p:grpSpPr>
        <p:sp>
          <p:nvSpPr>
            <p:cNvPr id="20" name="object 20"/>
            <p:cNvSpPr/>
            <p:nvPr/>
          </p:nvSpPr>
          <p:spPr>
            <a:xfrm>
              <a:off x="1636014" y="5785104"/>
              <a:ext cx="3352800" cy="615950"/>
            </a:xfrm>
            <a:custGeom>
              <a:avLst/>
              <a:gdLst/>
              <a:ahLst/>
              <a:cxnLst/>
              <a:rect l="l" t="t" r="r" b="b"/>
              <a:pathLst>
                <a:path w="3352800" h="615950">
                  <a:moveTo>
                    <a:pt x="3352800" y="615696"/>
                  </a:moveTo>
                  <a:lnTo>
                    <a:pt x="3352800" y="0"/>
                  </a:lnTo>
                  <a:lnTo>
                    <a:pt x="0" y="0"/>
                  </a:lnTo>
                  <a:lnTo>
                    <a:pt x="0" y="615696"/>
                  </a:lnTo>
                  <a:lnTo>
                    <a:pt x="3352800" y="615696"/>
                  </a:lnTo>
                  <a:close/>
                </a:path>
              </a:pathLst>
            </a:custGeom>
            <a:solidFill>
              <a:srgbClr val="C9FFBF"/>
            </a:solidFill>
          </p:spPr>
          <p:txBody>
            <a:bodyPr wrap="square" lIns="0" tIns="0" rIns="0" bIns="0" rtlCol="0"/>
            <a:lstStyle/>
            <a:p>
              <a:endParaRPr/>
            </a:p>
          </p:txBody>
        </p:sp>
        <p:sp>
          <p:nvSpPr>
            <p:cNvPr id="21" name="object 21"/>
            <p:cNvSpPr/>
            <p:nvPr/>
          </p:nvSpPr>
          <p:spPr>
            <a:xfrm>
              <a:off x="1621536" y="5770626"/>
              <a:ext cx="3382010" cy="645160"/>
            </a:xfrm>
            <a:custGeom>
              <a:avLst/>
              <a:gdLst/>
              <a:ahLst/>
              <a:cxnLst/>
              <a:rect l="l" t="t" r="r" b="b"/>
              <a:pathLst>
                <a:path w="3382010" h="645160">
                  <a:moveTo>
                    <a:pt x="3381755" y="644651"/>
                  </a:moveTo>
                  <a:lnTo>
                    <a:pt x="3381755" y="0"/>
                  </a:lnTo>
                  <a:lnTo>
                    <a:pt x="0" y="0"/>
                  </a:lnTo>
                  <a:lnTo>
                    <a:pt x="0" y="644651"/>
                  </a:lnTo>
                  <a:lnTo>
                    <a:pt x="14477" y="644651"/>
                  </a:lnTo>
                  <a:lnTo>
                    <a:pt x="14477" y="28956"/>
                  </a:lnTo>
                  <a:lnTo>
                    <a:pt x="28956" y="14477"/>
                  </a:lnTo>
                  <a:lnTo>
                    <a:pt x="28955" y="28956"/>
                  </a:lnTo>
                  <a:lnTo>
                    <a:pt x="3352799" y="28956"/>
                  </a:lnTo>
                  <a:lnTo>
                    <a:pt x="3352799" y="14477"/>
                  </a:lnTo>
                  <a:lnTo>
                    <a:pt x="3367278" y="28956"/>
                  </a:lnTo>
                  <a:lnTo>
                    <a:pt x="3367278" y="644651"/>
                  </a:lnTo>
                  <a:lnTo>
                    <a:pt x="3381755" y="644651"/>
                  </a:lnTo>
                  <a:close/>
                </a:path>
                <a:path w="3382010" h="645160">
                  <a:moveTo>
                    <a:pt x="28956" y="28956"/>
                  </a:moveTo>
                  <a:lnTo>
                    <a:pt x="28956" y="14477"/>
                  </a:lnTo>
                  <a:lnTo>
                    <a:pt x="14477" y="28956"/>
                  </a:lnTo>
                  <a:lnTo>
                    <a:pt x="28956" y="28956"/>
                  </a:lnTo>
                  <a:close/>
                </a:path>
                <a:path w="3382010" h="645160">
                  <a:moveTo>
                    <a:pt x="28956" y="616458"/>
                  </a:moveTo>
                  <a:lnTo>
                    <a:pt x="28956" y="28956"/>
                  </a:lnTo>
                  <a:lnTo>
                    <a:pt x="14477" y="28956"/>
                  </a:lnTo>
                  <a:lnTo>
                    <a:pt x="14477" y="616458"/>
                  </a:lnTo>
                  <a:lnTo>
                    <a:pt x="28956" y="616458"/>
                  </a:lnTo>
                  <a:close/>
                </a:path>
                <a:path w="3382010" h="645160">
                  <a:moveTo>
                    <a:pt x="3367278" y="616458"/>
                  </a:moveTo>
                  <a:lnTo>
                    <a:pt x="14477" y="616458"/>
                  </a:lnTo>
                  <a:lnTo>
                    <a:pt x="28956" y="630174"/>
                  </a:lnTo>
                  <a:lnTo>
                    <a:pt x="28955" y="644651"/>
                  </a:lnTo>
                  <a:lnTo>
                    <a:pt x="3352800" y="644651"/>
                  </a:lnTo>
                  <a:lnTo>
                    <a:pt x="3352800" y="630174"/>
                  </a:lnTo>
                  <a:lnTo>
                    <a:pt x="3367278" y="616458"/>
                  </a:lnTo>
                  <a:close/>
                </a:path>
                <a:path w="3382010" h="645160">
                  <a:moveTo>
                    <a:pt x="28955" y="644651"/>
                  </a:moveTo>
                  <a:lnTo>
                    <a:pt x="28956" y="630174"/>
                  </a:lnTo>
                  <a:lnTo>
                    <a:pt x="14477" y="616458"/>
                  </a:lnTo>
                  <a:lnTo>
                    <a:pt x="14477" y="644651"/>
                  </a:lnTo>
                  <a:lnTo>
                    <a:pt x="28955" y="644651"/>
                  </a:lnTo>
                  <a:close/>
                </a:path>
                <a:path w="3382010" h="645160">
                  <a:moveTo>
                    <a:pt x="3367278" y="28956"/>
                  </a:moveTo>
                  <a:lnTo>
                    <a:pt x="3352799" y="14477"/>
                  </a:lnTo>
                  <a:lnTo>
                    <a:pt x="3352799" y="28956"/>
                  </a:lnTo>
                  <a:lnTo>
                    <a:pt x="3367278" y="28956"/>
                  </a:lnTo>
                  <a:close/>
                </a:path>
                <a:path w="3382010" h="645160">
                  <a:moveTo>
                    <a:pt x="3367278" y="616458"/>
                  </a:moveTo>
                  <a:lnTo>
                    <a:pt x="3367278" y="28956"/>
                  </a:lnTo>
                  <a:lnTo>
                    <a:pt x="3352799" y="28956"/>
                  </a:lnTo>
                  <a:lnTo>
                    <a:pt x="3352800" y="616458"/>
                  </a:lnTo>
                  <a:lnTo>
                    <a:pt x="3367278" y="616458"/>
                  </a:lnTo>
                  <a:close/>
                </a:path>
                <a:path w="3382010" h="645160">
                  <a:moveTo>
                    <a:pt x="3367278" y="644651"/>
                  </a:moveTo>
                  <a:lnTo>
                    <a:pt x="3367278" y="616458"/>
                  </a:lnTo>
                  <a:lnTo>
                    <a:pt x="3352800" y="630174"/>
                  </a:lnTo>
                  <a:lnTo>
                    <a:pt x="3352800" y="644651"/>
                  </a:lnTo>
                  <a:lnTo>
                    <a:pt x="3367278" y="644651"/>
                  </a:lnTo>
                  <a:close/>
                </a:path>
              </a:pathLst>
            </a:custGeom>
            <a:solidFill>
              <a:srgbClr val="000000"/>
            </a:solidFill>
          </p:spPr>
          <p:txBody>
            <a:bodyPr wrap="square" lIns="0" tIns="0" rIns="0" bIns="0" rtlCol="0"/>
            <a:lstStyle/>
            <a:p>
              <a:endParaRPr/>
            </a:p>
          </p:txBody>
        </p:sp>
      </p:grpSp>
      <p:sp>
        <p:nvSpPr>
          <p:cNvPr id="22" name="object 22"/>
          <p:cNvSpPr txBox="1"/>
          <p:nvPr/>
        </p:nvSpPr>
        <p:spPr>
          <a:xfrm>
            <a:off x="1636014" y="5785103"/>
            <a:ext cx="3352800" cy="542456"/>
          </a:xfrm>
          <a:prstGeom prst="rect">
            <a:avLst/>
          </a:prstGeom>
        </p:spPr>
        <p:txBody>
          <a:bodyPr vert="horz" wrap="square" lIns="0" tIns="3810" rIns="0" bIns="0" rtlCol="0">
            <a:spAutoFit/>
          </a:bodyPr>
          <a:lstStyle/>
          <a:p>
            <a:pPr algn="ctr">
              <a:lnSpc>
                <a:spcPts val="2050"/>
              </a:lnSpc>
              <a:spcBef>
                <a:spcPts val="30"/>
              </a:spcBef>
            </a:pPr>
            <a:r>
              <a:rPr sz="1800" spc="-80" dirty="0">
                <a:latin typeface="Trebuchet MS"/>
                <a:cs typeface="Trebuchet MS"/>
              </a:rPr>
              <a:t>Class</a:t>
            </a:r>
            <a:r>
              <a:rPr sz="1800" spc="-140" dirty="0">
                <a:latin typeface="Trebuchet MS"/>
                <a:cs typeface="Trebuchet MS"/>
              </a:rPr>
              <a:t> </a:t>
            </a:r>
            <a:r>
              <a:rPr sz="1800" spc="-35" dirty="0">
                <a:latin typeface="Trebuchet MS"/>
                <a:cs typeface="Trebuchet MS"/>
              </a:rPr>
              <a:t>5</a:t>
            </a:r>
            <a:endParaRPr sz="1800" dirty="0">
              <a:latin typeface="Trebuchet MS"/>
              <a:cs typeface="Trebuchet MS"/>
            </a:endParaRPr>
          </a:p>
          <a:p>
            <a:pPr algn="ctr">
              <a:lnSpc>
                <a:spcPts val="2050"/>
              </a:lnSpc>
            </a:pPr>
            <a:r>
              <a:rPr lang="zh-TW" altLang="en-US" sz="1800" b="1" spc="-95" dirty="0" smtClean="0">
                <a:latin typeface="Trebuchet MS"/>
                <a:cs typeface="Trebuchet MS"/>
              </a:rPr>
              <a:t>融會貫通</a:t>
            </a:r>
            <a:endParaRPr sz="1800" dirty="0">
              <a:latin typeface="Trebuchet MS"/>
              <a:cs typeface="Trebuchet MS"/>
            </a:endParaRPr>
          </a:p>
        </p:txBody>
      </p:sp>
      <p:grpSp>
        <p:nvGrpSpPr>
          <p:cNvPr id="23" name="object 23"/>
          <p:cNvGrpSpPr/>
          <p:nvPr/>
        </p:nvGrpSpPr>
        <p:grpSpPr>
          <a:xfrm>
            <a:off x="4976621" y="3643884"/>
            <a:ext cx="5133975" cy="2619375"/>
            <a:chOff x="4976621" y="3643884"/>
            <a:chExt cx="5133975" cy="2619375"/>
          </a:xfrm>
        </p:grpSpPr>
        <p:sp>
          <p:nvSpPr>
            <p:cNvPr id="24" name="object 24"/>
            <p:cNvSpPr/>
            <p:nvPr/>
          </p:nvSpPr>
          <p:spPr>
            <a:xfrm>
              <a:off x="4976622" y="3789426"/>
              <a:ext cx="939800" cy="2473960"/>
            </a:xfrm>
            <a:custGeom>
              <a:avLst/>
              <a:gdLst/>
              <a:ahLst/>
              <a:cxnLst/>
              <a:rect l="l" t="t" r="r" b="b"/>
              <a:pathLst>
                <a:path w="939800" h="2473960">
                  <a:moveTo>
                    <a:pt x="929640" y="2310384"/>
                  </a:moveTo>
                  <a:lnTo>
                    <a:pt x="927354" y="2281428"/>
                  </a:lnTo>
                  <a:lnTo>
                    <a:pt x="755142" y="2297430"/>
                  </a:lnTo>
                  <a:lnTo>
                    <a:pt x="697992" y="2303526"/>
                  </a:lnTo>
                  <a:lnTo>
                    <a:pt x="640842" y="2310384"/>
                  </a:lnTo>
                  <a:lnTo>
                    <a:pt x="583692" y="2318004"/>
                  </a:lnTo>
                  <a:lnTo>
                    <a:pt x="525780" y="2326386"/>
                  </a:lnTo>
                  <a:lnTo>
                    <a:pt x="411480" y="2346960"/>
                  </a:lnTo>
                  <a:lnTo>
                    <a:pt x="353568" y="2359152"/>
                  </a:lnTo>
                  <a:lnTo>
                    <a:pt x="296418" y="2372106"/>
                  </a:lnTo>
                  <a:lnTo>
                    <a:pt x="239268" y="2385822"/>
                  </a:lnTo>
                  <a:lnTo>
                    <a:pt x="124968" y="2414778"/>
                  </a:lnTo>
                  <a:lnTo>
                    <a:pt x="10668" y="2445258"/>
                  </a:lnTo>
                  <a:lnTo>
                    <a:pt x="17526" y="2473452"/>
                  </a:lnTo>
                  <a:lnTo>
                    <a:pt x="74676" y="2457450"/>
                  </a:lnTo>
                  <a:lnTo>
                    <a:pt x="131826" y="2442972"/>
                  </a:lnTo>
                  <a:lnTo>
                    <a:pt x="188976" y="2427732"/>
                  </a:lnTo>
                  <a:lnTo>
                    <a:pt x="246126" y="2413254"/>
                  </a:lnTo>
                  <a:lnTo>
                    <a:pt x="303276" y="2399538"/>
                  </a:lnTo>
                  <a:lnTo>
                    <a:pt x="416814" y="2375154"/>
                  </a:lnTo>
                  <a:lnTo>
                    <a:pt x="502158" y="2359152"/>
                  </a:lnTo>
                  <a:lnTo>
                    <a:pt x="587502" y="2346198"/>
                  </a:lnTo>
                  <a:lnTo>
                    <a:pt x="644652" y="2338578"/>
                  </a:lnTo>
                  <a:lnTo>
                    <a:pt x="815340" y="2320290"/>
                  </a:lnTo>
                  <a:lnTo>
                    <a:pt x="872490" y="2314956"/>
                  </a:lnTo>
                  <a:lnTo>
                    <a:pt x="929640" y="2310384"/>
                  </a:lnTo>
                  <a:close/>
                </a:path>
                <a:path w="939800" h="2473960">
                  <a:moveTo>
                    <a:pt x="934212" y="1546872"/>
                  </a:moveTo>
                  <a:lnTo>
                    <a:pt x="922782" y="1520964"/>
                  </a:lnTo>
                  <a:lnTo>
                    <a:pt x="864870" y="1547634"/>
                  </a:lnTo>
                  <a:lnTo>
                    <a:pt x="836676" y="1561350"/>
                  </a:lnTo>
                  <a:lnTo>
                    <a:pt x="807720" y="1575054"/>
                  </a:lnTo>
                  <a:lnTo>
                    <a:pt x="778764" y="1589544"/>
                  </a:lnTo>
                  <a:lnTo>
                    <a:pt x="750570" y="1604784"/>
                  </a:lnTo>
                  <a:lnTo>
                    <a:pt x="721614" y="1620024"/>
                  </a:lnTo>
                  <a:lnTo>
                    <a:pt x="663702" y="1653552"/>
                  </a:lnTo>
                  <a:lnTo>
                    <a:pt x="605790" y="1690890"/>
                  </a:lnTo>
                  <a:lnTo>
                    <a:pt x="547878" y="1732800"/>
                  </a:lnTo>
                  <a:lnTo>
                    <a:pt x="518922" y="1756422"/>
                  </a:lnTo>
                  <a:lnTo>
                    <a:pt x="504444" y="1767852"/>
                  </a:lnTo>
                  <a:lnTo>
                    <a:pt x="490728" y="1780806"/>
                  </a:lnTo>
                  <a:lnTo>
                    <a:pt x="476250" y="1792998"/>
                  </a:lnTo>
                  <a:lnTo>
                    <a:pt x="432816" y="1834146"/>
                  </a:lnTo>
                  <a:lnTo>
                    <a:pt x="403860" y="1863102"/>
                  </a:lnTo>
                  <a:lnTo>
                    <a:pt x="374904" y="1893582"/>
                  </a:lnTo>
                  <a:lnTo>
                    <a:pt x="345948" y="1925586"/>
                  </a:lnTo>
                  <a:lnTo>
                    <a:pt x="317754" y="1959114"/>
                  </a:lnTo>
                  <a:lnTo>
                    <a:pt x="288798" y="1993404"/>
                  </a:lnTo>
                  <a:lnTo>
                    <a:pt x="259842" y="2028456"/>
                  </a:lnTo>
                  <a:lnTo>
                    <a:pt x="231648" y="2065032"/>
                  </a:lnTo>
                  <a:lnTo>
                    <a:pt x="202692" y="2101608"/>
                  </a:lnTo>
                  <a:lnTo>
                    <a:pt x="173736" y="2139708"/>
                  </a:lnTo>
                  <a:lnTo>
                    <a:pt x="116586" y="2216670"/>
                  </a:lnTo>
                  <a:lnTo>
                    <a:pt x="59436" y="2295156"/>
                  </a:lnTo>
                  <a:lnTo>
                    <a:pt x="2286" y="2375166"/>
                  </a:lnTo>
                  <a:lnTo>
                    <a:pt x="25908" y="2391168"/>
                  </a:lnTo>
                  <a:lnTo>
                    <a:pt x="83058" y="2311920"/>
                  </a:lnTo>
                  <a:lnTo>
                    <a:pt x="111252" y="2272296"/>
                  </a:lnTo>
                  <a:lnTo>
                    <a:pt x="140208" y="2233434"/>
                  </a:lnTo>
                  <a:lnTo>
                    <a:pt x="168402" y="2194572"/>
                  </a:lnTo>
                  <a:lnTo>
                    <a:pt x="196596" y="2156472"/>
                  </a:lnTo>
                  <a:lnTo>
                    <a:pt x="253746" y="2082558"/>
                  </a:lnTo>
                  <a:lnTo>
                    <a:pt x="282702" y="2045982"/>
                  </a:lnTo>
                  <a:lnTo>
                    <a:pt x="310896" y="2010930"/>
                  </a:lnTo>
                  <a:lnTo>
                    <a:pt x="339090" y="1977402"/>
                  </a:lnTo>
                  <a:lnTo>
                    <a:pt x="368046" y="1944636"/>
                  </a:lnTo>
                  <a:lnTo>
                    <a:pt x="381762" y="1928634"/>
                  </a:lnTo>
                  <a:lnTo>
                    <a:pt x="396240" y="1913394"/>
                  </a:lnTo>
                  <a:lnTo>
                    <a:pt x="409956" y="1898154"/>
                  </a:lnTo>
                  <a:lnTo>
                    <a:pt x="424434" y="1882914"/>
                  </a:lnTo>
                  <a:lnTo>
                    <a:pt x="452628" y="1854720"/>
                  </a:lnTo>
                  <a:lnTo>
                    <a:pt x="467106" y="1841004"/>
                  </a:lnTo>
                  <a:lnTo>
                    <a:pt x="480822" y="1827288"/>
                  </a:lnTo>
                  <a:lnTo>
                    <a:pt x="509016" y="1802142"/>
                  </a:lnTo>
                  <a:lnTo>
                    <a:pt x="523494" y="1789950"/>
                  </a:lnTo>
                  <a:lnTo>
                    <a:pt x="537210" y="1777758"/>
                  </a:lnTo>
                  <a:lnTo>
                    <a:pt x="551688" y="1766328"/>
                  </a:lnTo>
                  <a:lnTo>
                    <a:pt x="566166" y="1755660"/>
                  </a:lnTo>
                  <a:lnTo>
                    <a:pt x="579882" y="1744992"/>
                  </a:lnTo>
                  <a:lnTo>
                    <a:pt x="650748" y="1695462"/>
                  </a:lnTo>
                  <a:lnTo>
                    <a:pt x="707136" y="1661172"/>
                  </a:lnTo>
                  <a:lnTo>
                    <a:pt x="763524" y="1629930"/>
                  </a:lnTo>
                  <a:lnTo>
                    <a:pt x="848868" y="1587258"/>
                  </a:lnTo>
                  <a:lnTo>
                    <a:pt x="934212" y="1546872"/>
                  </a:lnTo>
                  <a:close/>
                </a:path>
                <a:path w="939800" h="2473960">
                  <a:moveTo>
                    <a:pt x="937260" y="782574"/>
                  </a:moveTo>
                  <a:lnTo>
                    <a:pt x="890778" y="783336"/>
                  </a:lnTo>
                  <a:lnTo>
                    <a:pt x="833628" y="829818"/>
                  </a:lnTo>
                  <a:lnTo>
                    <a:pt x="775716" y="878586"/>
                  </a:lnTo>
                  <a:lnTo>
                    <a:pt x="747522" y="904494"/>
                  </a:lnTo>
                  <a:lnTo>
                    <a:pt x="733044" y="917448"/>
                  </a:lnTo>
                  <a:lnTo>
                    <a:pt x="704088" y="944880"/>
                  </a:lnTo>
                  <a:lnTo>
                    <a:pt x="675132" y="973836"/>
                  </a:lnTo>
                  <a:lnTo>
                    <a:pt x="646176" y="1004316"/>
                  </a:lnTo>
                  <a:lnTo>
                    <a:pt x="589026" y="1069848"/>
                  </a:lnTo>
                  <a:lnTo>
                    <a:pt x="574548" y="1088136"/>
                  </a:lnTo>
                  <a:lnTo>
                    <a:pt x="560070" y="1105662"/>
                  </a:lnTo>
                  <a:lnTo>
                    <a:pt x="516636" y="1164336"/>
                  </a:lnTo>
                  <a:lnTo>
                    <a:pt x="487680" y="1206246"/>
                  </a:lnTo>
                  <a:lnTo>
                    <a:pt x="458724" y="1250442"/>
                  </a:lnTo>
                  <a:lnTo>
                    <a:pt x="430530" y="1297686"/>
                  </a:lnTo>
                  <a:lnTo>
                    <a:pt x="401574" y="1347978"/>
                  </a:lnTo>
                  <a:lnTo>
                    <a:pt x="372618" y="1400556"/>
                  </a:lnTo>
                  <a:lnTo>
                    <a:pt x="344424" y="1454670"/>
                  </a:lnTo>
                  <a:lnTo>
                    <a:pt x="315468" y="1511820"/>
                  </a:lnTo>
                  <a:lnTo>
                    <a:pt x="258318" y="1630692"/>
                  </a:lnTo>
                  <a:lnTo>
                    <a:pt x="229362" y="1693176"/>
                  </a:lnTo>
                  <a:lnTo>
                    <a:pt x="172212" y="1821192"/>
                  </a:lnTo>
                  <a:lnTo>
                    <a:pt x="115062" y="1953780"/>
                  </a:lnTo>
                  <a:lnTo>
                    <a:pt x="57912" y="2088654"/>
                  </a:lnTo>
                  <a:lnTo>
                    <a:pt x="762" y="2225052"/>
                  </a:lnTo>
                  <a:lnTo>
                    <a:pt x="27432" y="2236482"/>
                  </a:lnTo>
                  <a:lnTo>
                    <a:pt x="84582" y="2100084"/>
                  </a:lnTo>
                  <a:lnTo>
                    <a:pt x="141732" y="1964448"/>
                  </a:lnTo>
                  <a:lnTo>
                    <a:pt x="169926" y="1898154"/>
                  </a:lnTo>
                  <a:lnTo>
                    <a:pt x="198882" y="1832622"/>
                  </a:lnTo>
                  <a:lnTo>
                    <a:pt x="227076" y="1767852"/>
                  </a:lnTo>
                  <a:lnTo>
                    <a:pt x="284226" y="1642884"/>
                  </a:lnTo>
                  <a:lnTo>
                    <a:pt x="312420" y="1582686"/>
                  </a:lnTo>
                  <a:lnTo>
                    <a:pt x="341376" y="1524012"/>
                  </a:lnTo>
                  <a:lnTo>
                    <a:pt x="369570" y="1467624"/>
                  </a:lnTo>
                  <a:lnTo>
                    <a:pt x="398526" y="1413522"/>
                  </a:lnTo>
                  <a:lnTo>
                    <a:pt x="426720" y="1361694"/>
                  </a:lnTo>
                  <a:lnTo>
                    <a:pt x="454914" y="1312164"/>
                  </a:lnTo>
                  <a:lnTo>
                    <a:pt x="483108" y="1265682"/>
                  </a:lnTo>
                  <a:lnTo>
                    <a:pt x="512064" y="1221486"/>
                  </a:lnTo>
                  <a:lnTo>
                    <a:pt x="553974" y="1160526"/>
                  </a:lnTo>
                  <a:lnTo>
                    <a:pt x="568452" y="1142238"/>
                  </a:lnTo>
                  <a:lnTo>
                    <a:pt x="582930" y="1123188"/>
                  </a:lnTo>
                  <a:lnTo>
                    <a:pt x="624840" y="1071372"/>
                  </a:lnTo>
                  <a:lnTo>
                    <a:pt x="653034" y="1038606"/>
                  </a:lnTo>
                  <a:lnTo>
                    <a:pt x="695706" y="993648"/>
                  </a:lnTo>
                  <a:lnTo>
                    <a:pt x="723900" y="965454"/>
                  </a:lnTo>
                  <a:lnTo>
                    <a:pt x="752856" y="938784"/>
                  </a:lnTo>
                  <a:lnTo>
                    <a:pt x="766572" y="925830"/>
                  </a:lnTo>
                  <a:lnTo>
                    <a:pt x="794766" y="899922"/>
                  </a:lnTo>
                  <a:lnTo>
                    <a:pt x="880110" y="828294"/>
                  </a:lnTo>
                  <a:lnTo>
                    <a:pt x="909066" y="805434"/>
                  </a:lnTo>
                  <a:lnTo>
                    <a:pt x="937260" y="782574"/>
                  </a:lnTo>
                  <a:close/>
                </a:path>
                <a:path w="939800" h="2473960">
                  <a:moveTo>
                    <a:pt x="939546" y="19050"/>
                  </a:moveTo>
                  <a:lnTo>
                    <a:pt x="917448" y="0"/>
                  </a:lnTo>
                  <a:lnTo>
                    <a:pt x="889254" y="32766"/>
                  </a:lnTo>
                  <a:lnTo>
                    <a:pt x="860298" y="65532"/>
                  </a:lnTo>
                  <a:lnTo>
                    <a:pt x="832104" y="99060"/>
                  </a:lnTo>
                  <a:lnTo>
                    <a:pt x="803148" y="132588"/>
                  </a:lnTo>
                  <a:lnTo>
                    <a:pt x="774192" y="167640"/>
                  </a:lnTo>
                  <a:lnTo>
                    <a:pt x="759714" y="185928"/>
                  </a:lnTo>
                  <a:lnTo>
                    <a:pt x="745998" y="204216"/>
                  </a:lnTo>
                  <a:lnTo>
                    <a:pt x="731520" y="222504"/>
                  </a:lnTo>
                  <a:lnTo>
                    <a:pt x="717042" y="242316"/>
                  </a:lnTo>
                  <a:lnTo>
                    <a:pt x="702564" y="261366"/>
                  </a:lnTo>
                  <a:lnTo>
                    <a:pt x="659130" y="323088"/>
                  </a:lnTo>
                  <a:lnTo>
                    <a:pt x="616458" y="390144"/>
                  </a:lnTo>
                  <a:lnTo>
                    <a:pt x="587502" y="438162"/>
                  </a:lnTo>
                  <a:lnTo>
                    <a:pt x="558546" y="489204"/>
                  </a:lnTo>
                  <a:lnTo>
                    <a:pt x="529590" y="543306"/>
                  </a:lnTo>
                  <a:lnTo>
                    <a:pt x="515874" y="571500"/>
                  </a:lnTo>
                  <a:lnTo>
                    <a:pt x="501396" y="600456"/>
                  </a:lnTo>
                  <a:lnTo>
                    <a:pt x="472440" y="661416"/>
                  </a:lnTo>
                  <a:lnTo>
                    <a:pt x="457962" y="693420"/>
                  </a:lnTo>
                  <a:lnTo>
                    <a:pt x="443484" y="726186"/>
                  </a:lnTo>
                  <a:lnTo>
                    <a:pt x="429768" y="760476"/>
                  </a:lnTo>
                  <a:lnTo>
                    <a:pt x="415290" y="795528"/>
                  </a:lnTo>
                  <a:lnTo>
                    <a:pt x="400812" y="831342"/>
                  </a:lnTo>
                  <a:lnTo>
                    <a:pt x="386334" y="867918"/>
                  </a:lnTo>
                  <a:lnTo>
                    <a:pt x="371856" y="905256"/>
                  </a:lnTo>
                  <a:lnTo>
                    <a:pt x="314706" y="1062990"/>
                  </a:lnTo>
                  <a:lnTo>
                    <a:pt x="257556" y="1232154"/>
                  </a:lnTo>
                  <a:lnTo>
                    <a:pt x="200406" y="1409712"/>
                  </a:lnTo>
                  <a:lnTo>
                    <a:pt x="143256" y="1594878"/>
                  </a:lnTo>
                  <a:lnTo>
                    <a:pt x="115062" y="1689366"/>
                  </a:lnTo>
                  <a:lnTo>
                    <a:pt x="57150" y="1880628"/>
                  </a:lnTo>
                  <a:lnTo>
                    <a:pt x="0" y="2074176"/>
                  </a:lnTo>
                  <a:lnTo>
                    <a:pt x="27432" y="2082558"/>
                  </a:lnTo>
                  <a:lnTo>
                    <a:pt x="84582" y="1889010"/>
                  </a:lnTo>
                  <a:lnTo>
                    <a:pt x="113538" y="1792998"/>
                  </a:lnTo>
                  <a:lnTo>
                    <a:pt x="141732" y="1696986"/>
                  </a:lnTo>
                  <a:lnTo>
                    <a:pt x="170688" y="1603260"/>
                  </a:lnTo>
                  <a:lnTo>
                    <a:pt x="198882" y="1509534"/>
                  </a:lnTo>
                  <a:lnTo>
                    <a:pt x="227838" y="1418094"/>
                  </a:lnTo>
                  <a:lnTo>
                    <a:pt x="256032" y="1328166"/>
                  </a:lnTo>
                  <a:lnTo>
                    <a:pt x="313182" y="1155192"/>
                  </a:lnTo>
                  <a:lnTo>
                    <a:pt x="342138" y="1072134"/>
                  </a:lnTo>
                  <a:lnTo>
                    <a:pt x="370332" y="992124"/>
                  </a:lnTo>
                  <a:lnTo>
                    <a:pt x="384810" y="953262"/>
                  </a:lnTo>
                  <a:lnTo>
                    <a:pt x="399288" y="915162"/>
                  </a:lnTo>
                  <a:lnTo>
                    <a:pt x="413004" y="877824"/>
                  </a:lnTo>
                  <a:lnTo>
                    <a:pt x="427482" y="841248"/>
                  </a:lnTo>
                  <a:lnTo>
                    <a:pt x="441960" y="806196"/>
                  </a:lnTo>
                  <a:lnTo>
                    <a:pt x="455676" y="771144"/>
                  </a:lnTo>
                  <a:lnTo>
                    <a:pt x="498348" y="673608"/>
                  </a:lnTo>
                  <a:lnTo>
                    <a:pt x="541020" y="584454"/>
                  </a:lnTo>
                  <a:lnTo>
                    <a:pt x="583692" y="502920"/>
                  </a:lnTo>
                  <a:lnTo>
                    <a:pt x="611886" y="452628"/>
                  </a:lnTo>
                  <a:lnTo>
                    <a:pt x="640842" y="405384"/>
                  </a:lnTo>
                  <a:lnTo>
                    <a:pt x="654558" y="382524"/>
                  </a:lnTo>
                  <a:lnTo>
                    <a:pt x="697230" y="318516"/>
                  </a:lnTo>
                  <a:lnTo>
                    <a:pt x="725424" y="278130"/>
                  </a:lnTo>
                  <a:lnTo>
                    <a:pt x="768096" y="221742"/>
                  </a:lnTo>
                  <a:lnTo>
                    <a:pt x="797052" y="185928"/>
                  </a:lnTo>
                  <a:lnTo>
                    <a:pt x="810768" y="168402"/>
                  </a:lnTo>
                  <a:lnTo>
                    <a:pt x="825246" y="150876"/>
                  </a:lnTo>
                  <a:lnTo>
                    <a:pt x="853440" y="117348"/>
                  </a:lnTo>
                  <a:lnTo>
                    <a:pt x="882396" y="83820"/>
                  </a:lnTo>
                  <a:lnTo>
                    <a:pt x="939546" y="19050"/>
                  </a:lnTo>
                  <a:close/>
                </a:path>
              </a:pathLst>
            </a:custGeom>
            <a:solidFill>
              <a:srgbClr val="000000"/>
            </a:solidFill>
          </p:spPr>
          <p:txBody>
            <a:bodyPr wrap="square" lIns="0" tIns="0" rIns="0" bIns="0" rtlCol="0"/>
            <a:lstStyle/>
            <a:p>
              <a:endParaRPr/>
            </a:p>
          </p:txBody>
        </p:sp>
        <p:sp>
          <p:nvSpPr>
            <p:cNvPr id="25" name="object 25"/>
            <p:cNvSpPr/>
            <p:nvPr/>
          </p:nvSpPr>
          <p:spPr>
            <a:xfrm>
              <a:off x="5904737" y="3657600"/>
              <a:ext cx="4191000" cy="368935"/>
            </a:xfrm>
            <a:custGeom>
              <a:avLst/>
              <a:gdLst/>
              <a:ahLst/>
              <a:cxnLst/>
              <a:rect l="l" t="t" r="r" b="b"/>
              <a:pathLst>
                <a:path w="4191000" h="368935">
                  <a:moveTo>
                    <a:pt x="4191000" y="368808"/>
                  </a:moveTo>
                  <a:lnTo>
                    <a:pt x="4191000" y="0"/>
                  </a:lnTo>
                  <a:lnTo>
                    <a:pt x="0" y="0"/>
                  </a:lnTo>
                  <a:lnTo>
                    <a:pt x="0" y="368808"/>
                  </a:lnTo>
                  <a:lnTo>
                    <a:pt x="4191000" y="368808"/>
                  </a:lnTo>
                  <a:close/>
                </a:path>
              </a:pathLst>
            </a:custGeom>
            <a:solidFill>
              <a:srgbClr val="00FFFF"/>
            </a:solidFill>
          </p:spPr>
          <p:txBody>
            <a:bodyPr wrap="square" lIns="0" tIns="0" rIns="0" bIns="0" rtlCol="0"/>
            <a:lstStyle/>
            <a:p>
              <a:endParaRPr/>
            </a:p>
          </p:txBody>
        </p:sp>
        <p:sp>
          <p:nvSpPr>
            <p:cNvPr id="26" name="object 26"/>
            <p:cNvSpPr/>
            <p:nvPr/>
          </p:nvSpPr>
          <p:spPr>
            <a:xfrm>
              <a:off x="5891021" y="3643884"/>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3715"/>
                  </a:lnTo>
                  <a:lnTo>
                    <a:pt x="28193" y="28193"/>
                  </a:lnTo>
                  <a:lnTo>
                    <a:pt x="4191000" y="28193"/>
                  </a:lnTo>
                  <a:lnTo>
                    <a:pt x="4191000" y="13715"/>
                  </a:lnTo>
                  <a:lnTo>
                    <a:pt x="4204716" y="28193"/>
                  </a:lnTo>
                  <a:lnTo>
                    <a:pt x="4204716" y="397001"/>
                  </a:lnTo>
                  <a:lnTo>
                    <a:pt x="4219194" y="397001"/>
                  </a:lnTo>
                  <a:close/>
                </a:path>
                <a:path w="4219575" h="397510">
                  <a:moveTo>
                    <a:pt x="28193" y="28193"/>
                  </a:moveTo>
                  <a:lnTo>
                    <a:pt x="28193" y="13715"/>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3715"/>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27" name="object 27"/>
          <p:cNvSpPr txBox="1"/>
          <p:nvPr/>
        </p:nvSpPr>
        <p:spPr>
          <a:xfrm>
            <a:off x="5904738" y="3657600"/>
            <a:ext cx="4191000" cy="280846"/>
          </a:xfrm>
          <a:prstGeom prst="rect">
            <a:avLst/>
          </a:prstGeom>
        </p:spPr>
        <p:txBody>
          <a:bodyPr vert="horz" wrap="square" lIns="0" tIns="3810" rIns="0" bIns="0" rtlCol="0">
            <a:spAutoFit/>
          </a:bodyPr>
          <a:lstStyle/>
          <a:p>
            <a:pPr marL="90805">
              <a:lnSpc>
                <a:spcPct val="100000"/>
              </a:lnSpc>
              <a:spcBef>
                <a:spcPts val="30"/>
              </a:spcBef>
            </a:pPr>
            <a:r>
              <a:rPr sz="1800" b="1" spc="-110" dirty="0">
                <a:latin typeface="Trebuchet MS"/>
                <a:cs typeface="Trebuchet MS"/>
              </a:rPr>
              <a:t>Lesson </a:t>
            </a:r>
            <a:r>
              <a:rPr sz="1800" b="1" spc="-160" dirty="0">
                <a:latin typeface="Trebuchet MS"/>
                <a:cs typeface="Trebuchet MS"/>
              </a:rPr>
              <a:t>5.1 </a:t>
            </a:r>
            <a:r>
              <a:rPr lang="zh-TW" altLang="en-US" sz="1800" b="1" spc="-150" dirty="0" smtClean="0">
                <a:latin typeface="Trebuchet MS"/>
                <a:cs typeface="Trebuchet MS"/>
              </a:rPr>
              <a:t>資料探勘過程</a:t>
            </a:r>
            <a:endParaRPr sz="1800" dirty="0">
              <a:latin typeface="Trebuchet MS"/>
              <a:cs typeface="Trebuchet MS"/>
            </a:endParaRPr>
          </a:p>
        </p:txBody>
      </p:sp>
      <p:grpSp>
        <p:nvGrpSpPr>
          <p:cNvPr id="28" name="object 28"/>
          <p:cNvGrpSpPr/>
          <p:nvPr/>
        </p:nvGrpSpPr>
        <p:grpSpPr>
          <a:xfrm>
            <a:off x="5891021" y="4405884"/>
            <a:ext cx="4219575" cy="397510"/>
            <a:chOff x="5891021" y="4405884"/>
            <a:chExt cx="4219575" cy="397510"/>
          </a:xfrm>
        </p:grpSpPr>
        <p:sp>
          <p:nvSpPr>
            <p:cNvPr id="29" name="object 29"/>
            <p:cNvSpPr/>
            <p:nvPr/>
          </p:nvSpPr>
          <p:spPr>
            <a:xfrm>
              <a:off x="5904737" y="4419600"/>
              <a:ext cx="4191000" cy="368935"/>
            </a:xfrm>
            <a:custGeom>
              <a:avLst/>
              <a:gdLst/>
              <a:ahLst/>
              <a:cxnLst/>
              <a:rect l="l" t="t" r="r" b="b"/>
              <a:pathLst>
                <a:path w="4191000" h="368935">
                  <a:moveTo>
                    <a:pt x="4191000" y="368808"/>
                  </a:moveTo>
                  <a:lnTo>
                    <a:pt x="4191000" y="0"/>
                  </a:lnTo>
                  <a:lnTo>
                    <a:pt x="0" y="0"/>
                  </a:lnTo>
                  <a:lnTo>
                    <a:pt x="0" y="368808"/>
                  </a:lnTo>
                  <a:lnTo>
                    <a:pt x="4191000" y="368808"/>
                  </a:lnTo>
                  <a:close/>
                </a:path>
              </a:pathLst>
            </a:custGeom>
            <a:solidFill>
              <a:srgbClr val="00FFFF"/>
            </a:solidFill>
          </p:spPr>
          <p:txBody>
            <a:bodyPr wrap="square" lIns="0" tIns="0" rIns="0" bIns="0" rtlCol="0"/>
            <a:lstStyle/>
            <a:p>
              <a:endParaRPr/>
            </a:p>
          </p:txBody>
        </p:sp>
        <p:sp>
          <p:nvSpPr>
            <p:cNvPr id="30" name="object 30"/>
            <p:cNvSpPr/>
            <p:nvPr/>
          </p:nvSpPr>
          <p:spPr>
            <a:xfrm>
              <a:off x="5891021" y="4405884"/>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3715"/>
                  </a:lnTo>
                  <a:lnTo>
                    <a:pt x="28193" y="28193"/>
                  </a:lnTo>
                  <a:lnTo>
                    <a:pt x="4191000" y="28193"/>
                  </a:lnTo>
                  <a:lnTo>
                    <a:pt x="4191000" y="13715"/>
                  </a:lnTo>
                  <a:lnTo>
                    <a:pt x="4204716" y="28193"/>
                  </a:lnTo>
                  <a:lnTo>
                    <a:pt x="4204716" y="397001"/>
                  </a:lnTo>
                  <a:lnTo>
                    <a:pt x="4219194" y="397001"/>
                  </a:lnTo>
                  <a:close/>
                </a:path>
                <a:path w="4219575" h="397510">
                  <a:moveTo>
                    <a:pt x="28193" y="28193"/>
                  </a:moveTo>
                  <a:lnTo>
                    <a:pt x="28193" y="13715"/>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3715"/>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31" name="object 31"/>
          <p:cNvSpPr txBox="1"/>
          <p:nvPr/>
        </p:nvSpPr>
        <p:spPr>
          <a:xfrm>
            <a:off x="5904738" y="4419600"/>
            <a:ext cx="4191000" cy="280846"/>
          </a:xfrm>
          <a:prstGeom prst="rect">
            <a:avLst/>
          </a:prstGeom>
        </p:spPr>
        <p:txBody>
          <a:bodyPr vert="horz" wrap="square" lIns="0" tIns="3810" rIns="0" bIns="0" rtlCol="0">
            <a:spAutoFit/>
          </a:bodyPr>
          <a:lstStyle/>
          <a:p>
            <a:pPr marL="90805">
              <a:lnSpc>
                <a:spcPct val="100000"/>
              </a:lnSpc>
              <a:spcBef>
                <a:spcPts val="30"/>
              </a:spcBef>
            </a:pPr>
            <a:r>
              <a:rPr sz="1800" b="1" spc="-110" dirty="0">
                <a:latin typeface="Trebuchet MS"/>
                <a:cs typeface="Trebuchet MS"/>
              </a:rPr>
              <a:t>Lesson </a:t>
            </a:r>
            <a:r>
              <a:rPr sz="1800" b="1" spc="-160" dirty="0">
                <a:latin typeface="Trebuchet MS"/>
                <a:cs typeface="Trebuchet MS"/>
              </a:rPr>
              <a:t>5.2 </a:t>
            </a:r>
            <a:r>
              <a:rPr lang="zh-TW" altLang="en-US" sz="1800" b="1" spc="-90" dirty="0" smtClean="0">
                <a:latin typeface="Trebuchet MS"/>
                <a:cs typeface="Trebuchet MS"/>
              </a:rPr>
              <a:t>缺陷和失誤</a:t>
            </a:r>
            <a:endParaRPr sz="1800" dirty="0">
              <a:latin typeface="Trebuchet MS"/>
              <a:cs typeface="Trebuchet MS"/>
            </a:endParaRPr>
          </a:p>
        </p:txBody>
      </p:sp>
      <p:grpSp>
        <p:nvGrpSpPr>
          <p:cNvPr id="32" name="object 32"/>
          <p:cNvGrpSpPr/>
          <p:nvPr/>
        </p:nvGrpSpPr>
        <p:grpSpPr>
          <a:xfrm>
            <a:off x="5891021" y="5169408"/>
            <a:ext cx="4219575" cy="397510"/>
            <a:chOff x="5891021" y="5169408"/>
            <a:chExt cx="4219575" cy="397510"/>
          </a:xfrm>
        </p:grpSpPr>
        <p:sp>
          <p:nvSpPr>
            <p:cNvPr id="33" name="object 33"/>
            <p:cNvSpPr/>
            <p:nvPr/>
          </p:nvSpPr>
          <p:spPr>
            <a:xfrm>
              <a:off x="5904737" y="5183886"/>
              <a:ext cx="4191000" cy="368300"/>
            </a:xfrm>
            <a:custGeom>
              <a:avLst/>
              <a:gdLst/>
              <a:ahLst/>
              <a:cxnLst/>
              <a:rect l="l" t="t" r="r" b="b"/>
              <a:pathLst>
                <a:path w="4191000" h="368300">
                  <a:moveTo>
                    <a:pt x="4191000" y="368046"/>
                  </a:moveTo>
                  <a:lnTo>
                    <a:pt x="4191000" y="0"/>
                  </a:lnTo>
                  <a:lnTo>
                    <a:pt x="0" y="0"/>
                  </a:lnTo>
                  <a:lnTo>
                    <a:pt x="0" y="368046"/>
                  </a:lnTo>
                  <a:lnTo>
                    <a:pt x="4191000" y="368046"/>
                  </a:lnTo>
                  <a:close/>
                </a:path>
              </a:pathLst>
            </a:custGeom>
            <a:solidFill>
              <a:srgbClr val="00FFFF"/>
            </a:solidFill>
          </p:spPr>
          <p:txBody>
            <a:bodyPr wrap="square" lIns="0" tIns="0" rIns="0" bIns="0" rtlCol="0"/>
            <a:lstStyle/>
            <a:p>
              <a:endParaRPr/>
            </a:p>
          </p:txBody>
        </p:sp>
        <p:sp>
          <p:nvSpPr>
            <p:cNvPr id="34" name="object 34"/>
            <p:cNvSpPr/>
            <p:nvPr/>
          </p:nvSpPr>
          <p:spPr>
            <a:xfrm>
              <a:off x="5891021" y="5169408"/>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4477"/>
                  </a:lnTo>
                  <a:lnTo>
                    <a:pt x="28193" y="28193"/>
                  </a:lnTo>
                  <a:lnTo>
                    <a:pt x="4191000" y="28193"/>
                  </a:lnTo>
                  <a:lnTo>
                    <a:pt x="4191000" y="14477"/>
                  </a:lnTo>
                  <a:lnTo>
                    <a:pt x="4204716" y="28193"/>
                  </a:lnTo>
                  <a:lnTo>
                    <a:pt x="4204716" y="397001"/>
                  </a:lnTo>
                  <a:lnTo>
                    <a:pt x="4219194" y="397001"/>
                  </a:lnTo>
                  <a:close/>
                </a:path>
                <a:path w="4219575" h="397510">
                  <a:moveTo>
                    <a:pt x="28193" y="28193"/>
                  </a:moveTo>
                  <a:lnTo>
                    <a:pt x="28193" y="14477"/>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1000" y="397001"/>
                  </a:lnTo>
                  <a:lnTo>
                    <a:pt x="4191000"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1000" y="14477"/>
                  </a:lnTo>
                  <a:lnTo>
                    <a:pt x="4191000" y="28193"/>
                  </a:lnTo>
                  <a:lnTo>
                    <a:pt x="4204716" y="28193"/>
                  </a:lnTo>
                  <a:close/>
                </a:path>
                <a:path w="4219575" h="397510">
                  <a:moveTo>
                    <a:pt x="4204716" y="368045"/>
                  </a:moveTo>
                  <a:lnTo>
                    <a:pt x="4204716" y="28193"/>
                  </a:lnTo>
                  <a:lnTo>
                    <a:pt x="4191000" y="28193"/>
                  </a:lnTo>
                  <a:lnTo>
                    <a:pt x="4191000" y="368045"/>
                  </a:lnTo>
                  <a:lnTo>
                    <a:pt x="4204716" y="368045"/>
                  </a:lnTo>
                  <a:close/>
                </a:path>
                <a:path w="4219575" h="397510">
                  <a:moveTo>
                    <a:pt x="4204716" y="397001"/>
                  </a:moveTo>
                  <a:lnTo>
                    <a:pt x="4204716" y="368045"/>
                  </a:lnTo>
                  <a:lnTo>
                    <a:pt x="4191000" y="382524"/>
                  </a:lnTo>
                  <a:lnTo>
                    <a:pt x="4191000" y="397001"/>
                  </a:lnTo>
                  <a:lnTo>
                    <a:pt x="4204716" y="397001"/>
                  </a:lnTo>
                  <a:close/>
                </a:path>
              </a:pathLst>
            </a:custGeom>
            <a:solidFill>
              <a:srgbClr val="000000"/>
            </a:solidFill>
          </p:spPr>
          <p:txBody>
            <a:bodyPr wrap="square" lIns="0" tIns="0" rIns="0" bIns="0" rtlCol="0"/>
            <a:lstStyle/>
            <a:p>
              <a:endParaRPr/>
            </a:p>
          </p:txBody>
        </p:sp>
      </p:grpSp>
      <p:sp>
        <p:nvSpPr>
          <p:cNvPr id="35" name="object 35"/>
          <p:cNvSpPr txBox="1"/>
          <p:nvPr/>
        </p:nvSpPr>
        <p:spPr>
          <a:xfrm>
            <a:off x="5904738" y="5183885"/>
            <a:ext cx="4191000" cy="279564"/>
          </a:xfrm>
          <a:prstGeom prst="rect">
            <a:avLst/>
          </a:prstGeom>
        </p:spPr>
        <p:txBody>
          <a:bodyPr vert="horz" wrap="square" lIns="0" tIns="2540" rIns="0" bIns="0" rtlCol="0">
            <a:spAutoFit/>
          </a:bodyPr>
          <a:lstStyle/>
          <a:p>
            <a:pPr marL="90805">
              <a:lnSpc>
                <a:spcPct val="100000"/>
              </a:lnSpc>
              <a:spcBef>
                <a:spcPts val="20"/>
              </a:spcBef>
            </a:pPr>
            <a:r>
              <a:rPr sz="1800" b="1" spc="-110" dirty="0">
                <a:latin typeface="Trebuchet MS"/>
                <a:cs typeface="Trebuchet MS"/>
              </a:rPr>
              <a:t>Lesson </a:t>
            </a:r>
            <a:r>
              <a:rPr sz="1800" b="1" spc="-160" dirty="0">
                <a:latin typeface="Trebuchet MS"/>
                <a:cs typeface="Trebuchet MS"/>
              </a:rPr>
              <a:t>5.3 </a:t>
            </a:r>
            <a:r>
              <a:rPr lang="zh-TW" altLang="en-US" sz="1800" b="1" spc="-75" dirty="0" smtClean="0">
                <a:latin typeface="Trebuchet MS"/>
                <a:cs typeface="Trebuchet MS"/>
              </a:rPr>
              <a:t>資料探勘中的道德規範</a:t>
            </a:r>
            <a:endParaRPr sz="1800" dirty="0">
              <a:latin typeface="Trebuchet MS"/>
              <a:cs typeface="Trebuchet MS"/>
            </a:endParaRPr>
          </a:p>
        </p:txBody>
      </p:sp>
      <p:grpSp>
        <p:nvGrpSpPr>
          <p:cNvPr id="36" name="object 36"/>
          <p:cNvGrpSpPr/>
          <p:nvPr/>
        </p:nvGrpSpPr>
        <p:grpSpPr>
          <a:xfrm>
            <a:off x="5891021" y="5931408"/>
            <a:ext cx="4219575" cy="397510"/>
            <a:chOff x="5891021" y="5931408"/>
            <a:chExt cx="4219575" cy="397510"/>
          </a:xfrm>
        </p:grpSpPr>
        <p:sp>
          <p:nvSpPr>
            <p:cNvPr id="37" name="object 37"/>
            <p:cNvSpPr/>
            <p:nvPr/>
          </p:nvSpPr>
          <p:spPr>
            <a:xfrm>
              <a:off x="5904737" y="5945886"/>
              <a:ext cx="4191000" cy="368300"/>
            </a:xfrm>
            <a:custGeom>
              <a:avLst/>
              <a:gdLst/>
              <a:ahLst/>
              <a:cxnLst/>
              <a:rect l="l" t="t" r="r" b="b"/>
              <a:pathLst>
                <a:path w="4191000" h="368300">
                  <a:moveTo>
                    <a:pt x="4191000" y="368046"/>
                  </a:moveTo>
                  <a:lnTo>
                    <a:pt x="4191000" y="0"/>
                  </a:lnTo>
                  <a:lnTo>
                    <a:pt x="0" y="0"/>
                  </a:lnTo>
                  <a:lnTo>
                    <a:pt x="0" y="368046"/>
                  </a:lnTo>
                  <a:lnTo>
                    <a:pt x="4191000" y="368046"/>
                  </a:lnTo>
                  <a:close/>
                </a:path>
              </a:pathLst>
            </a:custGeom>
            <a:solidFill>
              <a:srgbClr val="00FFFF"/>
            </a:solidFill>
          </p:spPr>
          <p:txBody>
            <a:bodyPr wrap="square" lIns="0" tIns="0" rIns="0" bIns="0" rtlCol="0"/>
            <a:lstStyle/>
            <a:p>
              <a:endParaRPr/>
            </a:p>
          </p:txBody>
        </p:sp>
        <p:sp>
          <p:nvSpPr>
            <p:cNvPr id="38" name="object 38"/>
            <p:cNvSpPr/>
            <p:nvPr/>
          </p:nvSpPr>
          <p:spPr>
            <a:xfrm>
              <a:off x="5891021" y="5931408"/>
              <a:ext cx="4219575" cy="397510"/>
            </a:xfrm>
            <a:custGeom>
              <a:avLst/>
              <a:gdLst/>
              <a:ahLst/>
              <a:cxnLst/>
              <a:rect l="l" t="t" r="r" b="b"/>
              <a:pathLst>
                <a:path w="4219575" h="397510">
                  <a:moveTo>
                    <a:pt x="4219194" y="397001"/>
                  </a:moveTo>
                  <a:lnTo>
                    <a:pt x="4219194" y="0"/>
                  </a:lnTo>
                  <a:lnTo>
                    <a:pt x="0" y="0"/>
                  </a:lnTo>
                  <a:lnTo>
                    <a:pt x="0" y="397002"/>
                  </a:lnTo>
                  <a:lnTo>
                    <a:pt x="13715" y="397001"/>
                  </a:lnTo>
                  <a:lnTo>
                    <a:pt x="13715" y="28193"/>
                  </a:lnTo>
                  <a:lnTo>
                    <a:pt x="28193" y="14477"/>
                  </a:lnTo>
                  <a:lnTo>
                    <a:pt x="28193" y="28193"/>
                  </a:lnTo>
                  <a:lnTo>
                    <a:pt x="4190999" y="28193"/>
                  </a:lnTo>
                  <a:lnTo>
                    <a:pt x="4190999" y="14477"/>
                  </a:lnTo>
                  <a:lnTo>
                    <a:pt x="4204716" y="28193"/>
                  </a:lnTo>
                  <a:lnTo>
                    <a:pt x="4204716" y="397001"/>
                  </a:lnTo>
                  <a:lnTo>
                    <a:pt x="4219194" y="397001"/>
                  </a:lnTo>
                  <a:close/>
                </a:path>
                <a:path w="4219575" h="397510">
                  <a:moveTo>
                    <a:pt x="28193" y="28193"/>
                  </a:moveTo>
                  <a:lnTo>
                    <a:pt x="28193" y="14477"/>
                  </a:lnTo>
                  <a:lnTo>
                    <a:pt x="13715" y="28193"/>
                  </a:lnTo>
                  <a:lnTo>
                    <a:pt x="28193" y="28193"/>
                  </a:lnTo>
                  <a:close/>
                </a:path>
                <a:path w="4219575" h="397510">
                  <a:moveTo>
                    <a:pt x="28193" y="368045"/>
                  </a:moveTo>
                  <a:lnTo>
                    <a:pt x="28193" y="28193"/>
                  </a:lnTo>
                  <a:lnTo>
                    <a:pt x="13715" y="28193"/>
                  </a:lnTo>
                  <a:lnTo>
                    <a:pt x="13715" y="368045"/>
                  </a:lnTo>
                  <a:lnTo>
                    <a:pt x="28193" y="368045"/>
                  </a:lnTo>
                  <a:close/>
                </a:path>
                <a:path w="4219575" h="397510">
                  <a:moveTo>
                    <a:pt x="4204716" y="368045"/>
                  </a:moveTo>
                  <a:lnTo>
                    <a:pt x="13715" y="368045"/>
                  </a:lnTo>
                  <a:lnTo>
                    <a:pt x="28193" y="382524"/>
                  </a:lnTo>
                  <a:lnTo>
                    <a:pt x="28193" y="397001"/>
                  </a:lnTo>
                  <a:lnTo>
                    <a:pt x="4190999" y="397001"/>
                  </a:lnTo>
                  <a:lnTo>
                    <a:pt x="4190999" y="382524"/>
                  </a:lnTo>
                  <a:lnTo>
                    <a:pt x="4204716" y="368045"/>
                  </a:lnTo>
                  <a:close/>
                </a:path>
                <a:path w="4219575" h="397510">
                  <a:moveTo>
                    <a:pt x="28193" y="397001"/>
                  </a:moveTo>
                  <a:lnTo>
                    <a:pt x="28193" y="382524"/>
                  </a:lnTo>
                  <a:lnTo>
                    <a:pt x="13715" y="368045"/>
                  </a:lnTo>
                  <a:lnTo>
                    <a:pt x="13715" y="397001"/>
                  </a:lnTo>
                  <a:lnTo>
                    <a:pt x="28193" y="397001"/>
                  </a:lnTo>
                  <a:close/>
                </a:path>
                <a:path w="4219575" h="397510">
                  <a:moveTo>
                    <a:pt x="4204716" y="28193"/>
                  </a:moveTo>
                  <a:lnTo>
                    <a:pt x="4190999" y="14477"/>
                  </a:lnTo>
                  <a:lnTo>
                    <a:pt x="4190999" y="28193"/>
                  </a:lnTo>
                  <a:lnTo>
                    <a:pt x="4204716" y="28193"/>
                  </a:lnTo>
                  <a:close/>
                </a:path>
                <a:path w="4219575" h="397510">
                  <a:moveTo>
                    <a:pt x="4204716" y="368045"/>
                  </a:moveTo>
                  <a:lnTo>
                    <a:pt x="4204716" y="28193"/>
                  </a:lnTo>
                  <a:lnTo>
                    <a:pt x="4190999" y="28193"/>
                  </a:lnTo>
                  <a:lnTo>
                    <a:pt x="4190999" y="368045"/>
                  </a:lnTo>
                  <a:lnTo>
                    <a:pt x="4204716" y="368045"/>
                  </a:lnTo>
                  <a:close/>
                </a:path>
                <a:path w="4219575" h="397510">
                  <a:moveTo>
                    <a:pt x="4204716" y="397001"/>
                  </a:moveTo>
                  <a:lnTo>
                    <a:pt x="4204716" y="368045"/>
                  </a:lnTo>
                  <a:lnTo>
                    <a:pt x="4190999" y="382524"/>
                  </a:lnTo>
                  <a:lnTo>
                    <a:pt x="4190999" y="397001"/>
                  </a:lnTo>
                  <a:lnTo>
                    <a:pt x="4204716" y="397001"/>
                  </a:lnTo>
                  <a:close/>
                </a:path>
              </a:pathLst>
            </a:custGeom>
            <a:solidFill>
              <a:srgbClr val="000000"/>
            </a:solidFill>
          </p:spPr>
          <p:txBody>
            <a:bodyPr wrap="square" lIns="0" tIns="0" rIns="0" bIns="0" rtlCol="0"/>
            <a:lstStyle/>
            <a:p>
              <a:endParaRPr/>
            </a:p>
          </p:txBody>
        </p:sp>
      </p:grpSp>
      <p:sp>
        <p:nvSpPr>
          <p:cNvPr id="39" name="object 39"/>
          <p:cNvSpPr txBox="1"/>
          <p:nvPr/>
        </p:nvSpPr>
        <p:spPr>
          <a:xfrm>
            <a:off x="5904738" y="5945885"/>
            <a:ext cx="4191000" cy="279564"/>
          </a:xfrm>
          <a:prstGeom prst="rect">
            <a:avLst/>
          </a:prstGeom>
        </p:spPr>
        <p:txBody>
          <a:bodyPr vert="horz" wrap="square" lIns="0" tIns="2540" rIns="0" bIns="0" rtlCol="0">
            <a:spAutoFit/>
          </a:bodyPr>
          <a:lstStyle/>
          <a:p>
            <a:pPr marL="90805">
              <a:lnSpc>
                <a:spcPct val="100000"/>
              </a:lnSpc>
              <a:spcBef>
                <a:spcPts val="20"/>
              </a:spcBef>
            </a:pPr>
            <a:r>
              <a:rPr sz="1800" b="1" spc="-110" dirty="0">
                <a:latin typeface="Trebuchet MS"/>
                <a:cs typeface="Trebuchet MS"/>
              </a:rPr>
              <a:t>Lesson </a:t>
            </a:r>
            <a:r>
              <a:rPr sz="1800" b="1" spc="-160" dirty="0">
                <a:latin typeface="Trebuchet MS"/>
                <a:cs typeface="Trebuchet MS"/>
              </a:rPr>
              <a:t>5.4</a:t>
            </a:r>
            <a:r>
              <a:rPr sz="1800" b="1" spc="-190" dirty="0">
                <a:latin typeface="Trebuchet MS"/>
                <a:cs typeface="Trebuchet MS"/>
              </a:rPr>
              <a:t> </a:t>
            </a:r>
            <a:r>
              <a:rPr lang="zh-TW" altLang="en-US" sz="1800" b="1" spc="-95" dirty="0" smtClean="0">
                <a:latin typeface="Trebuchet MS"/>
                <a:cs typeface="Trebuchet MS"/>
              </a:rPr>
              <a:t>總結</a:t>
            </a:r>
            <a:endParaRPr sz="1800" dirty="0">
              <a:latin typeface="Trebuchet MS"/>
              <a:cs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3456940"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5.4</a:t>
            </a:r>
            <a:r>
              <a:rPr sz="3200" spc="-35" dirty="0"/>
              <a:t> </a:t>
            </a:r>
            <a:r>
              <a:rPr lang="zh-TW" altLang="en-US" sz="3200" spc="-5" dirty="0" smtClean="0"/>
              <a:t>總結</a:t>
            </a:r>
            <a:endParaRPr sz="3200" dirty="0"/>
          </a:p>
        </p:txBody>
      </p:sp>
      <p:sp>
        <p:nvSpPr>
          <p:cNvPr id="3" name="object 3"/>
          <p:cNvSpPr txBox="1"/>
          <p:nvPr/>
        </p:nvSpPr>
        <p:spPr>
          <a:xfrm>
            <a:off x="1710182" y="1281938"/>
            <a:ext cx="8065770" cy="5023811"/>
          </a:xfrm>
          <a:prstGeom prst="rect">
            <a:avLst/>
          </a:prstGeom>
        </p:spPr>
        <p:txBody>
          <a:bodyPr vert="horz" wrap="square" lIns="0" tIns="12065" rIns="0" bIns="0" rtlCol="0">
            <a:spAutoFit/>
          </a:bodyPr>
          <a:lstStyle/>
          <a:p>
            <a:pPr marL="391795" indent="-379730">
              <a:lnSpc>
                <a:spcPct val="100000"/>
              </a:lnSpc>
              <a:spcBef>
                <a:spcPts val="95"/>
              </a:spcBef>
              <a:buFont typeface="Wingdings"/>
              <a:buChar char=""/>
              <a:tabLst>
                <a:tab pos="392430" algn="l"/>
              </a:tabLst>
            </a:pPr>
            <a:r>
              <a:rPr lang="zh-TW" altLang="en-US" sz="2600" b="1" spc="-225" dirty="0" smtClean="0">
                <a:latin typeface="Trebuchet MS"/>
                <a:cs typeface="Trebuchet MS"/>
              </a:rPr>
              <a:t>資料探勘中</a:t>
            </a:r>
            <a:r>
              <a:rPr lang="zh-TW" altLang="en-US" sz="2600" b="1" spc="-225" dirty="0">
                <a:latin typeface="Trebuchet MS"/>
                <a:cs typeface="Trebuchet MS"/>
              </a:rPr>
              <a:t>沒有</a:t>
            </a:r>
            <a:r>
              <a:rPr lang="zh-TW" altLang="en-US" sz="2600" b="1" spc="-225" dirty="0" smtClean="0">
                <a:latin typeface="Trebuchet MS"/>
                <a:cs typeface="Trebuchet MS"/>
              </a:rPr>
              <a:t>魔法</a:t>
            </a:r>
            <a:endParaRPr sz="2600" dirty="0">
              <a:latin typeface="Trebuchet MS"/>
              <a:cs typeface="Trebuchet MS"/>
            </a:endParaRPr>
          </a:p>
          <a:p>
            <a:pPr marL="871855" lvl="1" indent="-266700">
              <a:lnSpc>
                <a:spcPts val="2630"/>
              </a:lnSpc>
              <a:spcBef>
                <a:spcPts val="15"/>
              </a:spcBef>
              <a:buFont typeface="Trebuchet MS"/>
              <a:buChar char="–"/>
              <a:tabLst>
                <a:tab pos="872490" algn="l"/>
              </a:tabLst>
            </a:pPr>
            <a:r>
              <a:rPr lang="zh-TW" altLang="en-US" sz="2200" i="1" spc="-120" dirty="0" smtClean="0">
                <a:latin typeface="Trebuchet MS"/>
                <a:cs typeface="Trebuchet MS"/>
              </a:rPr>
              <a:t>但有龐大的技術</a:t>
            </a:r>
            <a:r>
              <a:rPr sz="2200" i="1" spc="-120" dirty="0" smtClean="0">
                <a:latin typeface="Trebuchet MS"/>
                <a:cs typeface="Trebuchet MS"/>
              </a:rPr>
              <a:t> </a:t>
            </a:r>
            <a:endParaRPr sz="2200" dirty="0">
              <a:latin typeface="Trebuchet MS"/>
              <a:cs typeface="Trebuchet MS"/>
            </a:endParaRPr>
          </a:p>
          <a:p>
            <a:pPr marL="391795" indent="-379730">
              <a:lnSpc>
                <a:spcPts val="3110"/>
              </a:lnSpc>
              <a:buFont typeface="Wingdings"/>
              <a:buChar char=""/>
              <a:tabLst>
                <a:tab pos="392430" algn="l"/>
              </a:tabLst>
            </a:pPr>
            <a:r>
              <a:rPr lang="zh-TW" altLang="en-US" sz="2600" b="1" spc="-225" dirty="0">
                <a:latin typeface="Trebuchet MS"/>
                <a:cs typeface="Trebuchet MS"/>
              </a:rPr>
              <a:t>沒有一個萬能的</a:t>
            </a:r>
            <a:r>
              <a:rPr lang="zh-TW" altLang="en-US" sz="2600" b="1" spc="-225" dirty="0" smtClean="0">
                <a:latin typeface="Trebuchet MS"/>
                <a:cs typeface="Trebuchet MS"/>
              </a:rPr>
              <a:t>方法</a:t>
            </a:r>
            <a:endParaRPr sz="2600" dirty="0">
              <a:latin typeface="Trebuchet MS"/>
              <a:cs typeface="Trebuchet MS"/>
            </a:endParaRPr>
          </a:p>
          <a:p>
            <a:pPr marL="871855" lvl="1" indent="-266700">
              <a:lnSpc>
                <a:spcPct val="100000"/>
              </a:lnSpc>
              <a:spcBef>
                <a:spcPts val="20"/>
              </a:spcBef>
              <a:buFont typeface="Trebuchet MS"/>
              <a:buChar char="–"/>
              <a:tabLst>
                <a:tab pos="872490" algn="l"/>
              </a:tabLst>
            </a:pPr>
            <a:r>
              <a:rPr lang="zh-TW" altLang="en-US" sz="2200" i="1" spc="-150" dirty="0" smtClean="0">
                <a:latin typeface="Trebuchet MS"/>
                <a:cs typeface="Trebuchet MS"/>
              </a:rPr>
              <a:t>資料探勘是</a:t>
            </a:r>
            <a:r>
              <a:rPr lang="zh-TW" altLang="en-US" sz="2200" i="1" spc="-150" dirty="0">
                <a:latin typeface="Trebuchet MS"/>
                <a:cs typeface="Trebuchet MS"/>
              </a:rPr>
              <a:t>一門實驗</a:t>
            </a:r>
            <a:r>
              <a:rPr lang="zh-TW" altLang="en-US" sz="2200" i="1" spc="-150" dirty="0" smtClean="0">
                <a:latin typeface="Trebuchet MS"/>
                <a:cs typeface="Trebuchet MS"/>
              </a:rPr>
              <a:t>科學！</a:t>
            </a:r>
            <a:endParaRPr sz="2200" dirty="0">
              <a:latin typeface="Trebuchet MS"/>
              <a:cs typeface="Trebuchet MS"/>
            </a:endParaRPr>
          </a:p>
          <a:p>
            <a:pPr marL="871855" lvl="1" indent="-266700">
              <a:lnSpc>
                <a:spcPts val="2630"/>
              </a:lnSpc>
              <a:buFont typeface="Trebuchet MS"/>
              <a:buChar char="–"/>
              <a:tabLst>
                <a:tab pos="872490" algn="l"/>
              </a:tabLst>
            </a:pPr>
            <a:r>
              <a:rPr lang="zh-TW" altLang="en-US" sz="2200" i="1" spc="-55" dirty="0">
                <a:latin typeface="Trebuchet MS"/>
                <a:cs typeface="Trebuchet MS"/>
              </a:rPr>
              <a:t>你需要找出針對問題的最好</a:t>
            </a:r>
            <a:r>
              <a:rPr lang="zh-TW" altLang="en-US" sz="2200" i="1" spc="-55" dirty="0" smtClean="0">
                <a:latin typeface="Trebuchet MS"/>
                <a:cs typeface="Trebuchet MS"/>
              </a:rPr>
              <a:t>方法？</a:t>
            </a:r>
            <a:endParaRPr sz="2200" dirty="0">
              <a:latin typeface="Trebuchet MS"/>
              <a:cs typeface="Trebuchet MS"/>
            </a:endParaRPr>
          </a:p>
          <a:p>
            <a:pPr marL="391795" indent="-379730">
              <a:lnSpc>
                <a:spcPts val="3110"/>
              </a:lnSpc>
              <a:buFont typeface="Wingdings"/>
              <a:buChar char=""/>
              <a:tabLst>
                <a:tab pos="392430" algn="l"/>
              </a:tabLst>
            </a:pPr>
            <a:r>
              <a:rPr lang="en-US" sz="2600" b="1" spc="-135" dirty="0" smtClean="0">
                <a:latin typeface="Trebuchet MS"/>
                <a:cs typeface="Trebuchet MS"/>
              </a:rPr>
              <a:t>Weka</a:t>
            </a:r>
            <a:r>
              <a:rPr lang="zh-TW" altLang="en-US" sz="2600" b="1" spc="-135" dirty="0" smtClean="0">
                <a:latin typeface="Trebuchet MS"/>
                <a:cs typeface="Trebuchet MS"/>
              </a:rPr>
              <a:t>把過</a:t>
            </a:r>
            <a:r>
              <a:rPr lang="zh-TW" altLang="en-US" sz="2600" b="1" spc="-135" dirty="0">
                <a:latin typeface="Trebuchet MS"/>
                <a:cs typeface="Trebuchet MS"/>
              </a:rPr>
              <a:t>程</a:t>
            </a:r>
            <a:r>
              <a:rPr lang="zh-TW" altLang="en-US" sz="2600" b="1" spc="-135" dirty="0" smtClean="0">
                <a:latin typeface="Trebuchet MS"/>
                <a:cs typeface="Trebuchet MS"/>
              </a:rPr>
              <a:t>變得簡單</a:t>
            </a:r>
            <a:endParaRPr sz="2600" dirty="0">
              <a:latin typeface="Trebuchet MS"/>
              <a:cs typeface="Trebuchet MS"/>
            </a:endParaRPr>
          </a:p>
          <a:p>
            <a:pPr marL="871855" lvl="1" indent="-266700">
              <a:lnSpc>
                <a:spcPts val="2630"/>
              </a:lnSpc>
              <a:spcBef>
                <a:spcPts val="15"/>
              </a:spcBef>
              <a:buFont typeface="Trebuchet MS"/>
              <a:buChar char="–"/>
              <a:tabLst>
                <a:tab pos="872490" algn="l"/>
              </a:tabLst>
            </a:pPr>
            <a:r>
              <a:rPr sz="2200" i="1" spc="-100" dirty="0" smtClean="0">
                <a:latin typeface="Trebuchet MS"/>
                <a:cs typeface="Trebuchet MS"/>
              </a:rPr>
              <a:t>…</a:t>
            </a:r>
            <a:r>
              <a:rPr lang="zh-TW" altLang="en-US" sz="2200" i="1" spc="-100" dirty="0">
                <a:latin typeface="Trebuchet MS"/>
                <a:cs typeface="Trebuchet MS"/>
              </a:rPr>
              <a:t>或許你會說這</a:t>
            </a:r>
            <a:r>
              <a:rPr lang="zh-TW" altLang="en-US" sz="2200" i="1" spc="-100" dirty="0" smtClean="0">
                <a:latin typeface="Trebuchet MS"/>
                <a:cs typeface="Trebuchet MS"/>
              </a:rPr>
              <a:t>太</a:t>
            </a:r>
            <a:r>
              <a:rPr lang="zh-TW" altLang="en-US" sz="2200" i="1" spc="-100" dirty="0">
                <a:latin typeface="Trebuchet MS"/>
                <a:cs typeface="Trebuchet MS"/>
              </a:rPr>
              <a:t>簡單</a:t>
            </a:r>
            <a:r>
              <a:rPr lang="zh-TW" altLang="en-US" sz="2200" i="1" spc="-100" dirty="0" smtClean="0">
                <a:latin typeface="Trebuchet MS"/>
                <a:cs typeface="Trebuchet MS"/>
              </a:rPr>
              <a:t>。</a:t>
            </a:r>
            <a:r>
              <a:rPr lang="zh-TW" altLang="en-US" sz="2200" i="1" spc="-100" dirty="0">
                <a:latin typeface="Trebuchet MS"/>
                <a:cs typeface="Trebuchet MS"/>
              </a:rPr>
              <a:t>不過重要的是明白自己所做的事情，而不是到處亂點，查看結果。 </a:t>
            </a:r>
            <a:endParaRPr sz="2200" dirty="0" smtClean="0">
              <a:latin typeface="Trebuchet MS"/>
              <a:cs typeface="Trebuchet MS"/>
            </a:endParaRPr>
          </a:p>
          <a:p>
            <a:pPr marL="391795" indent="-379730">
              <a:lnSpc>
                <a:spcPts val="3110"/>
              </a:lnSpc>
              <a:buFont typeface="Wingdings"/>
              <a:buChar char=""/>
              <a:tabLst>
                <a:tab pos="392430" algn="l"/>
              </a:tabLst>
            </a:pPr>
            <a:r>
              <a:rPr lang="zh-TW" altLang="en-US" sz="2600" b="1" spc="-215" dirty="0" smtClean="0">
                <a:latin typeface="Trebuchet MS"/>
                <a:cs typeface="Trebuchet MS"/>
              </a:rPr>
              <a:t>資料探勘中有太多的陷阱</a:t>
            </a:r>
            <a:endParaRPr sz="2600" dirty="0" smtClean="0">
              <a:latin typeface="Trebuchet MS"/>
              <a:cs typeface="Trebuchet MS"/>
            </a:endParaRPr>
          </a:p>
          <a:p>
            <a:pPr marL="871855" lvl="1" indent="-266700">
              <a:lnSpc>
                <a:spcPts val="2630"/>
              </a:lnSpc>
              <a:spcBef>
                <a:spcPts val="15"/>
              </a:spcBef>
              <a:buFont typeface="Trebuchet MS"/>
              <a:buChar char="–"/>
              <a:tabLst>
                <a:tab pos="872490" algn="l"/>
              </a:tabLst>
            </a:pPr>
            <a:r>
              <a:rPr lang="zh-TW" altLang="en-US" sz="2200" i="1" spc="-165" dirty="0" smtClean="0">
                <a:latin typeface="Trebuchet MS"/>
                <a:cs typeface="Trebuchet MS"/>
              </a:rPr>
              <a:t>你需要理解自己</a:t>
            </a:r>
            <a:r>
              <a:rPr lang="zh-TW" altLang="en-US" sz="2200" i="1" spc="-165" dirty="0">
                <a:latin typeface="Trebuchet MS"/>
                <a:cs typeface="Trebuchet MS"/>
              </a:rPr>
              <a:t>所做的</a:t>
            </a:r>
            <a:r>
              <a:rPr lang="zh-TW" altLang="en-US" sz="2200" i="1" spc="-165" dirty="0" smtClean="0">
                <a:latin typeface="Trebuchet MS"/>
                <a:cs typeface="Trebuchet MS"/>
              </a:rPr>
              <a:t>事</a:t>
            </a:r>
            <a:endParaRPr sz="2200" dirty="0">
              <a:latin typeface="Trebuchet MS"/>
              <a:cs typeface="Trebuchet MS"/>
            </a:endParaRPr>
          </a:p>
          <a:p>
            <a:pPr marL="391795" indent="-379730">
              <a:lnSpc>
                <a:spcPts val="3110"/>
              </a:lnSpc>
              <a:buFont typeface="Wingdings"/>
              <a:buChar char=""/>
              <a:tabLst>
                <a:tab pos="392430" algn="l"/>
              </a:tabLst>
            </a:pPr>
            <a:r>
              <a:rPr lang="zh-TW" altLang="en-US" sz="2600" b="1" spc="-185" dirty="0" smtClean="0">
                <a:latin typeface="Trebuchet MS"/>
                <a:cs typeface="Trebuchet MS"/>
              </a:rPr>
              <a:t>專注在</a:t>
            </a:r>
            <a:r>
              <a:rPr lang="zh-TW" altLang="en-US" sz="2600" b="1" spc="-140" dirty="0" smtClean="0">
                <a:latin typeface="Trebuchet MS"/>
                <a:cs typeface="Trebuchet MS"/>
              </a:rPr>
              <a:t>評估</a:t>
            </a:r>
            <a:r>
              <a:rPr sz="2600" b="1" spc="-140" dirty="0" smtClean="0">
                <a:latin typeface="Trebuchet MS"/>
                <a:cs typeface="Trebuchet MS"/>
              </a:rPr>
              <a:t> </a:t>
            </a:r>
            <a:r>
              <a:rPr sz="2600" b="1" spc="-65" dirty="0" smtClean="0">
                <a:latin typeface="Trebuchet MS"/>
                <a:cs typeface="Trebuchet MS"/>
              </a:rPr>
              <a:t>…</a:t>
            </a:r>
            <a:r>
              <a:rPr lang="zh-TW" altLang="en-US" sz="2600" b="1" spc="-65" dirty="0">
                <a:latin typeface="Trebuchet MS"/>
                <a:cs typeface="Trebuchet MS"/>
              </a:rPr>
              <a:t>以及結果的顯著</a:t>
            </a:r>
            <a:r>
              <a:rPr lang="zh-TW" altLang="en-US" sz="2600" b="1" spc="-65" dirty="0" smtClean="0">
                <a:latin typeface="Trebuchet MS"/>
                <a:cs typeface="Trebuchet MS"/>
              </a:rPr>
              <a:t>性</a:t>
            </a:r>
            <a:endParaRPr sz="2600" dirty="0">
              <a:latin typeface="Trebuchet MS"/>
              <a:cs typeface="Trebuchet MS"/>
            </a:endParaRPr>
          </a:p>
          <a:p>
            <a:pPr marL="871855" lvl="1" indent="-266700">
              <a:lnSpc>
                <a:spcPct val="100000"/>
              </a:lnSpc>
              <a:spcBef>
                <a:spcPts val="15"/>
              </a:spcBef>
              <a:buFont typeface="Trebuchet MS"/>
              <a:buChar char="–"/>
              <a:tabLst>
                <a:tab pos="872490" algn="l"/>
              </a:tabLst>
            </a:pPr>
            <a:r>
              <a:rPr lang="zh-TW" altLang="en-US" sz="2200" i="1" spc="-155" dirty="0">
                <a:latin typeface="Trebuchet MS"/>
                <a:cs typeface="Trebuchet MS"/>
              </a:rPr>
              <a:t>不同的算法有不同的</a:t>
            </a:r>
            <a:r>
              <a:rPr lang="zh-TW" altLang="en-US" sz="2200" i="1" spc="-155" dirty="0" smtClean="0">
                <a:latin typeface="Trebuchet MS"/>
                <a:cs typeface="Trebuchet MS"/>
              </a:rPr>
              <a:t>性能 </a:t>
            </a:r>
            <a:r>
              <a:rPr sz="2200" i="1" spc="285" dirty="0" smtClean="0">
                <a:latin typeface="Trebuchet MS"/>
                <a:cs typeface="Trebuchet MS"/>
              </a:rPr>
              <a:t>–</a:t>
            </a:r>
            <a:r>
              <a:rPr sz="2200" i="1" spc="-465" dirty="0" smtClean="0">
                <a:latin typeface="Trebuchet MS"/>
                <a:cs typeface="Trebuchet MS"/>
              </a:rPr>
              <a:t> </a:t>
            </a:r>
            <a:r>
              <a:rPr lang="zh-TW" altLang="en-US" sz="2200" i="1" spc="-130" dirty="0" smtClean="0">
                <a:latin typeface="Trebuchet MS"/>
                <a:cs typeface="Trebuchet MS"/>
              </a:rPr>
              <a:t>但它真的那麼重要嗎</a:t>
            </a:r>
            <a:r>
              <a:rPr lang="zh-TW" altLang="en-US" sz="2200" i="1" spc="-90" dirty="0">
                <a:latin typeface="Trebuchet MS"/>
                <a:cs typeface="Trebuchet MS"/>
              </a:rPr>
              <a:t>？你應該把時間花在</a:t>
            </a:r>
            <a:r>
              <a:rPr lang="zh-TW" altLang="en-US" sz="2200" i="1" spc="-90" dirty="0" smtClean="0">
                <a:latin typeface="Trebuchet MS"/>
                <a:cs typeface="Trebuchet MS"/>
              </a:rPr>
              <a:t>研究特徵</a:t>
            </a:r>
            <a:r>
              <a:rPr lang="zh-TW" altLang="en-US" sz="2200" i="1" spc="-90" dirty="0">
                <a:latin typeface="Trebuchet MS"/>
                <a:cs typeface="Trebuchet MS"/>
              </a:rPr>
              <a:t>、</a:t>
            </a:r>
            <a:r>
              <a:rPr lang="zh-TW" altLang="en-US" sz="2200" i="1" spc="-90" dirty="0" smtClean="0">
                <a:latin typeface="Trebuchet MS"/>
                <a:cs typeface="Trebuchet MS"/>
              </a:rPr>
              <a:t>問題</a:t>
            </a:r>
            <a:r>
              <a:rPr lang="zh-TW" altLang="en-US" sz="2200" i="1" spc="-90" dirty="0">
                <a:latin typeface="Trebuchet MS"/>
                <a:cs typeface="Trebuchet MS"/>
              </a:rPr>
              <a:t>描述和你工作的操作環境上，而不是浪費在尋找最佳算法上</a:t>
            </a:r>
            <a:endParaRPr sz="2200" dirty="0">
              <a:latin typeface="Trebuchet MS"/>
              <a:cs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7518"/>
            <a:ext cx="3456940"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5.4</a:t>
            </a:r>
            <a:r>
              <a:rPr sz="3200" spc="-35" dirty="0"/>
              <a:t> </a:t>
            </a:r>
            <a:r>
              <a:rPr lang="zh-TW" altLang="en-US" sz="3200" spc="-5" dirty="0" smtClean="0"/>
              <a:t>總結</a:t>
            </a:r>
            <a:endParaRPr sz="3200" dirty="0"/>
          </a:p>
        </p:txBody>
      </p:sp>
      <p:sp>
        <p:nvSpPr>
          <p:cNvPr id="3" name="object 3"/>
          <p:cNvSpPr txBox="1"/>
          <p:nvPr/>
        </p:nvSpPr>
        <p:spPr>
          <a:xfrm>
            <a:off x="1494536" y="741654"/>
            <a:ext cx="10545064" cy="6135013"/>
          </a:xfrm>
          <a:prstGeom prst="rect">
            <a:avLst/>
          </a:prstGeom>
        </p:spPr>
        <p:txBody>
          <a:bodyPr vert="horz" wrap="square" lIns="0" tIns="190500" rIns="0" bIns="0" rtlCol="0">
            <a:spAutoFit/>
          </a:bodyPr>
          <a:lstStyle/>
          <a:p>
            <a:pPr marL="12700">
              <a:lnSpc>
                <a:spcPct val="100000"/>
              </a:lnSpc>
              <a:spcBef>
                <a:spcPts val="1500"/>
              </a:spcBef>
            </a:pPr>
            <a:r>
              <a:rPr lang="zh-TW" altLang="en-US" sz="2800" b="1" spc="-95" dirty="0" smtClean="0">
                <a:latin typeface="Trebuchet MS"/>
                <a:cs typeface="Trebuchet MS"/>
              </a:rPr>
              <a:t>關於資料探勘，什麼是我們沒有提到的？</a:t>
            </a:r>
            <a:endParaRPr sz="2800" dirty="0">
              <a:latin typeface="Trebuchet MS"/>
              <a:cs typeface="Trebuchet MS"/>
            </a:endParaRPr>
          </a:p>
          <a:p>
            <a:pPr marL="607695" indent="-380365">
              <a:lnSpc>
                <a:spcPct val="100000"/>
              </a:lnSpc>
              <a:spcBef>
                <a:spcPts val="1195"/>
              </a:spcBef>
              <a:buFont typeface="Wingdings"/>
              <a:buChar char=""/>
              <a:tabLst>
                <a:tab pos="608330" algn="l"/>
              </a:tabLst>
            </a:pPr>
            <a:r>
              <a:rPr lang="zh-TW" altLang="en-US" sz="2400" b="1" spc="-175" dirty="0">
                <a:latin typeface="Trebuchet MS"/>
                <a:cs typeface="Trebuchet MS"/>
              </a:rPr>
              <a:t>過濾分類器</a:t>
            </a:r>
            <a:r>
              <a:rPr lang="zh-TW" altLang="en-US" sz="2400" b="1" spc="-175" dirty="0" smtClean="0">
                <a:latin typeface="Trebuchet MS"/>
                <a:cs typeface="Trebuchet MS"/>
              </a:rPr>
              <a:t>技術</a:t>
            </a:r>
            <a:endParaRPr sz="2400" dirty="0">
              <a:latin typeface="Trebuchet MS"/>
              <a:cs typeface="Trebuchet MS"/>
            </a:endParaRPr>
          </a:p>
          <a:p>
            <a:pPr marL="986790">
              <a:lnSpc>
                <a:spcPct val="100000"/>
              </a:lnSpc>
              <a:spcBef>
                <a:spcPts val="475"/>
              </a:spcBef>
            </a:pPr>
            <a:r>
              <a:rPr lang="zh-TW" altLang="en-US" i="1" spc="-145" dirty="0">
                <a:latin typeface="Trebuchet MS"/>
                <a:cs typeface="Trebuchet MS"/>
              </a:rPr>
              <a:t>用來過濾</a:t>
            </a:r>
            <a:r>
              <a:rPr lang="zh-TW" altLang="en-US" i="1" spc="-145" dirty="0" smtClean="0">
                <a:latin typeface="Trebuchet MS"/>
                <a:cs typeface="Trebuchet MS"/>
              </a:rPr>
              <a:t>訓練資</a:t>
            </a:r>
            <a:r>
              <a:rPr lang="zh-TW" altLang="en-US" i="1" spc="-145" dirty="0">
                <a:latin typeface="Trebuchet MS"/>
                <a:cs typeface="Trebuchet MS"/>
              </a:rPr>
              <a:t>料</a:t>
            </a:r>
            <a:r>
              <a:rPr lang="zh-TW" altLang="en-US" i="1" spc="-145" dirty="0" smtClean="0">
                <a:latin typeface="Trebuchet MS"/>
                <a:cs typeface="Trebuchet MS"/>
              </a:rPr>
              <a:t>，</a:t>
            </a:r>
            <a:r>
              <a:rPr lang="zh-TW" altLang="en-US" i="1" spc="-145" dirty="0">
                <a:latin typeface="Trebuchet MS"/>
                <a:cs typeface="Trebuchet MS"/>
              </a:rPr>
              <a:t>而不是測試</a:t>
            </a:r>
            <a:r>
              <a:rPr lang="zh-TW" altLang="en-US" i="1" spc="-145" dirty="0" smtClean="0">
                <a:latin typeface="Trebuchet MS"/>
                <a:cs typeface="Trebuchet MS"/>
              </a:rPr>
              <a:t>數資料 </a:t>
            </a:r>
            <a:r>
              <a:rPr sz="1800" i="1" spc="235" dirty="0" smtClean="0">
                <a:latin typeface="Trebuchet MS"/>
                <a:cs typeface="Trebuchet MS"/>
              </a:rPr>
              <a:t>–</a:t>
            </a:r>
            <a:r>
              <a:rPr lang="zh-TW" altLang="en-US" i="1" spc="-380" dirty="0" smtClean="0">
                <a:latin typeface="Trebuchet MS"/>
                <a:cs typeface="Trebuchet MS"/>
              </a:rPr>
              <a:t>經常</a:t>
            </a:r>
            <a:r>
              <a:rPr lang="zh-TW" altLang="en-US" i="1" spc="-380" dirty="0">
                <a:latin typeface="Trebuchet MS"/>
                <a:cs typeface="Trebuchet MS"/>
              </a:rPr>
              <a:t>需要在交叉驗證時這麽做</a:t>
            </a:r>
            <a:endParaRPr sz="1800" dirty="0">
              <a:latin typeface="Trebuchet MS"/>
              <a:cs typeface="Trebuchet MS"/>
            </a:endParaRPr>
          </a:p>
          <a:p>
            <a:pPr marL="607695" indent="-380365">
              <a:lnSpc>
                <a:spcPct val="100000"/>
              </a:lnSpc>
              <a:spcBef>
                <a:spcPts val="535"/>
              </a:spcBef>
              <a:buFont typeface="Wingdings"/>
              <a:buChar char=""/>
              <a:tabLst>
                <a:tab pos="608330" algn="l"/>
              </a:tabLst>
            </a:pPr>
            <a:r>
              <a:rPr lang="zh-TW" altLang="en-US" sz="2400" b="1" spc="-130" dirty="0" smtClean="0">
                <a:latin typeface="Trebuchet MS"/>
                <a:cs typeface="Trebuchet MS"/>
              </a:rPr>
              <a:t>成本敏感</a:t>
            </a:r>
            <a:r>
              <a:rPr lang="en-US" altLang="zh-TW" sz="2400" b="1" spc="-130" dirty="0" smtClean="0">
                <a:latin typeface="Trebuchet MS"/>
                <a:cs typeface="Trebuchet MS"/>
              </a:rPr>
              <a:t>(</a:t>
            </a:r>
            <a:r>
              <a:rPr sz="2400" b="1" spc="-130" dirty="0" smtClean="0">
                <a:latin typeface="Trebuchet MS"/>
                <a:cs typeface="Trebuchet MS"/>
              </a:rPr>
              <a:t>Cost‐sensitive</a:t>
            </a:r>
            <a:r>
              <a:rPr lang="en-US" sz="2400" b="1" spc="-130" dirty="0" smtClean="0">
                <a:latin typeface="Trebuchet MS"/>
                <a:cs typeface="Trebuchet MS"/>
              </a:rPr>
              <a:t>)</a:t>
            </a:r>
            <a:r>
              <a:rPr lang="zh-TW" altLang="en-US" sz="2400" b="1" spc="-130" dirty="0" smtClean="0">
                <a:latin typeface="Trebuchet MS"/>
                <a:cs typeface="Trebuchet MS"/>
              </a:rPr>
              <a:t>評估</a:t>
            </a:r>
            <a:r>
              <a:rPr lang="zh-TW" altLang="en-US" sz="2400" b="1" spc="-130" dirty="0" smtClean="0">
                <a:latin typeface="Trebuchet MS"/>
                <a:cs typeface="Trebuchet MS"/>
              </a:rPr>
              <a:t>和分類</a:t>
            </a:r>
            <a:endParaRPr sz="2400" dirty="0">
              <a:latin typeface="Trebuchet MS"/>
              <a:cs typeface="Trebuchet MS"/>
            </a:endParaRPr>
          </a:p>
          <a:p>
            <a:pPr marL="986790">
              <a:lnSpc>
                <a:spcPct val="100000"/>
              </a:lnSpc>
              <a:spcBef>
                <a:spcPts val="475"/>
              </a:spcBef>
            </a:pPr>
            <a:r>
              <a:rPr lang="zh-TW" altLang="en-US" sz="1800" i="1" spc="-100" dirty="0" smtClean="0">
                <a:latin typeface="Trebuchet MS"/>
                <a:cs typeface="Trebuchet MS"/>
              </a:rPr>
              <a:t>評估以及最小化成本，而非誤差值 </a:t>
            </a:r>
            <a:endParaRPr sz="1800" dirty="0">
              <a:latin typeface="Trebuchet MS"/>
              <a:cs typeface="Trebuchet MS"/>
            </a:endParaRPr>
          </a:p>
          <a:p>
            <a:pPr marL="607695" indent="-380365">
              <a:lnSpc>
                <a:spcPct val="100000"/>
              </a:lnSpc>
              <a:spcBef>
                <a:spcPts val="535"/>
              </a:spcBef>
              <a:buFont typeface="Wingdings"/>
              <a:buChar char=""/>
              <a:tabLst>
                <a:tab pos="608330" algn="l"/>
              </a:tabLst>
            </a:pPr>
            <a:r>
              <a:rPr lang="zh-TW" altLang="en-US" sz="2400" b="1" spc="-145" dirty="0" smtClean="0">
                <a:latin typeface="Trebuchet MS"/>
                <a:cs typeface="Trebuchet MS"/>
              </a:rPr>
              <a:t>屬性選擇</a:t>
            </a:r>
            <a:endParaRPr sz="2400" dirty="0">
              <a:latin typeface="Trebuchet MS"/>
              <a:cs typeface="Trebuchet MS"/>
            </a:endParaRPr>
          </a:p>
          <a:p>
            <a:pPr marL="986790">
              <a:lnSpc>
                <a:spcPct val="100000"/>
              </a:lnSpc>
              <a:spcBef>
                <a:spcPts val="470"/>
              </a:spcBef>
            </a:pPr>
            <a:r>
              <a:rPr lang="zh-TW" altLang="en-US" sz="1800" i="1" spc="-114" dirty="0" smtClean="0">
                <a:latin typeface="Trebuchet MS"/>
                <a:cs typeface="Trebuchet MS"/>
              </a:rPr>
              <a:t>選擇屬性的子集合，使用在</a:t>
            </a:r>
            <a:r>
              <a:rPr lang="zh-TW" altLang="en-US" i="1" spc="-114" dirty="0" smtClean="0">
                <a:latin typeface="Trebuchet MS"/>
                <a:cs typeface="Trebuchet MS"/>
              </a:rPr>
              <a:t>模型學習上</a:t>
            </a:r>
            <a:endParaRPr sz="1800" dirty="0">
              <a:latin typeface="Trebuchet MS"/>
              <a:cs typeface="Trebuchet MS"/>
            </a:endParaRPr>
          </a:p>
          <a:p>
            <a:pPr marL="607695" indent="-380365">
              <a:lnSpc>
                <a:spcPct val="100000"/>
              </a:lnSpc>
              <a:spcBef>
                <a:spcPts val="535"/>
              </a:spcBef>
              <a:buFont typeface="Wingdings"/>
              <a:buChar char=""/>
              <a:tabLst>
                <a:tab pos="608330" algn="l"/>
              </a:tabLst>
            </a:pPr>
            <a:r>
              <a:rPr lang="zh-TW" altLang="en-US" sz="2400" b="1" spc="-140" dirty="0">
                <a:latin typeface="Trebuchet MS"/>
                <a:cs typeface="Trebuchet MS"/>
              </a:rPr>
              <a:t>聚</a:t>
            </a:r>
            <a:r>
              <a:rPr lang="zh-TW" altLang="en-US" sz="2400" b="1" spc="-140" dirty="0" smtClean="0">
                <a:latin typeface="Trebuchet MS"/>
                <a:cs typeface="Trebuchet MS"/>
              </a:rPr>
              <a:t>類</a:t>
            </a:r>
            <a:r>
              <a:rPr lang="en-US" altLang="zh-TW" sz="2400" b="1" spc="-140" dirty="0" smtClean="0">
                <a:latin typeface="Trebuchet MS"/>
                <a:cs typeface="Trebuchet MS"/>
              </a:rPr>
              <a:t>(</a:t>
            </a:r>
            <a:r>
              <a:rPr sz="2400" b="1" spc="-140" dirty="0" smtClean="0">
                <a:latin typeface="Trebuchet MS"/>
                <a:cs typeface="Trebuchet MS"/>
              </a:rPr>
              <a:t>Clustering</a:t>
            </a:r>
            <a:r>
              <a:rPr lang="en-US" altLang="zh-TW" sz="2400" b="1" spc="-140" dirty="0" smtClean="0">
                <a:latin typeface="Trebuchet MS"/>
                <a:cs typeface="Trebuchet MS"/>
              </a:rPr>
              <a:t>)</a:t>
            </a:r>
            <a:endParaRPr sz="2400" dirty="0">
              <a:latin typeface="Trebuchet MS"/>
              <a:cs typeface="Trebuchet MS"/>
            </a:endParaRPr>
          </a:p>
          <a:p>
            <a:pPr marL="986790">
              <a:lnSpc>
                <a:spcPct val="100000"/>
              </a:lnSpc>
              <a:spcBef>
                <a:spcPts val="475"/>
              </a:spcBef>
            </a:pPr>
            <a:r>
              <a:rPr lang="zh-TW" altLang="en-US" i="1" spc="-100" dirty="0">
                <a:latin typeface="Trebuchet MS"/>
                <a:cs typeface="Trebuchet MS"/>
              </a:rPr>
              <a:t>即使沒有類</a:t>
            </a:r>
            <a:r>
              <a:rPr lang="zh-TW" altLang="en-US" i="1" spc="-100" dirty="0" smtClean="0">
                <a:latin typeface="Trebuchet MS"/>
                <a:cs typeface="Trebuchet MS"/>
              </a:rPr>
              <a:t>值，但你想要發現</a:t>
            </a:r>
            <a:r>
              <a:rPr lang="zh-TW" altLang="en-US" i="1" spc="-100" dirty="0">
                <a:latin typeface="Trebuchet MS"/>
                <a:cs typeface="Trebuchet MS"/>
              </a:rPr>
              <a:t>一些資訊，所以根據屬性值聚合實例</a:t>
            </a:r>
            <a:endParaRPr sz="1800" dirty="0">
              <a:latin typeface="Trebuchet MS"/>
              <a:cs typeface="Trebuchet MS"/>
            </a:endParaRPr>
          </a:p>
          <a:p>
            <a:pPr marL="607695" indent="-380365">
              <a:lnSpc>
                <a:spcPct val="100000"/>
              </a:lnSpc>
              <a:spcBef>
                <a:spcPts val="535"/>
              </a:spcBef>
              <a:buFont typeface="Wingdings"/>
              <a:buChar char=""/>
              <a:tabLst>
                <a:tab pos="608330" algn="l"/>
              </a:tabLst>
            </a:pPr>
            <a:r>
              <a:rPr lang="zh-TW" altLang="en-US" sz="2400" b="1" spc="-114" dirty="0">
                <a:latin typeface="Trebuchet MS"/>
                <a:cs typeface="Trebuchet MS"/>
              </a:rPr>
              <a:t>關聯</a:t>
            </a:r>
            <a:r>
              <a:rPr lang="zh-TW" altLang="en-US" sz="2400" b="1" spc="-114" dirty="0" smtClean="0">
                <a:latin typeface="Trebuchet MS"/>
                <a:cs typeface="Trebuchet MS"/>
              </a:rPr>
              <a:t>規則</a:t>
            </a:r>
            <a:r>
              <a:rPr lang="en-US" altLang="zh-TW" sz="2400" b="1" spc="-114" dirty="0" smtClean="0">
                <a:latin typeface="Trebuchet MS"/>
                <a:cs typeface="Trebuchet MS"/>
              </a:rPr>
              <a:t>(</a:t>
            </a:r>
            <a:r>
              <a:rPr sz="2400" b="1" spc="-114" dirty="0" smtClean="0">
                <a:latin typeface="Trebuchet MS"/>
                <a:cs typeface="Trebuchet MS"/>
              </a:rPr>
              <a:t>Association</a:t>
            </a:r>
            <a:r>
              <a:rPr sz="2400" b="1" spc="-190" dirty="0" smtClean="0">
                <a:latin typeface="Trebuchet MS"/>
                <a:cs typeface="Trebuchet MS"/>
              </a:rPr>
              <a:t> </a:t>
            </a:r>
            <a:r>
              <a:rPr sz="2400" b="1" spc="-140" dirty="0" smtClean="0">
                <a:latin typeface="Trebuchet MS"/>
                <a:cs typeface="Trebuchet MS"/>
              </a:rPr>
              <a:t>rules</a:t>
            </a:r>
            <a:r>
              <a:rPr lang="en-US" altLang="zh-TW" sz="2400" b="1" spc="-140" dirty="0" smtClean="0">
                <a:latin typeface="Trebuchet MS"/>
                <a:cs typeface="Trebuchet MS"/>
              </a:rPr>
              <a:t>)</a:t>
            </a:r>
            <a:endParaRPr sz="2400" dirty="0">
              <a:latin typeface="Trebuchet MS"/>
              <a:cs typeface="Trebuchet MS"/>
            </a:endParaRPr>
          </a:p>
          <a:p>
            <a:pPr marL="986790">
              <a:lnSpc>
                <a:spcPct val="100000"/>
              </a:lnSpc>
              <a:spcBef>
                <a:spcPts val="475"/>
              </a:spcBef>
            </a:pPr>
            <a:r>
              <a:rPr lang="zh-TW" altLang="en-US" i="1" spc="-125" dirty="0">
                <a:latin typeface="Trebuchet MS"/>
                <a:cs typeface="Trebuchet MS"/>
              </a:rPr>
              <a:t>在</a:t>
            </a:r>
            <a:r>
              <a:rPr lang="zh-TW" altLang="en-US" i="1" spc="-125" dirty="0" smtClean="0">
                <a:latin typeface="Trebuchet MS"/>
                <a:cs typeface="Trebuchet MS"/>
              </a:rPr>
              <a:t>沒有提到特定</a:t>
            </a:r>
            <a:r>
              <a:rPr lang="zh-TW" altLang="en-US" i="1" spc="-125" dirty="0">
                <a:latin typeface="Trebuchet MS"/>
                <a:cs typeface="Trebuchet MS"/>
              </a:rPr>
              <a:t>的</a:t>
            </a:r>
            <a:r>
              <a:rPr lang="zh-TW" altLang="en-US" i="1" spc="-125" dirty="0" smtClean="0">
                <a:latin typeface="Trebuchet MS"/>
                <a:cs typeface="Trebuchet MS"/>
              </a:rPr>
              <a:t>類別的情況下，</a:t>
            </a:r>
            <a:r>
              <a:rPr lang="zh-TW" altLang="en-US" i="1" spc="-105" dirty="0" smtClean="0">
                <a:latin typeface="Trebuchet MS"/>
                <a:cs typeface="Trebuchet MS"/>
              </a:rPr>
              <a:t>找到</a:t>
            </a:r>
            <a:r>
              <a:rPr lang="zh-TW" altLang="en-US" i="1" spc="-105" dirty="0">
                <a:latin typeface="Trebuchet MS"/>
                <a:cs typeface="Trebuchet MS"/>
              </a:rPr>
              <a:t>屬性之間的聯</a:t>
            </a:r>
            <a:r>
              <a:rPr lang="zh-TW" altLang="en-US" i="1" spc="-105" dirty="0" smtClean="0">
                <a:latin typeface="Trebuchet MS"/>
                <a:cs typeface="Trebuchet MS"/>
              </a:rPr>
              <a:t>系</a:t>
            </a:r>
            <a:endParaRPr sz="1800" dirty="0">
              <a:latin typeface="Trebuchet MS"/>
              <a:cs typeface="Trebuchet MS"/>
            </a:endParaRPr>
          </a:p>
          <a:p>
            <a:pPr marL="607695" indent="-380365">
              <a:lnSpc>
                <a:spcPct val="100000"/>
              </a:lnSpc>
              <a:spcBef>
                <a:spcPts val="530"/>
              </a:spcBef>
              <a:buFont typeface="Wingdings"/>
              <a:buChar char=""/>
              <a:tabLst>
                <a:tab pos="608330" algn="l"/>
              </a:tabLst>
            </a:pPr>
            <a:r>
              <a:rPr lang="zh-TW" altLang="en-US" sz="2400" b="1" spc="-265" dirty="0" smtClean="0">
                <a:latin typeface="Trebuchet MS"/>
                <a:cs typeface="Trebuchet MS"/>
              </a:rPr>
              <a:t>文本分類</a:t>
            </a:r>
            <a:endParaRPr sz="2400" dirty="0">
              <a:latin typeface="Trebuchet MS"/>
              <a:cs typeface="Trebuchet MS"/>
            </a:endParaRPr>
          </a:p>
          <a:p>
            <a:pPr marL="986790">
              <a:lnSpc>
                <a:spcPct val="100000"/>
              </a:lnSpc>
              <a:spcBef>
                <a:spcPts val="475"/>
              </a:spcBef>
            </a:pPr>
            <a:r>
              <a:rPr lang="zh-TW" altLang="en-US" i="1" spc="-75" dirty="0">
                <a:latin typeface="Trebuchet MS"/>
                <a:cs typeface="Trebuchet MS"/>
              </a:rPr>
              <a:t>幫助你處理文本數據，如單詞、字符、或</a:t>
            </a:r>
            <a:r>
              <a:rPr lang="en-US" altLang="zh-TW" i="1" spc="-75" dirty="0">
                <a:latin typeface="Trebuchet MS"/>
                <a:cs typeface="Trebuchet MS"/>
              </a:rPr>
              <a:t>n-grams</a:t>
            </a:r>
            <a:r>
              <a:rPr lang="zh-TW" altLang="en-US" i="1" spc="-75" dirty="0">
                <a:latin typeface="Trebuchet MS"/>
                <a:cs typeface="Trebuchet MS"/>
              </a:rPr>
              <a:t>短語（三、四或五個連續的字符序列） </a:t>
            </a:r>
            <a:endParaRPr sz="1800" dirty="0">
              <a:latin typeface="Trebuchet MS"/>
              <a:cs typeface="Trebuchet MS"/>
            </a:endParaRPr>
          </a:p>
          <a:p>
            <a:pPr marL="607695" indent="-380365">
              <a:lnSpc>
                <a:spcPct val="100000"/>
              </a:lnSpc>
              <a:spcBef>
                <a:spcPts val="535"/>
              </a:spcBef>
              <a:buFont typeface="Wingdings"/>
              <a:buChar char=""/>
              <a:tabLst>
                <a:tab pos="608330" algn="l"/>
              </a:tabLst>
            </a:pPr>
            <a:r>
              <a:rPr sz="2400" b="1" spc="-125" dirty="0">
                <a:latin typeface="Trebuchet MS"/>
                <a:cs typeface="Trebuchet MS"/>
              </a:rPr>
              <a:t>Weka</a:t>
            </a:r>
            <a:r>
              <a:rPr sz="2400" b="1" spc="-185" dirty="0">
                <a:latin typeface="Trebuchet MS"/>
                <a:cs typeface="Trebuchet MS"/>
              </a:rPr>
              <a:t> </a:t>
            </a:r>
            <a:r>
              <a:rPr sz="2400" b="1" spc="-165" dirty="0">
                <a:latin typeface="Trebuchet MS"/>
                <a:cs typeface="Trebuchet MS"/>
              </a:rPr>
              <a:t>Experimenter</a:t>
            </a:r>
            <a:endParaRPr sz="2400" dirty="0">
              <a:latin typeface="Trebuchet MS"/>
              <a:cs typeface="Trebuchet MS"/>
            </a:endParaRPr>
          </a:p>
          <a:p>
            <a:pPr marL="986790">
              <a:lnSpc>
                <a:spcPct val="100000"/>
              </a:lnSpc>
              <a:spcBef>
                <a:spcPts val="475"/>
              </a:spcBef>
            </a:pPr>
            <a:r>
              <a:rPr lang="zh-TW" altLang="en-US" sz="1800" i="1" spc="-95" dirty="0" smtClean="0">
                <a:latin typeface="Trebuchet MS"/>
                <a:cs typeface="Trebuchet MS"/>
              </a:rPr>
              <a:t>自動計算平均值和標準差</a:t>
            </a:r>
            <a:r>
              <a:rPr sz="1800" i="1" spc="-125" dirty="0" smtClean="0">
                <a:latin typeface="Trebuchet MS"/>
                <a:cs typeface="Trebuchet MS"/>
              </a:rPr>
              <a:t> </a:t>
            </a:r>
            <a:r>
              <a:rPr sz="1800" i="1" spc="-80" dirty="0">
                <a:latin typeface="Trebuchet MS"/>
                <a:cs typeface="Trebuchet MS"/>
              </a:rPr>
              <a:t>…</a:t>
            </a:r>
            <a:r>
              <a:rPr sz="1800" i="1" spc="-135" dirty="0">
                <a:latin typeface="Trebuchet MS"/>
                <a:cs typeface="Trebuchet MS"/>
              </a:rPr>
              <a:t> </a:t>
            </a:r>
            <a:r>
              <a:rPr lang="zh-TW" altLang="en-US" sz="1800" i="1" spc="-135" dirty="0" smtClean="0">
                <a:latin typeface="Trebuchet MS"/>
                <a:cs typeface="Trebuchet MS"/>
              </a:rPr>
              <a:t>等等</a:t>
            </a:r>
            <a:endParaRPr sz="18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sp>
        <p:nvSpPr>
          <p:cNvPr id="11" name="文字方塊 10"/>
          <p:cNvSpPr txBox="1"/>
          <p:nvPr/>
        </p:nvSpPr>
        <p:spPr>
          <a:xfrm>
            <a:off x="1066800" y="1066800"/>
            <a:ext cx="6282489" cy="830997"/>
          </a:xfrm>
          <a:prstGeom prst="rect">
            <a:avLst/>
          </a:prstGeom>
          <a:noFill/>
        </p:spPr>
        <p:txBody>
          <a:bodyPr wrap="none" rtlCol="0">
            <a:spAutoFit/>
          </a:bodyPr>
          <a:lstStyle/>
          <a:p>
            <a:r>
              <a:rPr lang="zh-TW" altLang="en-US" sz="2400" b="1" dirty="0" smtClean="0"/>
              <a:t>這是更好的想像</a:t>
            </a:r>
            <a:r>
              <a:rPr lang="en-US" altLang="zh-TW" sz="2400" b="1" dirty="0" smtClean="0"/>
              <a:t>——</a:t>
            </a:r>
            <a:r>
              <a:rPr lang="zh-TW" altLang="en-US" sz="2400" b="1" dirty="0" smtClean="0"/>
              <a:t>整個過程會是一個循環！</a:t>
            </a:r>
            <a:endParaRPr lang="en-US" altLang="zh-TW" sz="2400" b="1" dirty="0" smtClean="0"/>
          </a:p>
          <a:p>
            <a:r>
              <a:rPr lang="en-US" altLang="zh-TW" sz="2400" b="1" dirty="0" smtClean="0"/>
              <a:t>Weka</a:t>
            </a:r>
            <a:r>
              <a:rPr lang="zh-TW" altLang="en-US" sz="2400" b="1" dirty="0" smtClean="0"/>
              <a:t>很重要，它是圓圈的中心。</a:t>
            </a:r>
            <a:endParaRPr lang="zh-TW" altLang="en-US" sz="2400" b="1" dirty="0"/>
          </a:p>
        </p:txBody>
      </p:sp>
      <p:pic>
        <p:nvPicPr>
          <p:cNvPr id="23" name="圖片 22"/>
          <p:cNvPicPr>
            <a:picLocks noChangeAspect="1"/>
          </p:cNvPicPr>
          <p:nvPr/>
        </p:nvPicPr>
        <p:blipFill>
          <a:blip r:embed="rId2"/>
          <a:stretch>
            <a:fillRect/>
          </a:stretch>
        </p:blipFill>
        <p:spPr>
          <a:xfrm>
            <a:off x="3680835" y="1873905"/>
            <a:ext cx="4514286" cy="4104762"/>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3456940"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5.4</a:t>
            </a:r>
            <a:r>
              <a:rPr sz="3200" spc="-35" dirty="0"/>
              <a:t> </a:t>
            </a:r>
            <a:r>
              <a:rPr lang="zh-TW" altLang="en-US" sz="3200" spc="-5" dirty="0" smtClean="0"/>
              <a:t>總結</a:t>
            </a:r>
            <a:endParaRPr sz="3200" dirty="0"/>
          </a:p>
        </p:txBody>
      </p:sp>
      <p:sp>
        <p:nvSpPr>
          <p:cNvPr id="3" name="object 3"/>
          <p:cNvSpPr txBox="1"/>
          <p:nvPr/>
        </p:nvSpPr>
        <p:spPr>
          <a:xfrm>
            <a:off x="1710182" y="1406690"/>
            <a:ext cx="8729218" cy="3880549"/>
          </a:xfrm>
          <a:prstGeom prst="rect">
            <a:avLst/>
          </a:prstGeom>
        </p:spPr>
        <p:txBody>
          <a:bodyPr vert="horz" wrap="square" lIns="0" tIns="101600" rIns="0" bIns="0" rtlCol="0">
            <a:spAutoFit/>
          </a:bodyPr>
          <a:lstStyle/>
          <a:p>
            <a:pPr marL="391795" indent="-379730">
              <a:lnSpc>
                <a:spcPct val="100000"/>
              </a:lnSpc>
              <a:spcBef>
                <a:spcPts val="800"/>
              </a:spcBef>
              <a:buFont typeface="Wingdings"/>
              <a:buChar char=""/>
              <a:tabLst>
                <a:tab pos="392430" algn="l"/>
              </a:tabLst>
            </a:pPr>
            <a:r>
              <a:rPr lang="zh-TW" altLang="en-US" sz="2800" b="1" spc="-114" dirty="0" smtClean="0">
                <a:latin typeface="Trebuchet MS"/>
                <a:cs typeface="Trebuchet MS"/>
              </a:rPr>
              <a:t>資料：資料探勘的輸入值</a:t>
            </a:r>
            <a:endParaRPr sz="2800" b="1" dirty="0">
              <a:latin typeface="Trebuchet MS"/>
              <a:cs typeface="Trebuchet MS"/>
            </a:endParaRPr>
          </a:p>
          <a:p>
            <a:pPr marL="871855" lvl="1" indent="-266700">
              <a:lnSpc>
                <a:spcPct val="100000"/>
              </a:lnSpc>
              <a:spcBef>
                <a:spcPts val="595"/>
              </a:spcBef>
              <a:buFont typeface="Trebuchet MS"/>
              <a:buChar char="–"/>
              <a:tabLst>
                <a:tab pos="872490" algn="l"/>
              </a:tabLst>
            </a:pPr>
            <a:r>
              <a:rPr lang="zh-TW" altLang="en-US" sz="2400" b="1" i="1" spc="-130" dirty="0" smtClean="0">
                <a:latin typeface="Trebuchet MS"/>
                <a:cs typeface="Trebuchet MS"/>
              </a:rPr>
              <a:t>記錄了事</a:t>
            </a:r>
            <a:r>
              <a:rPr lang="zh-TW" altLang="en-US" sz="2400" b="1" i="1" spc="-130" dirty="0">
                <a:latin typeface="Trebuchet MS"/>
                <a:cs typeface="Trebuchet MS"/>
              </a:rPr>
              <a:t>實</a:t>
            </a:r>
            <a:endParaRPr sz="2400" b="1" dirty="0">
              <a:latin typeface="Trebuchet MS"/>
              <a:cs typeface="Trebuchet MS"/>
            </a:endParaRPr>
          </a:p>
          <a:p>
            <a:pPr marL="391795" indent="-379730">
              <a:lnSpc>
                <a:spcPct val="100000"/>
              </a:lnSpc>
              <a:spcBef>
                <a:spcPts val="650"/>
              </a:spcBef>
              <a:buFont typeface="Wingdings"/>
              <a:buChar char=""/>
              <a:tabLst>
                <a:tab pos="392430" algn="l"/>
              </a:tabLst>
            </a:pPr>
            <a:r>
              <a:rPr lang="zh-TW" altLang="en-US" sz="2800" b="1" spc="-135" dirty="0" smtClean="0">
                <a:latin typeface="Trebuchet MS"/>
                <a:cs typeface="Trebuchet MS"/>
              </a:rPr>
              <a:t>資訊</a:t>
            </a:r>
            <a:r>
              <a:rPr lang="zh-TW" altLang="en-US" sz="2800" b="1" spc="-135" dirty="0" smtClean="0">
                <a:latin typeface="Trebuchet MS"/>
                <a:cs typeface="Trebuchet MS"/>
              </a:rPr>
              <a:t>：</a:t>
            </a:r>
            <a:r>
              <a:rPr lang="zh-TW" altLang="en-US" sz="2800" b="1" spc="-114" dirty="0" smtClean="0">
                <a:latin typeface="Trebuchet MS"/>
                <a:cs typeface="Trebuchet MS"/>
              </a:rPr>
              <a:t>資料</a:t>
            </a:r>
            <a:r>
              <a:rPr lang="zh-TW" altLang="en-US" sz="2800" b="1" spc="-114" dirty="0">
                <a:latin typeface="Trebuchet MS"/>
                <a:cs typeface="Trebuchet MS"/>
              </a:rPr>
              <a:t>探勘的</a:t>
            </a:r>
            <a:r>
              <a:rPr lang="zh-TW" altLang="en-US" sz="2800" b="1" spc="-114" dirty="0" smtClean="0">
                <a:latin typeface="Trebuchet MS"/>
                <a:cs typeface="Trebuchet MS"/>
              </a:rPr>
              <a:t>輸出值</a:t>
            </a:r>
            <a:endParaRPr sz="2800" b="1" dirty="0">
              <a:latin typeface="Trebuchet MS"/>
              <a:cs typeface="Trebuchet MS"/>
            </a:endParaRPr>
          </a:p>
          <a:p>
            <a:pPr marL="871855" lvl="1" indent="-266700">
              <a:lnSpc>
                <a:spcPct val="100000"/>
              </a:lnSpc>
              <a:spcBef>
                <a:spcPts val="600"/>
              </a:spcBef>
              <a:buFont typeface="Trebuchet MS"/>
              <a:buChar char="–"/>
              <a:tabLst>
                <a:tab pos="872490" algn="l"/>
              </a:tabLst>
            </a:pPr>
            <a:r>
              <a:rPr lang="zh-TW" altLang="en-US" sz="2400" b="1" i="1" spc="-145" dirty="0" smtClean="0">
                <a:latin typeface="Trebuchet MS"/>
                <a:cs typeface="Trebuchet MS"/>
              </a:rPr>
              <a:t>是一種形式或期望，可以</a:t>
            </a:r>
            <a:r>
              <a:rPr lang="zh-TW" altLang="en-US" sz="2400" b="1" i="1" spc="-145" dirty="0">
                <a:latin typeface="Trebuchet MS"/>
                <a:cs typeface="Trebuchet MS"/>
              </a:rPr>
              <a:t>成為在現實世界中有益的應用</a:t>
            </a:r>
            <a:endParaRPr sz="2400" b="1" dirty="0">
              <a:latin typeface="Trebuchet MS"/>
              <a:cs typeface="Trebuchet MS"/>
            </a:endParaRPr>
          </a:p>
          <a:p>
            <a:pPr marL="391795" indent="-379730">
              <a:lnSpc>
                <a:spcPct val="100000"/>
              </a:lnSpc>
              <a:spcBef>
                <a:spcPts val="650"/>
              </a:spcBef>
              <a:buFont typeface="Wingdings"/>
              <a:buChar char=""/>
              <a:tabLst>
                <a:tab pos="392430" algn="l"/>
              </a:tabLst>
            </a:pPr>
            <a:r>
              <a:rPr lang="zh-TW" altLang="en-US" sz="2800" b="1" spc="-150" dirty="0" smtClean="0">
                <a:latin typeface="Trebuchet MS"/>
                <a:cs typeface="Trebuchet MS"/>
              </a:rPr>
              <a:t>知識：</a:t>
            </a:r>
            <a:endParaRPr sz="2800" b="1" dirty="0" smtClean="0">
              <a:latin typeface="Trebuchet MS"/>
              <a:cs typeface="Trebuchet MS"/>
            </a:endParaRPr>
          </a:p>
          <a:p>
            <a:pPr marL="871855" lvl="1" indent="-266700">
              <a:spcBef>
                <a:spcPts val="595"/>
              </a:spcBef>
              <a:buFont typeface="Trebuchet MS"/>
              <a:buChar char="–"/>
              <a:tabLst>
                <a:tab pos="872490" algn="l"/>
              </a:tabLst>
            </a:pPr>
            <a:r>
              <a:rPr lang="zh-TW" altLang="en-US" sz="2400" b="1" spc="-150" dirty="0">
                <a:latin typeface="Trebuchet MS"/>
                <a:cs typeface="Trebuchet MS"/>
              </a:rPr>
              <a:t>所有期望的</a:t>
            </a:r>
            <a:r>
              <a:rPr lang="zh-TW" altLang="en-US" sz="2400" b="1" spc="-150" dirty="0" smtClean="0">
                <a:latin typeface="Trebuchet MS"/>
                <a:cs typeface="Trebuchet MS"/>
              </a:rPr>
              <a:t>集合</a:t>
            </a:r>
            <a:endParaRPr sz="2400" b="1" dirty="0" smtClean="0">
              <a:latin typeface="Trebuchet MS"/>
              <a:cs typeface="Trebuchet MS"/>
            </a:endParaRPr>
          </a:p>
          <a:p>
            <a:pPr marL="391795" indent="-379730">
              <a:lnSpc>
                <a:spcPct val="100000"/>
              </a:lnSpc>
              <a:spcBef>
                <a:spcPts val="650"/>
              </a:spcBef>
              <a:buFont typeface="Wingdings"/>
              <a:buChar char=""/>
              <a:tabLst>
                <a:tab pos="392430" algn="l"/>
              </a:tabLst>
            </a:pPr>
            <a:r>
              <a:rPr lang="zh-TW" altLang="en-US" sz="2800" b="1" spc="-90" dirty="0">
                <a:latin typeface="Trebuchet MS"/>
                <a:cs typeface="Trebuchet MS"/>
              </a:rPr>
              <a:t>智慧</a:t>
            </a:r>
            <a:endParaRPr sz="2800" b="1" dirty="0">
              <a:latin typeface="Trebuchet MS"/>
              <a:cs typeface="Trebuchet MS"/>
            </a:endParaRPr>
          </a:p>
          <a:p>
            <a:pPr marL="871855" lvl="1" indent="-266700">
              <a:lnSpc>
                <a:spcPct val="100000"/>
              </a:lnSpc>
              <a:spcBef>
                <a:spcPts val="600"/>
              </a:spcBef>
              <a:buFont typeface="Trebuchet MS"/>
              <a:buChar char="–"/>
              <a:tabLst>
                <a:tab pos="872490" algn="l"/>
              </a:tabLst>
            </a:pPr>
            <a:r>
              <a:rPr lang="zh-TW" altLang="en-US" sz="2400" b="1" i="1" spc="-150" dirty="0">
                <a:latin typeface="Trebuchet MS"/>
                <a:cs typeface="Trebuchet MS"/>
              </a:rPr>
              <a:t>知識所含的</a:t>
            </a:r>
            <a:r>
              <a:rPr lang="zh-TW" altLang="en-US" sz="2400" b="1" i="1" spc="-150" dirty="0" smtClean="0">
                <a:latin typeface="Trebuchet MS"/>
                <a:cs typeface="Trebuchet MS"/>
              </a:rPr>
              <a:t>價值</a:t>
            </a:r>
            <a:endParaRPr sz="2400" b="1" dirty="0">
              <a:latin typeface="Trebuchet MS"/>
              <a:cs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15688" y="4799329"/>
            <a:ext cx="4333240" cy="1828800"/>
          </a:xfrm>
          <a:prstGeom prst="rect">
            <a:avLst/>
          </a:prstGeom>
        </p:spPr>
        <p:txBody>
          <a:bodyPr vert="horz" wrap="square" lIns="0" tIns="12700" rIns="0" bIns="0" rtlCol="0">
            <a:spAutoFit/>
          </a:bodyPr>
          <a:lstStyle/>
          <a:p>
            <a:pPr marL="12700">
              <a:lnSpc>
                <a:spcPct val="100000"/>
              </a:lnSpc>
              <a:spcBef>
                <a:spcPts val="100"/>
              </a:spcBef>
            </a:pPr>
            <a:r>
              <a:rPr sz="1600" spc="-95" dirty="0">
                <a:latin typeface="Trebuchet MS"/>
                <a:cs typeface="Trebuchet MS"/>
              </a:rPr>
              <a:t>Creative </a:t>
            </a:r>
            <a:r>
              <a:rPr sz="1600" spc="-45" dirty="0">
                <a:latin typeface="Trebuchet MS"/>
                <a:cs typeface="Trebuchet MS"/>
              </a:rPr>
              <a:t>Commons </a:t>
            </a:r>
            <a:r>
              <a:rPr sz="1600" spc="-75" dirty="0">
                <a:latin typeface="Trebuchet MS"/>
                <a:cs typeface="Trebuchet MS"/>
              </a:rPr>
              <a:t>Attribution </a:t>
            </a:r>
            <a:r>
              <a:rPr sz="1600" spc="-85" dirty="0">
                <a:latin typeface="Trebuchet MS"/>
                <a:cs typeface="Trebuchet MS"/>
              </a:rPr>
              <a:t>3.0 </a:t>
            </a:r>
            <a:r>
              <a:rPr sz="1600" spc="-55" dirty="0">
                <a:latin typeface="Trebuchet MS"/>
                <a:cs typeface="Trebuchet MS"/>
              </a:rPr>
              <a:t>Unported</a:t>
            </a:r>
            <a:r>
              <a:rPr sz="1600" spc="-275" dirty="0">
                <a:latin typeface="Trebuchet MS"/>
                <a:cs typeface="Trebuchet MS"/>
              </a:rPr>
              <a:t> </a:t>
            </a:r>
            <a:r>
              <a:rPr sz="1600" spc="-85" dirty="0">
                <a:latin typeface="Trebuchet MS"/>
                <a:cs typeface="Trebuchet MS"/>
              </a:rPr>
              <a:t>License</a:t>
            </a:r>
            <a:endParaRPr sz="1600">
              <a:latin typeface="Trebuchet MS"/>
              <a:cs typeface="Trebuchet MS"/>
            </a:endParaRPr>
          </a:p>
          <a:p>
            <a:pPr>
              <a:lnSpc>
                <a:spcPct val="100000"/>
              </a:lnSpc>
            </a:pPr>
            <a:endParaRPr sz="1600">
              <a:latin typeface="Trebuchet MS"/>
              <a:cs typeface="Trebuchet MS"/>
            </a:endParaRPr>
          </a:p>
          <a:p>
            <a:pPr>
              <a:lnSpc>
                <a:spcPct val="100000"/>
              </a:lnSpc>
              <a:spcBef>
                <a:spcPts val="20"/>
              </a:spcBef>
            </a:pPr>
            <a:endParaRPr sz="1600">
              <a:latin typeface="Trebuchet MS"/>
              <a:cs typeface="Trebuchet MS"/>
            </a:endParaRPr>
          </a:p>
          <a:p>
            <a:pPr marL="12700">
              <a:lnSpc>
                <a:spcPct val="100000"/>
              </a:lnSpc>
              <a:spcBef>
                <a:spcPts val="5"/>
              </a:spcBef>
            </a:pPr>
            <a:r>
              <a:rPr sz="1600" spc="-90" dirty="0">
                <a:latin typeface="Trebuchet MS"/>
                <a:cs typeface="Trebuchet MS"/>
              </a:rPr>
              <a:t>creativecommons.org/licenses/by/3.0/</a:t>
            </a:r>
            <a:endParaRPr sz="1600">
              <a:latin typeface="Trebuchet MS"/>
              <a:cs typeface="Trebuchet MS"/>
            </a:endParaRPr>
          </a:p>
          <a:p>
            <a:pPr>
              <a:lnSpc>
                <a:spcPct val="100000"/>
              </a:lnSpc>
            </a:pPr>
            <a:endParaRPr sz="1600">
              <a:latin typeface="Trebuchet MS"/>
              <a:cs typeface="Trebuchet MS"/>
            </a:endParaRPr>
          </a:p>
          <a:p>
            <a:pPr>
              <a:lnSpc>
                <a:spcPct val="100000"/>
              </a:lnSpc>
              <a:spcBef>
                <a:spcPts val="40"/>
              </a:spcBef>
            </a:pPr>
            <a:endParaRPr sz="2200">
              <a:latin typeface="Trebuchet MS"/>
              <a:cs typeface="Trebuchet MS"/>
            </a:endParaRPr>
          </a:p>
          <a:p>
            <a:pPr marL="414020">
              <a:lnSpc>
                <a:spcPct val="100000"/>
              </a:lnSpc>
            </a:pPr>
            <a:r>
              <a:rPr sz="1800" b="1" spc="-130" dirty="0">
                <a:solidFill>
                  <a:srgbClr val="E41815"/>
                </a:solidFill>
                <a:latin typeface="Trebuchet MS"/>
                <a:cs typeface="Trebuchet MS"/>
              </a:rPr>
              <a:t>weka.waikato.ac.nz</a:t>
            </a:r>
            <a:endParaRPr sz="1800">
              <a:latin typeface="Trebuchet MS"/>
              <a:cs typeface="Trebuchet MS"/>
            </a:endParaRPr>
          </a:p>
        </p:txBody>
      </p:sp>
      <p:sp>
        <p:nvSpPr>
          <p:cNvPr id="3" name="object 3"/>
          <p:cNvSpPr txBox="1"/>
          <p:nvPr/>
        </p:nvSpPr>
        <p:spPr>
          <a:xfrm>
            <a:off x="4206494" y="2981198"/>
            <a:ext cx="3479800" cy="939800"/>
          </a:xfrm>
          <a:prstGeom prst="rect">
            <a:avLst/>
          </a:prstGeom>
        </p:spPr>
        <p:txBody>
          <a:bodyPr vert="horz" wrap="square" lIns="0" tIns="12065" rIns="0" bIns="0" rtlCol="0">
            <a:spAutoFit/>
          </a:bodyPr>
          <a:lstStyle/>
          <a:p>
            <a:pPr marL="12700" marR="5080" algn="ctr">
              <a:lnSpc>
                <a:spcPct val="100000"/>
              </a:lnSpc>
              <a:spcBef>
                <a:spcPts val="95"/>
              </a:spcBef>
            </a:pPr>
            <a:r>
              <a:rPr sz="2000" spc="-85" dirty="0">
                <a:latin typeface="Trebuchet MS"/>
                <a:cs typeface="Trebuchet MS"/>
              </a:rPr>
              <a:t>Department </a:t>
            </a:r>
            <a:r>
              <a:rPr sz="2000" spc="-75" dirty="0">
                <a:latin typeface="Trebuchet MS"/>
                <a:cs typeface="Trebuchet MS"/>
              </a:rPr>
              <a:t>of </a:t>
            </a:r>
            <a:r>
              <a:rPr sz="2000" spc="-85" dirty="0">
                <a:latin typeface="Trebuchet MS"/>
                <a:cs typeface="Trebuchet MS"/>
              </a:rPr>
              <a:t>Computer</a:t>
            </a:r>
            <a:r>
              <a:rPr sz="2000" spc="-285" dirty="0">
                <a:latin typeface="Trebuchet MS"/>
                <a:cs typeface="Trebuchet MS"/>
              </a:rPr>
              <a:t> </a:t>
            </a:r>
            <a:r>
              <a:rPr sz="2000" spc="-105" dirty="0">
                <a:latin typeface="Trebuchet MS"/>
                <a:cs typeface="Trebuchet MS"/>
              </a:rPr>
              <a:t>Science  </a:t>
            </a:r>
            <a:r>
              <a:rPr sz="2000" spc="-85" dirty="0">
                <a:latin typeface="Trebuchet MS"/>
                <a:cs typeface="Trebuchet MS"/>
              </a:rPr>
              <a:t>University </a:t>
            </a:r>
            <a:r>
              <a:rPr sz="2000" spc="-75" dirty="0">
                <a:latin typeface="Trebuchet MS"/>
                <a:cs typeface="Trebuchet MS"/>
              </a:rPr>
              <a:t>of</a:t>
            </a:r>
            <a:r>
              <a:rPr sz="2000" spc="-225" dirty="0">
                <a:latin typeface="Trebuchet MS"/>
                <a:cs typeface="Trebuchet MS"/>
              </a:rPr>
              <a:t> </a:t>
            </a:r>
            <a:r>
              <a:rPr sz="2000" spc="-90" dirty="0">
                <a:latin typeface="Trebuchet MS"/>
                <a:cs typeface="Trebuchet MS"/>
              </a:rPr>
              <a:t>Waikato</a:t>
            </a:r>
            <a:endParaRPr sz="2000">
              <a:latin typeface="Trebuchet MS"/>
              <a:cs typeface="Trebuchet MS"/>
            </a:endParaRPr>
          </a:p>
          <a:p>
            <a:pPr algn="ctr">
              <a:lnSpc>
                <a:spcPct val="100000"/>
              </a:lnSpc>
            </a:pPr>
            <a:r>
              <a:rPr sz="2000" spc="-55" dirty="0">
                <a:latin typeface="Trebuchet MS"/>
                <a:cs typeface="Trebuchet MS"/>
              </a:rPr>
              <a:t>New</a:t>
            </a:r>
            <a:r>
              <a:rPr sz="2000" spc="-160" dirty="0">
                <a:latin typeface="Trebuchet MS"/>
                <a:cs typeface="Trebuchet MS"/>
              </a:rPr>
              <a:t> </a:t>
            </a:r>
            <a:r>
              <a:rPr sz="2000" spc="-105" dirty="0">
                <a:latin typeface="Trebuchet MS"/>
                <a:cs typeface="Trebuchet MS"/>
              </a:rPr>
              <a:t>Zealand</a:t>
            </a:r>
            <a:endParaRPr sz="2000">
              <a:latin typeface="Trebuchet MS"/>
              <a:cs typeface="Trebuchet MS"/>
            </a:endParaRPr>
          </a:p>
        </p:txBody>
      </p:sp>
      <p:sp>
        <p:nvSpPr>
          <p:cNvPr id="4" name="object 4"/>
          <p:cNvSpPr/>
          <p:nvPr/>
        </p:nvSpPr>
        <p:spPr>
          <a:xfrm>
            <a:off x="3608070" y="5389626"/>
            <a:ext cx="612139" cy="6126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08070" y="4639157"/>
            <a:ext cx="612139" cy="612437"/>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429253" y="1866392"/>
            <a:ext cx="5733726" cy="628377"/>
          </a:xfrm>
          <a:prstGeom prst="rect">
            <a:avLst/>
          </a:prstGeom>
        </p:spPr>
        <p:txBody>
          <a:bodyPr vert="horz" wrap="square" lIns="0" tIns="12700" rIns="0" bIns="0" rtlCol="0">
            <a:spAutoFit/>
          </a:bodyPr>
          <a:lstStyle/>
          <a:p>
            <a:pPr marL="12700">
              <a:lnSpc>
                <a:spcPct val="100000"/>
              </a:lnSpc>
              <a:spcBef>
                <a:spcPts val="100"/>
              </a:spcBef>
            </a:pPr>
            <a:r>
              <a:rPr lang="zh-TW" altLang="en-US" spc="-20" dirty="0" smtClean="0"/>
              <a:t>使用</a:t>
            </a:r>
            <a:r>
              <a:rPr lang="en-US" altLang="zh-TW" spc="-20" dirty="0" smtClean="0"/>
              <a:t>Weka</a:t>
            </a:r>
            <a:r>
              <a:rPr lang="zh-TW" altLang="en-US" spc="-20" dirty="0" smtClean="0"/>
              <a:t>進行資料探勘</a:t>
            </a:r>
            <a:endParaRPr spc="-65" dirty="0"/>
          </a:p>
        </p:txBody>
      </p:sp>
      <p:sp>
        <p:nvSpPr>
          <p:cNvPr id="7" name="object 7"/>
          <p:cNvSpPr/>
          <p:nvPr/>
        </p:nvSpPr>
        <p:spPr>
          <a:xfrm>
            <a:off x="9162979" y="491295"/>
            <a:ext cx="2356582" cy="763237"/>
          </a:xfrm>
          <a:prstGeom prst="rect">
            <a:avLst/>
          </a:prstGeom>
          <a:blipFill>
            <a:blip r:embed="rId4" cstate="print"/>
            <a:stretch>
              <a:fillRect/>
            </a:stretch>
          </a:blipFill>
        </p:spPr>
        <p:txBody>
          <a:bodyPr wrap="square" lIns="0" tIns="0" rIns="0" bIns="0" rtlCol="0"/>
          <a:lstStyle/>
          <a:p>
            <a:endParaRPr/>
          </a:p>
        </p:txBody>
      </p:sp>
      <p:grpSp>
        <p:nvGrpSpPr>
          <p:cNvPr id="8" name="object 8"/>
          <p:cNvGrpSpPr/>
          <p:nvPr/>
        </p:nvGrpSpPr>
        <p:grpSpPr>
          <a:xfrm>
            <a:off x="480066" y="578605"/>
            <a:ext cx="596900" cy="596900"/>
            <a:chOff x="480066" y="578605"/>
            <a:chExt cx="596900" cy="596900"/>
          </a:xfrm>
        </p:grpSpPr>
        <p:sp>
          <p:nvSpPr>
            <p:cNvPr id="9" name="object 9"/>
            <p:cNvSpPr/>
            <p:nvPr/>
          </p:nvSpPr>
          <p:spPr>
            <a:xfrm>
              <a:off x="507415" y="605967"/>
              <a:ext cx="541680" cy="54168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07415" y="605967"/>
              <a:ext cx="542290" cy="542290"/>
            </a:xfrm>
            <a:custGeom>
              <a:avLst/>
              <a:gdLst/>
              <a:ahLst/>
              <a:cxnLst/>
              <a:rect l="l" t="t" r="r" b="b"/>
              <a:pathLst>
                <a:path w="542290" h="542290">
                  <a:moveTo>
                    <a:pt x="541680" y="270840"/>
                  </a:moveTo>
                  <a:lnTo>
                    <a:pt x="537316" y="319523"/>
                  </a:lnTo>
                  <a:lnTo>
                    <a:pt x="524735" y="365344"/>
                  </a:lnTo>
                  <a:lnTo>
                    <a:pt x="504702" y="407538"/>
                  </a:lnTo>
                  <a:lnTo>
                    <a:pt x="477982" y="445338"/>
                  </a:lnTo>
                  <a:lnTo>
                    <a:pt x="445338" y="477982"/>
                  </a:lnTo>
                  <a:lnTo>
                    <a:pt x="407538" y="504702"/>
                  </a:lnTo>
                  <a:lnTo>
                    <a:pt x="365344" y="524735"/>
                  </a:lnTo>
                  <a:lnTo>
                    <a:pt x="319523" y="537316"/>
                  </a:lnTo>
                  <a:lnTo>
                    <a:pt x="270840" y="541680"/>
                  </a:lnTo>
                  <a:lnTo>
                    <a:pt x="222156" y="537316"/>
                  </a:lnTo>
                  <a:lnTo>
                    <a:pt x="176335" y="524735"/>
                  </a:lnTo>
                  <a:lnTo>
                    <a:pt x="134142" y="504702"/>
                  </a:lnTo>
                  <a:lnTo>
                    <a:pt x="96341" y="477982"/>
                  </a:lnTo>
                  <a:lnTo>
                    <a:pt x="63698" y="445338"/>
                  </a:lnTo>
                  <a:lnTo>
                    <a:pt x="36977" y="407538"/>
                  </a:lnTo>
                  <a:lnTo>
                    <a:pt x="16944" y="365344"/>
                  </a:lnTo>
                  <a:lnTo>
                    <a:pt x="4363" y="319523"/>
                  </a:lnTo>
                  <a:lnTo>
                    <a:pt x="0" y="270840"/>
                  </a:lnTo>
                  <a:lnTo>
                    <a:pt x="4363" y="222156"/>
                  </a:lnTo>
                  <a:lnTo>
                    <a:pt x="16944" y="176335"/>
                  </a:lnTo>
                  <a:lnTo>
                    <a:pt x="36977" y="134142"/>
                  </a:lnTo>
                  <a:lnTo>
                    <a:pt x="63698" y="96341"/>
                  </a:lnTo>
                  <a:lnTo>
                    <a:pt x="96341" y="63698"/>
                  </a:lnTo>
                  <a:lnTo>
                    <a:pt x="134142" y="36977"/>
                  </a:lnTo>
                  <a:lnTo>
                    <a:pt x="176335" y="16944"/>
                  </a:lnTo>
                  <a:lnTo>
                    <a:pt x="222156" y="4363"/>
                  </a:lnTo>
                  <a:lnTo>
                    <a:pt x="270840" y="0"/>
                  </a:lnTo>
                  <a:lnTo>
                    <a:pt x="319523" y="4363"/>
                  </a:lnTo>
                  <a:lnTo>
                    <a:pt x="365344" y="16944"/>
                  </a:lnTo>
                  <a:lnTo>
                    <a:pt x="407538" y="36977"/>
                  </a:lnTo>
                  <a:lnTo>
                    <a:pt x="445338" y="63698"/>
                  </a:lnTo>
                  <a:lnTo>
                    <a:pt x="477982" y="96341"/>
                  </a:lnTo>
                  <a:lnTo>
                    <a:pt x="504702" y="134142"/>
                  </a:lnTo>
                  <a:lnTo>
                    <a:pt x="524735" y="176335"/>
                  </a:lnTo>
                  <a:lnTo>
                    <a:pt x="537316" y="222156"/>
                  </a:lnTo>
                  <a:lnTo>
                    <a:pt x="541680" y="270840"/>
                  </a:lnTo>
                  <a:close/>
                </a:path>
              </a:pathLst>
            </a:custGeom>
            <a:ln w="3175">
              <a:solidFill>
                <a:srgbClr val="231F20"/>
              </a:solidFill>
            </a:ln>
          </p:spPr>
          <p:txBody>
            <a:bodyPr wrap="square" lIns="0" tIns="0" rIns="0" bIns="0" rtlCol="0"/>
            <a:lstStyle/>
            <a:p>
              <a:endParaRPr/>
            </a:p>
          </p:txBody>
        </p:sp>
        <p:sp>
          <p:nvSpPr>
            <p:cNvPr id="11" name="object 11"/>
            <p:cNvSpPr/>
            <p:nvPr/>
          </p:nvSpPr>
          <p:spPr>
            <a:xfrm>
              <a:off x="481418" y="579958"/>
              <a:ext cx="593725" cy="593725"/>
            </a:xfrm>
            <a:custGeom>
              <a:avLst/>
              <a:gdLst/>
              <a:ahLst/>
              <a:cxnLst/>
              <a:rect l="l" t="t" r="r" b="b"/>
              <a:pathLst>
                <a:path w="593725" h="593725">
                  <a:moveTo>
                    <a:pt x="593686" y="296849"/>
                  </a:moveTo>
                  <a:lnTo>
                    <a:pt x="589801" y="344999"/>
                  </a:lnTo>
                  <a:lnTo>
                    <a:pt x="578553" y="390675"/>
                  </a:lnTo>
                  <a:lnTo>
                    <a:pt x="560552" y="433266"/>
                  </a:lnTo>
                  <a:lnTo>
                    <a:pt x="536411" y="472160"/>
                  </a:lnTo>
                  <a:lnTo>
                    <a:pt x="506741" y="506747"/>
                  </a:lnTo>
                  <a:lnTo>
                    <a:pt x="472152" y="536416"/>
                  </a:lnTo>
                  <a:lnTo>
                    <a:pt x="433256" y="560555"/>
                  </a:lnTo>
                  <a:lnTo>
                    <a:pt x="390664" y="578554"/>
                  </a:lnTo>
                  <a:lnTo>
                    <a:pt x="344987" y="589801"/>
                  </a:lnTo>
                  <a:lnTo>
                    <a:pt x="296837" y="593686"/>
                  </a:lnTo>
                  <a:lnTo>
                    <a:pt x="248687" y="589801"/>
                  </a:lnTo>
                  <a:lnTo>
                    <a:pt x="203011" y="578554"/>
                  </a:lnTo>
                  <a:lnTo>
                    <a:pt x="160420" y="560555"/>
                  </a:lnTo>
                  <a:lnTo>
                    <a:pt x="121526" y="536416"/>
                  </a:lnTo>
                  <a:lnTo>
                    <a:pt x="86939" y="506747"/>
                  </a:lnTo>
                  <a:lnTo>
                    <a:pt x="57270" y="472160"/>
                  </a:lnTo>
                  <a:lnTo>
                    <a:pt x="33131" y="433266"/>
                  </a:lnTo>
                  <a:lnTo>
                    <a:pt x="15132" y="390675"/>
                  </a:lnTo>
                  <a:lnTo>
                    <a:pt x="3884" y="344999"/>
                  </a:lnTo>
                  <a:lnTo>
                    <a:pt x="0" y="296849"/>
                  </a:lnTo>
                  <a:lnTo>
                    <a:pt x="3884" y="248699"/>
                  </a:lnTo>
                  <a:lnTo>
                    <a:pt x="15132" y="203022"/>
                  </a:lnTo>
                  <a:lnTo>
                    <a:pt x="33131" y="160430"/>
                  </a:lnTo>
                  <a:lnTo>
                    <a:pt x="57270" y="121534"/>
                  </a:lnTo>
                  <a:lnTo>
                    <a:pt x="86939" y="86945"/>
                  </a:lnTo>
                  <a:lnTo>
                    <a:pt x="121526" y="57275"/>
                  </a:lnTo>
                  <a:lnTo>
                    <a:pt x="160420" y="33134"/>
                  </a:lnTo>
                  <a:lnTo>
                    <a:pt x="203011" y="15133"/>
                  </a:lnTo>
                  <a:lnTo>
                    <a:pt x="248687" y="3885"/>
                  </a:lnTo>
                  <a:lnTo>
                    <a:pt x="296837" y="0"/>
                  </a:lnTo>
                  <a:lnTo>
                    <a:pt x="344987" y="3885"/>
                  </a:lnTo>
                  <a:lnTo>
                    <a:pt x="390664" y="15133"/>
                  </a:lnTo>
                  <a:lnTo>
                    <a:pt x="433256" y="33134"/>
                  </a:lnTo>
                  <a:lnTo>
                    <a:pt x="472152" y="57275"/>
                  </a:lnTo>
                  <a:lnTo>
                    <a:pt x="506741" y="86945"/>
                  </a:lnTo>
                  <a:lnTo>
                    <a:pt x="536411" y="121534"/>
                  </a:lnTo>
                  <a:lnTo>
                    <a:pt x="560552" y="160430"/>
                  </a:lnTo>
                  <a:lnTo>
                    <a:pt x="578553" y="203022"/>
                  </a:lnTo>
                  <a:lnTo>
                    <a:pt x="589801" y="248699"/>
                  </a:lnTo>
                  <a:lnTo>
                    <a:pt x="593686" y="296849"/>
                  </a:lnTo>
                  <a:close/>
                </a:path>
              </a:pathLst>
            </a:custGeom>
            <a:ln w="3175">
              <a:solidFill>
                <a:srgbClr val="231F20"/>
              </a:solidFill>
            </a:ln>
          </p:spPr>
          <p:txBody>
            <a:bodyPr wrap="square" lIns="0" tIns="0" rIns="0" bIns="0" rtlCol="0"/>
            <a:lstStyle/>
            <a:p>
              <a:endParaRPr/>
            </a:p>
          </p:txBody>
        </p:sp>
        <p:sp>
          <p:nvSpPr>
            <p:cNvPr id="12" name="object 12"/>
            <p:cNvSpPr/>
            <p:nvPr/>
          </p:nvSpPr>
          <p:spPr>
            <a:xfrm>
              <a:off x="579276" y="723044"/>
              <a:ext cx="393700" cy="318770"/>
            </a:xfrm>
            <a:custGeom>
              <a:avLst/>
              <a:gdLst/>
              <a:ahLst/>
              <a:cxnLst/>
              <a:rect l="l" t="t" r="r" b="b"/>
              <a:pathLst>
                <a:path w="393700" h="318769">
                  <a:moveTo>
                    <a:pt x="393327" y="46308"/>
                  </a:moveTo>
                  <a:lnTo>
                    <a:pt x="391981" y="42321"/>
                  </a:lnTo>
                  <a:lnTo>
                    <a:pt x="389974" y="37393"/>
                  </a:lnTo>
                  <a:lnTo>
                    <a:pt x="387396" y="36695"/>
                  </a:lnTo>
                  <a:lnTo>
                    <a:pt x="364425" y="28381"/>
                  </a:lnTo>
                  <a:lnTo>
                    <a:pt x="354230" y="23682"/>
                  </a:lnTo>
                  <a:lnTo>
                    <a:pt x="344787" y="17289"/>
                  </a:lnTo>
                  <a:lnTo>
                    <a:pt x="340850" y="13987"/>
                  </a:lnTo>
                  <a:lnTo>
                    <a:pt x="336418" y="11155"/>
                  </a:lnTo>
                  <a:lnTo>
                    <a:pt x="331884" y="8704"/>
                  </a:lnTo>
                  <a:lnTo>
                    <a:pt x="316744" y="2307"/>
                  </a:lnTo>
                  <a:lnTo>
                    <a:pt x="301677" y="0"/>
                  </a:lnTo>
                  <a:lnTo>
                    <a:pt x="286896" y="2590"/>
                  </a:lnTo>
                  <a:lnTo>
                    <a:pt x="272613" y="10888"/>
                  </a:lnTo>
                  <a:lnTo>
                    <a:pt x="266687" y="16551"/>
                  </a:lnTo>
                  <a:lnTo>
                    <a:pt x="261369" y="22980"/>
                  </a:lnTo>
                  <a:lnTo>
                    <a:pt x="246375" y="44276"/>
                  </a:lnTo>
                  <a:lnTo>
                    <a:pt x="239720" y="48290"/>
                  </a:lnTo>
                  <a:lnTo>
                    <a:pt x="227058" y="48899"/>
                  </a:lnTo>
                  <a:lnTo>
                    <a:pt x="219718" y="48747"/>
                  </a:lnTo>
                  <a:lnTo>
                    <a:pt x="207675" y="49226"/>
                  </a:lnTo>
                  <a:lnTo>
                    <a:pt x="196045" y="51504"/>
                  </a:lnTo>
                  <a:lnTo>
                    <a:pt x="184710" y="55042"/>
                  </a:lnTo>
                  <a:lnTo>
                    <a:pt x="167013" y="61917"/>
                  </a:lnTo>
                  <a:lnTo>
                    <a:pt x="160803" y="65346"/>
                  </a:lnTo>
                  <a:lnTo>
                    <a:pt x="149182" y="70667"/>
                  </a:lnTo>
                  <a:lnTo>
                    <a:pt x="144089" y="73969"/>
                  </a:lnTo>
                  <a:lnTo>
                    <a:pt x="130284" y="76280"/>
                  </a:lnTo>
                  <a:lnTo>
                    <a:pt x="123960" y="80256"/>
                  </a:lnTo>
                  <a:lnTo>
                    <a:pt x="111361" y="90123"/>
                  </a:lnTo>
                  <a:lnTo>
                    <a:pt x="104161" y="93679"/>
                  </a:lnTo>
                  <a:lnTo>
                    <a:pt x="94902" y="98988"/>
                  </a:lnTo>
                  <a:lnTo>
                    <a:pt x="59721" y="132737"/>
                  </a:lnTo>
                  <a:lnTo>
                    <a:pt x="47502" y="162845"/>
                  </a:lnTo>
                  <a:lnTo>
                    <a:pt x="38013" y="177042"/>
                  </a:lnTo>
                  <a:lnTo>
                    <a:pt x="26856" y="190030"/>
                  </a:lnTo>
                  <a:lnTo>
                    <a:pt x="8935" y="209474"/>
                  </a:lnTo>
                  <a:lnTo>
                    <a:pt x="3348" y="216495"/>
                  </a:lnTo>
                  <a:lnTo>
                    <a:pt x="0" y="224535"/>
                  </a:lnTo>
                  <a:lnTo>
                    <a:pt x="643" y="241609"/>
                  </a:lnTo>
                  <a:lnTo>
                    <a:pt x="3348" y="243578"/>
                  </a:lnTo>
                  <a:lnTo>
                    <a:pt x="17906" y="234129"/>
                  </a:lnTo>
                  <a:lnTo>
                    <a:pt x="44585" y="215752"/>
                  </a:lnTo>
                  <a:lnTo>
                    <a:pt x="55804" y="209128"/>
                  </a:lnTo>
                  <a:lnTo>
                    <a:pt x="67437" y="205176"/>
                  </a:lnTo>
                  <a:lnTo>
                    <a:pt x="79562" y="204600"/>
                  </a:lnTo>
                  <a:lnTo>
                    <a:pt x="92261" y="208106"/>
                  </a:lnTo>
                  <a:lnTo>
                    <a:pt x="98280" y="210786"/>
                  </a:lnTo>
                  <a:lnTo>
                    <a:pt x="117100" y="224813"/>
                  </a:lnTo>
                  <a:lnTo>
                    <a:pt x="125371" y="230038"/>
                  </a:lnTo>
                  <a:lnTo>
                    <a:pt x="134454" y="233270"/>
                  </a:lnTo>
                  <a:lnTo>
                    <a:pt x="144877" y="233291"/>
                  </a:lnTo>
                  <a:lnTo>
                    <a:pt x="147125" y="232897"/>
                  </a:lnTo>
                  <a:lnTo>
                    <a:pt x="149576" y="233697"/>
                  </a:lnTo>
                  <a:lnTo>
                    <a:pt x="171940" y="257509"/>
                  </a:lnTo>
                  <a:lnTo>
                    <a:pt x="175738" y="265307"/>
                  </a:lnTo>
                  <a:lnTo>
                    <a:pt x="172156" y="280738"/>
                  </a:lnTo>
                  <a:lnTo>
                    <a:pt x="172728" y="285322"/>
                  </a:lnTo>
                  <a:lnTo>
                    <a:pt x="178408" y="293887"/>
                  </a:lnTo>
                  <a:lnTo>
                    <a:pt x="182896" y="299004"/>
                  </a:lnTo>
                  <a:lnTo>
                    <a:pt x="188310" y="303125"/>
                  </a:lnTo>
                  <a:lnTo>
                    <a:pt x="194966" y="305846"/>
                  </a:lnTo>
                  <a:lnTo>
                    <a:pt x="198014" y="306620"/>
                  </a:lnTo>
                  <a:lnTo>
                    <a:pt x="203525" y="310316"/>
                  </a:lnTo>
                  <a:lnTo>
                    <a:pt x="213949" y="316011"/>
                  </a:lnTo>
                  <a:lnTo>
                    <a:pt x="224418" y="318292"/>
                  </a:lnTo>
                  <a:lnTo>
                    <a:pt x="235024" y="316867"/>
                  </a:lnTo>
                  <a:lnTo>
                    <a:pt x="245854" y="311446"/>
                  </a:lnTo>
                  <a:lnTo>
                    <a:pt x="253030" y="306531"/>
                  </a:lnTo>
                  <a:lnTo>
                    <a:pt x="254300" y="297921"/>
                  </a:lnTo>
                  <a:lnTo>
                    <a:pt x="240182" y="289583"/>
                  </a:lnTo>
                  <a:lnTo>
                    <a:pt x="233129" y="286278"/>
                  </a:lnTo>
                  <a:lnTo>
                    <a:pt x="225628" y="284274"/>
                  </a:lnTo>
                  <a:lnTo>
                    <a:pt x="217483" y="284218"/>
                  </a:lnTo>
                  <a:lnTo>
                    <a:pt x="213469" y="284751"/>
                  </a:lnTo>
                  <a:lnTo>
                    <a:pt x="209291" y="284230"/>
                  </a:lnTo>
                  <a:lnTo>
                    <a:pt x="188248" y="248764"/>
                  </a:lnTo>
                  <a:lnTo>
                    <a:pt x="188755" y="239526"/>
                  </a:lnTo>
                  <a:lnTo>
                    <a:pt x="213677" y="218338"/>
                  </a:lnTo>
                  <a:lnTo>
                    <a:pt x="218695" y="218751"/>
                  </a:lnTo>
                  <a:lnTo>
                    <a:pt x="222171" y="222356"/>
                  </a:lnTo>
                  <a:lnTo>
                    <a:pt x="224899" y="229481"/>
                  </a:lnTo>
                  <a:lnTo>
                    <a:pt x="226208" y="233964"/>
                  </a:lnTo>
                  <a:lnTo>
                    <a:pt x="228417" y="237494"/>
                  </a:lnTo>
                  <a:lnTo>
                    <a:pt x="241562" y="234916"/>
                  </a:lnTo>
                  <a:lnTo>
                    <a:pt x="244076" y="236974"/>
                  </a:lnTo>
                  <a:lnTo>
                    <a:pt x="243911" y="255897"/>
                  </a:lnTo>
                  <a:lnTo>
                    <a:pt x="244496" y="265244"/>
                  </a:lnTo>
                  <a:lnTo>
                    <a:pt x="253119" y="274108"/>
                  </a:lnTo>
                  <a:lnTo>
                    <a:pt x="258834" y="270057"/>
                  </a:lnTo>
                  <a:lnTo>
                    <a:pt x="263012" y="266311"/>
                  </a:lnTo>
                  <a:lnTo>
                    <a:pt x="264219" y="262208"/>
                  </a:lnTo>
                  <a:lnTo>
                    <a:pt x="265338" y="255687"/>
                  </a:lnTo>
                  <a:lnTo>
                    <a:pt x="264798" y="249347"/>
                  </a:lnTo>
                  <a:lnTo>
                    <a:pt x="262585" y="243249"/>
                  </a:lnTo>
                  <a:lnTo>
                    <a:pt x="258681" y="237456"/>
                  </a:lnTo>
                  <a:lnTo>
                    <a:pt x="255760" y="234002"/>
                  </a:lnTo>
                  <a:lnTo>
                    <a:pt x="254338" y="229227"/>
                  </a:lnTo>
                  <a:lnTo>
                    <a:pt x="251227" y="222013"/>
                  </a:lnTo>
                  <a:lnTo>
                    <a:pt x="250719" y="218736"/>
                  </a:lnTo>
                  <a:lnTo>
                    <a:pt x="245512" y="208056"/>
                  </a:lnTo>
                  <a:lnTo>
                    <a:pt x="245854" y="206455"/>
                  </a:lnTo>
                  <a:lnTo>
                    <a:pt x="253995" y="202493"/>
                  </a:lnTo>
                  <a:lnTo>
                    <a:pt x="269356" y="195662"/>
                  </a:lnTo>
                  <a:lnTo>
                    <a:pt x="276934" y="192097"/>
                  </a:lnTo>
                  <a:lnTo>
                    <a:pt x="311718" y="164120"/>
                  </a:lnTo>
                  <a:lnTo>
                    <a:pt x="330509" y="127646"/>
                  </a:lnTo>
                  <a:lnTo>
                    <a:pt x="332686" y="113827"/>
                  </a:lnTo>
                  <a:lnTo>
                    <a:pt x="331414" y="99242"/>
                  </a:lnTo>
                  <a:lnTo>
                    <a:pt x="329992" y="92625"/>
                  </a:lnTo>
                  <a:lnTo>
                    <a:pt x="320734" y="70743"/>
                  </a:lnTo>
                  <a:lnTo>
                    <a:pt x="321610" y="65993"/>
                  </a:lnTo>
                  <a:lnTo>
                    <a:pt x="336393" y="58437"/>
                  </a:lnTo>
                  <a:lnTo>
                    <a:pt x="342921" y="55795"/>
                  </a:lnTo>
                  <a:lnTo>
                    <a:pt x="358498" y="54607"/>
                  </a:lnTo>
                  <a:lnTo>
                    <a:pt x="376888" y="54316"/>
                  </a:lnTo>
                  <a:lnTo>
                    <a:pt x="388577" y="53903"/>
                  </a:lnTo>
                  <a:lnTo>
                    <a:pt x="392844" y="51579"/>
                  </a:lnTo>
                  <a:lnTo>
                    <a:pt x="393327" y="46308"/>
                  </a:lnTo>
                  <a:close/>
                </a:path>
              </a:pathLst>
            </a:custGeom>
            <a:solidFill>
              <a:srgbClr val="FFFFFF"/>
            </a:solidFill>
          </p:spPr>
          <p:txBody>
            <a:bodyPr wrap="square" lIns="0" tIns="0" rIns="0" bIns="0" rtlCol="0"/>
            <a:lstStyle/>
            <a:p>
              <a:endParaRPr/>
            </a:p>
          </p:txBody>
        </p:sp>
        <p:sp>
          <p:nvSpPr>
            <p:cNvPr id="13" name="object 13"/>
            <p:cNvSpPr/>
            <p:nvPr/>
          </p:nvSpPr>
          <p:spPr>
            <a:xfrm>
              <a:off x="579276" y="723044"/>
              <a:ext cx="393700" cy="318770"/>
            </a:xfrm>
            <a:custGeom>
              <a:avLst/>
              <a:gdLst/>
              <a:ahLst/>
              <a:cxnLst/>
              <a:rect l="l" t="t" r="r" b="b"/>
              <a:pathLst>
                <a:path w="393700" h="318769">
                  <a:moveTo>
                    <a:pt x="219718" y="48747"/>
                  </a:moveTo>
                  <a:lnTo>
                    <a:pt x="223388" y="48747"/>
                  </a:lnTo>
                  <a:lnTo>
                    <a:pt x="227058" y="48899"/>
                  </a:lnTo>
                  <a:lnTo>
                    <a:pt x="230716" y="48721"/>
                  </a:lnTo>
                  <a:lnTo>
                    <a:pt x="239720" y="48290"/>
                  </a:lnTo>
                  <a:lnTo>
                    <a:pt x="246375" y="44276"/>
                  </a:lnTo>
                  <a:lnTo>
                    <a:pt x="251658" y="36720"/>
                  </a:lnTo>
                  <a:lnTo>
                    <a:pt x="256435" y="29821"/>
                  </a:lnTo>
                  <a:lnTo>
                    <a:pt x="261369" y="22980"/>
                  </a:lnTo>
                  <a:lnTo>
                    <a:pt x="266687" y="16551"/>
                  </a:lnTo>
                  <a:lnTo>
                    <a:pt x="272613" y="10888"/>
                  </a:lnTo>
                  <a:lnTo>
                    <a:pt x="286896" y="2590"/>
                  </a:lnTo>
                  <a:lnTo>
                    <a:pt x="301677" y="0"/>
                  </a:lnTo>
                  <a:lnTo>
                    <a:pt x="316744" y="2307"/>
                  </a:lnTo>
                  <a:lnTo>
                    <a:pt x="331884" y="8704"/>
                  </a:lnTo>
                  <a:lnTo>
                    <a:pt x="336418" y="11155"/>
                  </a:lnTo>
                  <a:lnTo>
                    <a:pt x="340850" y="13987"/>
                  </a:lnTo>
                  <a:lnTo>
                    <a:pt x="344787" y="17289"/>
                  </a:lnTo>
                  <a:lnTo>
                    <a:pt x="354230" y="23682"/>
                  </a:lnTo>
                  <a:lnTo>
                    <a:pt x="364425" y="28381"/>
                  </a:lnTo>
                  <a:lnTo>
                    <a:pt x="375005" y="32210"/>
                  </a:lnTo>
                  <a:lnTo>
                    <a:pt x="385605" y="35996"/>
                  </a:lnTo>
                  <a:lnTo>
                    <a:pt x="387396" y="36695"/>
                  </a:lnTo>
                  <a:lnTo>
                    <a:pt x="389974" y="37393"/>
                  </a:lnTo>
                  <a:lnTo>
                    <a:pt x="390533" y="38777"/>
                  </a:lnTo>
                  <a:lnTo>
                    <a:pt x="391981" y="42321"/>
                  </a:lnTo>
                  <a:lnTo>
                    <a:pt x="393327" y="46308"/>
                  </a:lnTo>
                  <a:lnTo>
                    <a:pt x="392997" y="49979"/>
                  </a:lnTo>
                  <a:lnTo>
                    <a:pt x="392844" y="51579"/>
                  </a:lnTo>
                  <a:lnTo>
                    <a:pt x="388577" y="53903"/>
                  </a:lnTo>
                  <a:lnTo>
                    <a:pt x="386075" y="54030"/>
                  </a:lnTo>
                  <a:lnTo>
                    <a:pt x="376888" y="54316"/>
                  </a:lnTo>
                  <a:lnTo>
                    <a:pt x="367687" y="54413"/>
                  </a:lnTo>
                  <a:lnTo>
                    <a:pt x="358498" y="54607"/>
                  </a:lnTo>
                  <a:lnTo>
                    <a:pt x="321610" y="65993"/>
                  </a:lnTo>
                  <a:lnTo>
                    <a:pt x="320734" y="70743"/>
                  </a:lnTo>
                  <a:lnTo>
                    <a:pt x="324696" y="79925"/>
                  </a:lnTo>
                  <a:lnTo>
                    <a:pt x="327388" y="86174"/>
                  </a:lnTo>
                  <a:lnTo>
                    <a:pt x="329992" y="92625"/>
                  </a:lnTo>
                  <a:lnTo>
                    <a:pt x="331414" y="99242"/>
                  </a:lnTo>
                  <a:lnTo>
                    <a:pt x="332686" y="113827"/>
                  </a:lnTo>
                  <a:lnTo>
                    <a:pt x="330509" y="127646"/>
                  </a:lnTo>
                  <a:lnTo>
                    <a:pt x="311718" y="164120"/>
                  </a:lnTo>
                  <a:lnTo>
                    <a:pt x="276934" y="192097"/>
                  </a:lnTo>
                  <a:lnTo>
                    <a:pt x="261635" y="199010"/>
                  </a:lnTo>
                  <a:lnTo>
                    <a:pt x="253995" y="202493"/>
                  </a:lnTo>
                  <a:lnTo>
                    <a:pt x="245854" y="206455"/>
                  </a:lnTo>
                  <a:lnTo>
                    <a:pt x="245512" y="208056"/>
                  </a:lnTo>
                  <a:lnTo>
                    <a:pt x="249322" y="215879"/>
                  </a:lnTo>
                  <a:lnTo>
                    <a:pt x="250719" y="218736"/>
                  </a:lnTo>
                  <a:lnTo>
                    <a:pt x="251227" y="222013"/>
                  </a:lnTo>
                  <a:lnTo>
                    <a:pt x="252497" y="224934"/>
                  </a:lnTo>
                  <a:lnTo>
                    <a:pt x="254338" y="229227"/>
                  </a:lnTo>
                  <a:lnTo>
                    <a:pt x="255760" y="234002"/>
                  </a:lnTo>
                  <a:lnTo>
                    <a:pt x="258681" y="237456"/>
                  </a:lnTo>
                  <a:lnTo>
                    <a:pt x="262585" y="243249"/>
                  </a:lnTo>
                  <a:lnTo>
                    <a:pt x="264798" y="249347"/>
                  </a:lnTo>
                  <a:lnTo>
                    <a:pt x="265338" y="255687"/>
                  </a:lnTo>
                  <a:lnTo>
                    <a:pt x="264219" y="262208"/>
                  </a:lnTo>
                  <a:lnTo>
                    <a:pt x="263012" y="266311"/>
                  </a:lnTo>
                  <a:lnTo>
                    <a:pt x="258834" y="270057"/>
                  </a:lnTo>
                  <a:lnTo>
                    <a:pt x="255100" y="272711"/>
                  </a:lnTo>
                  <a:lnTo>
                    <a:pt x="253119" y="274108"/>
                  </a:lnTo>
                  <a:lnTo>
                    <a:pt x="244496" y="265244"/>
                  </a:lnTo>
                  <a:lnTo>
                    <a:pt x="244267" y="261485"/>
                  </a:lnTo>
                  <a:lnTo>
                    <a:pt x="243911" y="255897"/>
                  </a:lnTo>
                  <a:lnTo>
                    <a:pt x="244038" y="250270"/>
                  </a:lnTo>
                  <a:lnTo>
                    <a:pt x="244051" y="244657"/>
                  </a:lnTo>
                  <a:lnTo>
                    <a:pt x="244076" y="236974"/>
                  </a:lnTo>
                  <a:lnTo>
                    <a:pt x="241562" y="234916"/>
                  </a:lnTo>
                  <a:lnTo>
                    <a:pt x="233980" y="236402"/>
                  </a:lnTo>
                  <a:lnTo>
                    <a:pt x="228417" y="237494"/>
                  </a:lnTo>
                  <a:lnTo>
                    <a:pt x="226208" y="233964"/>
                  </a:lnTo>
                  <a:lnTo>
                    <a:pt x="224899" y="229481"/>
                  </a:lnTo>
                  <a:lnTo>
                    <a:pt x="222171" y="222356"/>
                  </a:lnTo>
                  <a:lnTo>
                    <a:pt x="218695" y="218751"/>
                  </a:lnTo>
                  <a:lnTo>
                    <a:pt x="213677" y="218338"/>
                  </a:lnTo>
                  <a:lnTo>
                    <a:pt x="206319" y="220794"/>
                  </a:lnTo>
                  <a:lnTo>
                    <a:pt x="202001" y="222648"/>
                  </a:lnTo>
                  <a:lnTo>
                    <a:pt x="197379" y="224743"/>
                  </a:lnTo>
                  <a:lnTo>
                    <a:pt x="194216" y="228007"/>
                  </a:lnTo>
                  <a:lnTo>
                    <a:pt x="191384" y="230916"/>
                  </a:lnTo>
                  <a:lnTo>
                    <a:pt x="189454" y="235437"/>
                  </a:lnTo>
                  <a:lnTo>
                    <a:pt x="188755" y="239526"/>
                  </a:lnTo>
                  <a:lnTo>
                    <a:pt x="188248" y="248764"/>
                  </a:lnTo>
                  <a:lnTo>
                    <a:pt x="189463" y="257786"/>
                  </a:lnTo>
                  <a:lnTo>
                    <a:pt x="191731" y="266669"/>
                  </a:lnTo>
                  <a:lnTo>
                    <a:pt x="194381" y="275493"/>
                  </a:lnTo>
                  <a:lnTo>
                    <a:pt x="196032" y="281043"/>
                  </a:lnTo>
                  <a:lnTo>
                    <a:pt x="199652" y="283722"/>
                  </a:lnTo>
                  <a:lnTo>
                    <a:pt x="205202" y="284014"/>
                  </a:lnTo>
                  <a:lnTo>
                    <a:pt x="209291" y="284230"/>
                  </a:lnTo>
                  <a:lnTo>
                    <a:pt x="213469" y="284751"/>
                  </a:lnTo>
                  <a:lnTo>
                    <a:pt x="217483" y="284218"/>
                  </a:lnTo>
                  <a:lnTo>
                    <a:pt x="225628" y="284274"/>
                  </a:lnTo>
                  <a:lnTo>
                    <a:pt x="233129" y="286278"/>
                  </a:lnTo>
                  <a:lnTo>
                    <a:pt x="240182" y="289583"/>
                  </a:lnTo>
                  <a:lnTo>
                    <a:pt x="246985" y="293539"/>
                  </a:lnTo>
                  <a:lnTo>
                    <a:pt x="254300" y="297921"/>
                  </a:lnTo>
                  <a:lnTo>
                    <a:pt x="253030" y="306531"/>
                  </a:lnTo>
                  <a:lnTo>
                    <a:pt x="245854" y="311446"/>
                  </a:lnTo>
                  <a:lnTo>
                    <a:pt x="235024" y="316867"/>
                  </a:lnTo>
                  <a:lnTo>
                    <a:pt x="224418" y="318292"/>
                  </a:lnTo>
                  <a:lnTo>
                    <a:pt x="213949" y="316011"/>
                  </a:lnTo>
                  <a:lnTo>
                    <a:pt x="203525" y="310316"/>
                  </a:lnTo>
                  <a:lnTo>
                    <a:pt x="200896" y="308475"/>
                  </a:lnTo>
                  <a:lnTo>
                    <a:pt x="198014" y="306620"/>
                  </a:lnTo>
                  <a:lnTo>
                    <a:pt x="172156" y="280738"/>
                  </a:lnTo>
                  <a:lnTo>
                    <a:pt x="172969" y="277398"/>
                  </a:lnTo>
                  <a:lnTo>
                    <a:pt x="174468" y="271162"/>
                  </a:lnTo>
                  <a:lnTo>
                    <a:pt x="175738" y="265307"/>
                  </a:lnTo>
                  <a:lnTo>
                    <a:pt x="172753" y="259186"/>
                  </a:lnTo>
                  <a:lnTo>
                    <a:pt x="171940" y="257509"/>
                  </a:lnTo>
                  <a:lnTo>
                    <a:pt x="149576" y="233697"/>
                  </a:lnTo>
                  <a:lnTo>
                    <a:pt x="147125" y="232897"/>
                  </a:lnTo>
                  <a:lnTo>
                    <a:pt x="144877" y="233291"/>
                  </a:lnTo>
                  <a:lnTo>
                    <a:pt x="134454" y="233270"/>
                  </a:lnTo>
                  <a:lnTo>
                    <a:pt x="125371" y="230038"/>
                  </a:lnTo>
                  <a:lnTo>
                    <a:pt x="117100" y="224813"/>
                  </a:lnTo>
                  <a:lnTo>
                    <a:pt x="109114" y="218813"/>
                  </a:lnTo>
                  <a:lnTo>
                    <a:pt x="103780" y="214837"/>
                  </a:lnTo>
                  <a:lnTo>
                    <a:pt x="98280" y="210786"/>
                  </a:lnTo>
                  <a:lnTo>
                    <a:pt x="92261" y="208106"/>
                  </a:lnTo>
                  <a:lnTo>
                    <a:pt x="79562" y="204600"/>
                  </a:lnTo>
                  <a:lnTo>
                    <a:pt x="67437" y="205176"/>
                  </a:lnTo>
                  <a:lnTo>
                    <a:pt x="55804" y="209128"/>
                  </a:lnTo>
                  <a:lnTo>
                    <a:pt x="44585" y="215752"/>
                  </a:lnTo>
                  <a:lnTo>
                    <a:pt x="35737" y="221943"/>
                  </a:lnTo>
                  <a:lnTo>
                    <a:pt x="26852" y="228084"/>
                  </a:lnTo>
                  <a:lnTo>
                    <a:pt x="17906" y="234129"/>
                  </a:lnTo>
                  <a:lnTo>
                    <a:pt x="8872" y="240034"/>
                  </a:lnTo>
                  <a:lnTo>
                    <a:pt x="3348" y="243578"/>
                  </a:lnTo>
                  <a:lnTo>
                    <a:pt x="643" y="241609"/>
                  </a:lnTo>
                  <a:lnTo>
                    <a:pt x="414" y="235018"/>
                  </a:lnTo>
                  <a:lnTo>
                    <a:pt x="402" y="234802"/>
                  </a:lnTo>
                  <a:lnTo>
                    <a:pt x="452" y="234573"/>
                  </a:lnTo>
                  <a:lnTo>
                    <a:pt x="402" y="234370"/>
                  </a:lnTo>
                  <a:lnTo>
                    <a:pt x="0" y="224535"/>
                  </a:lnTo>
                  <a:lnTo>
                    <a:pt x="3348" y="216495"/>
                  </a:lnTo>
                  <a:lnTo>
                    <a:pt x="8935" y="209474"/>
                  </a:lnTo>
                  <a:lnTo>
                    <a:pt x="15248" y="202696"/>
                  </a:lnTo>
                  <a:lnTo>
                    <a:pt x="26856" y="190030"/>
                  </a:lnTo>
                  <a:lnTo>
                    <a:pt x="38013" y="177042"/>
                  </a:lnTo>
                  <a:lnTo>
                    <a:pt x="47502" y="162845"/>
                  </a:lnTo>
                  <a:lnTo>
                    <a:pt x="54110" y="146550"/>
                  </a:lnTo>
                  <a:lnTo>
                    <a:pt x="59721" y="132737"/>
                  </a:lnTo>
                  <a:lnTo>
                    <a:pt x="89657" y="100931"/>
                  </a:lnTo>
                  <a:lnTo>
                    <a:pt x="94902" y="98988"/>
                  </a:lnTo>
                  <a:lnTo>
                    <a:pt x="97303" y="97616"/>
                  </a:lnTo>
                  <a:lnTo>
                    <a:pt x="104161" y="93679"/>
                  </a:lnTo>
                  <a:lnTo>
                    <a:pt x="111361" y="90123"/>
                  </a:lnTo>
                  <a:lnTo>
                    <a:pt x="117534" y="85285"/>
                  </a:lnTo>
                  <a:lnTo>
                    <a:pt x="123960" y="80256"/>
                  </a:lnTo>
                  <a:lnTo>
                    <a:pt x="130284" y="76280"/>
                  </a:lnTo>
                  <a:lnTo>
                    <a:pt x="138603" y="74883"/>
                  </a:lnTo>
                  <a:lnTo>
                    <a:pt x="144089" y="73969"/>
                  </a:lnTo>
                  <a:lnTo>
                    <a:pt x="149182" y="70667"/>
                  </a:lnTo>
                  <a:lnTo>
                    <a:pt x="154389" y="68292"/>
                  </a:lnTo>
                  <a:lnTo>
                    <a:pt x="160803" y="65346"/>
                  </a:lnTo>
                  <a:lnTo>
                    <a:pt x="167013" y="61917"/>
                  </a:lnTo>
                  <a:lnTo>
                    <a:pt x="173553" y="59301"/>
                  </a:lnTo>
                  <a:lnTo>
                    <a:pt x="184710" y="55042"/>
                  </a:lnTo>
                  <a:lnTo>
                    <a:pt x="196045" y="51504"/>
                  </a:lnTo>
                  <a:lnTo>
                    <a:pt x="207675" y="49226"/>
                  </a:lnTo>
                  <a:lnTo>
                    <a:pt x="219718" y="48747"/>
                  </a:lnTo>
                  <a:close/>
                </a:path>
              </a:pathLst>
            </a:custGeom>
            <a:ln w="3175">
              <a:solidFill>
                <a:srgbClr val="231F20"/>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pic>
        <p:nvPicPr>
          <p:cNvPr id="23" name="圖片 22"/>
          <p:cNvPicPr>
            <a:picLocks noChangeAspect="1"/>
          </p:cNvPicPr>
          <p:nvPr/>
        </p:nvPicPr>
        <p:blipFill>
          <a:blip r:embed="rId2"/>
          <a:stretch>
            <a:fillRect/>
          </a:stretch>
        </p:blipFill>
        <p:spPr>
          <a:xfrm>
            <a:off x="688340" y="1447800"/>
            <a:ext cx="4514286" cy="4104762"/>
          </a:xfrm>
          <a:prstGeom prst="rect">
            <a:avLst/>
          </a:prstGeom>
        </p:spPr>
      </p:pic>
      <p:sp>
        <p:nvSpPr>
          <p:cNvPr id="3" name="向右箭號 2"/>
          <p:cNvSpPr/>
          <p:nvPr/>
        </p:nvSpPr>
        <p:spPr>
          <a:xfrm rot="19033090">
            <a:off x="390696" y="4460178"/>
            <a:ext cx="1524000" cy="1066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5562600" y="4572000"/>
            <a:ext cx="60198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TW" sz="2800" b="1" dirty="0" smtClean="0"/>
              <a:t>1.</a:t>
            </a:r>
            <a:r>
              <a:rPr lang="zh-TW" altLang="en-US" sz="2800" b="1" dirty="0" smtClean="0"/>
              <a:t> 最大的重點：提出合適的問題。</a:t>
            </a:r>
          </a:p>
          <a:p>
            <a:r>
              <a:rPr lang="zh-TW" altLang="en-US" sz="2800" b="1" dirty="0" smtClean="0"/>
              <a:t>你需要做的是回答這個問題，而不是盲目地處理數據。</a:t>
            </a:r>
            <a:endParaRPr lang="zh-TW" altLang="en-US" sz="2800" b="1" dirty="0"/>
          </a:p>
        </p:txBody>
      </p:sp>
    </p:spTree>
    <p:extLst>
      <p:ext uri="{BB962C8B-B14F-4D97-AF65-F5344CB8AC3E}">
        <p14:creationId xmlns:p14="http://schemas.microsoft.com/office/powerpoint/2010/main" val="261955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pic>
        <p:nvPicPr>
          <p:cNvPr id="23" name="圖片 22"/>
          <p:cNvPicPr>
            <a:picLocks noChangeAspect="1"/>
          </p:cNvPicPr>
          <p:nvPr/>
        </p:nvPicPr>
        <p:blipFill>
          <a:blip r:embed="rId2"/>
          <a:stretch>
            <a:fillRect/>
          </a:stretch>
        </p:blipFill>
        <p:spPr>
          <a:xfrm>
            <a:off x="688340" y="1447800"/>
            <a:ext cx="4514286" cy="4104762"/>
          </a:xfrm>
          <a:prstGeom prst="rect">
            <a:avLst/>
          </a:prstGeom>
        </p:spPr>
      </p:pic>
      <p:sp>
        <p:nvSpPr>
          <p:cNvPr id="3" name="向右箭號 2"/>
          <p:cNvSpPr/>
          <p:nvPr/>
        </p:nvSpPr>
        <p:spPr>
          <a:xfrm rot="2078026">
            <a:off x="186594" y="1557749"/>
            <a:ext cx="1524000" cy="1066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5562600" y="2963098"/>
            <a:ext cx="6019800" cy="33615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TW" sz="2800" b="1" dirty="0" smtClean="0"/>
              <a:t>2.</a:t>
            </a:r>
            <a:r>
              <a:rPr lang="zh-TW" altLang="en-US" sz="2800" b="1" dirty="0" smtClean="0"/>
              <a:t>收集一些能用資料探勘技術幫助你回答這個問題的資料。</a:t>
            </a:r>
          </a:p>
          <a:p>
            <a:r>
              <a:rPr lang="zh-TW" altLang="en-US" sz="2800" b="1" dirty="0" smtClean="0"/>
              <a:t>收集的過程是艱難的：你可能有一個初始資料集，但是你可能需要增加一些人口資料、氣候資料</a:t>
            </a:r>
            <a:r>
              <a:rPr lang="en-US" altLang="zh-TW" sz="2800" b="1" dirty="0" smtClean="0"/>
              <a:t>...</a:t>
            </a:r>
            <a:r>
              <a:rPr lang="zh-TW" altLang="en-US" sz="2800" b="1" dirty="0" smtClean="0"/>
              <a:t>等。最終創建一個資料集，包含了你認為有必要（或</a:t>
            </a:r>
            <a:r>
              <a:rPr lang="en-US" altLang="zh-TW" sz="2800" b="1" dirty="0" smtClean="0"/>
              <a:t>Weka</a:t>
            </a:r>
            <a:r>
              <a:rPr lang="zh-TW" altLang="en-US" sz="2800" b="1" dirty="0" smtClean="0"/>
              <a:t>需要）的屬性。</a:t>
            </a:r>
            <a:endParaRPr lang="zh-TW" altLang="en-US" sz="2800" b="1" dirty="0"/>
          </a:p>
        </p:txBody>
      </p:sp>
    </p:spTree>
    <p:extLst>
      <p:ext uri="{BB962C8B-B14F-4D97-AF65-F5344CB8AC3E}">
        <p14:creationId xmlns:p14="http://schemas.microsoft.com/office/powerpoint/2010/main" val="339770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pic>
        <p:nvPicPr>
          <p:cNvPr id="23" name="圖片 22"/>
          <p:cNvPicPr>
            <a:picLocks noChangeAspect="1"/>
          </p:cNvPicPr>
          <p:nvPr/>
        </p:nvPicPr>
        <p:blipFill>
          <a:blip r:embed="rId2"/>
          <a:stretch>
            <a:fillRect/>
          </a:stretch>
        </p:blipFill>
        <p:spPr>
          <a:xfrm>
            <a:off x="688340" y="1447800"/>
            <a:ext cx="4514286" cy="4104762"/>
          </a:xfrm>
          <a:prstGeom prst="rect">
            <a:avLst/>
          </a:prstGeom>
        </p:spPr>
      </p:pic>
      <p:sp>
        <p:nvSpPr>
          <p:cNvPr id="3" name="向右箭號 2"/>
          <p:cNvSpPr/>
          <p:nvPr/>
        </p:nvSpPr>
        <p:spPr>
          <a:xfrm rot="7780335">
            <a:off x="3359956" y="914400"/>
            <a:ext cx="1524000" cy="1066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5562600" y="4038600"/>
            <a:ext cx="6248400" cy="228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TW" sz="2800" b="1" dirty="0" smtClean="0"/>
              <a:t>3.</a:t>
            </a:r>
            <a:r>
              <a:rPr lang="zh-TW" altLang="en-US" sz="2800" b="1" dirty="0" smtClean="0"/>
              <a:t>清理資料。</a:t>
            </a:r>
          </a:p>
          <a:p>
            <a:r>
              <a:rPr lang="zh-TW" altLang="en-US" sz="2800" b="1" dirty="0" smtClean="0"/>
              <a:t>現實生活中的數據總是非常雜亂。研究數據、理解數據、找出異常、確定是否剔出些數據是一個漫長而痛苦的過程。</a:t>
            </a:r>
            <a:endParaRPr lang="zh-TW" altLang="en-US" sz="2800" b="1" dirty="0"/>
          </a:p>
        </p:txBody>
      </p:sp>
    </p:spTree>
    <p:extLst>
      <p:ext uri="{BB962C8B-B14F-4D97-AF65-F5344CB8AC3E}">
        <p14:creationId xmlns:p14="http://schemas.microsoft.com/office/powerpoint/2010/main" val="360566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08280"/>
            <a:ext cx="5948045" cy="513080"/>
          </a:xfrm>
          <a:prstGeom prst="rect">
            <a:avLst/>
          </a:prstGeom>
        </p:spPr>
        <p:txBody>
          <a:bodyPr vert="horz" wrap="square" lIns="0" tIns="12065" rIns="0" bIns="0" rtlCol="0">
            <a:spAutoFit/>
          </a:bodyPr>
          <a:lstStyle/>
          <a:p>
            <a:pPr marL="12700">
              <a:lnSpc>
                <a:spcPct val="100000"/>
              </a:lnSpc>
              <a:spcBef>
                <a:spcPts val="95"/>
              </a:spcBef>
            </a:pPr>
            <a:r>
              <a:rPr sz="3200" spc="-5" dirty="0"/>
              <a:t>Lesson 5.1 </a:t>
            </a:r>
            <a:r>
              <a:rPr lang="zh-TW" altLang="en-US" sz="3200" spc="-5" dirty="0" smtClean="0"/>
              <a:t>資料探勘過程</a:t>
            </a:r>
            <a:endParaRPr sz="3200" dirty="0"/>
          </a:p>
        </p:txBody>
      </p:sp>
      <p:pic>
        <p:nvPicPr>
          <p:cNvPr id="23" name="圖片 22"/>
          <p:cNvPicPr>
            <a:picLocks noChangeAspect="1"/>
          </p:cNvPicPr>
          <p:nvPr/>
        </p:nvPicPr>
        <p:blipFill>
          <a:blip r:embed="rId2"/>
          <a:stretch>
            <a:fillRect/>
          </a:stretch>
        </p:blipFill>
        <p:spPr>
          <a:xfrm>
            <a:off x="688340" y="1447800"/>
            <a:ext cx="4514286" cy="4104762"/>
          </a:xfrm>
          <a:prstGeom prst="rect">
            <a:avLst/>
          </a:prstGeom>
        </p:spPr>
      </p:pic>
      <p:sp>
        <p:nvSpPr>
          <p:cNvPr id="3" name="向右箭號 2"/>
          <p:cNvSpPr/>
          <p:nvPr/>
        </p:nvSpPr>
        <p:spPr>
          <a:xfrm rot="11054321">
            <a:off x="4800600" y="3331461"/>
            <a:ext cx="1524000" cy="1066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5562600" y="4572000"/>
            <a:ext cx="60198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TW" sz="2800" b="1" dirty="0" smtClean="0"/>
              <a:t>4.</a:t>
            </a:r>
            <a:r>
              <a:rPr lang="zh-TW" altLang="en-US" sz="2800" b="1" dirty="0" smtClean="0"/>
              <a:t>定義一些新的特徵。</a:t>
            </a:r>
          </a:p>
          <a:p>
            <a:r>
              <a:rPr lang="zh-TW" altLang="en-US" sz="2800" b="1" dirty="0" smtClean="0"/>
              <a:t>這是特徵工程的過程，是數據挖掘能夠成功的關鍵步驟。</a:t>
            </a:r>
            <a:endParaRPr lang="zh-TW" altLang="en-US" sz="2800" b="1" dirty="0"/>
          </a:p>
        </p:txBody>
      </p:sp>
    </p:spTree>
    <p:extLst>
      <p:ext uri="{BB962C8B-B14F-4D97-AF65-F5344CB8AC3E}">
        <p14:creationId xmlns:p14="http://schemas.microsoft.com/office/powerpoint/2010/main" val="1011947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3122</Words>
  <Application>Microsoft Office PowerPoint</Application>
  <PresentationFormat>寬螢幕</PresentationFormat>
  <Paragraphs>374</Paragraphs>
  <Slides>51</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51</vt:i4>
      </vt:variant>
    </vt:vector>
  </HeadingPairs>
  <TitlesOfParts>
    <vt:vector size="60" baseType="lpstr">
      <vt:lpstr>AoyagiKouzanFontT</vt:lpstr>
      <vt:lpstr>Carlito</vt:lpstr>
      <vt:lpstr>新細明體</vt:lpstr>
      <vt:lpstr>Calibri</vt:lpstr>
      <vt:lpstr>Symbol</vt:lpstr>
      <vt:lpstr>Times New Roman</vt:lpstr>
      <vt:lpstr>Trebuchet MS</vt:lpstr>
      <vt:lpstr>Wingdings</vt:lpstr>
      <vt:lpstr>Office Theme</vt:lpstr>
      <vt:lpstr>使用Weka進行資料探勘</vt:lpstr>
      <vt:lpstr>Lesson 5.1 資料探勘過程</vt:lpstr>
      <vt:lpstr>Lesson 5.1 資料探勘過程</vt:lpstr>
      <vt:lpstr>Lesson 5.1 資料探勘過程</vt:lpstr>
      <vt:lpstr>Lesson 5.1 資料探勘過程</vt:lpstr>
      <vt:lpstr>Lesson 5.1 資料探勘過程</vt:lpstr>
      <vt:lpstr>Lesson 5.1 資料探勘過程</vt:lpstr>
      <vt:lpstr>Lesson 5.1 資料探勘過程</vt:lpstr>
      <vt:lpstr>Lesson 5.1 資料探勘過程</vt:lpstr>
      <vt:lpstr>Lesson 5.1 資料探勘過程</vt:lpstr>
      <vt:lpstr>Lesson 5.1 資料探勘過程</vt:lpstr>
      <vt:lpstr>Lesson 5.1 資料探勘過程</vt:lpstr>
      <vt:lpstr>Lesson 5.1 資料探勘過程</vt:lpstr>
      <vt:lpstr>使用Weka進行資料探勘</vt:lpstr>
      <vt:lpstr>Lesson 5.2 缺陷和失誤</vt:lpstr>
      <vt:lpstr>PowerPoint 簡報</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Lesson 5.2 缺陷和失誤</vt:lpstr>
      <vt:lpstr>使用Weka進行資料探勘</vt:lpstr>
      <vt:lpstr>Lesson 5.3 資料探勘中的道德規範</vt:lpstr>
      <vt:lpstr>Lesson 5.3 資料探勘中的道德規範</vt:lpstr>
      <vt:lpstr>Lesson 5.3 資料探勘中的道德規範</vt:lpstr>
      <vt:lpstr>Lesson 5.3 資料探勘中的道德規範</vt:lpstr>
      <vt:lpstr>Lesson 5.3 資料探勘中的道德規範</vt:lpstr>
      <vt:lpstr>Lesson 5.3 資料探勘中的道德規範</vt:lpstr>
      <vt:lpstr>使用Weka進行資料探勘</vt:lpstr>
      <vt:lpstr>Lesson 5.4 總結</vt:lpstr>
      <vt:lpstr>Lesson 5.4 總結</vt:lpstr>
      <vt:lpstr>Lesson 5.4 總結</vt:lpstr>
      <vt:lpstr>Lesson 5.4 總結</vt:lpstr>
      <vt:lpstr>使用Weka進行資料探勘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with Weka (Class 5) - 2013</dc:title>
  <dc:creator>Ian H. Witten</dc:creator>
  <cp:keywords>Weka; University of Waikato; data mining</cp:keywords>
  <cp:lastModifiedBy>Windows 使用者</cp:lastModifiedBy>
  <cp:revision>44</cp:revision>
  <dcterms:created xsi:type="dcterms:W3CDTF">2020-10-07T13:00:42Z</dcterms:created>
  <dcterms:modified xsi:type="dcterms:W3CDTF">2020-11-19T04:33:59Z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2013-09-25T00:00:00Z</vt:filetime>
  </property>
  <property fmtid="{D5CDD505-2E9C-101B-9397-08002B2CF9AE}" pid="3" name="Creator">
    <vt:lpwstr>PScript5.dll Version 5.2.2</vt:lpwstr>
  </property>
  <property fmtid="{D5CDD505-2E9C-101B-9397-08002B2CF9AE}" pid="4" name="LastSaved">
    <vt:filetime>2020-10-07T00:00:00Z</vt:filetime>
  </property>
</Properties>
</file>