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8" r:id="rId2"/>
    <p:sldId id="279" r:id="rId3"/>
    <p:sldId id="301" r:id="rId4"/>
    <p:sldId id="282" r:id="rId5"/>
    <p:sldId id="283" r:id="rId6"/>
    <p:sldId id="299" r:id="rId7"/>
    <p:sldId id="300" r:id="rId8"/>
    <p:sldId id="29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1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5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1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3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8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8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0A337F-111E-40EB-8096-7ACF6B2F783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1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5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0A337F-111E-40EB-8096-7ACF6B2F783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C72EC-5D02-4EAA-829F-1D759ACE3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800" dirty="0"/>
              <a:t>NTHU</a:t>
            </a:r>
            <a:r>
              <a:rPr lang="zh-TW" altLang="en-US" sz="4800" dirty="0"/>
              <a:t> </a:t>
            </a:r>
            <a:r>
              <a:rPr lang="en-US" altLang="zh-TW" sz="4800" dirty="0"/>
              <a:t>CS5553</a:t>
            </a:r>
            <a:br>
              <a:rPr lang="en-US" altLang="zh-TW" sz="4800" dirty="0"/>
            </a:br>
            <a:r>
              <a:rPr lang="en-US" altLang="zh-TW" sz="4800" dirty="0"/>
              <a:t>Data Science for Digital Health </a:t>
            </a:r>
            <a:br>
              <a:rPr lang="en-US" altLang="zh-TW" sz="6000" dirty="0"/>
            </a:br>
            <a:r>
              <a:rPr lang="en-US" altLang="zh-TW" sz="6000" dirty="0"/>
              <a:t>Homework 3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00B06D-43B0-888D-DC1A-D9DD9D5F6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Deadline: JUN. 11, 23:59</a:t>
            </a:r>
          </a:p>
        </p:txBody>
      </p:sp>
    </p:spTree>
    <p:extLst>
      <p:ext uri="{BB962C8B-B14F-4D97-AF65-F5344CB8AC3E}">
        <p14:creationId xmlns:p14="http://schemas.microsoft.com/office/powerpoint/2010/main" val="330955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DB317-C28D-11EE-1997-EEB23AC9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" altLang="zh-TW" sz="5400" dirty="0"/>
            </a:br>
            <a:r>
              <a:rPr lang="en" altLang="zh-TW" sz="4800" dirty="0"/>
              <a:t>Predicting Mortality of Pulmonary Embolism Patients in the ICU </a:t>
            </a:r>
            <a:endParaRPr lang="zh-TW" altLang="en-US" sz="54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310107-6B46-6175-2926-D5521F5EB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2">
                    <a:lumMod val="50000"/>
                  </a:schemeClr>
                </a:solidFill>
              </a:rPr>
              <a:t>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306588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A4CA9-80C5-C549-5829-26BB044E3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3F830-BA14-B1BF-FE06-D93B6544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228469-BCA7-DF2C-97B9-150B16178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Pulmonary embolism (PE), the 3</a:t>
            </a:r>
            <a:r>
              <a:rPr lang="en-US" altLang="zh-TW" sz="2400" baseline="30000" dirty="0"/>
              <a:t>rd</a:t>
            </a:r>
            <a:r>
              <a:rPr lang="en-US" altLang="zh-TW" sz="2400" dirty="0"/>
              <a:t> leading cause of cardiovascular-related mortality worldwide</a:t>
            </a:r>
            <a:r>
              <a:rPr lang="en-US" altLang="zh-TW" sz="2400" baseline="30000" dirty="0"/>
              <a:t>[1]</a:t>
            </a:r>
            <a:r>
              <a:rPr lang="en-US" altLang="zh-TW" sz="2400" dirty="0"/>
              <a:t>, causes about 300,000 deaths annually in the U.S.</a:t>
            </a:r>
            <a:r>
              <a:rPr lang="en-US" altLang="zh-TW" sz="2400" baseline="30000" dirty="0"/>
              <a:t>[2]</a:t>
            </a:r>
            <a:r>
              <a:rPr lang="en-US" altLang="zh-TW" sz="24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Machine learning (ML) offers a promising approach for identifying low-risk PE patients, aiding in early ICU discharge, reducing resource use, and improving outcomes for critically ill patients</a:t>
            </a:r>
            <a:r>
              <a:rPr lang="en-US" altLang="zh-TW" sz="2400" baseline="30000" dirty="0"/>
              <a:t>[3]</a:t>
            </a:r>
            <a:r>
              <a:rPr lang="en-US" altLang="zh-TW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/>
          </a:p>
        </p:txBody>
      </p:sp>
      <p:sp>
        <p:nvSpPr>
          <p:cNvPr id="4" name="直排文字版面配置區 2">
            <a:extLst>
              <a:ext uri="{FF2B5EF4-FFF2-40B4-BE49-F238E27FC236}">
                <a16:creationId xmlns:a16="http://schemas.microsoft.com/office/drawing/2014/main" id="{366D05AE-2FCB-82B4-B73E-3ADF388E647F}"/>
              </a:ext>
            </a:extLst>
          </p:cNvPr>
          <p:cNvSpPr txBox="1">
            <a:spLocks/>
          </p:cNvSpPr>
          <p:nvPr/>
        </p:nvSpPr>
        <p:spPr>
          <a:xfrm>
            <a:off x="0" y="6094870"/>
            <a:ext cx="12192000" cy="720000"/>
          </a:xfrm>
          <a:prstGeom prst="rect">
            <a:avLst/>
          </a:prstGeom>
        </p:spPr>
        <p:txBody>
          <a:bodyPr vert="horz" lIns="45720" tIns="0" rIns="45720" bIns="0" rtlCol="0" anchor="b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TW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TW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zh-TW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Raskob GE et al. Thrombosis: a major contributor to global disease burden. (2014)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US" altLang="zh-TW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Wendelboe AM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 al. </a:t>
            </a:r>
            <a:r>
              <a:rPr lang="en-US" altLang="zh-TW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Global burden of thrombosis: epidemiologic aspects.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(2016)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 </a:t>
            </a:r>
            <a:r>
              <a:rPr lang="en-US" altLang="zh-TW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Schulman S et al. Post-thrombotic syndrome, recurrence, and death 10 years after the first episode of venous thromboembolism treated with warfarin for 6 weeks or 6 months. (2006)</a:t>
            </a:r>
            <a:endParaRPr lang="en-TW" altLang="zh-TW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直排文字版面配置區 2">
            <a:extLst>
              <a:ext uri="{FF2B5EF4-FFF2-40B4-BE49-F238E27FC236}">
                <a16:creationId xmlns:a16="http://schemas.microsoft.com/office/drawing/2014/main" id="{7761337D-2AFC-A8A6-BFB4-4E73E86C341A}"/>
              </a:ext>
            </a:extLst>
          </p:cNvPr>
          <p:cNvSpPr txBox="1">
            <a:spLocks/>
          </p:cNvSpPr>
          <p:nvPr/>
        </p:nvSpPr>
        <p:spPr>
          <a:xfrm>
            <a:off x="1066800" y="4217414"/>
            <a:ext cx="10058400" cy="1080000"/>
          </a:xfrm>
          <a:prstGeom prst="rect">
            <a:avLst/>
          </a:prstGeom>
        </p:spPr>
        <p:txBody>
          <a:bodyPr vert="horz" lIns="45720" tIns="0" rIns="45720" bIns="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TW" sz="2800" b="1" dirty="0">
                <a:solidFill>
                  <a:schemeClr val="accent1"/>
                </a:solidFill>
              </a:rPr>
              <a:t>What are the important predictors of mortality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TW" sz="2800" b="1" dirty="0">
                <a:solidFill>
                  <a:schemeClr val="accent1"/>
                </a:solidFill>
              </a:rPr>
              <a:t>in patients with PE admitted to the ICU?</a:t>
            </a:r>
          </a:p>
        </p:txBody>
      </p:sp>
    </p:spTree>
    <p:extLst>
      <p:ext uri="{BB962C8B-B14F-4D97-AF65-F5344CB8AC3E}">
        <p14:creationId xmlns:p14="http://schemas.microsoft.com/office/powerpoint/2010/main" val="2118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DA08B-986F-7D22-C634-EAF330594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A3B0C-CA81-F671-CCC5-8CB62F23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Cohort Selection</a:t>
            </a:r>
            <a:endParaRPr lang="zh-TW" alt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E405A36-E4CF-C457-8F43-928440AABC6A}"/>
              </a:ext>
            </a:extLst>
          </p:cNvPr>
          <p:cNvSpPr txBox="1">
            <a:spLocks/>
          </p:cNvSpPr>
          <p:nvPr/>
        </p:nvSpPr>
        <p:spPr>
          <a:xfrm>
            <a:off x="1097280" y="3016115"/>
            <a:ext cx="4860000" cy="28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45720" tIns="0" rIns="45720" bIns="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Patients whose a</a:t>
            </a:r>
            <a:r>
              <a:rPr lang="en-US" altLang="zh-TW" dirty="0"/>
              <a:t>ge &gt;= 21</a:t>
            </a: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Patients in ICU with pulmonary embolism*</a:t>
            </a:r>
            <a:r>
              <a:rPr lang="en-US" baseline="30000" dirty="0"/>
              <a:t>1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Include only the last ICU admission record in which the patient was diagnosed with PE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Include only patients who have admission record</a:t>
            </a:r>
            <a:r>
              <a:rPr lang="en-US" altLang="zh-TW" dirty="0"/>
              <a:t>*</a:t>
            </a:r>
            <a:r>
              <a:rPr lang="en-US" altLang="zh-TW" baseline="30000" dirty="0"/>
              <a:t>2</a:t>
            </a:r>
            <a:endParaRPr lang="en-TW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50C30D27-E6D1-7374-2709-D21D6D750E3F}"/>
              </a:ext>
            </a:extLst>
          </p:cNvPr>
          <p:cNvSpPr txBox="1">
            <a:spLocks/>
          </p:cNvSpPr>
          <p:nvPr/>
        </p:nvSpPr>
        <p:spPr>
          <a:xfrm>
            <a:off x="1097280" y="2120512"/>
            <a:ext cx="486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TW" sz="3600" dirty="0">
                <a:latin typeface="Calibri" panose="020F0502020204030204" pitchFamily="34" charset="0"/>
                <a:cs typeface="Calibri" panose="020F0502020204030204" pitchFamily="34" charset="0"/>
              </a:rPr>
              <a:t>Inclusion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5108C089-9936-DB83-C934-90DB265B00DD}"/>
              </a:ext>
            </a:extLst>
          </p:cNvPr>
          <p:cNvSpPr txBox="1">
            <a:spLocks/>
          </p:cNvSpPr>
          <p:nvPr/>
        </p:nvSpPr>
        <p:spPr>
          <a:xfrm>
            <a:off x="6295680" y="2120512"/>
            <a:ext cx="486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en-TW" sz="3600" dirty="0">
                <a:latin typeface="Calibri" panose="020F0502020204030204" pitchFamily="34" charset="0"/>
                <a:cs typeface="Calibri" panose="020F0502020204030204" pitchFamily="34" charset="0"/>
              </a:rPr>
              <a:t>clusion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1AD32A8F-7016-8628-5603-6794C7D9791F}"/>
              </a:ext>
            </a:extLst>
          </p:cNvPr>
          <p:cNvSpPr txBox="1">
            <a:spLocks/>
          </p:cNvSpPr>
          <p:nvPr/>
        </p:nvSpPr>
        <p:spPr>
          <a:xfrm>
            <a:off x="6295680" y="3016115"/>
            <a:ext cx="4860000" cy="28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45720" tIns="0" rIns="45720" bIns="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TW" dirty="0"/>
          </a:p>
        </p:txBody>
      </p:sp>
      <p:sp>
        <p:nvSpPr>
          <p:cNvPr id="17" name="直排文字版面配置區 2">
            <a:extLst>
              <a:ext uri="{FF2B5EF4-FFF2-40B4-BE49-F238E27FC236}">
                <a16:creationId xmlns:a16="http://schemas.microsoft.com/office/drawing/2014/main" id="{B976D358-054E-DFCB-A34B-C68603D7066E}"/>
              </a:ext>
            </a:extLst>
          </p:cNvPr>
          <p:cNvSpPr txBox="1">
            <a:spLocks/>
          </p:cNvSpPr>
          <p:nvPr/>
        </p:nvSpPr>
        <p:spPr>
          <a:xfrm>
            <a:off x="1097280" y="5891718"/>
            <a:ext cx="4860000" cy="360000"/>
          </a:xfrm>
          <a:prstGeom prst="rect">
            <a:avLst/>
          </a:prstGeom>
        </p:spPr>
        <p:txBody>
          <a:bodyPr vert="horz" lIns="45720" tIns="0" rIns="45720" bIns="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*1 pulmonary embolism → ICD-9 code: 415.1, ICD-10 code: I26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*2 include patients whose </a:t>
            </a:r>
            <a:r>
              <a:rPr lang="en-US" altLang="zh-TW" sz="12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hadm_id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valid in </a:t>
            </a:r>
            <a:r>
              <a:rPr lang="en-US" altLang="zh-TW" sz="12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mimiciv_hosp.admission</a:t>
            </a:r>
            <a:endParaRPr lang="en-TW" altLang="zh-TW" sz="12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40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BDE16-A2C8-09BB-995C-1CF5DEB5D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55A95-49AF-201F-6044-02E46A57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Outcome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1B690E-5B71-04AF-F445-F021B9B29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/>
              <a:t>Mortality (in-hospital)</a:t>
            </a:r>
            <a:r>
              <a:rPr lang="en-US" altLang="zh-TW" sz="2400" dirty="0"/>
              <a:t> in the </a:t>
            </a:r>
            <a:r>
              <a:rPr lang="en-US" altLang="zh-TW" sz="2400" b="1" dirty="0"/>
              <a:t>last ICU admission</a:t>
            </a:r>
            <a:r>
              <a:rPr lang="en-US" altLang="zh-TW" sz="2400" dirty="0"/>
              <a:t> for the patient with pulmonary embolism (</a:t>
            </a:r>
            <a:r>
              <a:rPr lang="en-US" altLang="zh-TW" sz="2400" b="1" dirty="0"/>
              <a:t>patients diagnosed with PE within that hospital admission</a:t>
            </a:r>
            <a:r>
              <a:rPr lang="en-US" altLang="zh-TW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5386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AE89F-171A-6D02-AB00-B8C53CE5F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397EB-7EC7-7748-B39E-57E671D4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F3392A-303D-DC79-B0F6-BB89897F9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 Build machine learning models for mortality prediction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/>
              <a:t>You should use features extracted from your HW2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 </a:t>
            </a:r>
            <a:r>
              <a:rPr lang="en-US" altLang="zh-TW" sz="2400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62484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05B24-25F8-2C73-0747-E947770E3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883B0-A005-4E67-3840-034523F4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Assignment: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090F76-12CF-C2FA-7415-68F5FBC42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320000"/>
          </a:xfrm>
        </p:spPr>
        <p:txBody>
          <a:bodyPr vert="horz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 Code (40%): </a:t>
            </a:r>
          </a:p>
          <a:p>
            <a:pPr marL="544068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dirty="0"/>
              <a:t>Implementation (25%)</a:t>
            </a:r>
          </a:p>
          <a:p>
            <a:pPr marL="544068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dirty="0"/>
              <a:t>Reproducibility (15%)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 Key inclusions in your report (60%):</a:t>
            </a:r>
          </a:p>
          <a:p>
            <a:pPr marL="544068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dirty="0"/>
              <a:t>Data pre-processing (5%)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e.g.: dealing with outlier and missing data, encoding, normalization, etc.</a:t>
            </a:r>
          </a:p>
          <a:p>
            <a:pPr marL="544068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dirty="0"/>
              <a:t>Details of model setup (10%)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e.g.: model architecture, training process, hyperparameter tuning, etc.</a:t>
            </a:r>
          </a:p>
          <a:p>
            <a:pPr marL="544068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dirty="0"/>
              <a:t>Tables or plots for performance evaluation metrics (10%)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e.g.: AUC, accuracy, sensitivity, specificity, F1-score, etc.</a:t>
            </a:r>
          </a:p>
          <a:p>
            <a:pPr marL="544068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dirty="0"/>
              <a:t>ROC curve (4%), Confusion matrix (3%), Calibration plot (3%)</a:t>
            </a:r>
          </a:p>
          <a:p>
            <a:pPr marL="544068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dirty="0"/>
              <a:t>Feature importance (5%)</a:t>
            </a:r>
          </a:p>
          <a:p>
            <a:pPr marL="544068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dirty="0"/>
              <a:t>Fairness analysis (report model performance evaluation metrics in different gender groups) (10%)</a:t>
            </a:r>
          </a:p>
          <a:p>
            <a:pPr marL="544068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TW" dirty="0"/>
              <a:t>Findings, discussion or conclusion of your results (10%)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 Bonus: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Ablation study (i.e., How do you improve performance of your predictions?)</a:t>
            </a:r>
          </a:p>
        </p:txBody>
      </p:sp>
    </p:spTree>
    <p:extLst>
      <p:ext uri="{BB962C8B-B14F-4D97-AF65-F5344CB8AC3E}">
        <p14:creationId xmlns:p14="http://schemas.microsoft.com/office/powerpoint/2010/main" val="340755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4A422-B8AB-3C31-CCAC-2D713B0D9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81A6C-1F0E-A2F1-5EFE-B80E41E9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09A316-6541-1F2A-8C03-60A703E5D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a typeface="標楷體" panose="03000509000000000000" pitchFamily="65" charset="-120"/>
              </a:rPr>
              <a:t>TA: Yueh-Chun Liu (</a:t>
            </a:r>
            <a:r>
              <a:rPr lang="zh-TW" altLang="en-US" sz="2400" dirty="0">
                <a:ea typeface="標楷體" panose="03000509000000000000" pitchFamily="65" charset="-120"/>
              </a:rPr>
              <a:t>劉岳濬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a typeface="標楷體" panose="03000509000000000000" pitchFamily="65" charset="-120"/>
              </a:rPr>
              <a:t>Email: eugeneliu1998@gmail.com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a typeface="標楷體" panose="03000509000000000000" pitchFamily="65" charset="-120"/>
              </a:rPr>
              <a:t>Lab: EECS 639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99F486A-6C90-4EC8-7219-CD3047C66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220" y="2269094"/>
            <a:ext cx="286446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53513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3579</TotalTime>
  <Words>492</Words>
  <Application>Microsoft Office PowerPoint</Application>
  <PresentationFormat>寬螢幕</PresentationFormat>
  <Paragraphs>48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標楷體</vt:lpstr>
      <vt:lpstr>Arial</vt:lpstr>
      <vt:lpstr>Calibri</vt:lpstr>
      <vt:lpstr>Calibri Light</vt:lpstr>
      <vt:lpstr>回顧</vt:lpstr>
      <vt:lpstr>NTHU CS5553 Data Science for Digital Health  Homework 3</vt:lpstr>
      <vt:lpstr> Predicting Mortality of Pulmonary Embolism Patients in the ICU </vt:lpstr>
      <vt:lpstr>Introduction</vt:lpstr>
      <vt:lpstr>Cohort Selection</vt:lpstr>
      <vt:lpstr>Outcome</vt:lpstr>
      <vt:lpstr>Todo</vt:lpstr>
      <vt:lpstr>Assignment: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 for Renal Recovery Prediction Following Initiation of Renal Replacement Therapy</dc:title>
  <dc:creator>Venesia Chiuwanara</dc:creator>
  <cp:lastModifiedBy>劉岳濬</cp:lastModifiedBy>
  <cp:revision>284</cp:revision>
  <dcterms:created xsi:type="dcterms:W3CDTF">2023-09-24T05:01:59Z</dcterms:created>
  <dcterms:modified xsi:type="dcterms:W3CDTF">2025-05-20T13:04:11Z</dcterms:modified>
</cp:coreProperties>
</file>