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17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3A817-9E8A-4507-B13D-CEA503FDE72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5E5F1-789A-41D8-8FBC-585203BF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B186-B138-9489-0CE4-ED210CB49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497BA-8DB6-D754-138F-77634B299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DE60-9FC1-F1F5-A9A0-616E274D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1806E-395F-1E53-4A97-B57149EF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4A3A-25BE-ED8A-EB87-C5A2985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D304-7ECD-317D-10BC-07CEF4E6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F0B14-B2AE-5A2C-3A5C-F049D5A19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04A4-59A5-815D-BFAA-B9DEE130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306B-3C3E-FB0A-3A94-61C2523D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FA9E-3784-580B-FDFD-B9CB8961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68FAE-BE49-C769-CAFA-1C5D1A63F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83AB0-FEB3-E071-68DE-E0B33838A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5452-B8D7-3582-7FA6-E7D0906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51EE-73F4-0D4D-2FF0-D6005605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577B-8A26-4DDF-C874-20DEEF23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7F91-89D8-9719-3BD3-6E1F5D5B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C804-4B7D-FCCF-18AE-CB562D24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E2678-9C14-C38A-B5EB-9838754E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3268-84D2-1B6F-E281-7FA6574B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F6E3-A5F0-5C7B-798A-91352DA4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2600-3A15-05F8-A839-13678721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32A56-285E-640C-B271-B69BDFA5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051E-BBE8-A20F-5912-AE00537C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CB80-E3A1-6ACC-46F1-DDD74987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A7D3-9002-5248-B263-27AFCBE3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EE10-9932-8B19-1542-8E34A774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CDE0-8176-8CED-68AD-B20EED210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88AC2-CDBC-6D34-3DC0-10671D063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0A1F-1D73-6959-59A7-DC4DEFC4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9791-DDA8-D818-ADDA-81512026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24438-A23E-9C19-C997-9A1B26B3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1A6-5F6F-02FC-D871-4628017E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5188-0CDE-C20F-34A8-2A95F5FA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51266-CA32-06D4-9DD5-BAA95BA8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4A51D-6F2C-28F6-D491-0AAA2B56A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DCBE7-0D18-5C56-9F87-83EEEFCB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BB45A-CE1D-30DE-49E9-D30D34DE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05592-10E8-E098-AC1D-AA2301C7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E3959-7CB9-20FD-8A60-236C1F4E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D7FD-11F0-70F7-76D3-57BA1F41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B38EF-9CF6-5DC7-71D0-AEC01961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8889-4F2B-C6FD-716D-5EE93A17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4E65A-D974-A399-404C-7D3F3D55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7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33636-217D-1521-AF92-65B10A02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D7C27-00A0-A30E-7AAD-41FD1F88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D69A0-B046-D6C9-38F4-4FF49AC9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2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5C08-48BA-6AFA-5916-FD75AA65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E8F2-F93B-A5EC-3302-4F64700F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2DB09-64C6-714E-A7A5-14319216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FC858-95CD-0B5D-A577-5F3E7A21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96FB-79CA-05D8-A4E0-13164623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F03C0-64FC-6209-2C10-806A495E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62B5-A73F-2E16-21A7-CE3D4490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DE074-2BDA-7933-8C66-03AD1B47B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26F8-B7CD-BB50-A90D-F1FC1329F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D72C7-DDEE-256B-128C-7AD5762C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127E1-E6AD-F6BD-04D9-A7C21777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7B9A-33DC-F566-87B5-1BE7ADAE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CC56F-A80C-F449-B28A-D399DC00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3FF57-A781-F223-6222-B9A5062C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059F-C74F-5A00-D7FB-EEDF2C0D5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12E60-D297-4ABC-92B0-4A2396DCA75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73F3-773A-02C0-9B64-3459EAEA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AB1A2-E047-C02B-B855-963D569BA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6BF2-534A-4985-9058-2A9717683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1565-35BA-8989-CD02-1CFF5287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en-US" b="1" dirty="0"/>
              <a:t>Project – Global Router</a:t>
            </a:r>
            <a:r>
              <a:rPr lang="zh-TW" altLang="en-US" b="1" dirty="0"/>
              <a:t> </a:t>
            </a:r>
            <a:r>
              <a:rPr lang="en-US" altLang="zh-TW" sz="2800" b="1" dirty="0"/>
              <a:t>(1)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2B0C-2AEB-9C75-60BB-E114D7C2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7"/>
            <a:ext cx="5816476" cy="4781796"/>
          </a:xfrm>
        </p:spPr>
        <p:txBody>
          <a:bodyPr/>
          <a:lstStyle/>
          <a:p>
            <a:r>
              <a:rPr lang="en-US" dirty="0"/>
              <a:t>Given a row placement result shown at the top</a:t>
            </a:r>
          </a:p>
          <a:p>
            <a:r>
              <a:rPr lang="en-US" dirty="0"/>
              <a:t>Superimpose global routing grids (as shown at the bottom)</a:t>
            </a:r>
          </a:p>
          <a:p>
            <a:r>
              <a:rPr lang="en-US" dirty="0"/>
              <a:t>Locate instance pins to be connected</a:t>
            </a:r>
          </a:p>
          <a:p>
            <a:r>
              <a:rPr lang="en-US" dirty="0"/>
              <a:t>Create a netlist for global router</a:t>
            </a:r>
          </a:p>
          <a:p>
            <a:r>
              <a:rPr lang="en-US" dirty="0"/>
              <a:t>Model </a:t>
            </a:r>
            <a:r>
              <a:rPr lang="en-US" dirty="0" err="1"/>
              <a:t>Gcell</a:t>
            </a:r>
            <a:r>
              <a:rPr lang="en-US" dirty="0"/>
              <a:t> (x, y) boundary capacity</a:t>
            </a:r>
          </a:p>
          <a:p>
            <a:pPr lvl="1"/>
            <a:r>
              <a:rPr lang="en-US" dirty="0"/>
              <a:t>Assuming 3 metal routing layers</a:t>
            </a:r>
          </a:p>
          <a:p>
            <a:pPr lvl="1"/>
            <a:r>
              <a:rPr lang="en-US" dirty="0"/>
              <a:t>M1, M3 prefer horizontal wiring</a:t>
            </a:r>
          </a:p>
          <a:p>
            <a:pPr lvl="1"/>
            <a:r>
              <a:rPr lang="en-US" dirty="0"/>
              <a:t>M2 is for vertical wiring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4BA512-FBD6-3D08-6D3B-06DDFB2C833B}"/>
              </a:ext>
            </a:extLst>
          </p:cNvPr>
          <p:cNvGrpSpPr/>
          <p:nvPr/>
        </p:nvGrpSpPr>
        <p:grpSpPr>
          <a:xfrm>
            <a:off x="7794950" y="157512"/>
            <a:ext cx="3066366" cy="2068748"/>
            <a:chOff x="7972420" y="444138"/>
            <a:chExt cx="3424578" cy="2823907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ACAB14A2-A717-5BC7-0A1E-8B2CEC541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89" y="444138"/>
              <a:ext cx="3421109" cy="1150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3000509000000000000" pitchFamily="65" charset="-120"/>
                <a:buChar char="․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anose="05050102010706020507" pitchFamily="18" charset="2"/>
                <a:buChar char="¾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Symbol" panose="05050102010706020507" pitchFamily="18" charset="2"/>
              </a:endParaRPr>
            </a:p>
          </p:txBody>
        </p:sp>
        <p:cxnSp>
          <p:nvCxnSpPr>
            <p:cNvPr id="14" name="Straight Connector 7">
              <a:extLst>
                <a:ext uri="{FF2B5EF4-FFF2-40B4-BE49-F238E27FC236}">
                  <a16:creationId xmlns:a16="http://schemas.microsoft.com/office/drawing/2014/main" id="{C1FC34EF-87CF-1D4F-3820-9A8AB34A2C76}"/>
                </a:ext>
              </a:extLst>
            </p:cNvPr>
            <p:cNvCxnSpPr>
              <a:cxnSpLocks noChangeShapeType="1"/>
              <a:stCxn id="13" idx="1"/>
              <a:endCxn id="13" idx="3"/>
            </p:cNvCxnSpPr>
            <p:nvPr/>
          </p:nvCxnSpPr>
          <p:spPr bwMode="auto">
            <a:xfrm>
              <a:off x="7975889" y="1019607"/>
              <a:ext cx="342110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9">
              <a:extLst>
                <a:ext uri="{FF2B5EF4-FFF2-40B4-BE49-F238E27FC236}">
                  <a16:creationId xmlns:a16="http://schemas.microsoft.com/office/drawing/2014/main" id="{046B9F6F-42B8-6DD6-38E2-1F22B924F7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08996" y="444138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0">
              <a:extLst>
                <a:ext uri="{FF2B5EF4-FFF2-40B4-BE49-F238E27FC236}">
                  <a16:creationId xmlns:a16="http://schemas.microsoft.com/office/drawing/2014/main" id="{FD542EB8-AA91-A65E-DD95-83DD4FA2FA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28134" y="444138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1">
              <a:extLst>
                <a:ext uri="{FF2B5EF4-FFF2-40B4-BE49-F238E27FC236}">
                  <a16:creationId xmlns:a16="http://schemas.microsoft.com/office/drawing/2014/main" id="{DF199CC8-0924-2A7F-106A-8786FCE76E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67771" y="1020400"/>
              <a:ext cx="0" cy="574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2">
              <a:extLst>
                <a:ext uri="{FF2B5EF4-FFF2-40B4-BE49-F238E27FC236}">
                  <a16:creationId xmlns:a16="http://schemas.microsoft.com/office/drawing/2014/main" id="{E302D7AD-0E02-9A61-6A40-FEF1DD7FA4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72596" y="1020400"/>
              <a:ext cx="0" cy="574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3">
              <a:extLst>
                <a:ext uri="{FF2B5EF4-FFF2-40B4-BE49-F238E27FC236}">
                  <a16:creationId xmlns:a16="http://schemas.microsoft.com/office/drawing/2014/main" id="{2AB60531-015E-DE69-CEC5-6DBA97E3A4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59934" y="444138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4">
              <a:extLst>
                <a:ext uri="{FF2B5EF4-FFF2-40B4-BE49-F238E27FC236}">
                  <a16:creationId xmlns:a16="http://schemas.microsoft.com/office/drawing/2014/main" id="{CC30107C-4A74-F2BB-C33A-04904D0E75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64759" y="1020400"/>
              <a:ext cx="0" cy="574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16">
              <a:extLst>
                <a:ext uri="{FF2B5EF4-FFF2-40B4-BE49-F238E27FC236}">
                  <a16:creationId xmlns:a16="http://schemas.microsoft.com/office/drawing/2014/main" id="{3B088F9E-9B34-5282-E100-678699DF5F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04171" y="1377588"/>
              <a:ext cx="215900" cy="2174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D35A2778-BA8F-98B2-2775-AE62B76DE7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74121" y="1326788"/>
              <a:ext cx="215900" cy="2174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18">
              <a:extLst>
                <a:ext uri="{FF2B5EF4-FFF2-40B4-BE49-F238E27FC236}">
                  <a16:creationId xmlns:a16="http://schemas.microsoft.com/office/drawing/2014/main" id="{4BC74860-CF86-9FEA-5392-A2E5804B05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004171" y="453663"/>
              <a:ext cx="214313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0">
              <a:extLst>
                <a:ext uri="{FF2B5EF4-FFF2-40B4-BE49-F238E27FC236}">
                  <a16:creationId xmlns:a16="http://schemas.microsoft.com/office/drawing/2014/main" id="{D872FC3F-6274-9F42-7E63-7ED2904169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975846" y="1339488"/>
              <a:ext cx="179388" cy="231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D5E580D-42B6-83F6-C8C5-89FCDC93A8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04446" y="1350600"/>
              <a:ext cx="215900" cy="215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6DA11628-2932-449E-A3B7-085A2B433C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513759" y="444138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3">
              <a:extLst>
                <a:ext uri="{FF2B5EF4-FFF2-40B4-BE49-F238E27FC236}">
                  <a16:creationId xmlns:a16="http://schemas.microsoft.com/office/drawing/2014/main" id="{6511A768-97A5-4135-2D69-C8130AEA27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234484" y="453663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4">
              <a:extLst>
                <a:ext uri="{FF2B5EF4-FFF2-40B4-BE49-F238E27FC236}">
                  <a16:creationId xmlns:a16="http://schemas.microsoft.com/office/drawing/2014/main" id="{8168D6F9-5D05-5B41-FD2E-DCE60878E9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666284" y="453663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0E2D2C0A-5B1B-53E5-38E2-D9EEB506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420" y="2110757"/>
              <a:ext cx="3424571" cy="11525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3000509000000000000" pitchFamily="65" charset="-120"/>
                <a:buChar char="․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anose="05050102010706020507" pitchFamily="18" charset="2"/>
                <a:buChar char="¾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Symbol" panose="05050102010706020507" pitchFamily="18" charset="2"/>
              </a:endParaRPr>
            </a:p>
          </p:txBody>
        </p:sp>
        <p:cxnSp>
          <p:nvCxnSpPr>
            <p:cNvPr id="30" name="Straight Connector 30">
              <a:extLst>
                <a:ext uri="{FF2B5EF4-FFF2-40B4-BE49-F238E27FC236}">
                  <a16:creationId xmlns:a16="http://schemas.microsoft.com/office/drawing/2014/main" id="{CDA99469-80A0-BDFD-3C94-1F54204082D3}"/>
                </a:ext>
              </a:extLst>
            </p:cNvPr>
            <p:cNvCxnSpPr>
              <a:cxnSpLocks noChangeShapeType="1"/>
              <a:stCxn id="29" idx="1"/>
              <a:endCxn id="29" idx="3"/>
            </p:cNvCxnSpPr>
            <p:nvPr/>
          </p:nvCxnSpPr>
          <p:spPr bwMode="auto">
            <a:xfrm>
              <a:off x="7972420" y="2687020"/>
              <a:ext cx="3424571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1">
              <a:extLst>
                <a:ext uri="{FF2B5EF4-FFF2-40B4-BE49-F238E27FC236}">
                  <a16:creationId xmlns:a16="http://schemas.microsoft.com/office/drawing/2014/main" id="{EB47FB23-DB27-6BB3-B299-2C9DB5DBB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39134" y="2129807"/>
              <a:ext cx="0" cy="5762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2">
              <a:extLst>
                <a:ext uri="{FF2B5EF4-FFF2-40B4-BE49-F238E27FC236}">
                  <a16:creationId xmlns:a16="http://schemas.microsoft.com/office/drawing/2014/main" id="{6F62BBB7-FBEE-AAFA-C6E4-90CFB9A909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96384" y="2110757"/>
              <a:ext cx="0" cy="5762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3">
              <a:extLst>
                <a:ext uri="{FF2B5EF4-FFF2-40B4-BE49-F238E27FC236}">
                  <a16:creationId xmlns:a16="http://schemas.microsoft.com/office/drawing/2014/main" id="{83981C89-10D1-8F83-126A-286BBA0D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707434" y="2687020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4">
              <a:extLst>
                <a:ext uri="{FF2B5EF4-FFF2-40B4-BE49-F238E27FC236}">
                  <a16:creationId xmlns:a16="http://schemas.microsoft.com/office/drawing/2014/main" id="{53828BC8-1C5A-987F-896E-C7295BB42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10709" y="2687020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5">
              <a:extLst>
                <a:ext uri="{FF2B5EF4-FFF2-40B4-BE49-F238E27FC236}">
                  <a16:creationId xmlns:a16="http://schemas.microsoft.com/office/drawing/2014/main" id="{C7269494-E747-6F3C-6543-0F36CBA6CC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072684" y="2110757"/>
              <a:ext cx="0" cy="5762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6">
              <a:extLst>
                <a:ext uri="{FF2B5EF4-FFF2-40B4-BE49-F238E27FC236}">
                  <a16:creationId xmlns:a16="http://schemas.microsoft.com/office/drawing/2014/main" id="{FB9583A7-26E8-25E4-1F6F-A3667BBBA4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33009" y="2687020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232727D8-5AAD-97AB-011D-EAD24BE426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78771" y="3033095"/>
              <a:ext cx="215900" cy="215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8">
              <a:extLst>
                <a:ext uri="{FF2B5EF4-FFF2-40B4-BE49-F238E27FC236}">
                  <a16:creationId xmlns:a16="http://schemas.microsoft.com/office/drawing/2014/main" id="{D70055E4-5B06-B618-13BF-D2917250E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97909" y="3033095"/>
              <a:ext cx="215900" cy="215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9">
              <a:extLst>
                <a:ext uri="{FF2B5EF4-FFF2-40B4-BE49-F238E27FC236}">
                  <a16:creationId xmlns:a16="http://schemas.microsoft.com/office/drawing/2014/main" id="{BBD55298-8979-C60A-4E05-3EB061E1FB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972421" y="2129807"/>
              <a:ext cx="214313" cy="225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40">
              <a:extLst>
                <a:ext uri="{FF2B5EF4-FFF2-40B4-BE49-F238E27FC236}">
                  <a16:creationId xmlns:a16="http://schemas.microsoft.com/office/drawing/2014/main" id="{624064D5-9FF5-41B7-C7D5-1535E99D56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944096" y="3052145"/>
              <a:ext cx="188913" cy="1920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1">
              <a:extLst>
                <a:ext uri="{FF2B5EF4-FFF2-40B4-BE49-F238E27FC236}">
                  <a16:creationId xmlns:a16="http://schemas.microsoft.com/office/drawing/2014/main" id="{8EE2F2F3-6EC6-7E4F-EF93-2206084282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39359" y="3052145"/>
              <a:ext cx="215900" cy="215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2">
              <a:extLst>
                <a:ext uri="{FF2B5EF4-FFF2-40B4-BE49-F238E27FC236}">
                  <a16:creationId xmlns:a16="http://schemas.microsoft.com/office/drawing/2014/main" id="{76D82AD4-79A0-8B30-B8E0-2BF1E5DDAC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364534" y="2115520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3">
              <a:extLst>
                <a:ext uri="{FF2B5EF4-FFF2-40B4-BE49-F238E27FC236}">
                  <a16:creationId xmlns:a16="http://schemas.microsoft.com/office/drawing/2014/main" id="{2A243EEA-A346-45F1-56CA-2D42CD3054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202734" y="2125045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4">
              <a:extLst>
                <a:ext uri="{FF2B5EF4-FFF2-40B4-BE49-F238E27FC236}">
                  <a16:creationId xmlns:a16="http://schemas.microsoft.com/office/drawing/2014/main" id="{8E668971-DD61-913F-3AB5-93EB572AD3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066334" y="2129807"/>
              <a:ext cx="214312" cy="225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E203BA8E-3C23-47E9-D547-F5183887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233" y="2886111"/>
            <a:ext cx="4389850" cy="3062198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標楷體" panose="03000509000000000000" pitchFamily="65" charset="-120"/>
              <a:buChar char="․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55000"/>
              <a:buFont typeface="Symbol" panose="05050102010706020507" pitchFamily="18" charset="2"/>
              <a:buChar char="¾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641E3E2A-D3C2-A53F-C2ED-BC82CDB5ED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6233" y="3611484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456A8FC-F13D-984E-B7AD-00A80254AF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16233" y="4406706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2A029BE-FC78-3479-D836-6CB28EBDA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57868" y="5194660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2C5B791-7541-0121-4AB2-76C7D7096D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0900" y="2888078"/>
            <a:ext cx="0" cy="3062198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89DE3843-883A-ED4C-0FA5-F231382791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73849" y="2909709"/>
            <a:ext cx="0" cy="3062198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F186BFA7-78F8-ADFF-F883-3C8C19A6DD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756111" y="2888078"/>
            <a:ext cx="0" cy="3062198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7596494C-B7E3-0C69-C8B7-4A61458C4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43261" y="2888078"/>
            <a:ext cx="0" cy="3062198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6DF9545-6A22-E595-5FE1-0B2F10E4240E}"/>
              </a:ext>
            </a:extLst>
          </p:cNvPr>
          <p:cNvGrpSpPr/>
          <p:nvPr/>
        </p:nvGrpSpPr>
        <p:grpSpPr>
          <a:xfrm>
            <a:off x="7572517" y="3087145"/>
            <a:ext cx="3607668" cy="2644349"/>
            <a:chOff x="7972420" y="444138"/>
            <a:chExt cx="3424578" cy="2823907"/>
          </a:xfrm>
        </p:grpSpPr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59BF932B-9D7A-9B04-E347-CA8E0A38D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89" y="444138"/>
              <a:ext cx="3421109" cy="1150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3000509000000000000" pitchFamily="65" charset="-120"/>
                <a:buChar char="․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anose="05050102010706020507" pitchFamily="18" charset="2"/>
                <a:buChar char="¾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Symbol" panose="05050102010706020507" pitchFamily="18" charset="2"/>
              </a:endParaRPr>
            </a:p>
          </p:txBody>
        </p:sp>
        <p:cxnSp>
          <p:nvCxnSpPr>
            <p:cNvPr id="51" name="Straight Connector 7">
              <a:extLst>
                <a:ext uri="{FF2B5EF4-FFF2-40B4-BE49-F238E27FC236}">
                  <a16:creationId xmlns:a16="http://schemas.microsoft.com/office/drawing/2014/main" id="{88C93BB3-8A55-8E0D-CA72-32DAAB61DDCF}"/>
                </a:ext>
              </a:extLst>
            </p:cNvPr>
            <p:cNvCxnSpPr>
              <a:cxnSpLocks noChangeShapeType="1"/>
              <a:stCxn id="50" idx="1"/>
              <a:endCxn id="50" idx="3"/>
            </p:cNvCxnSpPr>
            <p:nvPr/>
          </p:nvCxnSpPr>
          <p:spPr bwMode="auto">
            <a:xfrm>
              <a:off x="7975889" y="1019607"/>
              <a:ext cx="342110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DECDC13F-66E5-E84E-075C-3BEE4564F3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08996" y="444138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10">
              <a:extLst>
                <a:ext uri="{FF2B5EF4-FFF2-40B4-BE49-F238E27FC236}">
                  <a16:creationId xmlns:a16="http://schemas.microsoft.com/office/drawing/2014/main" id="{3816E726-EF93-2936-8966-07B38664AF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28134" y="444138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Connector 11">
              <a:extLst>
                <a:ext uri="{FF2B5EF4-FFF2-40B4-BE49-F238E27FC236}">
                  <a16:creationId xmlns:a16="http://schemas.microsoft.com/office/drawing/2014/main" id="{45CD3819-A735-8A56-22BF-54544017E6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67771" y="1020400"/>
              <a:ext cx="0" cy="574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Connector 12">
              <a:extLst>
                <a:ext uri="{FF2B5EF4-FFF2-40B4-BE49-F238E27FC236}">
                  <a16:creationId xmlns:a16="http://schemas.microsoft.com/office/drawing/2014/main" id="{E9C63F59-C169-57A9-5B9C-75B652DE13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72596" y="1020400"/>
              <a:ext cx="0" cy="574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13">
              <a:extLst>
                <a:ext uri="{FF2B5EF4-FFF2-40B4-BE49-F238E27FC236}">
                  <a16:creationId xmlns:a16="http://schemas.microsoft.com/office/drawing/2014/main" id="{2DD9753E-790F-EDCF-2701-837237BB62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59934" y="444138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14">
              <a:extLst>
                <a:ext uri="{FF2B5EF4-FFF2-40B4-BE49-F238E27FC236}">
                  <a16:creationId xmlns:a16="http://schemas.microsoft.com/office/drawing/2014/main" id="{D7E7C8AD-67D3-582D-8AAB-3A0AA0F317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64759" y="1020400"/>
              <a:ext cx="0" cy="574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16">
              <a:extLst>
                <a:ext uri="{FF2B5EF4-FFF2-40B4-BE49-F238E27FC236}">
                  <a16:creationId xmlns:a16="http://schemas.microsoft.com/office/drawing/2014/main" id="{105C6F3C-120F-8085-E047-6A01B7CD35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04171" y="1377588"/>
              <a:ext cx="215900" cy="2174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17">
              <a:extLst>
                <a:ext uri="{FF2B5EF4-FFF2-40B4-BE49-F238E27FC236}">
                  <a16:creationId xmlns:a16="http://schemas.microsoft.com/office/drawing/2014/main" id="{50B9B1E5-A728-E1E9-2771-3CED23A6FF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74121" y="1326788"/>
              <a:ext cx="215900" cy="2174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18">
              <a:extLst>
                <a:ext uri="{FF2B5EF4-FFF2-40B4-BE49-F238E27FC236}">
                  <a16:creationId xmlns:a16="http://schemas.microsoft.com/office/drawing/2014/main" id="{CBA54A1D-9C90-BC17-63A3-9F7CFCB678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004171" y="453663"/>
              <a:ext cx="214313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20">
              <a:extLst>
                <a:ext uri="{FF2B5EF4-FFF2-40B4-BE49-F238E27FC236}">
                  <a16:creationId xmlns:a16="http://schemas.microsoft.com/office/drawing/2014/main" id="{2D6384D3-B229-BB9B-736E-4F823A35FD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975846" y="1339488"/>
              <a:ext cx="179388" cy="231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21">
              <a:extLst>
                <a:ext uri="{FF2B5EF4-FFF2-40B4-BE49-F238E27FC236}">
                  <a16:creationId xmlns:a16="http://schemas.microsoft.com/office/drawing/2014/main" id="{BB41E837-0DE5-C3B3-6D67-282BA65FDB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04446" y="1350600"/>
              <a:ext cx="215900" cy="215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22">
              <a:extLst>
                <a:ext uri="{FF2B5EF4-FFF2-40B4-BE49-F238E27FC236}">
                  <a16:creationId xmlns:a16="http://schemas.microsoft.com/office/drawing/2014/main" id="{26EF4FE0-5513-3D46-BC32-8AD52DBECB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513759" y="444138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23">
              <a:extLst>
                <a:ext uri="{FF2B5EF4-FFF2-40B4-BE49-F238E27FC236}">
                  <a16:creationId xmlns:a16="http://schemas.microsoft.com/office/drawing/2014/main" id="{0E39F6F7-A315-4CB8-5A01-19376AA8C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234484" y="453663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24">
              <a:extLst>
                <a:ext uri="{FF2B5EF4-FFF2-40B4-BE49-F238E27FC236}">
                  <a16:creationId xmlns:a16="http://schemas.microsoft.com/office/drawing/2014/main" id="{4DCF468E-CBC2-27B3-6957-EC1DE6DA6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666284" y="453663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A1758721-C11E-6C74-6A48-15CE1FD9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2420" y="2110757"/>
              <a:ext cx="3424571" cy="11525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3000509000000000000" pitchFamily="65" charset="-120"/>
                <a:buChar char="․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anose="05050102010706020507" pitchFamily="18" charset="2"/>
                <a:buChar char="¾"/>
                <a:defRPr kumimoji="1" sz="20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Symbol" panose="05050102010706020507" pitchFamily="18" charset="2"/>
              </a:endParaRPr>
            </a:p>
          </p:txBody>
        </p:sp>
        <p:cxnSp>
          <p:nvCxnSpPr>
            <p:cNvPr id="67" name="Straight Connector 30">
              <a:extLst>
                <a:ext uri="{FF2B5EF4-FFF2-40B4-BE49-F238E27FC236}">
                  <a16:creationId xmlns:a16="http://schemas.microsoft.com/office/drawing/2014/main" id="{6D81D0CB-781D-AB17-C08B-6310B3CD49E5}"/>
                </a:ext>
              </a:extLst>
            </p:cNvPr>
            <p:cNvCxnSpPr>
              <a:cxnSpLocks noChangeShapeType="1"/>
              <a:stCxn id="66" idx="1"/>
              <a:endCxn id="66" idx="3"/>
            </p:cNvCxnSpPr>
            <p:nvPr/>
          </p:nvCxnSpPr>
          <p:spPr bwMode="auto">
            <a:xfrm>
              <a:off x="7972420" y="2687020"/>
              <a:ext cx="3424571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Connector 31">
              <a:extLst>
                <a:ext uri="{FF2B5EF4-FFF2-40B4-BE49-F238E27FC236}">
                  <a16:creationId xmlns:a16="http://schemas.microsoft.com/office/drawing/2014/main" id="{80BF5927-2EB8-9A1F-FD2B-82326389E4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39134" y="2129807"/>
              <a:ext cx="0" cy="5762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Connector 32">
              <a:extLst>
                <a:ext uri="{FF2B5EF4-FFF2-40B4-BE49-F238E27FC236}">
                  <a16:creationId xmlns:a16="http://schemas.microsoft.com/office/drawing/2014/main" id="{87D521AF-F2E9-195A-E4FF-629D8C142B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96384" y="2110757"/>
              <a:ext cx="0" cy="5762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550FAB37-8897-C07B-E3F1-315086CD1D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707434" y="2687020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DAF31376-F275-CAD0-66C6-C8651CA2D9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10709" y="2687020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35">
              <a:extLst>
                <a:ext uri="{FF2B5EF4-FFF2-40B4-BE49-F238E27FC236}">
                  <a16:creationId xmlns:a16="http://schemas.microsoft.com/office/drawing/2014/main" id="{8C1F3B03-8DC8-1F5E-D5E4-0D37F8B631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072684" y="2110757"/>
              <a:ext cx="0" cy="5762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36">
              <a:extLst>
                <a:ext uri="{FF2B5EF4-FFF2-40B4-BE49-F238E27FC236}">
                  <a16:creationId xmlns:a16="http://schemas.microsoft.com/office/drawing/2014/main" id="{DB836C82-1F67-69CA-586A-E1A8A7D434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33009" y="2687020"/>
              <a:ext cx="0" cy="5762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37">
              <a:extLst>
                <a:ext uri="{FF2B5EF4-FFF2-40B4-BE49-F238E27FC236}">
                  <a16:creationId xmlns:a16="http://schemas.microsoft.com/office/drawing/2014/main" id="{954A83AE-D282-1C32-FFE8-DBC474FFEA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78771" y="3033095"/>
              <a:ext cx="215900" cy="215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Connector 38">
              <a:extLst>
                <a:ext uri="{FF2B5EF4-FFF2-40B4-BE49-F238E27FC236}">
                  <a16:creationId xmlns:a16="http://schemas.microsoft.com/office/drawing/2014/main" id="{A8E71DBC-259F-A909-FDC9-3D39529739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697909" y="3033095"/>
              <a:ext cx="215900" cy="215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39">
              <a:extLst>
                <a:ext uri="{FF2B5EF4-FFF2-40B4-BE49-F238E27FC236}">
                  <a16:creationId xmlns:a16="http://schemas.microsoft.com/office/drawing/2014/main" id="{3E719705-E0BD-606B-CB60-67951E8A27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972421" y="2129807"/>
              <a:ext cx="214313" cy="225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40">
              <a:extLst>
                <a:ext uri="{FF2B5EF4-FFF2-40B4-BE49-F238E27FC236}">
                  <a16:creationId xmlns:a16="http://schemas.microsoft.com/office/drawing/2014/main" id="{74C4A5B7-AC98-9CB9-7885-E28EE18409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944096" y="3052145"/>
              <a:ext cx="188913" cy="1920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41">
              <a:extLst>
                <a:ext uri="{FF2B5EF4-FFF2-40B4-BE49-F238E27FC236}">
                  <a16:creationId xmlns:a16="http://schemas.microsoft.com/office/drawing/2014/main" id="{F19573D1-D87A-FB27-C6B2-B451744DB7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39359" y="3052145"/>
              <a:ext cx="215900" cy="215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42">
              <a:extLst>
                <a:ext uri="{FF2B5EF4-FFF2-40B4-BE49-F238E27FC236}">
                  <a16:creationId xmlns:a16="http://schemas.microsoft.com/office/drawing/2014/main" id="{D20CAB69-195E-57DB-87E6-08BC811BAB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364534" y="2115520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43">
              <a:extLst>
                <a:ext uri="{FF2B5EF4-FFF2-40B4-BE49-F238E27FC236}">
                  <a16:creationId xmlns:a16="http://schemas.microsoft.com/office/drawing/2014/main" id="{A481092D-8BB0-F90F-D125-F3F637F3DA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202734" y="2125045"/>
              <a:ext cx="214312" cy="2238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44">
              <a:extLst>
                <a:ext uri="{FF2B5EF4-FFF2-40B4-BE49-F238E27FC236}">
                  <a16:creationId xmlns:a16="http://schemas.microsoft.com/office/drawing/2014/main" id="{E3100651-EF46-CC52-E66F-DDA20FB3FA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066334" y="2129807"/>
              <a:ext cx="214312" cy="225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E0C75E99-94C4-028E-BFE8-16E241C9E9E7}"/>
              </a:ext>
            </a:extLst>
          </p:cNvPr>
          <p:cNvSpPr/>
          <p:nvPr/>
        </p:nvSpPr>
        <p:spPr>
          <a:xfrm>
            <a:off x="10197861" y="3209038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B2E90F4-41ED-6F18-F59C-C84158C4C222}"/>
              </a:ext>
            </a:extLst>
          </p:cNvPr>
          <p:cNvSpPr/>
          <p:nvPr/>
        </p:nvSpPr>
        <p:spPr>
          <a:xfrm>
            <a:off x="10878808" y="3322401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D631D66-0D94-DF46-3E54-CF61F415A296}"/>
              </a:ext>
            </a:extLst>
          </p:cNvPr>
          <p:cNvSpPr/>
          <p:nvPr/>
        </p:nvSpPr>
        <p:spPr>
          <a:xfrm>
            <a:off x="7720315" y="3320361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7E1B122-96F6-D162-DD34-FF6C8D6DA34E}"/>
              </a:ext>
            </a:extLst>
          </p:cNvPr>
          <p:cNvSpPr/>
          <p:nvPr/>
        </p:nvSpPr>
        <p:spPr>
          <a:xfrm>
            <a:off x="7596699" y="3727860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E3CBA3-0443-5C2F-AF96-C3FAC2125CD8}"/>
              </a:ext>
            </a:extLst>
          </p:cNvPr>
          <p:cNvSpPr/>
          <p:nvPr/>
        </p:nvSpPr>
        <p:spPr>
          <a:xfrm>
            <a:off x="8189462" y="3330210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7429F77-6F85-3B0F-327E-ECEB5C7DE052}"/>
              </a:ext>
            </a:extLst>
          </p:cNvPr>
          <p:cNvSpPr/>
          <p:nvPr/>
        </p:nvSpPr>
        <p:spPr>
          <a:xfrm>
            <a:off x="8576742" y="3170009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3F4DAD6-0B6C-E7AE-7459-2F9FA1020E0E}"/>
              </a:ext>
            </a:extLst>
          </p:cNvPr>
          <p:cNvSpPr/>
          <p:nvPr/>
        </p:nvSpPr>
        <p:spPr>
          <a:xfrm>
            <a:off x="8945439" y="3368502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F6C574E-719A-796A-6F64-FCC0F4C9EA16}"/>
              </a:ext>
            </a:extLst>
          </p:cNvPr>
          <p:cNvSpPr/>
          <p:nvPr/>
        </p:nvSpPr>
        <p:spPr>
          <a:xfrm>
            <a:off x="9510730" y="3228041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81C24D5-5B18-6BAB-0D5B-AB31BA4F0636}"/>
              </a:ext>
            </a:extLst>
          </p:cNvPr>
          <p:cNvSpPr/>
          <p:nvPr/>
        </p:nvSpPr>
        <p:spPr>
          <a:xfrm>
            <a:off x="8115033" y="3849710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13D69E6-795E-65AB-8AA1-1A34202B327C}"/>
              </a:ext>
            </a:extLst>
          </p:cNvPr>
          <p:cNvSpPr/>
          <p:nvPr/>
        </p:nvSpPr>
        <p:spPr>
          <a:xfrm>
            <a:off x="8606309" y="3745481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F3C9F9-2F61-023C-7549-C453CF1B89E9}"/>
              </a:ext>
            </a:extLst>
          </p:cNvPr>
          <p:cNvSpPr/>
          <p:nvPr/>
        </p:nvSpPr>
        <p:spPr>
          <a:xfrm>
            <a:off x="9237161" y="3804787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EFA0BD8-78AB-AD3D-CBAD-CC000E96AB6C}"/>
              </a:ext>
            </a:extLst>
          </p:cNvPr>
          <p:cNvSpPr/>
          <p:nvPr/>
        </p:nvSpPr>
        <p:spPr>
          <a:xfrm>
            <a:off x="10038371" y="3782353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D9AA6B8-6B30-4F8F-0D42-E345C8ADE83B}"/>
              </a:ext>
            </a:extLst>
          </p:cNvPr>
          <p:cNvSpPr/>
          <p:nvPr/>
        </p:nvSpPr>
        <p:spPr>
          <a:xfrm>
            <a:off x="10482420" y="3763840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51B4273-66E0-6690-FCA9-34DEB0F854C4}"/>
              </a:ext>
            </a:extLst>
          </p:cNvPr>
          <p:cNvSpPr/>
          <p:nvPr/>
        </p:nvSpPr>
        <p:spPr>
          <a:xfrm>
            <a:off x="10180575" y="4577495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BBB9E8-FC0B-3E77-BF25-509E60B2127B}"/>
              </a:ext>
            </a:extLst>
          </p:cNvPr>
          <p:cNvSpPr/>
          <p:nvPr/>
        </p:nvSpPr>
        <p:spPr>
          <a:xfrm>
            <a:off x="10861522" y="4690858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383A765-E8D7-A5B7-5AE6-39BF83C51237}"/>
              </a:ext>
            </a:extLst>
          </p:cNvPr>
          <p:cNvSpPr/>
          <p:nvPr/>
        </p:nvSpPr>
        <p:spPr>
          <a:xfrm>
            <a:off x="7702624" y="4849040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787DB55-6799-5088-4B38-C07B3729C56F}"/>
              </a:ext>
            </a:extLst>
          </p:cNvPr>
          <p:cNvSpPr/>
          <p:nvPr/>
        </p:nvSpPr>
        <p:spPr>
          <a:xfrm>
            <a:off x="7730234" y="5283470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72B5A6A-C063-1FCD-0EA3-7CE735EF2F3B}"/>
              </a:ext>
            </a:extLst>
          </p:cNvPr>
          <p:cNvSpPr/>
          <p:nvPr/>
        </p:nvSpPr>
        <p:spPr>
          <a:xfrm>
            <a:off x="8172176" y="4698667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465DE85-F326-FAB8-301A-C8B5BEA3EAF7}"/>
              </a:ext>
            </a:extLst>
          </p:cNvPr>
          <p:cNvSpPr/>
          <p:nvPr/>
        </p:nvSpPr>
        <p:spPr>
          <a:xfrm>
            <a:off x="8530335" y="4859803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EDCAC6B-B747-D09F-FD23-A39A05BFF0C5}"/>
              </a:ext>
            </a:extLst>
          </p:cNvPr>
          <p:cNvSpPr/>
          <p:nvPr/>
        </p:nvSpPr>
        <p:spPr>
          <a:xfrm>
            <a:off x="8928153" y="4736959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ECB99C-06C9-E31E-E6EF-6E0357F8CABB}"/>
              </a:ext>
            </a:extLst>
          </p:cNvPr>
          <p:cNvSpPr/>
          <p:nvPr/>
        </p:nvSpPr>
        <p:spPr>
          <a:xfrm>
            <a:off x="9426374" y="4766156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5211492-28A1-38CC-53F8-13F2D963FBD1}"/>
              </a:ext>
            </a:extLst>
          </p:cNvPr>
          <p:cNvSpPr/>
          <p:nvPr/>
        </p:nvSpPr>
        <p:spPr>
          <a:xfrm>
            <a:off x="8089024" y="5370185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1A6DDE3-33D5-ED94-C563-248616F414B9}"/>
              </a:ext>
            </a:extLst>
          </p:cNvPr>
          <p:cNvSpPr/>
          <p:nvPr/>
        </p:nvSpPr>
        <p:spPr>
          <a:xfrm>
            <a:off x="8861005" y="5279941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803251-B5C3-4427-B63C-7B7FE4131D71}"/>
              </a:ext>
            </a:extLst>
          </p:cNvPr>
          <p:cNvSpPr/>
          <p:nvPr/>
        </p:nvSpPr>
        <p:spPr>
          <a:xfrm>
            <a:off x="9219875" y="5173244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2B3E2E4-857A-652B-28E0-61B8A06A06B8}"/>
              </a:ext>
            </a:extLst>
          </p:cNvPr>
          <p:cNvSpPr/>
          <p:nvPr/>
        </p:nvSpPr>
        <p:spPr>
          <a:xfrm>
            <a:off x="10021085" y="5150810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71F3A18-AC10-6876-BA39-FB5E1B7CF125}"/>
              </a:ext>
            </a:extLst>
          </p:cNvPr>
          <p:cNvSpPr/>
          <p:nvPr/>
        </p:nvSpPr>
        <p:spPr>
          <a:xfrm>
            <a:off x="10485353" y="5370185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BB25C70-959C-222D-01BE-0113EDFDAD47}"/>
              </a:ext>
            </a:extLst>
          </p:cNvPr>
          <p:cNvSpPr/>
          <p:nvPr/>
        </p:nvSpPr>
        <p:spPr>
          <a:xfrm>
            <a:off x="8626880" y="5235461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EF9C611-B8DC-6DA5-2829-9C656CF8FEC7}"/>
              </a:ext>
            </a:extLst>
          </p:cNvPr>
          <p:cNvSpPr/>
          <p:nvPr/>
        </p:nvSpPr>
        <p:spPr>
          <a:xfrm>
            <a:off x="9567715" y="5209136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1ACE6C3-CA68-3242-A708-D4602F29CC4E}"/>
              </a:ext>
            </a:extLst>
          </p:cNvPr>
          <p:cNvSpPr/>
          <p:nvPr/>
        </p:nvSpPr>
        <p:spPr>
          <a:xfrm>
            <a:off x="10861316" y="5279941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1565-35BA-8989-CD02-1CFF5287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en-US" dirty="0"/>
              <a:t>Project – Global Router </a:t>
            </a:r>
            <a:r>
              <a:rPr lang="en-US" sz="2800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2B0C-2AEB-9C75-60BB-E114D7C2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5167"/>
            <a:ext cx="5878621" cy="4781796"/>
          </a:xfrm>
        </p:spPr>
        <p:txBody>
          <a:bodyPr/>
          <a:lstStyle/>
          <a:p>
            <a:r>
              <a:rPr lang="en-US" dirty="0"/>
              <a:t>M1 is pretty much occupied by cells. Only few tracks available for routing</a:t>
            </a:r>
          </a:p>
          <a:p>
            <a:r>
              <a:rPr lang="en-US" dirty="0"/>
              <a:t>M2 runs vertically. Need to watch out pin access, i.e., a M1 pin needs to go up to M2 first (since M1 is almost blocked)</a:t>
            </a:r>
          </a:p>
          <a:p>
            <a:r>
              <a:rPr lang="en-US" dirty="0"/>
              <a:t>M3 runs horizontally – serves as main routing resource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03BA8E-3C23-47E9-D547-F5183887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04" y="555814"/>
            <a:ext cx="4389850" cy="2988662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標楷體" panose="03000509000000000000" pitchFamily="65" charset="-120"/>
              <a:buChar char="․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55000"/>
              <a:buFont typeface="Symbol" panose="05050102010706020507" pitchFamily="18" charset="2"/>
              <a:buChar char="¾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641E3E2A-D3C2-A53F-C2ED-BC82CDB5ED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31404" y="1281187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456A8FC-F13D-984E-B7AD-00A80254AF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31404" y="2076409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2A029BE-FC78-3479-D836-6CB28EBDA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73039" y="2760666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2C5B791-7541-0121-4AB2-76C7D7096D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071" y="557781"/>
            <a:ext cx="0" cy="2986695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89DE3843-883A-ED4C-0FA5-F231382791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60739" y="579412"/>
            <a:ext cx="0" cy="2965064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F186BFA7-78F8-ADFF-F883-3C8C19A6DD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752428" y="557781"/>
            <a:ext cx="0" cy="2986695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9">
            <a:extLst>
              <a:ext uri="{FF2B5EF4-FFF2-40B4-BE49-F238E27FC236}">
                <a16:creationId xmlns:a16="http://schemas.microsoft.com/office/drawing/2014/main" id="{7596494C-B7E3-0C69-C8B7-4A61458C41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39578" y="557781"/>
            <a:ext cx="0" cy="2986695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E162688-AA43-C084-FCF3-E19D35290C37}"/>
              </a:ext>
            </a:extLst>
          </p:cNvPr>
          <p:cNvSpPr txBox="1"/>
          <p:nvPr/>
        </p:nvSpPr>
        <p:spPr>
          <a:xfrm>
            <a:off x="8113410" y="2965875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G(1,0)</a:t>
            </a:r>
            <a:endParaRPr lang="en-US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7A96DB-09E1-6211-9B46-B39737CD7A3B}"/>
              </a:ext>
            </a:extLst>
          </p:cNvPr>
          <p:cNvSpPr txBox="1"/>
          <p:nvPr/>
        </p:nvSpPr>
        <p:spPr>
          <a:xfrm>
            <a:off x="8089297" y="761023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G(1,3)</a:t>
            </a:r>
            <a:endParaRPr lang="en-US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B44CC6-5151-D13C-E205-3456F03DBEC3}"/>
              </a:ext>
            </a:extLst>
          </p:cNvPr>
          <p:cNvSpPr txBox="1"/>
          <p:nvPr/>
        </p:nvSpPr>
        <p:spPr>
          <a:xfrm>
            <a:off x="8113410" y="2264050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G(1,1)</a:t>
            </a:r>
            <a:endParaRPr lang="en-US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1714B43-58A6-E189-4A7A-8AD7ED2EEC9A}"/>
              </a:ext>
            </a:extLst>
          </p:cNvPr>
          <p:cNvSpPr txBox="1"/>
          <p:nvPr/>
        </p:nvSpPr>
        <p:spPr>
          <a:xfrm>
            <a:off x="8089297" y="1512661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G(1,2)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F3BC24-A045-7722-E0C6-1D5C6FD44E32}"/>
              </a:ext>
            </a:extLst>
          </p:cNvPr>
          <p:cNvSpPr txBox="1"/>
          <p:nvPr/>
        </p:nvSpPr>
        <p:spPr>
          <a:xfrm>
            <a:off x="8978077" y="2974954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G(2,0)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4CD754-3811-A6A3-2E1F-C337F5B34F9A}"/>
              </a:ext>
            </a:extLst>
          </p:cNvPr>
          <p:cNvSpPr txBox="1"/>
          <p:nvPr/>
        </p:nvSpPr>
        <p:spPr>
          <a:xfrm>
            <a:off x="8953964" y="770102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G(2,3)</a:t>
            </a:r>
            <a:endParaRPr lang="en-US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DA3694-72FB-2033-3EC5-20AE3FE9658C}"/>
              </a:ext>
            </a:extLst>
          </p:cNvPr>
          <p:cNvSpPr txBox="1"/>
          <p:nvPr/>
        </p:nvSpPr>
        <p:spPr>
          <a:xfrm>
            <a:off x="8978077" y="2273129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G(2,1)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AC66DC-23E2-E8D4-E453-0EBC7D19F03D}"/>
              </a:ext>
            </a:extLst>
          </p:cNvPr>
          <p:cNvSpPr txBox="1"/>
          <p:nvPr/>
        </p:nvSpPr>
        <p:spPr>
          <a:xfrm>
            <a:off x="8953964" y="1521740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G(2,2)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5F7A04-30D9-2614-2843-086729472BBE}"/>
              </a:ext>
            </a:extLst>
          </p:cNvPr>
          <p:cNvSpPr txBox="1"/>
          <p:nvPr/>
        </p:nvSpPr>
        <p:spPr>
          <a:xfrm>
            <a:off x="9896187" y="3007223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G(3,0)</a:t>
            </a:r>
            <a:endParaRPr lang="en-US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2AD90D-341A-8DCE-BB56-6A19ADCE8341}"/>
              </a:ext>
            </a:extLst>
          </p:cNvPr>
          <p:cNvSpPr txBox="1"/>
          <p:nvPr/>
        </p:nvSpPr>
        <p:spPr>
          <a:xfrm>
            <a:off x="9872074" y="802371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G(3,3)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E94DB3-8A69-D584-085F-A1A535208DAE}"/>
              </a:ext>
            </a:extLst>
          </p:cNvPr>
          <p:cNvSpPr txBox="1"/>
          <p:nvPr/>
        </p:nvSpPr>
        <p:spPr>
          <a:xfrm>
            <a:off x="9896187" y="2305398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G(3,1)</a:t>
            </a:r>
            <a:endParaRPr lang="en-US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830BCE-93F7-EB5B-F377-74AD27CEDA5D}"/>
              </a:ext>
            </a:extLst>
          </p:cNvPr>
          <p:cNvSpPr txBox="1"/>
          <p:nvPr/>
        </p:nvSpPr>
        <p:spPr>
          <a:xfrm>
            <a:off x="9872074" y="1554009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G(3,2)</a:t>
            </a:r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71EBFB-10F8-9311-6C0B-06C10827D3ED}"/>
              </a:ext>
            </a:extLst>
          </p:cNvPr>
          <p:cNvSpPr txBox="1"/>
          <p:nvPr/>
        </p:nvSpPr>
        <p:spPr>
          <a:xfrm>
            <a:off x="10847836" y="3007223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G(4,0)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511FBD-6932-9B45-6EAB-2FF324E03329}"/>
              </a:ext>
            </a:extLst>
          </p:cNvPr>
          <p:cNvSpPr txBox="1"/>
          <p:nvPr/>
        </p:nvSpPr>
        <p:spPr>
          <a:xfrm>
            <a:off x="10823723" y="802371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G(4,3)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7EE910-1ECA-8D20-B0BF-FBF9FB883983}"/>
              </a:ext>
            </a:extLst>
          </p:cNvPr>
          <p:cNvSpPr txBox="1"/>
          <p:nvPr/>
        </p:nvSpPr>
        <p:spPr>
          <a:xfrm>
            <a:off x="10847836" y="2305398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G(4,1)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FBE6E-5078-08E4-6332-91B8FA5E3931}"/>
              </a:ext>
            </a:extLst>
          </p:cNvPr>
          <p:cNvSpPr txBox="1"/>
          <p:nvPr/>
        </p:nvSpPr>
        <p:spPr>
          <a:xfrm>
            <a:off x="10823723" y="1554009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G(4,2)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57A775-1792-A352-485C-3B2CFA0DD9BC}"/>
              </a:ext>
            </a:extLst>
          </p:cNvPr>
          <p:cNvSpPr txBox="1"/>
          <p:nvPr/>
        </p:nvSpPr>
        <p:spPr>
          <a:xfrm>
            <a:off x="7186701" y="2974954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G(0,0)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BCDB81-C11A-03A7-69AD-266A58DFF0AE}"/>
              </a:ext>
            </a:extLst>
          </p:cNvPr>
          <p:cNvSpPr txBox="1"/>
          <p:nvPr/>
        </p:nvSpPr>
        <p:spPr>
          <a:xfrm>
            <a:off x="7162588" y="770102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G(0,3)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365D4A-4665-7EC0-6823-AD04EB33521A}"/>
              </a:ext>
            </a:extLst>
          </p:cNvPr>
          <p:cNvSpPr txBox="1"/>
          <p:nvPr/>
        </p:nvSpPr>
        <p:spPr>
          <a:xfrm>
            <a:off x="7186701" y="2273129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G(0,1)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9F2C99-F12D-37E8-F37A-2456A445082E}"/>
              </a:ext>
            </a:extLst>
          </p:cNvPr>
          <p:cNvSpPr txBox="1"/>
          <p:nvPr/>
        </p:nvSpPr>
        <p:spPr>
          <a:xfrm>
            <a:off x="7162588" y="1521740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G(0,2)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C558D-06CD-D81C-B079-4D6751309A8A}"/>
              </a:ext>
            </a:extLst>
          </p:cNvPr>
          <p:cNvSpPr/>
          <p:nvPr/>
        </p:nvSpPr>
        <p:spPr>
          <a:xfrm>
            <a:off x="7729979" y="4345757"/>
            <a:ext cx="1517715" cy="139516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3C7CA2-9CBD-49A1-141A-7327D2A5C138}"/>
              </a:ext>
            </a:extLst>
          </p:cNvPr>
          <p:cNvCxnSpPr/>
          <p:nvPr/>
        </p:nvCxnSpPr>
        <p:spPr>
          <a:xfrm>
            <a:off x="8978077" y="4703975"/>
            <a:ext cx="89399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A308B-4363-49F7-2488-A2BA87537A1F}"/>
              </a:ext>
            </a:extLst>
          </p:cNvPr>
          <p:cNvCxnSpPr/>
          <p:nvPr/>
        </p:nvCxnSpPr>
        <p:spPr>
          <a:xfrm>
            <a:off x="8978077" y="5054338"/>
            <a:ext cx="89399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E9EE0D-A6E8-0EA0-A245-E3922A81CD67}"/>
              </a:ext>
            </a:extLst>
          </p:cNvPr>
          <p:cNvCxnSpPr/>
          <p:nvPr/>
        </p:nvCxnSpPr>
        <p:spPr>
          <a:xfrm>
            <a:off x="9002190" y="5440836"/>
            <a:ext cx="89399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4D7A02-E5CD-9047-9465-F04371C9972E}"/>
              </a:ext>
            </a:extLst>
          </p:cNvPr>
          <p:cNvCxnSpPr/>
          <p:nvPr/>
        </p:nvCxnSpPr>
        <p:spPr>
          <a:xfrm>
            <a:off x="8978077" y="4582998"/>
            <a:ext cx="89399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7109AC-DB5B-C6E7-D3CE-E5D5283ADAA0}"/>
              </a:ext>
            </a:extLst>
          </p:cNvPr>
          <p:cNvCxnSpPr/>
          <p:nvPr/>
        </p:nvCxnSpPr>
        <p:spPr>
          <a:xfrm>
            <a:off x="8978077" y="4952214"/>
            <a:ext cx="89399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10D8AA-7160-E5D9-BF46-66BA5BE627E6}"/>
              </a:ext>
            </a:extLst>
          </p:cNvPr>
          <p:cNvCxnSpPr/>
          <p:nvPr/>
        </p:nvCxnSpPr>
        <p:spPr>
          <a:xfrm>
            <a:off x="9002189" y="5337142"/>
            <a:ext cx="89399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A14A4A-C43C-1567-08B4-8161BCF00415}"/>
              </a:ext>
            </a:extLst>
          </p:cNvPr>
          <p:cNvCxnSpPr/>
          <p:nvPr/>
        </p:nvCxnSpPr>
        <p:spPr>
          <a:xfrm flipH="1">
            <a:off x="7729979" y="3544476"/>
            <a:ext cx="266092" cy="69758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074D79-3A17-6CC3-E6DE-2136A96083EC}"/>
              </a:ext>
            </a:extLst>
          </p:cNvPr>
          <p:cNvCxnSpPr>
            <a:cxnSpLocks/>
          </p:cNvCxnSpPr>
          <p:nvPr/>
        </p:nvCxnSpPr>
        <p:spPr>
          <a:xfrm>
            <a:off x="8853452" y="3561948"/>
            <a:ext cx="394242" cy="68011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C2D86B-840D-4929-51EE-B89AB36A1F6C}"/>
              </a:ext>
            </a:extLst>
          </p:cNvPr>
          <p:cNvCxnSpPr>
            <a:cxnSpLocks/>
          </p:cNvCxnSpPr>
          <p:nvPr/>
        </p:nvCxnSpPr>
        <p:spPr>
          <a:xfrm flipV="1">
            <a:off x="8043067" y="4042527"/>
            <a:ext cx="0" cy="540471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6A832B-6888-CB05-5809-20D7C1C460F0}"/>
              </a:ext>
            </a:extLst>
          </p:cNvPr>
          <p:cNvCxnSpPr>
            <a:cxnSpLocks/>
          </p:cNvCxnSpPr>
          <p:nvPr/>
        </p:nvCxnSpPr>
        <p:spPr>
          <a:xfrm flipV="1">
            <a:off x="8488836" y="4042526"/>
            <a:ext cx="0" cy="540471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98C188-7B53-5490-6483-BD45BB08163D}"/>
              </a:ext>
            </a:extLst>
          </p:cNvPr>
          <p:cNvCxnSpPr>
            <a:cxnSpLocks/>
          </p:cNvCxnSpPr>
          <p:nvPr/>
        </p:nvCxnSpPr>
        <p:spPr>
          <a:xfrm flipV="1">
            <a:off x="8860739" y="4042526"/>
            <a:ext cx="0" cy="540471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9733B5-9475-EF4A-5CD8-BED663E95B47}"/>
              </a:ext>
            </a:extLst>
          </p:cNvPr>
          <p:cNvSpPr txBox="1"/>
          <p:nvPr/>
        </p:nvSpPr>
        <p:spPr>
          <a:xfrm>
            <a:off x="9860437" y="4346568"/>
            <a:ext cx="546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M1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2B2196-561A-8301-0D48-1F5DD6F851AD}"/>
              </a:ext>
            </a:extLst>
          </p:cNvPr>
          <p:cNvSpPr txBox="1"/>
          <p:nvPr/>
        </p:nvSpPr>
        <p:spPr>
          <a:xfrm>
            <a:off x="9860438" y="4919626"/>
            <a:ext cx="546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7030A0"/>
                </a:solidFill>
              </a:rPr>
              <a:t>M3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343A3-FB94-86B9-B924-340C8494C561}"/>
              </a:ext>
            </a:extLst>
          </p:cNvPr>
          <p:cNvSpPr txBox="1"/>
          <p:nvPr/>
        </p:nvSpPr>
        <p:spPr>
          <a:xfrm>
            <a:off x="8244814" y="3723992"/>
            <a:ext cx="546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00CC"/>
                </a:solidFill>
              </a:rPr>
              <a:t>M2</a:t>
            </a:r>
            <a:endParaRPr lang="en-US" sz="1600" b="1" dirty="0">
              <a:solidFill>
                <a:srgbClr val="0000CC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13564E-B8E4-9794-86C3-15F3EC1B2F18}"/>
              </a:ext>
            </a:extLst>
          </p:cNvPr>
          <p:cNvSpPr txBox="1"/>
          <p:nvPr/>
        </p:nvSpPr>
        <p:spPr>
          <a:xfrm>
            <a:off x="7742645" y="4874063"/>
            <a:ext cx="1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B12AC-4720-0B7A-85D1-26F438D91B7F}"/>
              </a:ext>
            </a:extLst>
          </p:cNvPr>
          <p:cNvSpPr txBox="1"/>
          <p:nvPr/>
        </p:nvSpPr>
        <p:spPr>
          <a:xfrm>
            <a:off x="8244813" y="5440836"/>
            <a:ext cx="152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7030A0"/>
                </a:solidFill>
              </a:rPr>
              <a:t>B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9A0692-503D-7E95-E7EA-E491C7534C3D}"/>
              </a:ext>
            </a:extLst>
          </p:cNvPr>
          <p:cNvSpPr txBox="1"/>
          <p:nvPr/>
        </p:nvSpPr>
        <p:spPr>
          <a:xfrm flipH="1">
            <a:off x="8732279" y="4819427"/>
            <a:ext cx="295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AAD91F-1DB5-83AC-B6BC-E1387277ADA4}"/>
              </a:ext>
            </a:extLst>
          </p:cNvPr>
          <p:cNvSpPr txBox="1"/>
          <p:nvPr/>
        </p:nvSpPr>
        <p:spPr>
          <a:xfrm>
            <a:off x="8126230" y="4357564"/>
            <a:ext cx="1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9082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6314-AEC3-76BE-FD9C-8A6A9B29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92" y="367142"/>
            <a:ext cx="4157546" cy="941634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Routing 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AAC2-7BA6-1EB0-B369-D106D6BD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92" y="1471961"/>
            <a:ext cx="4279767" cy="4548080"/>
          </a:xfrm>
        </p:spPr>
        <p:txBody>
          <a:bodyPr/>
          <a:lstStyle/>
          <a:p>
            <a:r>
              <a:rPr lang="en-US" dirty="0"/>
              <a:t>Please see</a:t>
            </a:r>
            <a:r>
              <a:rPr lang="zh-TW" altLang="en-US" dirty="0"/>
              <a:t> </a:t>
            </a:r>
            <a:r>
              <a:rPr lang="en-US" altLang="zh-TW" dirty="0"/>
              <a:t>an example on the right. For this project, please use a word doc uploaded to </a:t>
            </a:r>
            <a:r>
              <a:rPr lang="en-US" altLang="zh-TW" dirty="0" err="1"/>
              <a:t>eeClass</a:t>
            </a:r>
            <a:r>
              <a:rPr lang="en-US" altLang="zh-TW" dirty="0"/>
              <a:t>.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C43926-50E8-465A-B5EB-2F8DD6FBF0D0}"/>
              </a:ext>
            </a:extLst>
          </p:cNvPr>
          <p:cNvSpPr txBox="1"/>
          <p:nvPr/>
        </p:nvSpPr>
        <p:spPr>
          <a:xfrm>
            <a:off x="5493968" y="244407"/>
            <a:ext cx="6094140" cy="6356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# global routing inputs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# (first character in a line means comment)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#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routing_layers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N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layer_name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its_preferred_direction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// number of routing layers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#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Gcell_grid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number_of_Gcell_column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number_of_Gcell_row</a:t>
            </a:r>
            <a:endParaRPr lang="en-US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# GC 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Gcell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column_index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row_index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L (M1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left_edge_capacity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M3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edge_capacity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  R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right_edge_capacity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B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bottom_edge_capacity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T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top_edge_capacity</a:t>
            </a:r>
            <a:endParaRPr lang="en-US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#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net_name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pin_at_Gcell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( x1  y1 )   ( x2  y2 )   ( x3  y3 )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routing_layers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3  M1 horizontal  M2 vertical  M3 horizontal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Gcell_grid</a:t>
            </a: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 5 4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Gcell</a:t>
            </a:r>
            <a:endParaRPr lang="en-US" sz="16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GC 0 0  L (M1 0  M3 0)  R (M1 1  M3 3)  B (M2 0)  T (M2 3)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GC 0 1  L (M1 0  M3 0)  R (M1 1  M3 3)  B (M2 3)  T (M2 3)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…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N1  (0 0)  (1 0) (2 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N2  (0 1)  (2 1) (4 1) (4 0) (1 2)</a:t>
            </a:r>
          </a:p>
        </p:txBody>
      </p:sp>
    </p:spTree>
    <p:extLst>
      <p:ext uri="{BB962C8B-B14F-4D97-AF65-F5344CB8AC3E}">
        <p14:creationId xmlns:p14="http://schemas.microsoft.com/office/powerpoint/2010/main" val="281616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849E-299E-0E3D-DCED-656EBF5F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49099" cy="775800"/>
          </a:xfrm>
        </p:spPr>
        <p:txBody>
          <a:bodyPr/>
          <a:lstStyle/>
          <a:p>
            <a:r>
              <a:rPr lang="en-US" dirty="0"/>
              <a:t>Expected Outputs </a:t>
            </a:r>
            <a:r>
              <a:rPr lang="en-US" sz="3200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3CC-EB22-FB37-A4D1-1A95E4FE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1186"/>
            <a:ext cx="6039898" cy="5211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try to route all the nets, while trying to minimize congestions (i.e., overflow at </a:t>
            </a:r>
            <a:r>
              <a:rPr lang="en-US" dirty="0" err="1"/>
              <a:t>Gcell</a:t>
            </a:r>
            <a:r>
              <a:rPr lang="en-US" dirty="0"/>
              <a:t> boundaries)</a:t>
            </a:r>
          </a:p>
          <a:p>
            <a:r>
              <a:rPr lang="en-US" dirty="0"/>
              <a:t>For each net, you can use simple L-shape scheme, or minimum rectilinear spanning tree, or any approximation to get nets globally routed. Please find a way to draw the GR results.</a:t>
            </a:r>
          </a:p>
          <a:p>
            <a:pPr lvl="1"/>
            <a:r>
              <a:rPr lang="en-US" dirty="0"/>
              <a:t>For now, ok to collapse all the routing layers to a 2D routing map</a:t>
            </a:r>
          </a:p>
          <a:p>
            <a:r>
              <a:rPr lang="en-US" dirty="0"/>
              <a:t>Then, highlight boundaries with supply &amp; demand. Next is to find ways to improve to reduce congestions.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D34D95-D0C0-7F9E-F536-1D940866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04" y="555814"/>
            <a:ext cx="4389850" cy="2988662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標楷體" panose="03000509000000000000" pitchFamily="65" charset="-120"/>
              <a:buChar char="․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55000"/>
              <a:buFont typeface="Symbol" panose="05050102010706020507" pitchFamily="18" charset="2"/>
              <a:buChar char="¾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22DE5675-986D-9585-B793-4FA6B19E06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31404" y="1281187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A277A8F3-3099-6DBB-8D72-9FAC4CCB4E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31404" y="2076409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9759F884-CE43-AA54-3147-50342C1284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73039" y="2760666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C9CACD1D-86D4-E887-08EE-8DA0FD3C38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071" y="557781"/>
            <a:ext cx="0" cy="2986695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AD3AEADF-DAF5-FE8F-F8B5-37702CBD53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60739" y="579412"/>
            <a:ext cx="0" cy="2965064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18">
            <a:extLst>
              <a:ext uri="{FF2B5EF4-FFF2-40B4-BE49-F238E27FC236}">
                <a16:creationId xmlns:a16="http://schemas.microsoft.com/office/drawing/2014/main" id="{5267A57A-4868-DE20-CAB2-0E6550E99D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752428" y="557781"/>
            <a:ext cx="0" cy="2986695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52CC76BD-C1F5-4EB7-DABD-F867254528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39578" y="557781"/>
            <a:ext cx="0" cy="2986695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E3BCC-0C2D-2832-6CE2-3FB0DEC443B5}"/>
              </a:ext>
            </a:extLst>
          </p:cNvPr>
          <p:cNvSpPr txBox="1"/>
          <p:nvPr/>
        </p:nvSpPr>
        <p:spPr>
          <a:xfrm>
            <a:off x="8113410" y="2965875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G(1,0)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E73D3-FF48-D40D-48C4-A3DC691488E6}"/>
              </a:ext>
            </a:extLst>
          </p:cNvPr>
          <p:cNvSpPr txBox="1"/>
          <p:nvPr/>
        </p:nvSpPr>
        <p:spPr>
          <a:xfrm>
            <a:off x="8089297" y="761023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G(1,3)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BED57-B65B-8DE9-F00D-9670313F0919}"/>
              </a:ext>
            </a:extLst>
          </p:cNvPr>
          <p:cNvSpPr txBox="1"/>
          <p:nvPr/>
        </p:nvSpPr>
        <p:spPr>
          <a:xfrm>
            <a:off x="8113410" y="2207488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G(1,1)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FB5B22-C7E4-E31A-6C36-D07F2C829B4B}"/>
              </a:ext>
            </a:extLst>
          </p:cNvPr>
          <p:cNvSpPr txBox="1"/>
          <p:nvPr/>
        </p:nvSpPr>
        <p:spPr>
          <a:xfrm>
            <a:off x="8089297" y="1512661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G(1,2)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3778E-759F-B079-4E68-F46A03E8F001}"/>
              </a:ext>
            </a:extLst>
          </p:cNvPr>
          <p:cNvSpPr txBox="1"/>
          <p:nvPr/>
        </p:nvSpPr>
        <p:spPr>
          <a:xfrm>
            <a:off x="8978077" y="2974954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G(2,0)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FD7D4-F5B8-DC64-9506-0F90B72828F0}"/>
              </a:ext>
            </a:extLst>
          </p:cNvPr>
          <p:cNvSpPr txBox="1"/>
          <p:nvPr/>
        </p:nvSpPr>
        <p:spPr>
          <a:xfrm>
            <a:off x="8953964" y="770102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G(2,3)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A37F8-DD2E-624C-41A5-670E1269E102}"/>
              </a:ext>
            </a:extLst>
          </p:cNvPr>
          <p:cNvSpPr txBox="1"/>
          <p:nvPr/>
        </p:nvSpPr>
        <p:spPr>
          <a:xfrm>
            <a:off x="8978077" y="2216567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G(2,1)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59FB5-03D6-C0DA-581B-BAE694A1EE4D}"/>
              </a:ext>
            </a:extLst>
          </p:cNvPr>
          <p:cNvSpPr txBox="1"/>
          <p:nvPr/>
        </p:nvSpPr>
        <p:spPr>
          <a:xfrm>
            <a:off x="8953964" y="1521740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G(2,2)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A9BBA-3866-AADA-D4BF-E64AA187BB98}"/>
              </a:ext>
            </a:extLst>
          </p:cNvPr>
          <p:cNvSpPr txBox="1"/>
          <p:nvPr/>
        </p:nvSpPr>
        <p:spPr>
          <a:xfrm>
            <a:off x="9896187" y="3007223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G(3,0)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1F39C-E0B3-D467-816D-8C81E95D1DD3}"/>
              </a:ext>
            </a:extLst>
          </p:cNvPr>
          <p:cNvSpPr txBox="1"/>
          <p:nvPr/>
        </p:nvSpPr>
        <p:spPr>
          <a:xfrm>
            <a:off x="9872074" y="802371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G(3,3)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3DB80E-9D50-159C-825F-2B731CDFEEFD}"/>
              </a:ext>
            </a:extLst>
          </p:cNvPr>
          <p:cNvSpPr txBox="1"/>
          <p:nvPr/>
        </p:nvSpPr>
        <p:spPr>
          <a:xfrm>
            <a:off x="9896187" y="2248836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G(3,1)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67108B-0993-D4EB-66AA-FC6670DD1F1D}"/>
              </a:ext>
            </a:extLst>
          </p:cNvPr>
          <p:cNvSpPr txBox="1"/>
          <p:nvPr/>
        </p:nvSpPr>
        <p:spPr>
          <a:xfrm>
            <a:off x="9872074" y="1554009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G(3,2)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B2BAB-0686-F93E-CC4E-059528DAA8A2}"/>
              </a:ext>
            </a:extLst>
          </p:cNvPr>
          <p:cNvSpPr txBox="1"/>
          <p:nvPr/>
        </p:nvSpPr>
        <p:spPr>
          <a:xfrm>
            <a:off x="10847836" y="3007223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G(4,0)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706D5-B426-E0E0-1458-A94E1DFEAA0F}"/>
              </a:ext>
            </a:extLst>
          </p:cNvPr>
          <p:cNvSpPr txBox="1"/>
          <p:nvPr/>
        </p:nvSpPr>
        <p:spPr>
          <a:xfrm>
            <a:off x="10823723" y="802371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G(4,3)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7B7C00-9E5D-2C5B-3F03-AA9E0CA47DD4}"/>
              </a:ext>
            </a:extLst>
          </p:cNvPr>
          <p:cNvSpPr txBox="1"/>
          <p:nvPr/>
        </p:nvSpPr>
        <p:spPr>
          <a:xfrm>
            <a:off x="10847836" y="2248836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G(4,1)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DD6DB-1CB4-E491-79E7-BE94C8394859}"/>
              </a:ext>
            </a:extLst>
          </p:cNvPr>
          <p:cNvSpPr txBox="1"/>
          <p:nvPr/>
        </p:nvSpPr>
        <p:spPr>
          <a:xfrm>
            <a:off x="10823723" y="1554009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G(4,2)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35A64-A55A-29EA-3E64-8AEAEA74212F}"/>
              </a:ext>
            </a:extLst>
          </p:cNvPr>
          <p:cNvSpPr txBox="1"/>
          <p:nvPr/>
        </p:nvSpPr>
        <p:spPr>
          <a:xfrm>
            <a:off x="7186701" y="2974954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G(0,0)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2CDDC-B378-6FFF-4E5B-2BA142FA0FEA}"/>
              </a:ext>
            </a:extLst>
          </p:cNvPr>
          <p:cNvSpPr txBox="1"/>
          <p:nvPr/>
        </p:nvSpPr>
        <p:spPr>
          <a:xfrm>
            <a:off x="7162588" y="770102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G(0,3)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5DB47-4C33-87B7-0DA9-74C28F867AFB}"/>
              </a:ext>
            </a:extLst>
          </p:cNvPr>
          <p:cNvSpPr txBox="1"/>
          <p:nvPr/>
        </p:nvSpPr>
        <p:spPr>
          <a:xfrm>
            <a:off x="7186701" y="2216567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G(0,1)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1D2B29-3D65-3392-EFF6-DCCDBBEB8BE4}"/>
              </a:ext>
            </a:extLst>
          </p:cNvPr>
          <p:cNvSpPr txBox="1"/>
          <p:nvPr/>
        </p:nvSpPr>
        <p:spPr>
          <a:xfrm>
            <a:off x="7162588" y="1521740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G(0,2)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1AEDE3-F682-F1A1-7E33-C3E7F8938BA0}"/>
              </a:ext>
            </a:extLst>
          </p:cNvPr>
          <p:cNvSpPr txBox="1"/>
          <p:nvPr/>
        </p:nvSpPr>
        <p:spPr>
          <a:xfrm>
            <a:off x="7775422" y="4025346"/>
            <a:ext cx="3809849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N2  (0 1)  (2 1) (4 1) (4 0)</a:t>
            </a:r>
            <a:r>
              <a:rPr 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(1 2)</a:t>
            </a:r>
            <a:endParaRPr lang="en-US" kern="100" dirty="0"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an have the above wiring patterns: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G(0,1), G(1,1), G(1,2), G(2,1), G(3,1), G(4,1), G(4,0)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(Note: for now we collapse all the routing layers to a 2D routing map)</a:t>
            </a:r>
            <a:endParaRPr lang="en-US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9AEEF7-3FD6-2C78-40D8-7A2861AE1984}"/>
              </a:ext>
            </a:extLst>
          </p:cNvPr>
          <p:cNvSpPr/>
          <p:nvPr/>
        </p:nvSpPr>
        <p:spPr>
          <a:xfrm>
            <a:off x="7598472" y="2573721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627EE5-04BE-7E7C-D057-BB3AFA1FDF10}"/>
              </a:ext>
            </a:extLst>
          </p:cNvPr>
          <p:cNvSpPr/>
          <p:nvPr/>
        </p:nvSpPr>
        <p:spPr>
          <a:xfrm>
            <a:off x="9114047" y="2580285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812EB1-DC58-132C-DD49-9EEEC133D36D}"/>
              </a:ext>
            </a:extLst>
          </p:cNvPr>
          <p:cNvSpPr/>
          <p:nvPr/>
        </p:nvSpPr>
        <p:spPr>
          <a:xfrm>
            <a:off x="10899756" y="2566614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01F37E-DCE4-01B4-0E70-30F723FC3D4D}"/>
              </a:ext>
            </a:extLst>
          </p:cNvPr>
          <p:cNvSpPr/>
          <p:nvPr/>
        </p:nvSpPr>
        <p:spPr>
          <a:xfrm>
            <a:off x="10867534" y="2862990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ADF9E-06C2-4558-1342-0794CCADCCDF}"/>
              </a:ext>
            </a:extLst>
          </p:cNvPr>
          <p:cNvCxnSpPr>
            <a:stCxn id="34" idx="6"/>
            <a:endCxn id="36" idx="2"/>
          </p:cNvCxnSpPr>
          <p:nvPr/>
        </p:nvCxnSpPr>
        <p:spPr>
          <a:xfrm flipV="1">
            <a:off x="7756529" y="2643952"/>
            <a:ext cx="3143227" cy="7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278E0A-B32A-D23C-52EA-6A69CB0578C3}"/>
              </a:ext>
            </a:extLst>
          </p:cNvPr>
          <p:cNvCxnSpPr>
            <a:cxnSpLocks/>
          </p:cNvCxnSpPr>
          <p:nvPr/>
        </p:nvCxnSpPr>
        <p:spPr>
          <a:xfrm>
            <a:off x="10941391" y="2600302"/>
            <a:ext cx="23660" cy="31902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8CB39DA-72F0-618A-AA3B-3E2A1D5644BC}"/>
              </a:ext>
            </a:extLst>
          </p:cNvPr>
          <p:cNvSpPr/>
          <p:nvPr/>
        </p:nvSpPr>
        <p:spPr>
          <a:xfrm>
            <a:off x="8076317" y="1791699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64329A-E836-4F8C-9D59-C9C553A86ACC}"/>
              </a:ext>
            </a:extLst>
          </p:cNvPr>
          <p:cNvCxnSpPr>
            <a:cxnSpLocks/>
          </p:cNvCxnSpPr>
          <p:nvPr/>
        </p:nvCxnSpPr>
        <p:spPr>
          <a:xfrm>
            <a:off x="8162326" y="1937026"/>
            <a:ext cx="11830" cy="73973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4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849E-299E-0E3D-DCED-656EBF5F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49099" cy="775800"/>
          </a:xfrm>
        </p:spPr>
        <p:txBody>
          <a:bodyPr/>
          <a:lstStyle/>
          <a:p>
            <a:r>
              <a:rPr lang="en-US" dirty="0"/>
              <a:t>Expected Outputs </a:t>
            </a:r>
            <a:r>
              <a:rPr lang="en-US" sz="3200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3CC-EB22-FB37-A4D1-1A95E4FE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94" y="1281187"/>
            <a:ext cx="6236203" cy="4895776"/>
          </a:xfrm>
        </p:spPr>
        <p:txBody>
          <a:bodyPr>
            <a:normAutofit/>
          </a:bodyPr>
          <a:lstStyle/>
          <a:p>
            <a:r>
              <a:rPr lang="en-US" dirty="0"/>
              <a:t>After trying your best, please show the (supply, demand) at </a:t>
            </a:r>
            <a:r>
              <a:rPr lang="en-US" dirty="0" err="1"/>
              <a:t>Gcell</a:t>
            </a:r>
            <a:r>
              <a:rPr lang="en-US" dirty="0"/>
              <a:t> boundaries</a:t>
            </a:r>
          </a:p>
          <a:p>
            <a:r>
              <a:rPr lang="en-US" dirty="0"/>
              <a:t>Then, show which boundaries have the </a:t>
            </a:r>
            <a:r>
              <a:rPr lang="en-US" dirty="0">
                <a:highlight>
                  <a:srgbClr val="FFFF00"/>
                </a:highlight>
              </a:rPr>
              <a:t>most severe overflows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They form a congestion map</a:t>
            </a:r>
            <a:endParaRPr lang="en-US" dirty="0"/>
          </a:p>
          <a:p>
            <a:endParaRPr lang="en-US" altLang="zh-TW" dirty="0"/>
          </a:p>
          <a:p>
            <a:r>
              <a:rPr lang="en-US" altLang="zh-TW" dirty="0"/>
              <a:t>If no enough time to complete the program, it is fine to draw your GR result by hand</a:t>
            </a:r>
            <a:r>
              <a:rPr lang="zh-TW" altLang="en-US" dirty="0"/>
              <a:t> </a:t>
            </a:r>
            <a:r>
              <a:rPr lang="en-US" altLang="zh-TW" dirty="0"/>
              <a:t>(but will get less points)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D34D95-D0C0-7F9E-F536-1D940866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404" y="555814"/>
            <a:ext cx="4389850" cy="2988662"/>
          </a:xfrm>
          <a:prstGeom prst="rect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標楷體" panose="03000509000000000000" pitchFamily="65" charset="-120"/>
              <a:buChar char="․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55000"/>
              <a:buFont typeface="Symbol" panose="05050102010706020507" pitchFamily="18" charset="2"/>
              <a:buChar char="¾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B2B2B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22DE5675-986D-9585-B793-4FA6B19E06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31404" y="1281187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A277A8F3-3099-6DBB-8D72-9FAC4CCB4E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31404" y="2076409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9759F884-CE43-AA54-3147-50342C1284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73039" y="2760666"/>
            <a:ext cx="438985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C9CACD1D-86D4-E887-08EE-8DA0FD3C38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96071" y="557781"/>
            <a:ext cx="0" cy="2986695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AD3AEADF-DAF5-FE8F-F8B5-37702CBD53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60739" y="579412"/>
            <a:ext cx="0" cy="2965064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18">
            <a:extLst>
              <a:ext uri="{FF2B5EF4-FFF2-40B4-BE49-F238E27FC236}">
                <a16:creationId xmlns:a16="http://schemas.microsoft.com/office/drawing/2014/main" id="{5267A57A-4868-DE20-CAB2-0E6550E99D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752428" y="557781"/>
            <a:ext cx="0" cy="2986695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52CC76BD-C1F5-4EB7-DABD-F867254528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39578" y="557781"/>
            <a:ext cx="0" cy="2986695"/>
          </a:xfrm>
          <a:prstGeom prst="line">
            <a:avLst/>
          </a:prstGeom>
          <a:noFill/>
          <a:ln w="3810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BE3BCC-0C2D-2832-6CE2-3FB0DEC443B5}"/>
              </a:ext>
            </a:extLst>
          </p:cNvPr>
          <p:cNvSpPr txBox="1"/>
          <p:nvPr/>
        </p:nvSpPr>
        <p:spPr>
          <a:xfrm>
            <a:off x="8113410" y="2965875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G(1,0)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E73D3-FF48-D40D-48C4-A3DC691488E6}"/>
              </a:ext>
            </a:extLst>
          </p:cNvPr>
          <p:cNvSpPr txBox="1"/>
          <p:nvPr/>
        </p:nvSpPr>
        <p:spPr>
          <a:xfrm>
            <a:off x="8089297" y="761023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G(1,3)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BED57-B65B-8DE9-F00D-9670313F0919}"/>
              </a:ext>
            </a:extLst>
          </p:cNvPr>
          <p:cNvSpPr txBox="1"/>
          <p:nvPr/>
        </p:nvSpPr>
        <p:spPr>
          <a:xfrm>
            <a:off x="8113410" y="2207488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G(1,1)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FB5B22-C7E4-E31A-6C36-D07F2C829B4B}"/>
              </a:ext>
            </a:extLst>
          </p:cNvPr>
          <p:cNvSpPr txBox="1"/>
          <p:nvPr/>
        </p:nvSpPr>
        <p:spPr>
          <a:xfrm>
            <a:off x="8089297" y="1512661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G(1,2)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3778E-759F-B079-4E68-F46A03E8F001}"/>
              </a:ext>
            </a:extLst>
          </p:cNvPr>
          <p:cNvSpPr txBox="1"/>
          <p:nvPr/>
        </p:nvSpPr>
        <p:spPr>
          <a:xfrm>
            <a:off x="8978077" y="2974954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G(2,0)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FD7D4-F5B8-DC64-9506-0F90B72828F0}"/>
              </a:ext>
            </a:extLst>
          </p:cNvPr>
          <p:cNvSpPr txBox="1"/>
          <p:nvPr/>
        </p:nvSpPr>
        <p:spPr>
          <a:xfrm>
            <a:off x="8953964" y="770102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G(2,3)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BA37F8-DD2E-624C-41A5-670E1269E102}"/>
              </a:ext>
            </a:extLst>
          </p:cNvPr>
          <p:cNvSpPr txBox="1"/>
          <p:nvPr/>
        </p:nvSpPr>
        <p:spPr>
          <a:xfrm>
            <a:off x="8978077" y="2216567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G(2,1)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59FB5-03D6-C0DA-581B-BAE694A1EE4D}"/>
              </a:ext>
            </a:extLst>
          </p:cNvPr>
          <p:cNvSpPr txBox="1"/>
          <p:nvPr/>
        </p:nvSpPr>
        <p:spPr>
          <a:xfrm>
            <a:off x="8953964" y="1521740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G(2,2)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A9BBA-3866-AADA-D4BF-E64AA187BB98}"/>
              </a:ext>
            </a:extLst>
          </p:cNvPr>
          <p:cNvSpPr txBox="1"/>
          <p:nvPr/>
        </p:nvSpPr>
        <p:spPr>
          <a:xfrm>
            <a:off x="9896187" y="3007223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G(3,0)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1F39C-E0B3-D467-816D-8C81E95D1DD3}"/>
              </a:ext>
            </a:extLst>
          </p:cNvPr>
          <p:cNvSpPr txBox="1"/>
          <p:nvPr/>
        </p:nvSpPr>
        <p:spPr>
          <a:xfrm>
            <a:off x="9872074" y="802371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G(3,3)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3DB80E-9D50-159C-825F-2B731CDFEEFD}"/>
              </a:ext>
            </a:extLst>
          </p:cNvPr>
          <p:cNvSpPr txBox="1"/>
          <p:nvPr/>
        </p:nvSpPr>
        <p:spPr>
          <a:xfrm>
            <a:off x="9896187" y="2248836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G(3,1)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67108B-0993-D4EB-66AA-FC6670DD1F1D}"/>
              </a:ext>
            </a:extLst>
          </p:cNvPr>
          <p:cNvSpPr txBox="1"/>
          <p:nvPr/>
        </p:nvSpPr>
        <p:spPr>
          <a:xfrm>
            <a:off x="9872074" y="1554009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G(3,2)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B2BAB-0686-F93E-CC4E-059528DAA8A2}"/>
              </a:ext>
            </a:extLst>
          </p:cNvPr>
          <p:cNvSpPr txBox="1"/>
          <p:nvPr/>
        </p:nvSpPr>
        <p:spPr>
          <a:xfrm>
            <a:off x="10847836" y="3007223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G(4,0)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706D5-B426-E0E0-1458-A94E1DFEAA0F}"/>
              </a:ext>
            </a:extLst>
          </p:cNvPr>
          <p:cNvSpPr txBox="1"/>
          <p:nvPr/>
        </p:nvSpPr>
        <p:spPr>
          <a:xfrm>
            <a:off x="10823723" y="802371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G(4,3)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7B7C00-9E5D-2C5B-3F03-AA9E0CA47DD4}"/>
              </a:ext>
            </a:extLst>
          </p:cNvPr>
          <p:cNvSpPr txBox="1"/>
          <p:nvPr/>
        </p:nvSpPr>
        <p:spPr>
          <a:xfrm>
            <a:off x="10847836" y="2248836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G(4,1)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8DD6DB-1CB4-E491-79E7-BE94C8394859}"/>
              </a:ext>
            </a:extLst>
          </p:cNvPr>
          <p:cNvSpPr txBox="1"/>
          <p:nvPr/>
        </p:nvSpPr>
        <p:spPr>
          <a:xfrm>
            <a:off x="10823723" y="1554009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G(4,2)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35A64-A55A-29EA-3E64-8AEAEA74212F}"/>
              </a:ext>
            </a:extLst>
          </p:cNvPr>
          <p:cNvSpPr txBox="1"/>
          <p:nvPr/>
        </p:nvSpPr>
        <p:spPr>
          <a:xfrm>
            <a:off x="7186701" y="2974954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G(0,0)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2CDDC-B378-6FFF-4E5B-2BA142FA0FEA}"/>
              </a:ext>
            </a:extLst>
          </p:cNvPr>
          <p:cNvSpPr txBox="1"/>
          <p:nvPr/>
        </p:nvSpPr>
        <p:spPr>
          <a:xfrm>
            <a:off x="7162588" y="770102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G(0,3)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5DB47-4C33-87B7-0DA9-74C28F867AFB}"/>
              </a:ext>
            </a:extLst>
          </p:cNvPr>
          <p:cNvSpPr txBox="1"/>
          <p:nvPr/>
        </p:nvSpPr>
        <p:spPr>
          <a:xfrm>
            <a:off x="7186701" y="2216567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G(0,1)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1D2B29-3D65-3392-EFF6-DCCDBBEB8BE4}"/>
              </a:ext>
            </a:extLst>
          </p:cNvPr>
          <p:cNvSpPr txBox="1"/>
          <p:nvPr/>
        </p:nvSpPr>
        <p:spPr>
          <a:xfrm>
            <a:off x="7162588" y="1521740"/>
            <a:ext cx="70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G(0,2)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1AEDE3-F682-F1A1-7E33-C3E7F8938BA0}"/>
              </a:ext>
            </a:extLst>
          </p:cNvPr>
          <p:cNvSpPr txBox="1"/>
          <p:nvPr/>
        </p:nvSpPr>
        <p:spPr>
          <a:xfrm>
            <a:off x="7996071" y="4098115"/>
            <a:ext cx="3809849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N2  (0 1)  (2 1) (4 1) (4 0)</a:t>
            </a:r>
            <a:r>
              <a:rPr 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(1 2)</a:t>
            </a:r>
            <a:endParaRPr lang="en-US" kern="100" dirty="0"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</a:t>
            </a:r>
            <a:r>
              <a:rPr 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an have the above wiring patterns: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G(0,1), G(1,1), G(1,2), G(2,1), G(3,1), G(4,1), G(4,0)</a:t>
            </a:r>
            <a:endParaRPr lang="en-US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9AEEF7-3FD6-2C78-40D8-7A2861AE1984}"/>
              </a:ext>
            </a:extLst>
          </p:cNvPr>
          <p:cNvSpPr/>
          <p:nvPr/>
        </p:nvSpPr>
        <p:spPr>
          <a:xfrm>
            <a:off x="7598472" y="2573721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1627EE5-04BE-7E7C-D057-BB3AFA1FDF10}"/>
              </a:ext>
            </a:extLst>
          </p:cNvPr>
          <p:cNvSpPr/>
          <p:nvPr/>
        </p:nvSpPr>
        <p:spPr>
          <a:xfrm>
            <a:off x="9114047" y="2580285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812EB1-DC58-132C-DD49-9EEEC133D36D}"/>
              </a:ext>
            </a:extLst>
          </p:cNvPr>
          <p:cNvSpPr/>
          <p:nvPr/>
        </p:nvSpPr>
        <p:spPr>
          <a:xfrm>
            <a:off x="10899756" y="2566614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01F37E-DCE4-01B4-0E70-30F723FC3D4D}"/>
              </a:ext>
            </a:extLst>
          </p:cNvPr>
          <p:cNvSpPr/>
          <p:nvPr/>
        </p:nvSpPr>
        <p:spPr>
          <a:xfrm>
            <a:off x="10867534" y="2862990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ADF9E-06C2-4558-1342-0794CCADCCDF}"/>
              </a:ext>
            </a:extLst>
          </p:cNvPr>
          <p:cNvCxnSpPr>
            <a:stCxn id="34" idx="6"/>
            <a:endCxn id="36" idx="2"/>
          </p:cNvCxnSpPr>
          <p:nvPr/>
        </p:nvCxnSpPr>
        <p:spPr>
          <a:xfrm flipV="1">
            <a:off x="7756529" y="2643952"/>
            <a:ext cx="3143227" cy="7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278E0A-B32A-D23C-52EA-6A69CB0578C3}"/>
              </a:ext>
            </a:extLst>
          </p:cNvPr>
          <p:cNvCxnSpPr>
            <a:cxnSpLocks/>
          </p:cNvCxnSpPr>
          <p:nvPr/>
        </p:nvCxnSpPr>
        <p:spPr>
          <a:xfrm>
            <a:off x="10941391" y="2600302"/>
            <a:ext cx="23660" cy="31902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8CB39DA-72F0-618A-AA3B-3E2A1D5644BC}"/>
              </a:ext>
            </a:extLst>
          </p:cNvPr>
          <p:cNvSpPr/>
          <p:nvPr/>
        </p:nvSpPr>
        <p:spPr>
          <a:xfrm>
            <a:off x="8076317" y="1791699"/>
            <a:ext cx="158057" cy="1546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64329A-E836-4F8C-9D59-C9C553A86ACC}"/>
              </a:ext>
            </a:extLst>
          </p:cNvPr>
          <p:cNvCxnSpPr>
            <a:cxnSpLocks/>
          </p:cNvCxnSpPr>
          <p:nvPr/>
        </p:nvCxnSpPr>
        <p:spPr>
          <a:xfrm>
            <a:off x="8162326" y="1937026"/>
            <a:ext cx="11830" cy="739738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6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E1199-45D0-BEB3-5CE8-9267ED43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5" y="132535"/>
            <a:ext cx="8531050" cy="64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4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907</Words>
  <Application>Microsoft Office PowerPoint</Application>
  <PresentationFormat>寬螢幕</PresentationFormat>
  <Paragraphs>115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Tahoma</vt:lpstr>
      <vt:lpstr>Office Theme</vt:lpstr>
      <vt:lpstr>Project – Global Router (1)</vt:lpstr>
      <vt:lpstr>Project – Global Router (2)</vt:lpstr>
      <vt:lpstr>Global Routing Input Format</vt:lpstr>
      <vt:lpstr>Expected Outputs (1)</vt:lpstr>
      <vt:lpstr>Expected Outputs (2)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Global Router</dc:title>
  <dc:creator>J.T. Li</dc:creator>
  <cp:lastModifiedBy>李炯霆</cp:lastModifiedBy>
  <cp:revision>17</cp:revision>
  <dcterms:created xsi:type="dcterms:W3CDTF">2023-10-13T03:01:23Z</dcterms:created>
  <dcterms:modified xsi:type="dcterms:W3CDTF">2025-03-13T08:49:29Z</dcterms:modified>
</cp:coreProperties>
</file>