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6" r:id="rId9"/>
    <p:sldId id="287" r:id="rId10"/>
    <p:sldId id="288" r:id="rId11"/>
    <p:sldId id="289" r:id="rId12"/>
    <p:sldId id="290" r:id="rId13"/>
    <p:sldId id="295" r:id="rId14"/>
    <p:sldId id="297" r:id="rId15"/>
    <p:sldId id="29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91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9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5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1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73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8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7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8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0A337F-111E-40EB-8096-7ACF6B2F783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1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5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0A337F-111E-40EB-8096-7ACF6B2F783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igquery/docs/introduction" TargetMode="External"/><Relationship Id="rId2" Type="http://schemas.openxmlformats.org/officeDocument/2006/relationships/hyperlink" Target="https://mimic.mit.edu/docs/iv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learn.microsoft.com/en-us/sql/?view=sql-server-ver16" TargetMode="External"/><Relationship Id="rId5" Type="http://schemas.openxmlformats.org/officeDocument/2006/relationships/hyperlink" Target="https://www.geeksforgeeks.org/sql-tutorial/" TargetMode="External"/><Relationship Id="rId4" Type="http://schemas.openxmlformats.org/officeDocument/2006/relationships/hyperlink" Target="https://www.w3schools.com/Sql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AC72EC-5D02-4EAA-829F-1D759ACE39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800" dirty="0"/>
              <a:t>NTHU</a:t>
            </a:r>
            <a:r>
              <a:rPr lang="zh-TW" altLang="en-US" sz="4800" dirty="0"/>
              <a:t> </a:t>
            </a:r>
            <a:r>
              <a:rPr lang="en-US" altLang="zh-TW" sz="4800" dirty="0"/>
              <a:t>CS5553</a:t>
            </a:r>
            <a:br>
              <a:rPr lang="en-US" altLang="zh-TW" sz="4800" dirty="0"/>
            </a:br>
            <a:r>
              <a:rPr lang="en-US" altLang="zh-TW" sz="4800" dirty="0"/>
              <a:t>Data Science for Digital Health </a:t>
            </a:r>
            <a:br>
              <a:rPr lang="en-US" altLang="zh-TW" sz="6000" dirty="0"/>
            </a:br>
            <a:r>
              <a:rPr lang="en-US" altLang="zh-TW" sz="6000" dirty="0"/>
              <a:t>Homework 1</a:t>
            </a:r>
            <a:endParaRPr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00B06D-43B0-888D-DC1A-D9DD9D5F6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Deadline: Apr. 13, 23:59</a:t>
            </a:r>
          </a:p>
        </p:txBody>
      </p:sp>
    </p:spTree>
    <p:extLst>
      <p:ext uri="{BB962C8B-B14F-4D97-AF65-F5344CB8AC3E}">
        <p14:creationId xmlns:p14="http://schemas.microsoft.com/office/powerpoint/2010/main" val="330955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6A1E6-6D3E-A4D8-BB44-7D82B22B3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A1599-9D13-8C8C-2C8A-EBF2FE2A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B25F5F-4AE0-AC7A-080C-FE11DE330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/>
              <a:t>Clinical guidelines emphasize the importance of </a:t>
            </a:r>
            <a:r>
              <a:rPr lang="en-US" altLang="zh-TW" sz="2400" b="1" dirty="0"/>
              <a:t>promptly discontinuing RRT</a:t>
            </a:r>
            <a:r>
              <a:rPr lang="en-US" altLang="zh-TW" sz="2400" dirty="0"/>
              <a:t> when it is no longer necessary. However, there's </a:t>
            </a:r>
            <a:r>
              <a:rPr lang="en-US" altLang="zh-TW" sz="2400" b="1" dirty="0"/>
              <a:t>no universal accepted standard for physicians to determine the appropriate time to stop RRT</a:t>
            </a:r>
            <a:r>
              <a:rPr lang="en-US" altLang="zh-TW" sz="2400" baseline="30000" dirty="0"/>
              <a:t>[9]</a:t>
            </a:r>
            <a:r>
              <a:rPr lang="en-US" altLang="zh-TW" sz="2400" dirty="0"/>
              <a:t>. Therefore, establishing a reliable method to assist physicians in making decisions regarding </a:t>
            </a:r>
            <a:r>
              <a:rPr lang="en-US" altLang="zh-TW" sz="2400" b="1" dirty="0"/>
              <a:t>the timing of RRT cessation</a:t>
            </a:r>
            <a:r>
              <a:rPr lang="en-US" altLang="zh-TW" sz="2400" dirty="0"/>
              <a:t> is crucial.</a:t>
            </a:r>
          </a:p>
        </p:txBody>
      </p:sp>
      <p:sp>
        <p:nvSpPr>
          <p:cNvPr id="5" name="直排文字版面配置區 2">
            <a:extLst>
              <a:ext uri="{FF2B5EF4-FFF2-40B4-BE49-F238E27FC236}">
                <a16:creationId xmlns:a16="http://schemas.microsoft.com/office/drawing/2014/main" id="{1CA7B274-635B-CE30-260C-C94C71FAD255}"/>
              </a:ext>
            </a:extLst>
          </p:cNvPr>
          <p:cNvSpPr txBox="1">
            <a:spLocks/>
          </p:cNvSpPr>
          <p:nvPr/>
        </p:nvSpPr>
        <p:spPr>
          <a:xfrm>
            <a:off x="1097280" y="4340403"/>
            <a:ext cx="10058400" cy="1080000"/>
          </a:xfrm>
          <a:prstGeom prst="rect">
            <a:avLst/>
          </a:prstGeom>
        </p:spPr>
        <p:txBody>
          <a:bodyPr vert="horz" lIns="45720" tIns="0" rIns="45720" bIns="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TW" sz="2800" b="1" dirty="0">
                <a:solidFill>
                  <a:schemeClr val="accent1"/>
                </a:solidFill>
              </a:rPr>
              <a:t>What are the important predictors of making decision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TW" sz="2800" b="1" dirty="0">
                <a:solidFill>
                  <a:schemeClr val="accent1"/>
                </a:solidFill>
              </a:rPr>
              <a:t>regarding the timing of RRT cessation?</a:t>
            </a:r>
          </a:p>
        </p:txBody>
      </p:sp>
      <p:sp>
        <p:nvSpPr>
          <p:cNvPr id="7" name="直排文字版面配置區 2">
            <a:extLst>
              <a:ext uri="{FF2B5EF4-FFF2-40B4-BE49-F238E27FC236}">
                <a16:creationId xmlns:a16="http://schemas.microsoft.com/office/drawing/2014/main" id="{A87A8AC1-94BB-51BD-BD03-4964242842C9}"/>
              </a:ext>
            </a:extLst>
          </p:cNvPr>
          <p:cNvSpPr txBox="1">
            <a:spLocks/>
          </p:cNvSpPr>
          <p:nvPr/>
        </p:nvSpPr>
        <p:spPr>
          <a:xfrm>
            <a:off x="0" y="6094870"/>
            <a:ext cx="12192000" cy="720000"/>
          </a:xfrm>
          <a:prstGeom prst="rect">
            <a:avLst/>
          </a:prstGeom>
        </p:spPr>
        <p:txBody>
          <a:bodyPr vert="horz" lIns="45720" tIns="0" rIns="45720" bIns="0" rtlCol="0" anchor="b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[9] Khwaja et al. KDIGO clinical practice guidelines for acute kidney injury. (2012)</a:t>
            </a:r>
          </a:p>
        </p:txBody>
      </p:sp>
    </p:spTree>
    <p:extLst>
      <p:ext uri="{BB962C8B-B14F-4D97-AF65-F5344CB8AC3E}">
        <p14:creationId xmlns:p14="http://schemas.microsoft.com/office/powerpoint/2010/main" val="268226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78B84-15C5-F394-047B-EC93E72CC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C62D1-1004-9028-A32E-FA98F38D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Cohort Selection</a:t>
            </a:r>
            <a:endParaRPr lang="zh-TW" alt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C1345BD5-9433-81C0-19F7-2C11672D88EE}"/>
              </a:ext>
            </a:extLst>
          </p:cNvPr>
          <p:cNvSpPr txBox="1">
            <a:spLocks/>
          </p:cNvSpPr>
          <p:nvPr/>
        </p:nvSpPr>
        <p:spPr>
          <a:xfrm>
            <a:off x="1097280" y="3016115"/>
            <a:ext cx="4860000" cy="28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45720" tIns="0" rIns="45720" bIns="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altLang="zh-TW" dirty="0"/>
              <a:t>Patients whose age &gt;= 21</a:t>
            </a: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Patients in ICU requiring </a:t>
            </a:r>
            <a:r>
              <a:rPr lang="en-US" altLang="zh-TW" dirty="0"/>
              <a:t>hemodialysis       (i.e., have sent hemodialysis order)</a:t>
            </a:r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671D48BC-C902-247B-C59C-634B1F253926}"/>
              </a:ext>
            </a:extLst>
          </p:cNvPr>
          <p:cNvSpPr txBox="1">
            <a:spLocks/>
          </p:cNvSpPr>
          <p:nvPr/>
        </p:nvSpPr>
        <p:spPr>
          <a:xfrm>
            <a:off x="1097280" y="2120512"/>
            <a:ext cx="486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TW" sz="3600" dirty="0">
                <a:latin typeface="Calibri" panose="020F0502020204030204" pitchFamily="34" charset="0"/>
                <a:cs typeface="Calibri" panose="020F0502020204030204" pitchFamily="34" charset="0"/>
              </a:rPr>
              <a:t>Inclusion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EE18E2B8-5F47-6F1C-5A0D-A9AD19AABBD3}"/>
              </a:ext>
            </a:extLst>
          </p:cNvPr>
          <p:cNvSpPr txBox="1">
            <a:spLocks/>
          </p:cNvSpPr>
          <p:nvPr/>
        </p:nvSpPr>
        <p:spPr>
          <a:xfrm>
            <a:off x="6295680" y="2120512"/>
            <a:ext cx="486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en-TW" sz="3600" dirty="0">
                <a:latin typeface="Calibri" panose="020F0502020204030204" pitchFamily="34" charset="0"/>
                <a:cs typeface="Calibri" panose="020F0502020204030204" pitchFamily="34" charset="0"/>
              </a:rPr>
              <a:t>clusion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79DD80E6-0768-E113-9FC3-0333AD994FBC}"/>
              </a:ext>
            </a:extLst>
          </p:cNvPr>
          <p:cNvSpPr txBox="1">
            <a:spLocks/>
          </p:cNvSpPr>
          <p:nvPr/>
        </p:nvSpPr>
        <p:spPr>
          <a:xfrm>
            <a:off x="6295680" y="3016115"/>
            <a:ext cx="4860000" cy="28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45720" tIns="0" rIns="45720" bIns="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Patients with end stage renal disease (ESRD)*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Patients in ICU died within 84 hours after sending the latest hemodialysis order</a:t>
            </a:r>
          </a:p>
        </p:txBody>
      </p:sp>
      <p:sp>
        <p:nvSpPr>
          <p:cNvPr id="17" name="直排文字版面配置區 2">
            <a:extLst>
              <a:ext uri="{FF2B5EF4-FFF2-40B4-BE49-F238E27FC236}">
                <a16:creationId xmlns:a16="http://schemas.microsoft.com/office/drawing/2014/main" id="{DD81F358-F262-6E8D-6EDF-37BE700C47A8}"/>
              </a:ext>
            </a:extLst>
          </p:cNvPr>
          <p:cNvSpPr txBox="1">
            <a:spLocks/>
          </p:cNvSpPr>
          <p:nvPr/>
        </p:nvSpPr>
        <p:spPr>
          <a:xfrm>
            <a:off x="6295680" y="5896115"/>
            <a:ext cx="4860000" cy="360000"/>
          </a:xfrm>
          <a:prstGeom prst="rect">
            <a:avLst/>
          </a:prstGeom>
        </p:spPr>
        <p:txBody>
          <a:bodyPr vert="horz" lIns="45720" tIns="0" rIns="45720" bIns="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*ESRD → ICD-9 code: 585.6, ICD-10 code: N18.6</a:t>
            </a:r>
            <a:endParaRPr lang="en-TW" altLang="zh-TW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55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48C6B-F75D-86A1-F5BE-5B0495C70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446D7D-835B-9CAC-FDD8-FB366DA7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Outcome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E7746B-E732-6F9C-D4B0-06072A41E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/>
              <a:t>Primary outcome: successful discontinuation of hemodialysis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TW" sz="2400" dirty="0"/>
              <a:t> </a:t>
            </a:r>
            <a:r>
              <a:rPr lang="en-US" altLang="zh-TW" dirty="0"/>
              <a:t>For a patient, if there exists a record that </a:t>
            </a:r>
            <a:r>
              <a:rPr lang="en-US" altLang="zh-TW" b="1" dirty="0"/>
              <a:t>the interval between 2 hemodialysis orders is more than 84 hours</a:t>
            </a:r>
            <a:r>
              <a:rPr lang="en-US" altLang="zh-TW" dirty="0"/>
              <a:t> after sending the first hemodialysis order, then we called it a </a:t>
            </a:r>
            <a:r>
              <a:rPr lang="en-US" altLang="zh-TW" sz="2000" b="1" dirty="0"/>
              <a:t>successful discontinuation record</a:t>
            </a:r>
            <a:r>
              <a:rPr lang="en-US" altLang="zh-TW" sz="2000" dirty="0"/>
              <a:t> and this patient should be assigned to the </a:t>
            </a:r>
            <a:r>
              <a:rPr lang="en-US" altLang="zh-TW" sz="2000" b="1" dirty="0"/>
              <a:t>discontinuation group</a:t>
            </a:r>
            <a:r>
              <a:rPr lang="en-US" altLang="zh-TW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/>
              <a:t>*Hints: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TW" dirty="0"/>
              <a:t> hemodialysis → </a:t>
            </a:r>
            <a:r>
              <a:rPr lang="en-US" altLang="zh-TW" dirty="0" err="1"/>
              <a:t>mimiciv_hosp</a:t>
            </a:r>
            <a:r>
              <a:rPr lang="en-US" altLang="zh-TW" dirty="0"/>
              <a:t> &gt;&gt; </a:t>
            </a:r>
            <a:r>
              <a:rPr lang="en-US" altLang="zh-TW" dirty="0" err="1"/>
              <a:t>poe</a:t>
            </a:r>
            <a:r>
              <a:rPr lang="en-US" altLang="zh-TW" dirty="0"/>
              <a:t> &gt;&gt; </a:t>
            </a:r>
            <a:r>
              <a:rPr lang="en-US" altLang="zh-TW" dirty="0" err="1"/>
              <a:t>order_type</a:t>
            </a:r>
            <a:r>
              <a:rPr lang="en-US" altLang="zh-TW" dirty="0"/>
              <a:t> &gt;&gt; Hemodialysis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TW" dirty="0"/>
              <a:t> You can use RANK() to sort your query results with given condition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TW" dirty="0"/>
              <a:t> You can use FIRST_VALUE(), LAST_VALUE(), LAG() with RANGE, BETWEEN to find the first,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     latest, and previous hemodialysis order of a patient’s hemodialysis order.</a:t>
            </a:r>
          </a:p>
        </p:txBody>
      </p:sp>
    </p:spTree>
    <p:extLst>
      <p:ext uri="{BB962C8B-B14F-4D97-AF65-F5344CB8AC3E}">
        <p14:creationId xmlns:p14="http://schemas.microsoft.com/office/powerpoint/2010/main" val="1785547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687C8-1131-CDD0-4029-9B5968315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24AD9-74D5-3FF3-D34B-B277A7C3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Todo: Flowchart2</a:t>
            </a:r>
            <a:endParaRPr lang="zh-TW" altLang="en-US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1F6D15C2-8818-0666-A3D9-83F82BA87E96}"/>
              </a:ext>
            </a:extLst>
          </p:cNvPr>
          <p:cNvGrpSpPr/>
          <p:nvPr/>
        </p:nvGrpSpPr>
        <p:grpSpPr>
          <a:xfrm>
            <a:off x="736111" y="1780490"/>
            <a:ext cx="11138400" cy="4508317"/>
            <a:chOff x="978880" y="1781320"/>
            <a:chExt cx="11138400" cy="4508317"/>
          </a:xfrm>
        </p:grpSpPr>
        <p:sp>
          <p:nvSpPr>
            <p:cNvPr id="4" name="Google Shape;138;g2743e8b30e0_0_0">
              <a:extLst>
                <a:ext uri="{FF2B5EF4-FFF2-40B4-BE49-F238E27FC236}">
                  <a16:creationId xmlns:a16="http://schemas.microsoft.com/office/drawing/2014/main" id="{C8184438-AE46-60B4-2E69-220CC9ADEBC9}"/>
                </a:ext>
              </a:extLst>
            </p:cNvPr>
            <p:cNvSpPr/>
            <p:nvPr/>
          </p:nvSpPr>
          <p:spPr>
            <a:xfrm>
              <a:off x="2778880" y="1781320"/>
              <a:ext cx="4320000" cy="720000"/>
            </a:xfrm>
            <a:prstGeom prst="flowChartAlternateProcess">
              <a:avLst/>
            </a:prstGeom>
            <a:solidFill>
              <a:srgbClr val="F2F2F2"/>
            </a:solidFill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/>
                <a:t>Adults (age ≥ 21) in ICU requiring hemodialysis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/>
                <a:t>(N = </a:t>
              </a:r>
              <a:r>
                <a:rPr lang="en-US" sz="1600" dirty="0">
                  <a:solidFill>
                    <a:srgbClr val="FF0000"/>
                  </a:solidFill>
                </a:rPr>
                <a:t>????</a:t>
              </a:r>
              <a:r>
                <a:rPr lang="en-US" sz="1600" dirty="0"/>
                <a:t>)</a:t>
              </a:r>
              <a:endParaRPr sz="1600" dirty="0"/>
            </a:p>
          </p:txBody>
        </p:sp>
        <p:cxnSp>
          <p:nvCxnSpPr>
            <p:cNvPr id="5" name="Straight Arrow Connector 9">
              <a:extLst>
                <a:ext uri="{FF2B5EF4-FFF2-40B4-BE49-F238E27FC236}">
                  <a16:creationId xmlns:a16="http://schemas.microsoft.com/office/drawing/2014/main" id="{77AF4EE4-87AC-346C-2424-F14C3F944A28}"/>
                </a:ext>
              </a:extLst>
            </p:cNvPr>
            <p:cNvCxnSpPr>
              <a:cxnSpLocks/>
              <a:stCxn id="4" idx="2"/>
              <a:endCxn id="16" idx="0"/>
            </p:cNvCxnSpPr>
            <p:nvPr/>
          </p:nvCxnSpPr>
          <p:spPr>
            <a:xfrm>
              <a:off x="4938880" y="2501320"/>
              <a:ext cx="0" cy="1618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Google Shape;138;g2743e8b30e0_0_0">
              <a:extLst>
                <a:ext uri="{FF2B5EF4-FFF2-40B4-BE49-F238E27FC236}">
                  <a16:creationId xmlns:a16="http://schemas.microsoft.com/office/drawing/2014/main" id="{99221A0A-AA76-FE88-6242-0CA9F19F6BBB}"/>
                </a:ext>
              </a:extLst>
            </p:cNvPr>
            <p:cNvSpPr/>
            <p:nvPr/>
          </p:nvSpPr>
          <p:spPr>
            <a:xfrm>
              <a:off x="8517280" y="3307580"/>
              <a:ext cx="3600000" cy="720000"/>
            </a:xfrm>
            <a:prstGeom prst="flowChartAlternateProcess">
              <a:avLst/>
            </a:prstGeom>
            <a:solidFill>
              <a:srgbClr val="F2F2F2"/>
            </a:solidFill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/>
                <a:t>In hospital death within 84 hours after 	latest hemodialysis order</a:t>
              </a:r>
              <a:endParaRPr sz="1600" dirty="0"/>
            </a:p>
          </p:txBody>
        </p:sp>
        <p:sp>
          <p:nvSpPr>
            <p:cNvPr id="8" name="Google Shape;138;g2743e8b30e0_0_0">
              <a:extLst>
                <a:ext uri="{FF2B5EF4-FFF2-40B4-BE49-F238E27FC236}">
                  <a16:creationId xmlns:a16="http://schemas.microsoft.com/office/drawing/2014/main" id="{E95E12DB-CEF5-ECAF-1B1E-FD61F29912D1}"/>
                </a:ext>
              </a:extLst>
            </p:cNvPr>
            <p:cNvSpPr/>
            <p:nvPr/>
          </p:nvSpPr>
          <p:spPr>
            <a:xfrm>
              <a:off x="8517280" y="2501320"/>
              <a:ext cx="3600000" cy="720000"/>
            </a:xfrm>
            <a:prstGeom prst="flowChartAlternateProcess">
              <a:avLst/>
            </a:prstGeom>
            <a:solidFill>
              <a:srgbClr val="F2F2F2"/>
            </a:solidFill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600" dirty="0"/>
                <a:t>Underlying </a:t>
              </a:r>
              <a:r>
                <a:rPr lang="en-US" sz="1600" dirty="0"/>
                <a:t>“ESRD”</a:t>
              </a:r>
            </a:p>
          </p:txBody>
        </p:sp>
        <p:sp>
          <p:nvSpPr>
            <p:cNvPr id="16" name="Google Shape;138;g2743e8b30e0_0_0">
              <a:extLst>
                <a:ext uri="{FF2B5EF4-FFF2-40B4-BE49-F238E27FC236}">
                  <a16:creationId xmlns:a16="http://schemas.microsoft.com/office/drawing/2014/main" id="{E798C244-9F32-15C5-37C1-3325119C5E63}"/>
                </a:ext>
              </a:extLst>
            </p:cNvPr>
            <p:cNvSpPr/>
            <p:nvPr/>
          </p:nvSpPr>
          <p:spPr>
            <a:xfrm>
              <a:off x="2778880" y="4119950"/>
              <a:ext cx="4320000" cy="720000"/>
            </a:xfrm>
            <a:prstGeom prst="flowChartAlternateProcess">
              <a:avLst/>
            </a:prstGeom>
            <a:solidFill>
              <a:srgbClr val="F2F2F2"/>
            </a:solidFill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/>
                <a:t>Included patients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/>
                <a:t>(N = </a:t>
              </a:r>
              <a:r>
                <a:rPr lang="en-US" sz="1600" dirty="0">
                  <a:solidFill>
                    <a:srgbClr val="FF0000"/>
                  </a:solidFill>
                </a:rPr>
                <a:t>???</a:t>
              </a:r>
              <a:r>
                <a:rPr lang="en-US" sz="1600" dirty="0"/>
                <a:t>)</a:t>
              </a:r>
              <a:endParaRPr sz="1600" dirty="0"/>
            </a:p>
          </p:txBody>
        </p:sp>
        <p:cxnSp>
          <p:nvCxnSpPr>
            <p:cNvPr id="21" name="Straight Arrow Connector 11">
              <a:extLst>
                <a:ext uri="{FF2B5EF4-FFF2-40B4-BE49-F238E27FC236}">
                  <a16:creationId xmlns:a16="http://schemas.microsoft.com/office/drawing/2014/main" id="{6D1E9E13-583C-60F5-E169-964AC9B16EE1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938880" y="2861320"/>
              <a:ext cx="3578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11">
              <a:extLst>
                <a:ext uri="{FF2B5EF4-FFF2-40B4-BE49-F238E27FC236}">
                  <a16:creationId xmlns:a16="http://schemas.microsoft.com/office/drawing/2014/main" id="{0039C5F1-CC77-17C3-F69E-1ACF1F370A08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4938880" y="3667580"/>
              <a:ext cx="3578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Google Shape;138;g2743e8b30e0_0_0">
              <a:extLst>
                <a:ext uri="{FF2B5EF4-FFF2-40B4-BE49-F238E27FC236}">
                  <a16:creationId xmlns:a16="http://schemas.microsoft.com/office/drawing/2014/main" id="{95DDD326-74C1-27E1-FEE5-32C7A8F3513B}"/>
                </a:ext>
              </a:extLst>
            </p:cNvPr>
            <p:cNvSpPr/>
            <p:nvPr/>
          </p:nvSpPr>
          <p:spPr>
            <a:xfrm>
              <a:off x="2281862" y="5569637"/>
              <a:ext cx="2160000" cy="720000"/>
            </a:xfrm>
            <a:prstGeom prst="flowChartAlternateProcess">
              <a:avLst/>
            </a:prstGeom>
            <a:solidFill>
              <a:srgbClr val="F2F2F2"/>
            </a:solidFill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TW" sz="1600" dirty="0"/>
                <a:t>Discontinuation group</a:t>
              </a:r>
            </a:p>
            <a:p>
              <a:pPr algn="ctr"/>
              <a:r>
                <a:rPr lang="en-US" altLang="zh-TW" sz="1600" dirty="0"/>
                <a:t>(N = </a:t>
              </a:r>
              <a:r>
                <a:rPr lang="en-US" altLang="zh-TW" sz="1600" dirty="0">
                  <a:solidFill>
                    <a:srgbClr val="FF0000"/>
                  </a:solidFill>
                </a:rPr>
                <a:t>???</a:t>
              </a:r>
              <a:r>
                <a:rPr lang="en-US" altLang="zh-TW" sz="1600" dirty="0"/>
                <a:t>)</a:t>
              </a:r>
            </a:p>
          </p:txBody>
        </p:sp>
        <p:sp>
          <p:nvSpPr>
            <p:cNvPr id="31" name="Google Shape;138;g2743e8b30e0_0_0">
              <a:extLst>
                <a:ext uri="{FF2B5EF4-FFF2-40B4-BE49-F238E27FC236}">
                  <a16:creationId xmlns:a16="http://schemas.microsoft.com/office/drawing/2014/main" id="{E8976C4E-32F3-130D-1BC2-62689A344B29}"/>
                </a:ext>
              </a:extLst>
            </p:cNvPr>
            <p:cNvSpPr/>
            <p:nvPr/>
          </p:nvSpPr>
          <p:spPr>
            <a:xfrm>
              <a:off x="5521862" y="5569637"/>
              <a:ext cx="2160000" cy="720000"/>
            </a:xfrm>
            <a:prstGeom prst="flowChartAlternateProcess">
              <a:avLst/>
            </a:prstGeom>
            <a:solidFill>
              <a:srgbClr val="F2F2F2"/>
            </a:solidFill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TW" sz="1600" dirty="0"/>
                <a:t>Re-initiation group</a:t>
              </a:r>
            </a:p>
            <a:p>
              <a:pPr algn="ctr"/>
              <a:r>
                <a:rPr lang="en-US" altLang="zh-TW" sz="1600" dirty="0"/>
                <a:t>(N </a:t>
              </a:r>
              <a:r>
                <a:rPr lang="en-US" altLang="zh-TW" sz="1600"/>
                <a:t>= </a:t>
              </a:r>
              <a:r>
                <a:rPr lang="en-US" altLang="zh-TW" sz="1600">
                  <a:solidFill>
                    <a:srgbClr val="FF0000"/>
                  </a:solidFill>
                </a:rPr>
                <a:t>??</a:t>
              </a:r>
              <a:r>
                <a:rPr lang="en-US" altLang="zh-TW" sz="1600"/>
                <a:t>)</a:t>
              </a:r>
              <a:endParaRPr lang="en-US" altLang="zh-TW" sz="1600" dirty="0"/>
            </a:p>
          </p:txBody>
        </p:sp>
        <p:cxnSp>
          <p:nvCxnSpPr>
            <p:cNvPr id="33" name="Straight Arrow Connector 9">
              <a:extLst>
                <a:ext uri="{FF2B5EF4-FFF2-40B4-BE49-F238E27FC236}">
                  <a16:creationId xmlns:a16="http://schemas.microsoft.com/office/drawing/2014/main" id="{85103970-51AB-0C76-5E50-C5854527929E}"/>
                </a:ext>
              </a:extLst>
            </p:cNvPr>
            <p:cNvCxnSpPr>
              <a:cxnSpLocks/>
              <a:stCxn id="16" idx="2"/>
              <a:endCxn id="30" idx="0"/>
            </p:cNvCxnSpPr>
            <p:nvPr/>
          </p:nvCxnSpPr>
          <p:spPr>
            <a:xfrm flipH="1">
              <a:off x="3361862" y="4839950"/>
              <a:ext cx="1577018" cy="729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9">
              <a:extLst>
                <a:ext uri="{FF2B5EF4-FFF2-40B4-BE49-F238E27FC236}">
                  <a16:creationId xmlns:a16="http://schemas.microsoft.com/office/drawing/2014/main" id="{8A2C3287-A6C0-433F-D17A-7DE5A184F562}"/>
                </a:ext>
              </a:extLst>
            </p:cNvPr>
            <p:cNvCxnSpPr>
              <a:cxnSpLocks/>
              <a:stCxn id="16" idx="2"/>
              <a:endCxn id="31" idx="0"/>
            </p:cNvCxnSpPr>
            <p:nvPr/>
          </p:nvCxnSpPr>
          <p:spPr>
            <a:xfrm>
              <a:off x="4938880" y="4839950"/>
              <a:ext cx="1662982" cy="729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10">
              <a:extLst>
                <a:ext uri="{FF2B5EF4-FFF2-40B4-BE49-F238E27FC236}">
                  <a16:creationId xmlns:a16="http://schemas.microsoft.com/office/drawing/2014/main" id="{812E62A4-0548-0CE2-F9F2-8221CBA796C7}"/>
                </a:ext>
              </a:extLst>
            </p:cNvPr>
            <p:cNvSpPr/>
            <p:nvPr/>
          </p:nvSpPr>
          <p:spPr>
            <a:xfrm>
              <a:off x="978880" y="4907562"/>
              <a:ext cx="3600000" cy="58477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en-US" sz="1600" dirty="0"/>
                <a:t>Exist a successful discontinuation record</a:t>
              </a:r>
            </a:p>
            <a:p>
              <a:pPr lvl="0" algn="ctr"/>
              <a:r>
                <a:rPr lang="en-US" sz="1600" dirty="0"/>
                <a:t>after sending the first hemodialysis 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9933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DCCA0-8A11-09C2-5D1A-9FBC17333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357DB-9868-2F61-3DAD-48C3A1B9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Useful Links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056294-7E62-2689-2EC0-BCF837193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MIMIC-IV Documentation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>
                <a:ea typeface="標楷體" panose="03000509000000000000" pitchFamily="65" charset="-120"/>
              </a:rPr>
              <a:t> </a:t>
            </a:r>
            <a:r>
              <a:rPr lang="en-US" altLang="zh-TW" sz="2200" dirty="0">
                <a:ea typeface="標楷體" panose="03000509000000000000" pitchFamily="65" charset="-120"/>
                <a:hlinkClick r:id="rId2"/>
              </a:rPr>
              <a:t>https://mimic.mit.edu/docs/iv/</a:t>
            </a:r>
            <a:endParaRPr lang="en-US" altLang="zh-TW" sz="22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標楷體" panose="03000509000000000000" pitchFamily="65" charset="-120"/>
              </a:rPr>
              <a:t> Google </a:t>
            </a:r>
            <a:r>
              <a:rPr lang="en-US" altLang="zh-TW" sz="2400" dirty="0" err="1">
                <a:ea typeface="標楷體" panose="03000509000000000000" pitchFamily="65" charset="-120"/>
              </a:rPr>
              <a:t>BigQuery</a:t>
            </a:r>
            <a:r>
              <a:rPr lang="en-US" altLang="zh-TW" sz="2400" dirty="0">
                <a:ea typeface="標楷體" panose="03000509000000000000" pitchFamily="65" charset="-120"/>
              </a:rPr>
              <a:t> Documentation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>
                <a:ea typeface="標楷體" panose="03000509000000000000" pitchFamily="65" charset="-120"/>
                <a:hlinkClick r:id="rId3"/>
              </a:rPr>
              <a:t>https://cloud.google.com/bigquery/docs/introduction</a:t>
            </a:r>
            <a:endParaRPr lang="en-US" altLang="zh-TW" sz="22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標楷體" panose="03000509000000000000" pitchFamily="65" charset="-120"/>
              </a:rPr>
              <a:t> SQL Tutorial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>
                <a:ea typeface="標楷體" panose="03000509000000000000" pitchFamily="65" charset="-120"/>
              </a:rPr>
              <a:t> </a:t>
            </a:r>
            <a:r>
              <a:rPr lang="en-US" altLang="zh-TW" sz="2200" dirty="0">
                <a:ea typeface="標楷體" panose="03000509000000000000" pitchFamily="65" charset="-120"/>
                <a:hlinkClick r:id="rId4"/>
              </a:rPr>
              <a:t>https://www.w3schools.com/Sql/</a:t>
            </a:r>
            <a:endParaRPr lang="en-US" altLang="zh-TW" sz="2200" dirty="0"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>
                <a:ea typeface="標楷體" panose="03000509000000000000" pitchFamily="65" charset="-120"/>
              </a:rPr>
              <a:t> </a:t>
            </a:r>
            <a:r>
              <a:rPr lang="en-US" altLang="zh-TW" sz="2200" dirty="0">
                <a:ea typeface="標楷體" panose="03000509000000000000" pitchFamily="65" charset="-120"/>
                <a:hlinkClick r:id="rId5"/>
              </a:rPr>
              <a:t>https://www.geeksforgeeks.org/sql-tutorial/</a:t>
            </a:r>
            <a:endParaRPr lang="en-US" altLang="zh-TW" sz="2200" dirty="0"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>
                <a:ea typeface="標楷體" panose="03000509000000000000" pitchFamily="65" charset="-120"/>
              </a:rPr>
              <a:t> </a:t>
            </a:r>
            <a:r>
              <a:rPr lang="en-US" altLang="zh-TW" sz="2200" dirty="0">
                <a:ea typeface="標楷體" panose="03000509000000000000" pitchFamily="65" charset="-120"/>
                <a:hlinkClick r:id="rId6"/>
              </a:rPr>
              <a:t>https://learn.microsoft.com/en-us/sql/?view=sql-server-ver16</a:t>
            </a:r>
            <a:endParaRPr lang="en-US" altLang="zh-TW" sz="22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6440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4A422-B8AB-3C31-CCAC-2D713B0D9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81A6C-1F0E-A2F1-5EFE-B80E41E9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Questions?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09A316-6541-1F2A-8C03-60A703E5D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a typeface="標楷體" panose="03000509000000000000" pitchFamily="65" charset="-120"/>
              </a:rPr>
              <a:t>TA: Yueh-Chun Liu (</a:t>
            </a:r>
            <a:r>
              <a:rPr lang="zh-TW" altLang="en-US" sz="2400" dirty="0">
                <a:ea typeface="標楷體" panose="03000509000000000000" pitchFamily="65" charset="-120"/>
              </a:rPr>
              <a:t>劉岳濬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a typeface="標楷體" panose="03000509000000000000" pitchFamily="65" charset="-120"/>
              </a:rPr>
              <a:t>Email: eugeneliu1998@gmail.com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a typeface="標楷體" panose="03000509000000000000" pitchFamily="65" charset="-120"/>
              </a:rPr>
              <a:t>Lab: EECS 639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6E854C-6CAF-C9E5-1586-9B513390A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680" y="2269094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53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DB317-C28D-11EE-1997-EEB23AC9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" altLang="zh-TW" sz="5400" dirty="0"/>
              <a:t>#HW1-1 </a:t>
            </a:r>
            <a:br>
              <a:rPr lang="en" altLang="zh-TW" sz="5400" dirty="0"/>
            </a:br>
            <a:r>
              <a:rPr lang="en" altLang="zh-TW" sz="4800" dirty="0"/>
              <a:t>Predicting Mortality of Pulmonary Embolism Patients in the ICU </a:t>
            </a:r>
            <a:endParaRPr lang="zh-TW" altLang="en-US" sz="54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310107-6B46-6175-2926-D5521F5EBE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bg2">
                    <a:lumMod val="50000"/>
                  </a:schemeClr>
                </a:solidFill>
              </a:rPr>
              <a:t>Data Extraction</a:t>
            </a:r>
          </a:p>
        </p:txBody>
      </p:sp>
    </p:spTree>
    <p:extLst>
      <p:ext uri="{BB962C8B-B14F-4D97-AF65-F5344CB8AC3E}">
        <p14:creationId xmlns:p14="http://schemas.microsoft.com/office/powerpoint/2010/main" val="306588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39D60-6798-A568-69E7-26291999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3D2383-7D1D-2E59-541F-5E1EFCC40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400" b="1" dirty="0"/>
              <a:t>Pulmonary embolism (PE)</a:t>
            </a:r>
            <a:r>
              <a:rPr lang="en-US" altLang="zh-TW" sz="2400" dirty="0"/>
              <a:t>, a condition caused by a blood clot in the pulmonary arteries that obstructs blood flow to the lungs, is </a:t>
            </a:r>
            <a:r>
              <a:rPr lang="en-US" altLang="zh-TW" sz="2400" b="1" dirty="0"/>
              <a:t>the 3</a:t>
            </a:r>
            <a:r>
              <a:rPr lang="en-US" altLang="zh-TW" sz="2400" b="1" baseline="30000" dirty="0"/>
              <a:t>rd</a:t>
            </a:r>
            <a:r>
              <a:rPr lang="en-US" altLang="zh-TW" sz="2400" b="1" dirty="0"/>
              <a:t> leading cause of cardiovascular-related mortality worldwide</a:t>
            </a:r>
            <a:r>
              <a:rPr lang="en-US" altLang="zh-TW" sz="2400" dirty="0"/>
              <a:t>, following stroke and heart attack</a:t>
            </a:r>
            <a:r>
              <a:rPr lang="en-US" altLang="zh-TW" sz="2400" baseline="30000" dirty="0"/>
              <a:t>[1]</a:t>
            </a:r>
            <a:r>
              <a:rPr lang="en-US" altLang="zh-TW" sz="2400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/>
              <a:t>In the United States alone, PE is responsible for approximately 300,000 deaths annually</a:t>
            </a:r>
            <a:r>
              <a:rPr lang="en-US" altLang="zh-TW" sz="2400" baseline="30000" dirty="0"/>
              <a:t>[2]</a:t>
            </a:r>
            <a:r>
              <a:rPr lang="en-US" altLang="zh-TW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/>
              <a:t>Machine learning (ML) techniques offer a promising approach for </a:t>
            </a:r>
            <a:r>
              <a:rPr lang="en-US" altLang="zh-TW" sz="2400" b="1" dirty="0"/>
              <a:t>risk stratification</a:t>
            </a:r>
            <a:r>
              <a:rPr lang="en-US" altLang="zh-TW" sz="2400" dirty="0"/>
              <a:t> in PE patients. By identifying low-risk individuals, these methods can assist physicians in making informed decisions, potentially allowing for </a:t>
            </a:r>
            <a:r>
              <a:rPr lang="en-US" altLang="zh-TW" sz="2400" b="1" dirty="0"/>
              <a:t>earlier discharge from the ICU</a:t>
            </a:r>
            <a:r>
              <a:rPr lang="en-US" altLang="zh-TW" sz="2400" dirty="0"/>
              <a:t> and </a:t>
            </a:r>
            <a:r>
              <a:rPr lang="en-US" altLang="zh-TW" sz="2400" b="1" dirty="0"/>
              <a:t>optimizing patient care</a:t>
            </a:r>
            <a:r>
              <a:rPr lang="en-US" altLang="zh-TW" sz="2400" dirty="0"/>
              <a:t>.</a:t>
            </a:r>
          </a:p>
        </p:txBody>
      </p:sp>
      <p:sp>
        <p:nvSpPr>
          <p:cNvPr id="4" name="直排文字版面配置區 2">
            <a:extLst>
              <a:ext uri="{FF2B5EF4-FFF2-40B4-BE49-F238E27FC236}">
                <a16:creationId xmlns:a16="http://schemas.microsoft.com/office/drawing/2014/main" id="{40B96198-72E6-A95F-DCA1-74AAC564100F}"/>
              </a:ext>
            </a:extLst>
          </p:cNvPr>
          <p:cNvSpPr txBox="1">
            <a:spLocks/>
          </p:cNvSpPr>
          <p:nvPr/>
        </p:nvSpPr>
        <p:spPr>
          <a:xfrm>
            <a:off x="0" y="6094870"/>
            <a:ext cx="12192000" cy="720000"/>
          </a:xfrm>
          <a:prstGeom prst="rect">
            <a:avLst/>
          </a:prstGeom>
        </p:spPr>
        <p:txBody>
          <a:bodyPr vert="horz" lIns="45720" tIns="0" rIns="45720" bIns="0" rtlCol="0" anchor="b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TW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TW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altLang="zh-TW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Raskob GE et al. Thrombosis: a major contributor to global disease burden. (2014)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US" altLang="zh-TW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Wendelboe AM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 al. </a:t>
            </a:r>
            <a:r>
              <a:rPr lang="en-US" altLang="zh-TW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Global burden of thrombosis: epidemiologic aspects.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(2016)</a:t>
            </a:r>
            <a:endParaRPr lang="en-TW" altLang="zh-TW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57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36AB1-ACB8-30A9-5A89-AC216984A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5D3C7-88C1-8CDC-45FE-9CB7582C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1A183E-32F1-3035-F8BF-4A7392042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/>
              <a:t>In this way, we can </a:t>
            </a:r>
            <a:r>
              <a:rPr lang="en-US" altLang="zh-TW" sz="2400" b="1" dirty="0"/>
              <a:t>reduce the resource burden on the ICU</a:t>
            </a:r>
            <a:r>
              <a:rPr lang="en-US" altLang="zh-TW" sz="2400" dirty="0"/>
              <a:t> and </a:t>
            </a:r>
            <a:r>
              <a:rPr lang="en-US" altLang="zh-TW" sz="2400" b="1" dirty="0"/>
              <a:t>minimize unnecessary ICU stays</a:t>
            </a:r>
            <a:r>
              <a:rPr lang="en-US" altLang="zh-TW" sz="2400" dirty="0"/>
              <a:t> for patients.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/>
              <a:t>Furthermore, this approach enables more effective management of patients with critical PE, ultimately </a:t>
            </a:r>
            <a:r>
              <a:rPr lang="en-US" altLang="zh-TW" sz="2400" b="1" dirty="0"/>
              <a:t>improving their survival rates and quality of life</a:t>
            </a:r>
            <a:r>
              <a:rPr lang="en-US" altLang="zh-TW" sz="2400" baseline="30000" dirty="0"/>
              <a:t>[3]</a:t>
            </a:r>
            <a:r>
              <a:rPr lang="en-US" altLang="zh-TW" sz="2400" dirty="0"/>
              <a:t>.</a:t>
            </a:r>
          </a:p>
        </p:txBody>
      </p:sp>
      <p:sp>
        <p:nvSpPr>
          <p:cNvPr id="4" name="直排文字版面配置區 2">
            <a:extLst>
              <a:ext uri="{FF2B5EF4-FFF2-40B4-BE49-F238E27FC236}">
                <a16:creationId xmlns:a16="http://schemas.microsoft.com/office/drawing/2014/main" id="{BF5817B7-94E5-C04E-3409-A654595ADE73}"/>
              </a:ext>
            </a:extLst>
          </p:cNvPr>
          <p:cNvSpPr txBox="1">
            <a:spLocks/>
          </p:cNvSpPr>
          <p:nvPr/>
        </p:nvSpPr>
        <p:spPr>
          <a:xfrm>
            <a:off x="0" y="6094870"/>
            <a:ext cx="12192000" cy="720000"/>
          </a:xfrm>
          <a:prstGeom prst="rect">
            <a:avLst/>
          </a:prstGeom>
        </p:spPr>
        <p:txBody>
          <a:bodyPr vert="horz" lIns="45720" tIns="0" rIns="45720" bIns="0" rtlCol="0" anchor="b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 </a:t>
            </a:r>
            <a:r>
              <a:rPr lang="en-US" altLang="zh-TW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Schulman S et al. Post-thrombotic syndrome, recurrence, and death 10 years after the first episode of venous thromboembolism treated with warfarin for 6 weeks or 6 months. (2006)</a:t>
            </a:r>
            <a:endParaRPr lang="en-TW" altLang="zh-TW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直排文字版面配置區 2">
            <a:extLst>
              <a:ext uri="{FF2B5EF4-FFF2-40B4-BE49-F238E27FC236}">
                <a16:creationId xmlns:a16="http://schemas.microsoft.com/office/drawing/2014/main" id="{AEE801FC-9FD7-5227-1C4C-A6B7FFE7524B}"/>
              </a:ext>
            </a:extLst>
          </p:cNvPr>
          <p:cNvSpPr txBox="1">
            <a:spLocks/>
          </p:cNvSpPr>
          <p:nvPr/>
        </p:nvSpPr>
        <p:spPr>
          <a:xfrm>
            <a:off x="1097280" y="4149000"/>
            <a:ext cx="10058400" cy="1080000"/>
          </a:xfrm>
          <a:prstGeom prst="rect">
            <a:avLst/>
          </a:prstGeom>
        </p:spPr>
        <p:txBody>
          <a:bodyPr vert="horz" lIns="45720" tIns="0" rIns="45720" bIns="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TW" sz="2800" b="1" dirty="0">
                <a:solidFill>
                  <a:schemeClr val="accent1"/>
                </a:solidFill>
              </a:rPr>
              <a:t>What are the important predictors of mortality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TW" sz="2800" b="1" dirty="0">
                <a:solidFill>
                  <a:schemeClr val="accent1"/>
                </a:solidFill>
              </a:rPr>
              <a:t>in patients with PE admitted to the ICU?</a:t>
            </a:r>
          </a:p>
        </p:txBody>
      </p:sp>
    </p:spTree>
    <p:extLst>
      <p:ext uri="{BB962C8B-B14F-4D97-AF65-F5344CB8AC3E}">
        <p14:creationId xmlns:p14="http://schemas.microsoft.com/office/powerpoint/2010/main" val="124153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DA08B-986F-7D22-C634-EAF330594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A3B0C-CA81-F671-CCC5-8CB62F23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Cohort Selection</a:t>
            </a:r>
            <a:endParaRPr lang="zh-TW" alt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E405A36-E4CF-C457-8F43-928440AABC6A}"/>
              </a:ext>
            </a:extLst>
          </p:cNvPr>
          <p:cNvSpPr txBox="1">
            <a:spLocks/>
          </p:cNvSpPr>
          <p:nvPr/>
        </p:nvSpPr>
        <p:spPr>
          <a:xfrm>
            <a:off x="1097280" y="3016115"/>
            <a:ext cx="4860000" cy="28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45720" tIns="0" rIns="45720" bIns="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Patients whose a</a:t>
            </a:r>
            <a:r>
              <a:rPr lang="en-US" altLang="zh-TW" dirty="0"/>
              <a:t>ge &gt;= 21</a:t>
            </a: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Patients in ICU with pulmonary embolism*</a:t>
            </a:r>
            <a:endParaRPr lang="en-TW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50C30D27-E6D1-7374-2709-D21D6D750E3F}"/>
              </a:ext>
            </a:extLst>
          </p:cNvPr>
          <p:cNvSpPr txBox="1">
            <a:spLocks/>
          </p:cNvSpPr>
          <p:nvPr/>
        </p:nvSpPr>
        <p:spPr>
          <a:xfrm>
            <a:off x="1097280" y="2120512"/>
            <a:ext cx="486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TW" sz="3600" dirty="0">
                <a:latin typeface="Calibri" panose="020F0502020204030204" pitchFamily="34" charset="0"/>
                <a:cs typeface="Calibri" panose="020F0502020204030204" pitchFamily="34" charset="0"/>
              </a:rPr>
              <a:t>Inclusion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5108C089-9936-DB83-C934-90DB265B00DD}"/>
              </a:ext>
            </a:extLst>
          </p:cNvPr>
          <p:cNvSpPr txBox="1">
            <a:spLocks/>
          </p:cNvSpPr>
          <p:nvPr/>
        </p:nvSpPr>
        <p:spPr>
          <a:xfrm>
            <a:off x="6295680" y="2120512"/>
            <a:ext cx="486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en-TW" sz="3600" dirty="0">
                <a:latin typeface="Calibri" panose="020F0502020204030204" pitchFamily="34" charset="0"/>
                <a:cs typeface="Calibri" panose="020F0502020204030204" pitchFamily="34" charset="0"/>
              </a:rPr>
              <a:t>clusion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1AD32A8F-7016-8628-5603-6794C7D9791F}"/>
              </a:ext>
            </a:extLst>
          </p:cNvPr>
          <p:cNvSpPr txBox="1">
            <a:spLocks/>
          </p:cNvSpPr>
          <p:nvPr/>
        </p:nvSpPr>
        <p:spPr>
          <a:xfrm>
            <a:off x="6295680" y="3016115"/>
            <a:ext cx="4860000" cy="28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45720" tIns="0" rIns="45720" bIns="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TW" dirty="0"/>
          </a:p>
        </p:txBody>
      </p:sp>
      <p:sp>
        <p:nvSpPr>
          <p:cNvPr id="17" name="直排文字版面配置區 2">
            <a:extLst>
              <a:ext uri="{FF2B5EF4-FFF2-40B4-BE49-F238E27FC236}">
                <a16:creationId xmlns:a16="http://schemas.microsoft.com/office/drawing/2014/main" id="{B976D358-054E-DFCB-A34B-C68603D7066E}"/>
              </a:ext>
            </a:extLst>
          </p:cNvPr>
          <p:cNvSpPr txBox="1">
            <a:spLocks/>
          </p:cNvSpPr>
          <p:nvPr/>
        </p:nvSpPr>
        <p:spPr>
          <a:xfrm>
            <a:off x="1097280" y="5891718"/>
            <a:ext cx="4860000" cy="360000"/>
          </a:xfrm>
          <a:prstGeom prst="rect">
            <a:avLst/>
          </a:prstGeom>
        </p:spPr>
        <p:txBody>
          <a:bodyPr vert="horz" lIns="45720" tIns="0" rIns="45720" bIns="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*pulmonary embolism → ICD-9 code: 415.1, ICD-10 code: I26</a:t>
            </a:r>
            <a:endParaRPr lang="en-TW" altLang="zh-TW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40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BDE16-A2C8-09BB-995C-1CF5DEB5D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855A95-49AF-201F-6044-02E46A57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Outcome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1B690E-5B71-04AF-F445-F021B9B29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/>
              <a:t>Mortality (in-hospital)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/>
              <a:t>*Hints: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TW" sz="2400" dirty="0"/>
              <a:t> Is there any flags or time records in MIMIC-IV that might indicate mortality?</a:t>
            </a:r>
          </a:p>
        </p:txBody>
      </p:sp>
    </p:spTree>
    <p:extLst>
      <p:ext uri="{BB962C8B-B14F-4D97-AF65-F5344CB8AC3E}">
        <p14:creationId xmlns:p14="http://schemas.microsoft.com/office/powerpoint/2010/main" val="285386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971DF-1225-732D-F56F-C2628D6F3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6B2072-4F70-ACB8-E0E6-A36AA837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Todo: Flowchart1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1E72658-8033-1331-096D-A0824A089D67}"/>
              </a:ext>
            </a:extLst>
          </p:cNvPr>
          <p:cNvGrpSpPr/>
          <p:nvPr/>
        </p:nvGrpSpPr>
        <p:grpSpPr>
          <a:xfrm>
            <a:off x="1986480" y="2288117"/>
            <a:ext cx="8280000" cy="2880000"/>
            <a:chOff x="1986480" y="2288117"/>
            <a:chExt cx="8280000" cy="2880000"/>
          </a:xfrm>
        </p:grpSpPr>
        <p:sp>
          <p:nvSpPr>
            <p:cNvPr id="7" name="Google Shape;138;g2743e8b30e0_0_0">
              <a:extLst>
                <a:ext uri="{FF2B5EF4-FFF2-40B4-BE49-F238E27FC236}">
                  <a16:creationId xmlns:a16="http://schemas.microsoft.com/office/drawing/2014/main" id="{795DEC88-F2A7-EC93-D842-4D13DBE141C9}"/>
                </a:ext>
              </a:extLst>
            </p:cNvPr>
            <p:cNvSpPr/>
            <p:nvPr/>
          </p:nvSpPr>
          <p:spPr>
            <a:xfrm>
              <a:off x="4296000" y="2288117"/>
              <a:ext cx="3600000" cy="900000"/>
            </a:xfrm>
            <a:prstGeom prst="flowChartAlternateProcess">
              <a:avLst/>
            </a:prstGeom>
            <a:solidFill>
              <a:srgbClr val="F2F2F2"/>
            </a:solidFill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/>
                <a:t>Adults (age ≥ 21) in ICU</a:t>
              </a:r>
            </a:p>
            <a:p>
              <a:pPr algn="ctr"/>
              <a:r>
                <a:rPr lang="en-US" altLang="zh-TW" sz="1600" dirty="0"/>
                <a:t>with p</a:t>
              </a:r>
              <a:r>
                <a:rPr lang="en-US" sz="1600" dirty="0"/>
                <a:t>ulmonary embolism</a:t>
              </a:r>
            </a:p>
            <a:p>
              <a:pPr algn="ctr"/>
              <a:r>
                <a:rPr lang="en-US" sz="1600" dirty="0"/>
                <a:t>(N = </a:t>
              </a:r>
              <a:r>
                <a:rPr lang="en-US" sz="1600" dirty="0">
                  <a:solidFill>
                    <a:srgbClr val="FF0000"/>
                  </a:solidFill>
                </a:rPr>
                <a:t>????</a:t>
              </a:r>
              <a:r>
                <a:rPr lang="en-US" sz="1600" dirty="0"/>
                <a:t>)</a:t>
              </a:r>
              <a:r>
                <a:rPr lang="zh-TW" altLang="en-US" sz="1600" dirty="0"/>
                <a:t> </a:t>
              </a:r>
              <a:endParaRPr lang="en-US" altLang="zh-TW" sz="1600" dirty="0"/>
            </a:p>
          </p:txBody>
        </p:sp>
        <p:sp>
          <p:nvSpPr>
            <p:cNvPr id="10" name="Google Shape;138;g2743e8b30e0_0_0">
              <a:extLst>
                <a:ext uri="{FF2B5EF4-FFF2-40B4-BE49-F238E27FC236}">
                  <a16:creationId xmlns:a16="http://schemas.microsoft.com/office/drawing/2014/main" id="{7A493384-BE6E-BCAE-CC3D-D72179AEDEA4}"/>
                </a:ext>
              </a:extLst>
            </p:cNvPr>
            <p:cNvSpPr/>
            <p:nvPr/>
          </p:nvSpPr>
          <p:spPr>
            <a:xfrm>
              <a:off x="1986480" y="4268117"/>
              <a:ext cx="3600000" cy="900000"/>
            </a:xfrm>
            <a:prstGeom prst="flowChartAlternateProcess">
              <a:avLst/>
            </a:prstGeom>
            <a:solidFill>
              <a:srgbClr val="F2F2F2"/>
            </a:solidFill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/>
                <a:t>Alive in hospital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/>
                <a:t>(N = </a:t>
              </a:r>
              <a:r>
                <a:rPr lang="en-US" sz="1600" dirty="0">
                  <a:solidFill>
                    <a:srgbClr val="FF0000"/>
                  </a:solidFill>
                </a:rPr>
                <a:t>????</a:t>
              </a:r>
              <a:r>
                <a:rPr lang="en-US" sz="1600" dirty="0"/>
                <a:t>)</a:t>
              </a:r>
              <a:r>
                <a:rPr lang="zh-TW" altLang="en-US" sz="1600" dirty="0"/>
                <a:t> </a:t>
              </a:r>
              <a:endParaRPr lang="en-US" altLang="zh-TW" sz="1600" dirty="0"/>
            </a:p>
          </p:txBody>
        </p:sp>
        <p:sp>
          <p:nvSpPr>
            <p:cNvPr id="11" name="Google Shape;138;g2743e8b30e0_0_0">
              <a:extLst>
                <a:ext uri="{FF2B5EF4-FFF2-40B4-BE49-F238E27FC236}">
                  <a16:creationId xmlns:a16="http://schemas.microsoft.com/office/drawing/2014/main" id="{B6B84838-8638-B6FC-E3BD-5F78134B1A4B}"/>
                </a:ext>
              </a:extLst>
            </p:cNvPr>
            <p:cNvSpPr/>
            <p:nvPr/>
          </p:nvSpPr>
          <p:spPr>
            <a:xfrm>
              <a:off x="6666480" y="4268117"/>
              <a:ext cx="3600000" cy="900000"/>
            </a:xfrm>
            <a:prstGeom prst="flowChartAlternateProcess">
              <a:avLst/>
            </a:prstGeom>
            <a:solidFill>
              <a:srgbClr val="F2F2F2"/>
            </a:solidFill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600" dirty="0"/>
                <a:t>Die in hospital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600" dirty="0"/>
                <a:t>(N = </a:t>
              </a:r>
              <a:r>
                <a:rPr lang="en-US" altLang="zh-TW" sz="1600" dirty="0">
                  <a:solidFill>
                    <a:srgbClr val="FF0000"/>
                  </a:solidFill>
                </a:rPr>
                <a:t>???</a:t>
              </a:r>
              <a:r>
                <a:rPr lang="en-US" altLang="zh-TW" sz="1600" dirty="0"/>
                <a:t>)</a:t>
              </a: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7B1B4346-BEF0-E1A8-8F12-30FD3038172B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 flipH="1">
              <a:off x="3786480" y="3188117"/>
              <a:ext cx="230952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B2053A73-A667-90C1-59BF-E26558CC02FB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>
              <a:off x="6096000" y="3188117"/>
              <a:ext cx="237048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792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7C272-6882-CF10-C643-9B8A33FD7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65FB3C-B005-D64D-160D-2DC50471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" altLang="zh-TW" sz="5400" dirty="0"/>
              <a:t>#HW1-2 </a:t>
            </a:r>
            <a:br>
              <a:rPr lang="en" altLang="zh-TW" sz="5400" dirty="0"/>
            </a:br>
            <a:r>
              <a:rPr lang="en" altLang="zh-TW" sz="4800" dirty="0"/>
              <a:t>Predicting Successful </a:t>
            </a:r>
            <a:r>
              <a:rPr lang="en-US" altLang="zh-TW" sz="4800" dirty="0"/>
              <a:t>Discontinuation</a:t>
            </a:r>
            <a:r>
              <a:rPr lang="en" altLang="zh-TW" sz="4800" dirty="0"/>
              <a:t> of Continuous </a:t>
            </a:r>
            <a:r>
              <a:rPr lang="en-US" altLang="zh-TW" sz="4800" dirty="0"/>
              <a:t>Renal Replacement Therapy</a:t>
            </a:r>
            <a:r>
              <a:rPr lang="en-US" altLang="zh-TW" sz="4800" baseline="30000" dirty="0"/>
              <a:t>[4]</a:t>
            </a:r>
            <a:endParaRPr lang="zh-TW" altLang="en-US" sz="4800" baseline="300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A494ED-A4C8-BBC2-7D68-366EF3EC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bg2">
                    <a:lumMod val="50000"/>
                  </a:schemeClr>
                </a:solidFill>
              </a:rPr>
              <a:t>Data Extraction</a:t>
            </a:r>
          </a:p>
        </p:txBody>
      </p:sp>
      <p:sp>
        <p:nvSpPr>
          <p:cNvPr id="4" name="直排文字版面配置區 2">
            <a:extLst>
              <a:ext uri="{FF2B5EF4-FFF2-40B4-BE49-F238E27FC236}">
                <a16:creationId xmlns:a16="http://schemas.microsoft.com/office/drawing/2014/main" id="{FE5A1ACF-9A33-C0B0-06A4-AD4EC3E0B7A5}"/>
              </a:ext>
            </a:extLst>
          </p:cNvPr>
          <p:cNvSpPr txBox="1">
            <a:spLocks/>
          </p:cNvSpPr>
          <p:nvPr/>
        </p:nvSpPr>
        <p:spPr>
          <a:xfrm>
            <a:off x="0" y="6094870"/>
            <a:ext cx="12192000" cy="720000"/>
          </a:xfrm>
          <a:prstGeom prst="rect">
            <a:avLst/>
          </a:prstGeom>
        </p:spPr>
        <p:txBody>
          <a:bodyPr vert="horz" lIns="45720" tIns="0" rIns="45720" bIns="0" rtlCol="0" anchor="b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[4] </a:t>
            </a:r>
            <a:r>
              <a:rPr lang="en-US" altLang="zh-TW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Shuyue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 al. Factors and machine learning models for predicting successful discontinuation of continuous renal replacement therapy in critically ill patients with acute kidney injury: a retrospective cohort study based on MIMIC-IV database. (2024)</a:t>
            </a:r>
          </a:p>
        </p:txBody>
      </p:sp>
    </p:spTree>
    <p:extLst>
      <p:ext uri="{BB962C8B-B14F-4D97-AF65-F5344CB8AC3E}">
        <p14:creationId xmlns:p14="http://schemas.microsoft.com/office/powerpoint/2010/main" val="47659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D740A-E331-704E-F2E2-4E5B4353E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6FCAB-D8DC-E971-426B-656B4F43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6DF7B8-8232-3728-C4A5-74B72A93C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400" b="1" dirty="0"/>
              <a:t>Acute kidney injury (AKI)</a:t>
            </a:r>
            <a:r>
              <a:rPr lang="en-US" altLang="zh-TW" sz="2400" dirty="0"/>
              <a:t> is a common syndrome frequently observed in ICU patients, with an incidence rate of more than 50%</a:t>
            </a:r>
            <a:r>
              <a:rPr lang="en-US" altLang="zh-TW" sz="2400" baseline="30000" dirty="0"/>
              <a:t>[5,6]</a:t>
            </a:r>
            <a:r>
              <a:rPr lang="en-US" altLang="zh-TW" sz="2400" dirty="0"/>
              <a:t>. It is characterized by a </a:t>
            </a:r>
            <a:r>
              <a:rPr lang="en-US" altLang="zh-TW" sz="2400" b="1" dirty="0"/>
              <a:t>rapid decline in renal function</a:t>
            </a:r>
            <a:r>
              <a:rPr lang="en-US" altLang="zh-TW" sz="2400" dirty="0"/>
              <a:t>, leading to metabolic dysfunction and electrolyte and acid-base imbalances, etc.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 dirty="0"/>
              <a:t>Renal replacement therapy (RRT)</a:t>
            </a:r>
            <a:r>
              <a:rPr lang="en-US" altLang="zh-TW" sz="2400" dirty="0"/>
              <a:t>, particularly </a:t>
            </a:r>
            <a:r>
              <a:rPr lang="en-US" altLang="zh-TW" sz="2400" b="1" dirty="0"/>
              <a:t>hemodialysis</a:t>
            </a:r>
            <a:r>
              <a:rPr lang="en-US" altLang="zh-TW" sz="2400" dirty="0"/>
              <a:t>, is widely used on ICU patients with AKI. However, research has shown that </a:t>
            </a:r>
            <a:r>
              <a:rPr lang="en-US" altLang="zh-TW" sz="2400" b="1" dirty="0"/>
              <a:t>unnecessary RRT may increase the risk of complications</a:t>
            </a:r>
            <a:r>
              <a:rPr lang="en-US" altLang="zh-TW" sz="2400" dirty="0"/>
              <a:t>, such as thrombus formation, catheter-related bloodstream infections, and inflammation due to biocompatibility issues</a:t>
            </a:r>
            <a:r>
              <a:rPr lang="en-US" altLang="zh-TW" sz="2400" baseline="30000" dirty="0"/>
              <a:t>[7,8]</a:t>
            </a:r>
            <a:r>
              <a:rPr lang="en-US" altLang="zh-TW" sz="2400" dirty="0"/>
              <a:t>.</a:t>
            </a:r>
          </a:p>
        </p:txBody>
      </p:sp>
      <p:sp>
        <p:nvSpPr>
          <p:cNvPr id="4" name="直排文字版面配置區 2">
            <a:extLst>
              <a:ext uri="{FF2B5EF4-FFF2-40B4-BE49-F238E27FC236}">
                <a16:creationId xmlns:a16="http://schemas.microsoft.com/office/drawing/2014/main" id="{B131C7C7-6A72-9377-F167-DF77AE590096}"/>
              </a:ext>
            </a:extLst>
          </p:cNvPr>
          <p:cNvSpPr txBox="1">
            <a:spLocks/>
          </p:cNvSpPr>
          <p:nvPr/>
        </p:nvSpPr>
        <p:spPr>
          <a:xfrm>
            <a:off x="0" y="6094870"/>
            <a:ext cx="12192000" cy="720000"/>
          </a:xfrm>
          <a:prstGeom prst="rect">
            <a:avLst/>
          </a:prstGeom>
        </p:spPr>
        <p:txBody>
          <a:bodyPr vert="horz" lIns="45720" tIns="0" rIns="45720" bIns="0" rtlCol="0" anchor="b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[5] Ronco et al. Acute kidney injury. (2019)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[6] Horkan et al. The association of acute kidney injury in the critically ill and </a:t>
            </a:r>
            <a:r>
              <a:rPr lang="en-US" altLang="zh-TW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postdischarge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outcomes: a cohort study. (2015)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[7] </a:t>
            </a:r>
            <a:r>
              <a:rPr lang="en-US" altLang="zh-TW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Volbeda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 al. Criteria for continuous kidney replacement Therapy Cessation in ICU patients. (2023)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[8] </a:t>
            </a:r>
            <a:r>
              <a:rPr lang="en-US" altLang="zh-TW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Matuszkiewicz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-Rowińska et al. Acute kidney injury, its definition, and treatment in adults: guidelines and reality. (2020)</a:t>
            </a:r>
          </a:p>
        </p:txBody>
      </p:sp>
    </p:spTree>
    <p:extLst>
      <p:ext uri="{BB962C8B-B14F-4D97-AF65-F5344CB8AC3E}">
        <p14:creationId xmlns:p14="http://schemas.microsoft.com/office/powerpoint/2010/main" val="316532118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2541</TotalTime>
  <Words>1051</Words>
  <Application>Microsoft Office PowerPoint</Application>
  <PresentationFormat>寬螢幕</PresentationFormat>
  <Paragraphs>91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標楷體</vt:lpstr>
      <vt:lpstr>Arial</vt:lpstr>
      <vt:lpstr>Calibri</vt:lpstr>
      <vt:lpstr>Calibri Light</vt:lpstr>
      <vt:lpstr>Wingdings</vt:lpstr>
      <vt:lpstr>回顧</vt:lpstr>
      <vt:lpstr>NTHU CS5553 Data Science for Digital Health  Homework 1</vt:lpstr>
      <vt:lpstr>#HW1-1  Predicting Mortality of Pulmonary Embolism Patients in the ICU </vt:lpstr>
      <vt:lpstr>Introduction</vt:lpstr>
      <vt:lpstr>Introduction</vt:lpstr>
      <vt:lpstr>Cohort Selection</vt:lpstr>
      <vt:lpstr>Outcome</vt:lpstr>
      <vt:lpstr>Todo: Flowchart1</vt:lpstr>
      <vt:lpstr>#HW1-2  Predicting Successful Discontinuation of Continuous Renal Replacement Therapy[4]</vt:lpstr>
      <vt:lpstr>Introduction</vt:lpstr>
      <vt:lpstr>Introduction</vt:lpstr>
      <vt:lpstr>Cohort Selection</vt:lpstr>
      <vt:lpstr>Outcome</vt:lpstr>
      <vt:lpstr>Todo: Flowchart2</vt:lpstr>
      <vt:lpstr>Useful Links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 for Renal Recovery Prediction Following Initiation of Renal Replacement Therapy</dc:title>
  <dc:creator>Venesia Chiuwanara</dc:creator>
  <cp:lastModifiedBy>劉岳濬</cp:lastModifiedBy>
  <cp:revision>223</cp:revision>
  <dcterms:created xsi:type="dcterms:W3CDTF">2023-09-24T05:01:59Z</dcterms:created>
  <dcterms:modified xsi:type="dcterms:W3CDTF">2025-03-18T09:51:14Z</dcterms:modified>
</cp:coreProperties>
</file>