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78" r:id="rId2"/>
    <p:sldId id="279" r:id="rId3"/>
    <p:sldId id="301" r:id="rId4"/>
    <p:sldId id="282" r:id="rId5"/>
    <p:sldId id="283" r:id="rId6"/>
    <p:sldId id="297" r:id="rId7"/>
    <p:sldId id="298" r:id="rId8"/>
    <p:sldId id="299" r:id="rId9"/>
    <p:sldId id="300" r:id="rId10"/>
    <p:sldId id="29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91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29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7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13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30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8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85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79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08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1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5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60A337F-111E-40EB-8096-7ACF6B2F7832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1CF93D-3D70-4B80-84FA-075E35A436A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5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AC72EC-5D02-4EAA-829F-1D759ACE39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TW" sz="4800" dirty="0"/>
              <a:t>NTHU</a:t>
            </a:r>
            <a:r>
              <a:rPr lang="zh-TW" altLang="en-US" sz="4800" dirty="0"/>
              <a:t> </a:t>
            </a:r>
            <a:r>
              <a:rPr lang="en-US" altLang="zh-TW" sz="4800" dirty="0"/>
              <a:t>CS5553</a:t>
            </a:r>
            <a:br>
              <a:rPr lang="en-US" altLang="zh-TW" sz="4800" dirty="0"/>
            </a:br>
            <a:r>
              <a:rPr lang="en-US" altLang="zh-TW" sz="4800" dirty="0"/>
              <a:t>Data Science for Digital Health </a:t>
            </a:r>
            <a:br>
              <a:rPr lang="en-US" altLang="zh-TW" sz="6000" dirty="0"/>
            </a:br>
            <a:r>
              <a:rPr lang="en-US" altLang="zh-TW" sz="6000" dirty="0"/>
              <a:t>Homework 2</a:t>
            </a:r>
            <a:endParaRPr lang="zh-TW" altLang="en-US" sz="6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00B06D-43B0-888D-DC1A-D9DD9D5F6C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/>
              <a:t>Deadline: May. </a:t>
            </a:r>
            <a:r>
              <a:rPr lang="en-US" altLang="zh-TW" sz="2800"/>
              <a:t>21, </a:t>
            </a:r>
            <a:r>
              <a:rPr lang="en-US" altLang="zh-TW" sz="2800" dirty="0"/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3309555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A422-B8AB-3C31-CCAC-2D713B0D9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881A6C-1F0E-A2F1-5EFE-B80E41E96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Questions?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509A316-6541-1F2A-8C03-60A703E5D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TA: Yueh-Chun Liu (</a:t>
            </a:r>
            <a:r>
              <a:rPr lang="zh-TW" altLang="en-US" sz="2400" dirty="0">
                <a:ea typeface="標楷體" panose="03000509000000000000" pitchFamily="65" charset="-120"/>
              </a:rPr>
              <a:t>劉岳濬</a:t>
            </a:r>
            <a:r>
              <a:rPr lang="en-US" altLang="zh-TW" sz="2400" dirty="0">
                <a:ea typeface="標楷體" panose="03000509000000000000" pitchFamily="65" charset="-120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Email: eugeneliu1998@gmail.com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>
                <a:ea typeface="標楷體" panose="03000509000000000000" pitchFamily="65" charset="-120"/>
              </a:rPr>
              <a:t>Lab: EECS 639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>
              <a:ea typeface="標楷體" panose="03000509000000000000" pitchFamily="65" charset="-12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D78C9B-D39D-B759-3614-40AAF2010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636" y="2269094"/>
            <a:ext cx="4157044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7535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FDB317-C28D-11EE-1997-EEB23AC9E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en" altLang="zh-TW" sz="5400" dirty="0"/>
            </a:br>
            <a:r>
              <a:rPr lang="en" altLang="zh-TW" sz="4800" dirty="0"/>
              <a:t>Predicting Mortality of Pulmonary Embolism Patients in the ICU </a:t>
            </a:r>
            <a:endParaRPr lang="zh-TW" altLang="en-US" sz="5400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310107-6B46-6175-2926-D5521F5EB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sz="2800" dirty="0">
                <a:solidFill>
                  <a:schemeClr val="bg2">
                    <a:lumMod val="50000"/>
                  </a:schemeClr>
                </a:solidFill>
              </a:rPr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065882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A4CA9-80C5-C549-5829-26BB044E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F830-BA14-B1BF-FE06-D93B6544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F228469-BCA7-DF2C-97B9-150B16178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Pulmonary embolism (PE), the 3</a:t>
            </a:r>
            <a:r>
              <a:rPr lang="en-US" altLang="zh-TW" sz="2400" baseline="30000" dirty="0"/>
              <a:t>rd</a:t>
            </a:r>
            <a:r>
              <a:rPr lang="en-US" altLang="zh-TW" sz="2400" dirty="0"/>
              <a:t> leading cause of cardiovascular-related mortality worldwide</a:t>
            </a:r>
            <a:r>
              <a:rPr lang="en-US" altLang="zh-TW" sz="2400" baseline="30000" dirty="0"/>
              <a:t>[1]</a:t>
            </a:r>
            <a:r>
              <a:rPr lang="en-US" altLang="zh-TW" sz="2400" dirty="0"/>
              <a:t>, causes about 300,000 deaths annually in the U.S.</a:t>
            </a:r>
            <a:r>
              <a:rPr lang="en-US" altLang="zh-TW" sz="2400" baseline="30000" dirty="0"/>
              <a:t>[2]</a:t>
            </a:r>
            <a:r>
              <a:rPr lang="en-US" altLang="zh-TW" sz="24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TW" sz="2400" dirty="0"/>
              <a:t>Machine learning (ML) offers a promising approach for identifying low-risk PE patients, aiding in early ICU discharge, reducing resource use, and improving outcomes for critically ill patients</a:t>
            </a:r>
            <a:r>
              <a:rPr lang="en-US" altLang="zh-TW" sz="2400" baseline="30000" dirty="0"/>
              <a:t>[3]</a:t>
            </a:r>
            <a:r>
              <a:rPr lang="en-US" altLang="zh-TW" sz="24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zh-TW" sz="2400" dirty="0"/>
          </a:p>
        </p:txBody>
      </p:sp>
      <p:sp>
        <p:nvSpPr>
          <p:cNvPr id="4" name="直排文字版面配置區 2">
            <a:extLst>
              <a:ext uri="{FF2B5EF4-FFF2-40B4-BE49-F238E27FC236}">
                <a16:creationId xmlns:a16="http://schemas.microsoft.com/office/drawing/2014/main" id="{366D05AE-2FCB-82B4-B73E-3ADF388E647F}"/>
              </a:ext>
            </a:extLst>
          </p:cNvPr>
          <p:cNvSpPr txBox="1">
            <a:spLocks/>
          </p:cNvSpPr>
          <p:nvPr/>
        </p:nvSpPr>
        <p:spPr>
          <a:xfrm>
            <a:off x="0" y="6094870"/>
            <a:ext cx="12192000" cy="720000"/>
          </a:xfrm>
          <a:prstGeom prst="rect">
            <a:avLst/>
          </a:prstGeom>
        </p:spPr>
        <p:txBody>
          <a:bodyPr vert="horz" lIns="45720" tIns="0" rIns="45720" bIns="0" rtlCol="0" anchor="b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TW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Raskob GE et al. Thrombosis: a major contributor to global disease burden. (2014)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Wendelboe AM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et al.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Global burden of thrombosis: epidemiologic aspects.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(2016)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</a:t>
            </a:r>
            <a:r>
              <a:rPr lang="en-US" altLang="zh-TW" sz="12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Schulman S et al. Post-thrombotic syndrome, recurrence, and death 10 years after the first episode of venous thromboembolism treated with warfarin for 6 weeks or 6 months. (2006)</a:t>
            </a:r>
            <a:endParaRPr lang="en-TW" altLang="zh-TW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直排文字版面配置區 2">
            <a:extLst>
              <a:ext uri="{FF2B5EF4-FFF2-40B4-BE49-F238E27FC236}">
                <a16:creationId xmlns:a16="http://schemas.microsoft.com/office/drawing/2014/main" id="{7761337D-2AFC-A8A6-BFB4-4E73E86C341A}"/>
              </a:ext>
            </a:extLst>
          </p:cNvPr>
          <p:cNvSpPr txBox="1">
            <a:spLocks/>
          </p:cNvSpPr>
          <p:nvPr/>
        </p:nvSpPr>
        <p:spPr>
          <a:xfrm>
            <a:off x="1066800" y="4217414"/>
            <a:ext cx="10058400" cy="1080000"/>
          </a:xfrm>
          <a:prstGeom prst="rect">
            <a:avLst/>
          </a:prstGeom>
        </p:spPr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What are the important predictors of mortality 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None/>
            </a:pPr>
            <a:r>
              <a:rPr lang="en-US" altLang="zh-TW" sz="2800" b="1" dirty="0">
                <a:solidFill>
                  <a:schemeClr val="accent1"/>
                </a:solidFill>
              </a:rPr>
              <a:t>in patients with PE admitted to the ICU?</a:t>
            </a:r>
          </a:p>
        </p:txBody>
      </p:sp>
    </p:spTree>
    <p:extLst>
      <p:ext uri="{BB962C8B-B14F-4D97-AF65-F5344CB8AC3E}">
        <p14:creationId xmlns:p14="http://schemas.microsoft.com/office/powerpoint/2010/main" val="2118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A08B-986F-7D22-C634-EAF33059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A3B0C-CA81-F671-CCC5-8CB62F23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Cohort Selection</a:t>
            </a:r>
            <a:endParaRPr lang="zh-TW" alt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E405A36-E4CF-C457-8F43-928440AABC6A}"/>
              </a:ext>
            </a:extLst>
          </p:cNvPr>
          <p:cNvSpPr txBox="1">
            <a:spLocks/>
          </p:cNvSpPr>
          <p:nvPr/>
        </p:nvSpPr>
        <p:spPr>
          <a:xfrm>
            <a:off x="10972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whose a</a:t>
            </a:r>
            <a:r>
              <a:rPr lang="en-US" altLang="zh-TW" dirty="0"/>
              <a:t>ge &gt;= 21</a:t>
            </a:r>
            <a:endParaRPr lang="en-US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Patients in ICU with pulmonary embolism*</a:t>
            </a:r>
            <a:r>
              <a:rPr lang="en-US" baseline="30000" dirty="0"/>
              <a:t>1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Include only the last ICU admission record in which the patient was diagnosed with PE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 Include only patients who have admission record</a:t>
            </a:r>
            <a:r>
              <a:rPr lang="en-US" altLang="zh-TW" dirty="0"/>
              <a:t>*</a:t>
            </a:r>
            <a:r>
              <a:rPr lang="en-US" altLang="zh-TW" baseline="30000" dirty="0"/>
              <a:t>2</a:t>
            </a:r>
            <a:endParaRPr lang="en-TW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50C30D27-E6D1-7374-2709-D21D6D750E3F}"/>
              </a:ext>
            </a:extLst>
          </p:cNvPr>
          <p:cNvSpPr txBox="1">
            <a:spLocks/>
          </p:cNvSpPr>
          <p:nvPr/>
        </p:nvSpPr>
        <p:spPr>
          <a:xfrm>
            <a:off x="10972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Inclusion</a:t>
            </a: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5108C089-9936-DB83-C934-90DB265B00DD}"/>
              </a:ext>
            </a:extLst>
          </p:cNvPr>
          <p:cNvSpPr txBox="1">
            <a:spLocks/>
          </p:cNvSpPr>
          <p:nvPr/>
        </p:nvSpPr>
        <p:spPr>
          <a:xfrm>
            <a:off x="6295680" y="2120512"/>
            <a:ext cx="4860000" cy="7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5400" kern="1200" spc="-12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Ex</a:t>
            </a:r>
            <a:r>
              <a:rPr lang="en-TW" sz="3600" dirty="0">
                <a:latin typeface="Calibri" panose="020F0502020204030204" pitchFamily="34" charset="0"/>
                <a:cs typeface="Calibri" panose="020F0502020204030204" pitchFamily="34" charset="0"/>
              </a:rPr>
              <a:t>clusion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1AD32A8F-7016-8628-5603-6794C7D9791F}"/>
              </a:ext>
            </a:extLst>
          </p:cNvPr>
          <p:cNvSpPr txBox="1">
            <a:spLocks/>
          </p:cNvSpPr>
          <p:nvPr/>
        </p:nvSpPr>
        <p:spPr>
          <a:xfrm>
            <a:off x="6295680" y="3016115"/>
            <a:ext cx="4860000" cy="288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45720" tIns="0" rIns="45720" bIns="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TW" dirty="0"/>
          </a:p>
        </p:txBody>
      </p:sp>
      <p:sp>
        <p:nvSpPr>
          <p:cNvPr id="17" name="直排文字版面配置區 2">
            <a:extLst>
              <a:ext uri="{FF2B5EF4-FFF2-40B4-BE49-F238E27FC236}">
                <a16:creationId xmlns:a16="http://schemas.microsoft.com/office/drawing/2014/main" id="{B976D358-054E-DFCB-A34B-C68603D7066E}"/>
              </a:ext>
            </a:extLst>
          </p:cNvPr>
          <p:cNvSpPr txBox="1">
            <a:spLocks/>
          </p:cNvSpPr>
          <p:nvPr/>
        </p:nvSpPr>
        <p:spPr>
          <a:xfrm>
            <a:off x="1097280" y="5891718"/>
            <a:ext cx="4860000" cy="360000"/>
          </a:xfrm>
          <a:prstGeom prst="rect">
            <a:avLst/>
          </a:prstGeom>
        </p:spPr>
        <p:txBody>
          <a:bodyPr vert="horz" lIns="45720" tIns="0" rIns="45720" bIns="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*1 pulmonary embolism → ICD-9 code: 415.1, ICD-10 code: I26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*2 include patients whose </a:t>
            </a:r>
            <a:r>
              <a:rPr lang="en-US" altLang="zh-TW" sz="12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hadm_id</a:t>
            </a:r>
            <a:r>
              <a:rPr lang="en-US" altLang="zh-TW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valid in </a:t>
            </a:r>
            <a:r>
              <a:rPr lang="en-US" altLang="zh-TW" sz="1200" i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mimiciv_hosp.admission</a:t>
            </a:r>
            <a:endParaRPr lang="en-TW" altLang="zh-TW" sz="1200" i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40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DE16-A2C8-09BB-995C-1CF5DEB5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55A95-49AF-201F-6044-02E46A57E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Outcome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01B690E-5B71-04AF-F445-F021B9B29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TW" sz="2400" b="1" dirty="0"/>
              <a:t>Mortality (in-hospital)</a:t>
            </a:r>
            <a:r>
              <a:rPr lang="en-US" altLang="zh-TW" sz="2400" dirty="0"/>
              <a:t> in the </a:t>
            </a:r>
            <a:r>
              <a:rPr lang="en-US" altLang="zh-TW" sz="2400" b="1" dirty="0"/>
              <a:t>last ICU admission</a:t>
            </a:r>
            <a:r>
              <a:rPr lang="en-US" altLang="zh-TW" sz="2400" dirty="0"/>
              <a:t> for the patient with pulmonary embolism (</a:t>
            </a:r>
            <a:r>
              <a:rPr lang="en-US" altLang="zh-TW" sz="2400" b="1" dirty="0"/>
              <a:t>patients diagnosed with PE within that hospital admission</a:t>
            </a:r>
            <a:r>
              <a:rPr lang="en-US" altLang="zh-TW" sz="24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5386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7B23D-A74E-686C-9B60-E2327A021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E29DF-3CE6-FCB9-A8A3-5973ADCC3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Features Table</a:t>
            </a:r>
            <a:endParaRPr lang="zh-TW" altLang="en-US" dirty="0"/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E6E1B445-EA71-2A96-6303-ECC779089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405715"/>
              </p:ext>
            </p:extLst>
          </p:nvPr>
        </p:nvGraphicFramePr>
        <p:xfrm>
          <a:off x="1097281" y="1737360"/>
          <a:ext cx="10058399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3114">
                  <a:extLst>
                    <a:ext uri="{9D8B030D-6E8A-4147-A177-3AD203B41FA5}">
                      <a16:colId xmlns:a16="http://schemas.microsoft.com/office/drawing/2014/main" val="4107544658"/>
                    </a:ext>
                  </a:extLst>
                </a:gridCol>
                <a:gridCol w="1074132">
                  <a:extLst>
                    <a:ext uri="{9D8B030D-6E8A-4147-A177-3AD203B41FA5}">
                      <a16:colId xmlns:a16="http://schemas.microsoft.com/office/drawing/2014/main" val="1125947136"/>
                    </a:ext>
                  </a:extLst>
                </a:gridCol>
                <a:gridCol w="1423293">
                  <a:extLst>
                    <a:ext uri="{9D8B030D-6E8A-4147-A177-3AD203B41FA5}">
                      <a16:colId xmlns:a16="http://schemas.microsoft.com/office/drawing/2014/main" val="3030462571"/>
                    </a:ext>
                  </a:extLst>
                </a:gridCol>
                <a:gridCol w="1232620">
                  <a:extLst>
                    <a:ext uri="{9D8B030D-6E8A-4147-A177-3AD203B41FA5}">
                      <a16:colId xmlns:a16="http://schemas.microsoft.com/office/drawing/2014/main" val="4142923824"/>
                    </a:ext>
                  </a:extLst>
                </a:gridCol>
                <a:gridCol w="1232620">
                  <a:extLst>
                    <a:ext uri="{9D8B030D-6E8A-4147-A177-3AD203B41FA5}">
                      <a16:colId xmlns:a16="http://schemas.microsoft.com/office/drawing/2014/main" val="2614915972"/>
                    </a:ext>
                  </a:extLst>
                </a:gridCol>
                <a:gridCol w="1232620">
                  <a:extLst>
                    <a:ext uri="{9D8B030D-6E8A-4147-A177-3AD203B41FA5}">
                      <a16:colId xmlns:a16="http://schemas.microsoft.com/office/drawing/2014/main" val="2170676727"/>
                    </a:ext>
                  </a:extLst>
                </a:gridCol>
              </a:tblGrid>
              <a:tr h="257412">
                <a:tc rowSpan="2" gridSpan="2"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Missing Data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Outcome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946386"/>
                  </a:ext>
                </a:extLst>
              </a:tr>
              <a:tr h="257412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Die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769235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 of Patients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altLang="zh-TW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91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922219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Urine output (mean)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170957"/>
                  </a:ext>
                </a:extLst>
              </a:tr>
              <a:tr h="257412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Vasopressin usage during ICU stay</a:t>
                      </a:r>
                    </a:p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(number of patients)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1275328"/>
                  </a:ext>
                </a:extLst>
              </a:tr>
              <a:tr h="257412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vasopressin, n (%)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9734657"/>
                  </a:ext>
                </a:extLst>
              </a:tr>
              <a:tr h="257412">
                <a:tc rowSpan="2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Gender (number of patients)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162"/>
                  </a:ext>
                </a:extLst>
              </a:tr>
              <a:tr h="257412">
                <a:tc vMerge="1"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vasopressin, n (%)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Female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2285861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(mean, std)</a:t>
                      </a: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7573230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hemoglobin_min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596356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hemoglobin_max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6677250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resp_rate_mean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8649919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glucose_max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6426610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heart_rate_max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666529"/>
                  </a:ext>
                </a:extLst>
              </a:tr>
              <a:tr h="257412">
                <a:tc gridSpan="2">
                  <a:txBody>
                    <a:bodyPr/>
                    <a:lstStyle/>
                    <a:p>
                      <a:pPr algn="l"/>
                      <a:r>
                        <a:rPr lang="en-US" sz="1400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glucose_avg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(mean, std)</a:t>
                      </a: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effectLst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352864"/>
                  </a:ext>
                </a:extLst>
              </a:tr>
            </a:tbl>
          </a:graphicData>
        </a:graphic>
      </p:graphicFrame>
      <p:sp>
        <p:nvSpPr>
          <p:cNvPr id="7" name="直排文字版面配置區 2">
            <a:extLst>
              <a:ext uri="{FF2B5EF4-FFF2-40B4-BE49-F238E27FC236}">
                <a16:creationId xmlns:a16="http://schemas.microsoft.com/office/drawing/2014/main" id="{6F853B3D-6A6E-FA11-10F2-1AB5357881E4}"/>
              </a:ext>
            </a:extLst>
          </p:cNvPr>
          <p:cNvSpPr txBox="1">
            <a:spLocks/>
          </p:cNvSpPr>
          <p:nvPr/>
        </p:nvSpPr>
        <p:spPr>
          <a:xfrm>
            <a:off x="5755681" y="1011981"/>
            <a:ext cx="5400000" cy="725379"/>
          </a:xfrm>
          <a:prstGeom prst="rect">
            <a:avLst/>
          </a:prstGeom>
        </p:spPr>
        <p:txBody>
          <a:bodyPr vert="horz" lIns="45720" tIns="0" rIns="45720" bIns="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*Note: all feature values related to time would be taken from between 6 hours before the target patient admitted to the ICU to 24 hours after the target patient admitted to the ICU.</a:t>
            </a:r>
            <a:endParaRPr lang="en-TW" altLang="zh-TW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195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F7925-C6F7-563C-6994-C5F82EC14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F8395F-5424-55EE-0682-A6D11F85E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Features (Optional)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F634F6A-F334-1A10-4EB3-033B5E08B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self-reported race, insurance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congestive heart failure, diabetes, hypertension, history of MI, history of cancer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vital sign at admission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ventilation status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lab values (max, min, avg): creatinine, hemoglobin, INR/PT/PTT, glucose, lactate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pressor requirement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…etc.</a:t>
            </a:r>
          </a:p>
        </p:txBody>
      </p:sp>
    </p:spTree>
    <p:extLst>
      <p:ext uri="{BB962C8B-B14F-4D97-AF65-F5344CB8AC3E}">
        <p14:creationId xmlns:p14="http://schemas.microsoft.com/office/powerpoint/2010/main" val="890264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AE89F-171A-6D02-AB00-B8C53CE5F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D397EB-7EC7-7748-B39E-57E671D4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Todo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F3392A-303D-DC79-B0F6-BB89897F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</p:spPr>
        <p:txBody>
          <a:bodyPr vert="horz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 Extract the features shown on slide p.6 (and on slide p.7 for option)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 Preprocess the extracted data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e.g.: deal with outliers, impute missing data, etc.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 Perform exploratory data analysis (EDA) to see the difference between 2 subgroups </a:t>
            </a:r>
            <a:r>
              <a:rPr lang="en-US" altLang="zh-TW" sz="2400" dirty="0" err="1"/>
              <a:t>w.r.t.</a:t>
            </a:r>
            <a:r>
              <a:rPr lang="en-US" altLang="zh-TW" sz="2400" dirty="0"/>
              <a:t> in-hospital mortality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200" dirty="0"/>
              <a:t> e.g.: T-SNE, PCA, histogram, pair plot, heatmaps, etc.</a:t>
            </a: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 </a:t>
            </a:r>
            <a:r>
              <a:rPr lang="en-US" altLang="zh-TW" sz="2000" dirty="0">
                <a:solidFill>
                  <a:srgbClr val="404040"/>
                </a:solidFill>
              </a:rPr>
              <a:t>You should show at least </a:t>
            </a:r>
            <a:r>
              <a:rPr lang="en-US" altLang="zh-TW" sz="2000" b="1" dirty="0">
                <a:solidFill>
                  <a:srgbClr val="404040"/>
                </a:solidFill>
              </a:rPr>
              <a:t>2 EDA results </a:t>
            </a:r>
            <a:r>
              <a:rPr lang="en-US" altLang="zh-TW" sz="2000" dirty="0">
                <a:solidFill>
                  <a:srgbClr val="404040"/>
                </a:solidFill>
              </a:rPr>
              <a:t>for the features in your report</a:t>
            </a:r>
            <a:endParaRPr lang="en-US" altLang="zh-TW" sz="24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845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05B24-25F8-2C73-0747-E947770E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1883B0-A005-4E67-3840-034523F4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Assignment: A Report (with your code)</a:t>
            </a:r>
            <a:endParaRPr lang="zh-TW" altLang="en-US" dirty="0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090F76-12CF-C2FA-7415-68F5FBC42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320000"/>
          </a:xfrm>
        </p:spPr>
        <p:txBody>
          <a:bodyPr vert="horz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/>
              <a:t> Your report should include at least: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Features Table</a:t>
            </a:r>
            <a:r>
              <a:rPr lang="en-US" altLang="zh-TW" sz="2000" dirty="0"/>
              <a:t>: show “Features Table” on slide p.6 (and on slide p.7 for option).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Data Preprocessing Description</a:t>
            </a:r>
            <a:r>
              <a:rPr lang="en-US" altLang="zh-TW" sz="2000" dirty="0"/>
              <a:t>: include the data preprocessing steps taken.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Effective Feature Representation</a:t>
            </a:r>
            <a:r>
              <a:rPr lang="en-US" altLang="zh-TW" sz="2000" dirty="0"/>
              <a:t>: show at least 2 EDA results for the features.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Preprocessing Impact</a:t>
            </a:r>
            <a:r>
              <a:rPr lang="en-US" altLang="zh-TW" sz="2000" dirty="0"/>
              <a:t>: include representative examples that illustrate the impact of data preprocessing. These examples should clearly show the differences observed before and after the preprocessing phase.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Feature Relevance Analysis</a:t>
            </a:r>
            <a:r>
              <a:rPr lang="en-US" altLang="zh-TW" sz="2000" dirty="0"/>
              <a:t>: based on “Features Table” and EDA results, the report should show whether there are features whose distribution in subgroups is correlated with distinguishing in-hospital mortality in PE patients. Explain the methodology you used to identify these highly correlated features.</a:t>
            </a:r>
          </a:p>
          <a:p>
            <a:pPr marL="749808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altLang="zh-TW" sz="2000" b="1" dirty="0"/>
              <a:t>Code</a:t>
            </a:r>
            <a:r>
              <a:rPr lang="en-US" altLang="zh-TW" sz="2000" dirty="0"/>
              <a:t>: include your reproducible code.</a:t>
            </a:r>
          </a:p>
        </p:txBody>
      </p:sp>
    </p:spTree>
    <p:extLst>
      <p:ext uri="{BB962C8B-B14F-4D97-AF65-F5344CB8AC3E}">
        <p14:creationId xmlns:p14="http://schemas.microsoft.com/office/powerpoint/2010/main" val="340755166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3286</TotalTime>
  <Words>755</Words>
  <Application>Microsoft Office PowerPoint</Application>
  <PresentationFormat>寬螢幕</PresentationFormat>
  <Paragraphs>76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新細明體</vt:lpstr>
      <vt:lpstr>標楷體</vt:lpstr>
      <vt:lpstr>Arial</vt:lpstr>
      <vt:lpstr>Calibri</vt:lpstr>
      <vt:lpstr>Calibri Light</vt:lpstr>
      <vt:lpstr>回顧</vt:lpstr>
      <vt:lpstr>NTHU CS5553 Data Science for Digital Health  Homework 2</vt:lpstr>
      <vt:lpstr> Predicting Mortality of Pulmonary Embolism Patients in the ICU </vt:lpstr>
      <vt:lpstr>Introduction</vt:lpstr>
      <vt:lpstr>Cohort Selection</vt:lpstr>
      <vt:lpstr>Outcome</vt:lpstr>
      <vt:lpstr>Features Table</vt:lpstr>
      <vt:lpstr>Additional Features (Optional)</vt:lpstr>
      <vt:lpstr>Todo</vt:lpstr>
      <vt:lpstr>Assignment: A Report (with your code)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Model for Renal Recovery Prediction Following Initiation of Renal Replacement Therapy</dc:title>
  <dc:creator>Venesia Chiuwanara</dc:creator>
  <cp:lastModifiedBy>劉岳濬</cp:lastModifiedBy>
  <cp:revision>263</cp:revision>
  <dcterms:created xsi:type="dcterms:W3CDTF">2023-09-24T05:01:59Z</dcterms:created>
  <dcterms:modified xsi:type="dcterms:W3CDTF">2025-05-07T01:51:28Z</dcterms:modified>
</cp:coreProperties>
</file>