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906000" cy="6858000" type="A4"/>
  <p:notesSz cx="9906000" cy="6858000"/>
  <p:embeddedFontLst>
    <p:embeddedFont>
      <p:font typeface="DFKai-SB" panose="03000509000000000000" pitchFamily="65" charset="-120"/>
      <p:regular r:id="rId32"/>
    </p:embeddedFont>
    <p:embeddedFont>
      <p:font typeface="Comic Sans MS" panose="030F0702030302020204" pitchFamily="66" charset="0"/>
      <p:regular r:id="rId33"/>
      <p:bold r:id="rId34"/>
      <p:italic r:id="rId35"/>
      <p:boldItalic r:id="rId36"/>
    </p:embeddedFont>
    <p:embeddedFont>
      <p:font typeface="Inter" panose="02020500000000000000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gonoT3zI4diOM2vBk88IhxoLjU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300372-700E-4539-8374-1B8FDA5AF03C}">
  <a:tblStyle styleId="{B4300372-700E-4539-8374-1B8FDA5AF03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C91FCEBF-2664-4AD1-95EB-246B4CF9A33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005" y="45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2926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611813" y="0"/>
            <a:ext cx="42926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281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42926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611813" y="6513513"/>
            <a:ext cx="42926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>
            <a:spLocks noGrp="1"/>
          </p:cNvSpPr>
          <p:nvPr>
            <p:ph type="body" idx="1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bea39f4ca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29bea39f4ca_0_32:notes"/>
          <p:cNvSpPr txBox="1">
            <a:spLocks noGrp="1"/>
          </p:cNvSpPr>
          <p:nvPr>
            <p:ph type="body" idx="1"/>
          </p:nvPr>
        </p:nvSpPr>
        <p:spPr>
          <a:xfrm>
            <a:off x="990600" y="3300413"/>
            <a:ext cx="79248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g29bea39f4ca_0_32:notes"/>
          <p:cNvSpPr txBox="1">
            <a:spLocks noGrp="1"/>
          </p:cNvSpPr>
          <p:nvPr>
            <p:ph type="sldNum" idx="12"/>
          </p:nvPr>
        </p:nvSpPr>
        <p:spPr>
          <a:xfrm>
            <a:off x="5611813" y="6513513"/>
            <a:ext cx="42927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:notes"/>
          <p:cNvSpPr txBox="1">
            <a:spLocks noGrp="1"/>
          </p:cNvSpPr>
          <p:nvPr>
            <p:ph type="body" idx="1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>
            <a:spLocks noGrp="1"/>
          </p:cNvSpPr>
          <p:nvPr>
            <p:ph type="body" idx="1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:notes"/>
          <p:cNvSpPr txBox="1">
            <a:spLocks noGrp="1"/>
          </p:cNvSpPr>
          <p:nvPr>
            <p:ph type="body" idx="1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:notes"/>
          <p:cNvSpPr txBox="1">
            <a:spLocks noGrp="1"/>
          </p:cNvSpPr>
          <p:nvPr>
            <p:ph type="body" idx="1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:notes"/>
          <p:cNvSpPr txBox="1">
            <a:spLocks noGrp="1"/>
          </p:cNvSpPr>
          <p:nvPr>
            <p:ph type="body" idx="1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:notes"/>
          <p:cNvSpPr txBox="1">
            <a:spLocks noGrp="1"/>
          </p:cNvSpPr>
          <p:nvPr>
            <p:ph type="body" idx="1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:notes"/>
          <p:cNvSpPr txBox="1">
            <a:spLocks noGrp="1"/>
          </p:cNvSpPr>
          <p:nvPr>
            <p:ph type="body" idx="1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:notes"/>
          <p:cNvSpPr txBox="1">
            <a:spLocks noGrp="1"/>
          </p:cNvSpPr>
          <p:nvPr>
            <p:ph type="body" idx="1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:notes"/>
          <p:cNvSpPr txBox="1">
            <a:spLocks noGrp="1"/>
          </p:cNvSpPr>
          <p:nvPr>
            <p:ph type="body" idx="1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:notes"/>
          <p:cNvSpPr txBox="1">
            <a:spLocks noGrp="1"/>
          </p:cNvSpPr>
          <p:nvPr>
            <p:ph type="body" idx="1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8" name="Google Shape;23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:notes"/>
          <p:cNvSpPr txBox="1">
            <a:spLocks noGrp="1"/>
          </p:cNvSpPr>
          <p:nvPr>
            <p:ph type="body" idx="1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:notes"/>
          <p:cNvSpPr txBox="1">
            <a:spLocks noGrp="1"/>
          </p:cNvSpPr>
          <p:nvPr>
            <p:ph type="body" idx="1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:notes"/>
          <p:cNvSpPr txBox="1">
            <a:spLocks noGrp="1"/>
          </p:cNvSpPr>
          <p:nvPr>
            <p:ph type="body" idx="1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:notes"/>
          <p:cNvSpPr txBox="1">
            <a:spLocks noGrp="1"/>
          </p:cNvSpPr>
          <p:nvPr>
            <p:ph type="body" idx="1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8:notes"/>
          <p:cNvSpPr txBox="1">
            <a:spLocks noGrp="1"/>
          </p:cNvSpPr>
          <p:nvPr>
            <p:ph type="body" idx="1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9:notes"/>
          <p:cNvSpPr txBox="1">
            <a:spLocks noGrp="1"/>
          </p:cNvSpPr>
          <p:nvPr>
            <p:ph type="body" idx="1"/>
          </p:nvPr>
        </p:nvSpPr>
        <p:spPr>
          <a:xfrm>
            <a:off x="990600" y="3300413"/>
            <a:ext cx="79248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:notes"/>
          <p:cNvSpPr txBox="1">
            <a:spLocks noGrp="1"/>
          </p:cNvSpPr>
          <p:nvPr>
            <p:ph type="body" idx="1"/>
          </p:nvPr>
        </p:nvSpPr>
        <p:spPr>
          <a:xfrm>
            <a:off x="990600" y="3300413"/>
            <a:ext cx="79248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9" name="Google Shape;29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102d2c55f3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102d2c55f3_1_23:notes"/>
          <p:cNvSpPr txBox="1">
            <a:spLocks noGrp="1"/>
          </p:cNvSpPr>
          <p:nvPr>
            <p:ph type="body" idx="1"/>
          </p:nvPr>
        </p:nvSpPr>
        <p:spPr>
          <a:xfrm>
            <a:off x="990600" y="3300413"/>
            <a:ext cx="79248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3102d2c55f3_1_23:notes"/>
          <p:cNvSpPr txBox="1">
            <a:spLocks noGrp="1"/>
          </p:cNvSpPr>
          <p:nvPr>
            <p:ph type="sldNum" idx="12"/>
          </p:nvPr>
        </p:nvSpPr>
        <p:spPr>
          <a:xfrm>
            <a:off x="5611813" y="6513513"/>
            <a:ext cx="4292700" cy="344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1:notes"/>
          <p:cNvSpPr txBox="1">
            <a:spLocks noGrp="1"/>
          </p:cNvSpPr>
          <p:nvPr>
            <p:ph type="body" idx="1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4" name="Google Shape;31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obj">
  <p:cSld name="OBJECT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sldNum" idx="12"/>
          </p:nvPr>
        </p:nvSpPr>
        <p:spPr>
          <a:xfrm>
            <a:off x="9353549" y="6377940"/>
            <a:ext cx="501079" cy="25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" name="Google Shape;20;p23"/>
          <p:cNvPicPr preferRelativeResize="0"/>
          <p:nvPr/>
        </p:nvPicPr>
        <p:blipFill rotWithShape="1">
          <a:blip r:embed="rId2">
            <a:alphaModFix/>
          </a:blip>
          <a:srcRect t="21093" r="27347"/>
          <a:stretch/>
        </p:blipFill>
        <p:spPr>
          <a:xfrm>
            <a:off x="7543800" y="0"/>
            <a:ext cx="2362199" cy="2565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5800" y="6098232"/>
            <a:ext cx="1351789" cy="622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19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body" idx="1"/>
          </p:nvPr>
        </p:nvSpPr>
        <p:spPr>
          <a:xfrm>
            <a:off x="298450" y="1335087"/>
            <a:ext cx="9318625" cy="4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ftr" idx="11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dt" idx="10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sldNum" idx="12"/>
          </p:nvPr>
        </p:nvSpPr>
        <p:spPr>
          <a:xfrm>
            <a:off x="9410699" y="6377940"/>
            <a:ext cx="443929" cy="25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 txBox="1">
            <a:spLocks noGrp="1"/>
          </p:cNvSpPr>
          <p:nvPr>
            <p:ph type="ctrTitle"/>
          </p:nvPr>
        </p:nvSpPr>
        <p:spPr>
          <a:xfrm>
            <a:off x="742950" y="2125980"/>
            <a:ext cx="84201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subTitle" idx="1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ftr" idx="11"/>
          </p:nvPr>
        </p:nvSpPr>
        <p:spPr>
          <a:xfrm>
            <a:off x="3368040" y="6377940"/>
            <a:ext cx="31699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dt" idx="10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sldNum" idx="12"/>
          </p:nvPr>
        </p:nvSpPr>
        <p:spPr>
          <a:xfrm>
            <a:off x="9410701" y="6477316"/>
            <a:ext cx="443928" cy="25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6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19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body" idx="1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2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ftr" idx="11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dt" idx="10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sldNum" idx="12"/>
          </p:nvPr>
        </p:nvSpPr>
        <p:spPr>
          <a:xfrm>
            <a:off x="9353551" y="6477316"/>
            <a:ext cx="501078" cy="25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19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ftr" idx="11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dt" idx="10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sldNum" idx="12"/>
          </p:nvPr>
        </p:nvSpPr>
        <p:spPr>
          <a:xfrm>
            <a:off x="9182101" y="6324600"/>
            <a:ext cx="428306" cy="25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19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1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298450" y="1335087"/>
            <a:ext cx="9318625" cy="4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ftr" idx="11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dt" idx="10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9410699" y="6377940"/>
            <a:ext cx="443929" cy="25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2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75071" y="6035039"/>
            <a:ext cx="755857" cy="348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2"/>
          <p:cNvPicPr preferRelativeResize="0"/>
          <p:nvPr/>
        </p:nvPicPr>
        <p:blipFill rotWithShape="1">
          <a:blip r:embed="rId8">
            <a:alphaModFix/>
          </a:blip>
          <a:srcRect t="21093" r="27347"/>
          <a:stretch/>
        </p:blipFill>
        <p:spPr>
          <a:xfrm>
            <a:off x="7543800" y="0"/>
            <a:ext cx="2362199" cy="25655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ml-2024-lab-4-basic-part-fa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competitions/ml-2024-lab-4-advanced-part" TargetMode="External"/><Relationship Id="rId4" Type="http://schemas.openxmlformats.org/officeDocument/2006/relationships/hyperlink" Target="https://www.kaggle.com/competitions/ml-2024-lab-4-basic-part-bc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 txBox="1"/>
          <p:nvPr/>
        </p:nvSpPr>
        <p:spPr>
          <a:xfrm>
            <a:off x="535940" y="1545024"/>
            <a:ext cx="9173100" cy="15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Lab4 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Neural Network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3750945" y="3505200"/>
            <a:ext cx="27432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Chia-Suan Yu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Po-Chih Kuo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"/>
          <p:cNvSpPr txBox="1">
            <a:spLocks noGrp="1"/>
          </p:cNvSpPr>
          <p:nvPr>
            <p:ph type="sldNum" idx="12"/>
          </p:nvPr>
        </p:nvSpPr>
        <p:spPr>
          <a:xfrm>
            <a:off x="9353549" y="6377940"/>
            <a:ext cx="501079" cy="25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9bea39f4ca_0_32"/>
          <p:cNvSpPr txBox="1">
            <a:spLocks noGrp="1"/>
          </p:cNvSpPr>
          <p:nvPr>
            <p:ph type="body" idx="1"/>
          </p:nvPr>
        </p:nvSpPr>
        <p:spPr>
          <a:xfrm>
            <a:off x="293686" y="1371600"/>
            <a:ext cx="9318600" cy="28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Warning: only the following 3 combinations are allowed! </a:t>
            </a:r>
            <a:endParaRPr sz="28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1. Regression : linear + mse 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2. Binary classification: sigmoid + cross_entropy</a:t>
            </a:r>
            <a:endParaRPr sz="28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3. Multi-class classification: softmax + cross_entropy</a:t>
            </a:r>
            <a:endParaRPr sz="2800" b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800" b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800" b="1"/>
          </a:p>
        </p:txBody>
      </p:sp>
      <p:sp>
        <p:nvSpPr>
          <p:cNvPr id="160" name="Google Shape;160;g29bea39f4ca_0_32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800"/>
              <a:t>Loss function and Activation function</a:t>
            </a:r>
            <a:endParaRPr sz="3800"/>
          </a:p>
        </p:txBody>
      </p:sp>
      <p:sp>
        <p:nvSpPr>
          <p:cNvPr id="161" name="Google Shape;161;g29bea39f4ca_0_32"/>
          <p:cNvSpPr txBox="1">
            <a:spLocks noGrp="1"/>
          </p:cNvSpPr>
          <p:nvPr>
            <p:ph type="sldNum" idx="12"/>
          </p:nvPr>
        </p:nvSpPr>
        <p:spPr>
          <a:xfrm>
            <a:off x="9410699" y="6377940"/>
            <a:ext cx="443929" cy="25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 (Simulation data)</a:t>
            </a:r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body" idx="1"/>
          </p:nvPr>
        </p:nvSpPr>
        <p:spPr>
          <a:xfrm>
            <a:off x="293686" y="1371600"/>
            <a:ext cx="93186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b="1"/>
              <a:t>Regression: Math function approximation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target function to approximate is: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4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 = sin(2 * sin(2 * sin(2 * sin(x))))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4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x is in the range [0.01, 11]</a:t>
            </a:r>
            <a:endParaRPr/>
          </a:p>
        </p:txBody>
      </p:sp>
      <p:pic>
        <p:nvPicPr>
          <p:cNvPr id="168" name="Google Shape;168;p28" descr="一張含有 文字, 圖表, 行, 繪圖 的圖片&#10;&#10;自動產生的描述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686" y="4223167"/>
            <a:ext cx="2742644" cy="205698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 txBox="1">
            <a:spLocks noGrp="1"/>
          </p:cNvSpPr>
          <p:nvPr>
            <p:ph type="sldNum" idx="12"/>
          </p:nvPr>
        </p:nvSpPr>
        <p:spPr>
          <a:xfrm>
            <a:off x="9410699" y="6377940"/>
            <a:ext cx="443929" cy="25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 (OCT scans)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0"/>
          <p:cNvSpPr txBox="1">
            <a:spLocks noGrp="1"/>
          </p:cNvSpPr>
          <p:nvPr>
            <p:ph type="body" idx="1"/>
          </p:nvPr>
        </p:nvSpPr>
        <p:spPr>
          <a:xfrm>
            <a:off x="293686" y="1371600"/>
            <a:ext cx="9318600" cy="449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b="1"/>
              <a:t>Binary classification: </a:t>
            </a:r>
            <a:r>
              <a:rPr lang="en-US" sz="2800" b="1">
                <a:solidFill>
                  <a:schemeClr val="dk1"/>
                </a:solidFill>
              </a:rPr>
              <a:t>OCT scan images of retina</a:t>
            </a:r>
            <a:br>
              <a:rPr lang="en-US" sz="2400"/>
            </a:br>
            <a:r>
              <a:rPr lang="en-US" sz="2400"/>
              <a:t>The dataset consists of 28x28 pixels grayscale OCT scan images of the retina, focusing on two classes: CNV (Choroidal Neovascularization) and Normal. </a:t>
            </a:r>
            <a:br>
              <a:rPr lang="en-US" sz="2400"/>
            </a:br>
            <a:br>
              <a:rPr lang="en-US" sz="2400"/>
            </a:br>
            <a:r>
              <a:rPr lang="en-US" sz="2400"/>
              <a:t>Details of the dataset: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shape of x_train: (20000, 28, 28)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shape of y_train: (20000, 1)</a:t>
            </a:r>
            <a:endParaRPr sz="240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shape of x_test: (5000, 28, 28)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Classes: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CNV: label = 1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Normal: label = 0</a:t>
            </a:r>
            <a:endParaRPr sz="2400"/>
          </a:p>
        </p:txBody>
      </p:sp>
      <p:pic>
        <p:nvPicPr>
          <p:cNvPr id="176" name="Google Shape;17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6649" y="3355925"/>
            <a:ext cx="3039825" cy="314907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0"/>
          <p:cNvSpPr txBox="1">
            <a:spLocks noGrp="1"/>
          </p:cNvSpPr>
          <p:nvPr>
            <p:ph type="sldNum" idx="12"/>
          </p:nvPr>
        </p:nvSpPr>
        <p:spPr>
          <a:xfrm>
            <a:off x="9410699" y="6377940"/>
            <a:ext cx="443929" cy="25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 (OCT scans)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1"/>
          <p:cNvSpPr txBox="1">
            <a:spLocks noGrp="1"/>
          </p:cNvSpPr>
          <p:nvPr>
            <p:ph type="body" idx="1"/>
          </p:nvPr>
        </p:nvSpPr>
        <p:spPr>
          <a:xfrm>
            <a:off x="298450" y="1335087"/>
            <a:ext cx="9318600" cy="5601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b="1">
                <a:solidFill>
                  <a:schemeClr val="dk1"/>
                </a:solidFill>
              </a:rPr>
              <a:t>Multi-class classification: OCT scan images of retina</a:t>
            </a:r>
            <a:br>
              <a:rPr lang="en-US" sz="2400">
                <a:solidFill>
                  <a:schemeClr val="dk1"/>
                </a:solidFill>
              </a:rPr>
            </a:br>
            <a:r>
              <a:rPr lang="en-US" sz="2400"/>
              <a:t>The dataset consists of 28x28 pixels grayscale OCT scan images of the retina, categorized into four classes: CNV (Choroidal Neovascularization), DME (Diabetic Macular Edema), Drusen, and Normal.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dk1"/>
                </a:solidFill>
              </a:rPr>
              <a:t>Details of the dataset: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shape of x_train: (37754, 28, 28)</a:t>
            </a:r>
            <a:endParaRPr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shape of y_train: (37754,)</a:t>
            </a:r>
            <a:endParaRPr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shape of x_test: (3000, 28, 28)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Classes: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CNV: label = 0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DME: label = 1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Drusen: label = 2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Normal: label = 3</a:t>
            </a:r>
            <a:endParaRPr sz="2400"/>
          </a:p>
          <a:p>
            <a:pPr marL="2857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</p:txBody>
      </p:sp>
      <p:pic>
        <p:nvPicPr>
          <p:cNvPr id="184" name="Google Shape;18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6649" y="3355925"/>
            <a:ext cx="3039825" cy="3149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26649" y="3355925"/>
            <a:ext cx="3039825" cy="314907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1"/>
          <p:cNvSpPr txBox="1">
            <a:spLocks noGrp="1"/>
          </p:cNvSpPr>
          <p:nvPr>
            <p:ph type="sldNum" idx="12"/>
          </p:nvPr>
        </p:nvSpPr>
        <p:spPr>
          <a:xfrm>
            <a:off x="9410699" y="6377940"/>
            <a:ext cx="443929" cy="25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Output .csv file format</a:t>
            </a:r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body" idx="1"/>
          </p:nvPr>
        </p:nvSpPr>
        <p:spPr>
          <a:xfrm>
            <a:off x="298450" y="1335087"/>
            <a:ext cx="9318600" cy="31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594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800" b="1"/>
              <a:t>Basic Part : regression</a:t>
            </a:r>
            <a:endParaRPr/>
          </a:p>
          <a:p>
            <a:pPr marL="457200" lvl="0" indent="-319881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200"/>
              <a:t>There should be (1000+1) rows in your csv file</a:t>
            </a:r>
            <a:endParaRPr/>
          </a:p>
          <a:p>
            <a:pPr marL="914400" lvl="1" indent="-309563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First row is the header [‘ID’, ’y’]</a:t>
            </a:r>
            <a:endParaRPr/>
          </a:p>
          <a:p>
            <a:pPr marL="914400" lvl="1" indent="-309563" algn="l" rtl="0">
              <a:lnSpc>
                <a:spcPct val="100000"/>
              </a:lnSpc>
              <a:spcBef>
                <a:spcPts val="813"/>
              </a:spcBef>
              <a:spcAft>
                <a:spcPts val="0"/>
              </a:spcAft>
              <a:buSzPts val="2400"/>
              <a:buNone/>
            </a:pPr>
            <a:r>
              <a:rPr lang="en-US" b="1"/>
              <a:t>ID</a:t>
            </a:r>
            <a:r>
              <a:rPr lang="en-US"/>
              <a:t> starts from 0, and</a:t>
            </a:r>
            <a:r>
              <a:rPr lang="en-US" b="1"/>
              <a:t> y </a:t>
            </a:r>
            <a:r>
              <a:rPr lang="en-US"/>
              <a:t>is the predicted y value</a:t>
            </a:r>
            <a:endParaRPr/>
          </a:p>
          <a:p>
            <a:pPr marL="457200" lvl="0" indent="-319881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200"/>
              <a:t>Please make sure that your output format is correct</a:t>
            </a:r>
            <a:endParaRPr/>
          </a:p>
          <a:p>
            <a:pPr marL="457200" lvl="0" indent="-319881" algn="l" rtl="0">
              <a:lnSpc>
                <a:spcPct val="115000"/>
              </a:lnSpc>
              <a:spcBef>
                <a:spcPts val="406"/>
              </a:spcBef>
              <a:spcAft>
                <a:spcPts val="0"/>
              </a:spcAft>
              <a:buClr>
                <a:srgbClr val="FF0000"/>
              </a:buClr>
              <a:buSzPts val="2600"/>
              <a:buNone/>
            </a:pPr>
            <a:r>
              <a:rPr lang="en-US" sz="2200">
                <a:solidFill>
                  <a:srgbClr val="FF0000"/>
                </a:solidFill>
              </a:rPr>
              <a:t>Submit the answer (Lab4_basic_regression.csv) to Kaggle </a:t>
            </a:r>
            <a:endParaRPr/>
          </a:p>
          <a:p>
            <a:pPr marL="457200" lvl="0" indent="-319881" algn="l" rtl="0">
              <a:lnSpc>
                <a:spcPct val="115000"/>
              </a:lnSpc>
              <a:spcBef>
                <a:spcPts val="406"/>
              </a:spcBef>
              <a:spcAft>
                <a:spcPts val="0"/>
              </a:spcAft>
              <a:buClr>
                <a:srgbClr val="FF0000"/>
              </a:buClr>
              <a:buSzPts val="2600"/>
              <a:buNone/>
            </a:pPr>
            <a:r>
              <a:rPr lang="en-US" sz="2400" b="1" i="0">
                <a:solidFill>
                  <a:srgbClr val="FF0000"/>
                </a:solidFill>
                <a:latin typeface="Inter"/>
                <a:ea typeface="Inter"/>
                <a:cs typeface="Inter"/>
                <a:sym typeface="Inter"/>
              </a:rPr>
              <a:t>ML2024-Lab4-BasicPart-Reg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sldNum" idx="12"/>
          </p:nvPr>
        </p:nvSpPr>
        <p:spPr>
          <a:xfrm>
            <a:off x="9410699" y="6377940"/>
            <a:ext cx="443929" cy="25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194" name="Google Shape;19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4102" y="2395265"/>
            <a:ext cx="1915159" cy="3304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Output .csv file format</a:t>
            </a:r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body" idx="1"/>
          </p:nvPr>
        </p:nvSpPr>
        <p:spPr>
          <a:xfrm>
            <a:off x="298451" y="1335087"/>
            <a:ext cx="6764400" cy="30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594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800" b="1"/>
              <a:t>Basic Part : binary classifier</a:t>
            </a:r>
            <a:endParaRPr/>
          </a:p>
          <a:p>
            <a:pPr marL="457200" lvl="0" indent="-319881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200"/>
              <a:t>There should be (5000+1) rows in your csv file</a:t>
            </a:r>
            <a:endParaRPr/>
          </a:p>
          <a:p>
            <a:pPr marL="914400" lvl="1" indent="-309563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First row is the header [‘ID’, 'Label']</a:t>
            </a:r>
            <a:endParaRPr/>
          </a:p>
          <a:p>
            <a:pPr marL="914400" lvl="1" indent="-309563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Your prediction answer should be either 0 or 1</a:t>
            </a:r>
            <a:endParaRPr/>
          </a:p>
          <a:p>
            <a:pPr marL="914400" lvl="1" indent="-309563" algn="l" rtl="0">
              <a:lnSpc>
                <a:spcPct val="100000"/>
              </a:lnSpc>
              <a:spcBef>
                <a:spcPts val="813"/>
              </a:spcBef>
              <a:spcAft>
                <a:spcPts val="0"/>
              </a:spcAft>
              <a:buSzPts val="2400"/>
              <a:buNone/>
            </a:pPr>
            <a:r>
              <a:rPr lang="en-US" b="1"/>
              <a:t>ID</a:t>
            </a:r>
            <a:r>
              <a:rPr lang="en-US"/>
              <a:t> starts from 0, and </a:t>
            </a:r>
            <a:r>
              <a:rPr lang="en-US" b="1"/>
              <a:t>Label </a:t>
            </a:r>
            <a:r>
              <a:rPr lang="en-US"/>
              <a:t>is the predicted answer</a:t>
            </a:r>
            <a:endParaRPr/>
          </a:p>
          <a:p>
            <a:pPr marL="457200" lvl="0" indent="-319881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200"/>
              <a:t>Please make sure that your output format is correct</a:t>
            </a:r>
            <a:endParaRPr/>
          </a:p>
          <a:p>
            <a:pPr marL="457200" lvl="0" indent="-319881" algn="l" rtl="0">
              <a:lnSpc>
                <a:spcPct val="115000"/>
              </a:lnSpc>
              <a:spcBef>
                <a:spcPts val="406"/>
              </a:spcBef>
              <a:spcAft>
                <a:spcPts val="0"/>
              </a:spcAft>
              <a:buClr>
                <a:srgbClr val="FF0000"/>
              </a:buClr>
              <a:buSzPts val="2600"/>
              <a:buNone/>
            </a:pPr>
            <a:r>
              <a:rPr lang="en-US" sz="2200">
                <a:solidFill>
                  <a:srgbClr val="FF0000"/>
                </a:solidFill>
              </a:rPr>
              <a:t>Submit the answer (Lab4_basic.csv) to Kaggle </a:t>
            </a:r>
            <a:endParaRPr/>
          </a:p>
          <a:p>
            <a:pPr marL="457200" lvl="0" indent="-319881" algn="l" rtl="0">
              <a:lnSpc>
                <a:spcPct val="115000"/>
              </a:lnSpc>
              <a:spcBef>
                <a:spcPts val="406"/>
              </a:spcBef>
              <a:spcAft>
                <a:spcPts val="0"/>
              </a:spcAft>
              <a:buClr>
                <a:srgbClr val="FF0000"/>
              </a:buClr>
              <a:buSzPts val="2600"/>
              <a:buNone/>
            </a:pPr>
            <a:r>
              <a:rPr lang="en-US" sz="2400" b="1" i="0">
                <a:solidFill>
                  <a:srgbClr val="FF0000"/>
                </a:solidFill>
                <a:latin typeface="Inter"/>
                <a:ea typeface="Inter"/>
                <a:cs typeface="Inter"/>
                <a:sym typeface="Inter"/>
              </a:rPr>
              <a:t>ML2024-Lab4-BasicPart-B.</a:t>
            </a:r>
            <a:r>
              <a:rPr lang="en-US" sz="2400" b="1">
                <a:solidFill>
                  <a:srgbClr val="FF0000"/>
                </a:solidFill>
                <a:latin typeface="Inter"/>
                <a:ea typeface="Inter"/>
                <a:cs typeface="Inter"/>
                <a:sym typeface="Inter"/>
              </a:rPr>
              <a:t>C</a:t>
            </a:r>
            <a:r>
              <a:rPr lang="en-US" sz="2400" b="1" i="0">
                <a:solidFill>
                  <a:srgbClr val="FF0000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2400"/>
          </a:p>
        </p:txBody>
      </p:sp>
      <p:sp>
        <p:nvSpPr>
          <p:cNvPr id="201" name="Google Shape;201;p30"/>
          <p:cNvSpPr txBox="1">
            <a:spLocks noGrp="1"/>
          </p:cNvSpPr>
          <p:nvPr>
            <p:ph type="sldNum" idx="12"/>
          </p:nvPr>
        </p:nvSpPr>
        <p:spPr>
          <a:xfrm>
            <a:off x="9410699" y="6377940"/>
            <a:ext cx="443929" cy="25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15929" y="3630303"/>
            <a:ext cx="2147487" cy="2578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Output .csv file format</a:t>
            </a:r>
            <a:endParaRPr/>
          </a:p>
        </p:txBody>
      </p:sp>
      <p:sp>
        <p:nvSpPr>
          <p:cNvPr id="208" name="Google Shape;208;p31"/>
          <p:cNvSpPr txBox="1">
            <a:spLocks noGrp="1"/>
          </p:cNvSpPr>
          <p:nvPr>
            <p:ph type="body" idx="1"/>
          </p:nvPr>
        </p:nvSpPr>
        <p:spPr>
          <a:xfrm>
            <a:off x="298451" y="1335087"/>
            <a:ext cx="6764400" cy="30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594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800" b="1"/>
              <a:t>Advanced Part : multi-class classifier</a:t>
            </a:r>
            <a:endParaRPr/>
          </a:p>
          <a:p>
            <a:pPr marL="457200" lvl="0" indent="-319881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200"/>
              <a:t>There should be (3000+1) rows in your csv file</a:t>
            </a:r>
            <a:endParaRPr/>
          </a:p>
          <a:p>
            <a:pPr marL="914400" lvl="1" indent="-309563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First row is the header [‘ID’, 'Label']</a:t>
            </a:r>
            <a:endParaRPr/>
          </a:p>
          <a:p>
            <a:pPr marL="914400" lvl="1" indent="-309563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Your prediction answer should be (0~3)</a:t>
            </a:r>
            <a:endParaRPr/>
          </a:p>
          <a:p>
            <a:pPr marL="914400" lvl="1" indent="-309563" algn="l" rtl="0">
              <a:lnSpc>
                <a:spcPct val="100000"/>
              </a:lnSpc>
              <a:spcBef>
                <a:spcPts val="813"/>
              </a:spcBef>
              <a:spcAft>
                <a:spcPts val="0"/>
              </a:spcAft>
              <a:buSzPts val="2400"/>
              <a:buNone/>
            </a:pPr>
            <a:r>
              <a:rPr lang="en-US" b="1"/>
              <a:t>ID</a:t>
            </a:r>
            <a:r>
              <a:rPr lang="en-US"/>
              <a:t> starts from 0, and </a:t>
            </a:r>
            <a:r>
              <a:rPr lang="en-US" b="1"/>
              <a:t>Label </a:t>
            </a:r>
            <a:r>
              <a:rPr lang="en-US"/>
              <a:t>is the predicted answer</a:t>
            </a:r>
            <a:endParaRPr/>
          </a:p>
          <a:p>
            <a:pPr marL="457200" lvl="0" indent="-319881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200"/>
              <a:t>Please make sure that your output format is correct</a:t>
            </a:r>
            <a:endParaRPr/>
          </a:p>
          <a:p>
            <a:pPr marL="457200" lvl="0" indent="-319881" algn="l" rtl="0">
              <a:lnSpc>
                <a:spcPct val="115000"/>
              </a:lnSpc>
              <a:spcBef>
                <a:spcPts val="406"/>
              </a:spcBef>
              <a:spcAft>
                <a:spcPts val="0"/>
              </a:spcAft>
              <a:buClr>
                <a:srgbClr val="FF0000"/>
              </a:buClr>
              <a:buSzPts val="2600"/>
              <a:buNone/>
            </a:pPr>
            <a:r>
              <a:rPr lang="en-US" sz="2200">
                <a:solidFill>
                  <a:srgbClr val="FF0000"/>
                </a:solidFill>
              </a:rPr>
              <a:t>Submit the answer (Lab4_advanced.csv) to Kaggle </a:t>
            </a:r>
            <a:endParaRPr/>
          </a:p>
          <a:p>
            <a:pPr marL="457200" lvl="0" indent="-319881" algn="l" rtl="0">
              <a:lnSpc>
                <a:spcPct val="115000"/>
              </a:lnSpc>
              <a:spcBef>
                <a:spcPts val="406"/>
              </a:spcBef>
              <a:spcAft>
                <a:spcPts val="0"/>
              </a:spcAft>
              <a:buClr>
                <a:srgbClr val="FF0000"/>
              </a:buClr>
              <a:buSzPts val="2600"/>
              <a:buNone/>
            </a:pPr>
            <a:r>
              <a:rPr lang="en-US" sz="2400" b="1" i="0">
                <a:solidFill>
                  <a:srgbClr val="FF0000"/>
                </a:solidFill>
                <a:latin typeface="Inter"/>
                <a:ea typeface="Inter"/>
                <a:cs typeface="Inter"/>
                <a:sym typeface="Inter"/>
              </a:rPr>
              <a:t>ML2024-Lab4-AdvancedPart</a:t>
            </a:r>
            <a:endParaRPr sz="2400"/>
          </a:p>
        </p:txBody>
      </p:sp>
      <p:sp>
        <p:nvSpPr>
          <p:cNvPr id="209" name="Google Shape;209;p31"/>
          <p:cNvSpPr txBox="1">
            <a:spLocks noGrp="1"/>
          </p:cNvSpPr>
          <p:nvPr>
            <p:ph type="sldNum" idx="12"/>
          </p:nvPr>
        </p:nvSpPr>
        <p:spPr>
          <a:xfrm>
            <a:off x="9410699" y="6377940"/>
            <a:ext cx="443929" cy="25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210" name="Google Shape;21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2614" y="3616656"/>
            <a:ext cx="2127291" cy="2578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Output .npy File Format</a:t>
            </a:r>
            <a:endParaRPr/>
          </a:p>
        </p:txBody>
      </p:sp>
      <p:sp>
        <p:nvSpPr>
          <p:cNvPr id="216" name="Google Shape;216;p32"/>
          <p:cNvSpPr txBox="1">
            <a:spLocks noGrp="1"/>
          </p:cNvSpPr>
          <p:nvPr>
            <p:ph type="body" idx="1"/>
          </p:nvPr>
        </p:nvSpPr>
        <p:spPr>
          <a:xfrm>
            <a:off x="298450" y="1335086"/>
            <a:ext cx="4416900" cy="27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1800"/>
              <a:t>Named as “</a:t>
            </a:r>
            <a:r>
              <a:rPr lang="en-US" sz="1800" b="1"/>
              <a:t>Lab4_output.npy</a:t>
            </a:r>
            <a:r>
              <a:rPr lang="en-US" sz="1800"/>
              <a:t>”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1800"/>
              <a:t>This file is a dictionary that stores your output for each function.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test your</a:t>
            </a:r>
            <a:r>
              <a:rPr lang="en-US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Lab4_output.npy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verify the correctness of your neural networks.</a:t>
            </a:r>
            <a:endParaRPr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p32"/>
          <p:cNvSpPr txBox="1">
            <a:spLocks noGrp="1"/>
          </p:cNvSpPr>
          <p:nvPr>
            <p:ph type="sldNum" idx="12"/>
          </p:nvPr>
        </p:nvSpPr>
        <p:spPr>
          <a:xfrm>
            <a:off x="9410699" y="6377940"/>
            <a:ext cx="443929" cy="25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218" name="Google Shape;21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7519" y="1335086"/>
            <a:ext cx="4069736" cy="4490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Evaluation Metric</a:t>
            </a:r>
            <a:endParaRPr/>
          </a:p>
        </p:txBody>
      </p:sp>
      <p:sp>
        <p:nvSpPr>
          <p:cNvPr id="224" name="Google Shape;224;p33"/>
          <p:cNvSpPr txBox="1">
            <a:spLocks noGrp="1"/>
          </p:cNvSpPr>
          <p:nvPr>
            <p:ph type="body" idx="1"/>
          </p:nvPr>
        </p:nvSpPr>
        <p:spPr>
          <a:xfrm>
            <a:off x="298451" y="1335087"/>
            <a:ext cx="6764266" cy="94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/>
              <a:t>Regression</a:t>
            </a:r>
            <a:endParaRPr/>
          </a:p>
          <a:p>
            <a:pPr marL="542925"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MAE (mean absolute error)</a:t>
            </a:r>
            <a:endParaRPr/>
          </a:p>
        </p:txBody>
      </p:sp>
      <p:sp>
        <p:nvSpPr>
          <p:cNvPr id="225" name="Google Shape;225;p33"/>
          <p:cNvSpPr txBox="1">
            <a:spLocks noGrp="1"/>
          </p:cNvSpPr>
          <p:nvPr>
            <p:ph type="sldNum" idx="12"/>
          </p:nvPr>
        </p:nvSpPr>
        <p:spPr>
          <a:xfrm>
            <a:off x="9410699" y="6377940"/>
            <a:ext cx="443929" cy="25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226" name="Google Shape;226;p33" descr="Model Evaluation - Mean absolute error (MAE) | Mage Blo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5176" y="2792719"/>
            <a:ext cx="4335112" cy="255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Evaluation Metric</a:t>
            </a:r>
            <a:endParaRPr/>
          </a:p>
        </p:txBody>
      </p:sp>
      <p:sp>
        <p:nvSpPr>
          <p:cNvPr id="232" name="Google Shape;232;p34"/>
          <p:cNvSpPr txBox="1">
            <a:spLocks noGrp="1"/>
          </p:cNvSpPr>
          <p:nvPr>
            <p:ph type="body" idx="1"/>
          </p:nvPr>
        </p:nvSpPr>
        <p:spPr>
          <a:xfrm>
            <a:off x="298451" y="1335087"/>
            <a:ext cx="6764266" cy="94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/>
              <a:t>Classification</a:t>
            </a:r>
            <a:endParaRPr/>
          </a:p>
          <a:p>
            <a:pPr marL="542925"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F1-score</a:t>
            </a:r>
            <a:endParaRPr/>
          </a:p>
        </p:txBody>
      </p:sp>
      <p:sp>
        <p:nvSpPr>
          <p:cNvPr id="233" name="Google Shape;233;p34"/>
          <p:cNvSpPr txBox="1">
            <a:spLocks noGrp="1"/>
          </p:cNvSpPr>
          <p:nvPr>
            <p:ph type="sldNum" idx="12"/>
          </p:nvPr>
        </p:nvSpPr>
        <p:spPr>
          <a:xfrm>
            <a:off x="9410699" y="6377940"/>
            <a:ext cx="443929" cy="25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34" name="Google Shape;234;p34"/>
          <p:cNvSpPr txBox="1"/>
          <p:nvPr/>
        </p:nvSpPr>
        <p:spPr>
          <a:xfrm>
            <a:off x="1153130" y="2405380"/>
            <a:ext cx="3799819" cy="47799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2037" b="-20397"/>
            </a:stretch>
          </a:blip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4275" tIns="37125" rIns="74275" bIns="371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13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5" name="Google Shape;235;p34"/>
          <p:cNvGraphicFramePr/>
          <p:nvPr/>
        </p:nvGraphicFramePr>
        <p:xfrm>
          <a:off x="1245271" y="36550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{C91FCEBF-2664-4AD1-95EB-246B4CF9A331}</a:tableStyleId>
              </a:tblPr>
              <a:tblGrid>
                <a:gridCol w="78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100" u="none" strike="noStrike" cap="none"/>
                    </a:p>
                  </a:txBody>
                  <a:tcPr marL="74300" marR="74300" marT="37150" marB="371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100" u="none" strike="noStrike" cap="none"/>
                    </a:p>
                  </a:txBody>
                  <a:tcPr marL="74300" marR="74300" marT="37150" marB="3715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1"/>
                          </a:solidFill>
                        </a:rPr>
                        <a:t>Actual/True value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0" marR="74300" marT="37150" marB="371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100" u="none" strike="noStrike" cap="none"/>
                    </a:p>
                  </a:txBody>
                  <a:tcPr marL="74300" marR="74300" marT="37150" marB="37150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100" u="none" strike="noStrike" cap="none"/>
                    </a:p>
                  </a:txBody>
                  <a:tcPr marL="74300" marR="74300" marT="37150" marB="3715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/>
                        <a:t>positive</a:t>
                      </a:r>
                      <a:endParaRPr sz="1100" u="none" strike="noStrike" cap="none"/>
                    </a:p>
                  </a:txBody>
                  <a:tcPr marL="74300" marR="74300" marT="37150" marB="371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/>
                        <a:t>negative</a:t>
                      </a:r>
                      <a:endParaRPr sz="1100" u="none" strike="noStrike" cap="none"/>
                    </a:p>
                  </a:txBody>
                  <a:tcPr marL="74300" marR="74300" marT="37150" marB="371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4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</a:rPr>
                        <a:t>Predicted value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0" marR="74300" marT="37150" marB="371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/>
                        <a:t>positive</a:t>
                      </a:r>
                      <a:endParaRPr sz="1100" u="none" strike="noStrike" cap="none"/>
                    </a:p>
                  </a:txBody>
                  <a:tcPr marL="74300" marR="74300" marT="37150" marB="371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b="1" u="none" strike="noStrike" cap="none"/>
                        <a:t>TP</a:t>
                      </a:r>
                      <a:endParaRPr sz="1100" b="1" u="none" strike="noStrike" cap="none"/>
                    </a:p>
                  </a:txBody>
                  <a:tcPr marL="74300" marR="74300" marT="37150" marB="371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b="1" u="none" strike="noStrike" cap="none"/>
                        <a:t>FP</a:t>
                      </a:r>
                      <a:endParaRPr sz="1100" b="1" u="none" strike="noStrike" cap="none"/>
                    </a:p>
                  </a:txBody>
                  <a:tcPr marL="74300" marR="74300" marT="37150" marB="3715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7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/>
                        <a:t>negative</a:t>
                      </a:r>
                      <a:endParaRPr sz="1100" u="none" strike="noStrike" cap="none"/>
                    </a:p>
                  </a:txBody>
                  <a:tcPr marL="74300" marR="74300" marT="37150" marB="371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b="1" u="none" strike="noStrike" cap="none"/>
                        <a:t>FN</a:t>
                      </a:r>
                      <a:endParaRPr sz="1100" b="1" u="none" strike="noStrike" cap="none"/>
                    </a:p>
                  </a:txBody>
                  <a:tcPr marL="74300" marR="74300" marT="37150" marB="371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b="1" u="none" strike="noStrike" cap="none"/>
                        <a:t>TN</a:t>
                      </a:r>
                      <a:endParaRPr sz="1100" b="1" u="none" strike="noStrike" cap="none"/>
                    </a:p>
                  </a:txBody>
                  <a:tcPr marL="74300" marR="74300" marT="37150" marB="371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19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298450" y="1335087"/>
            <a:ext cx="9318625" cy="443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In this lab, you will apply neural networks to three tasks: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●"/>
            </a:pPr>
            <a:r>
              <a:rPr lang="en-US" sz="2400" b="1"/>
              <a:t>Regression: </a:t>
            </a:r>
            <a:r>
              <a:rPr lang="en-US" sz="2400"/>
              <a:t>Approximate a mathematical function.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●"/>
            </a:pPr>
            <a:r>
              <a:rPr lang="en-US" sz="2400" b="1"/>
              <a:t>Binary Classification: </a:t>
            </a:r>
            <a:r>
              <a:rPr lang="en-US" sz="2400"/>
              <a:t>Classify OCT retinal images as either normal or affected by Choroidal Neovascularization (CNV), a condition that can cause vision loss.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●"/>
            </a:pPr>
            <a:r>
              <a:rPr lang="en-US" sz="2400" b="1"/>
              <a:t>Multi-Class Classification: </a:t>
            </a:r>
            <a:r>
              <a:rPr lang="en-US" sz="2400"/>
              <a:t>Classify OCT retinal images into four categories:</a:t>
            </a:r>
            <a:endParaRPr/>
          </a:p>
          <a:p>
            <a:pPr marL="11430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■"/>
            </a:pPr>
            <a:r>
              <a:rPr lang="en-US" sz="2400"/>
              <a:t>CNV: Abnormal blood vessel growth in the eye</a:t>
            </a:r>
            <a:endParaRPr/>
          </a:p>
          <a:p>
            <a:pPr marL="11430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■"/>
            </a:pPr>
            <a:r>
              <a:rPr lang="en-US" sz="2400"/>
              <a:t>DME: Swelling of the macula due to diabetes</a:t>
            </a:r>
            <a:endParaRPr/>
          </a:p>
          <a:p>
            <a:pPr marL="11430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■"/>
            </a:pPr>
            <a:r>
              <a:rPr lang="en-US" sz="2400"/>
              <a:t>Drusen: Yellow deposits under the retina, potential sign of age-related macular degeneration</a:t>
            </a:r>
            <a:endParaRPr/>
          </a:p>
          <a:p>
            <a:pPr marL="11430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■"/>
            </a:pPr>
            <a:r>
              <a:rPr lang="en-US" sz="2400"/>
              <a:t>Normal: Healthy retina</a:t>
            </a:r>
            <a:endParaRPr sz="2400"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9410699" y="6377940"/>
            <a:ext cx="443929" cy="25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Given Items </a:t>
            </a:r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body" idx="1"/>
          </p:nvPr>
        </p:nvSpPr>
        <p:spPr>
          <a:xfrm>
            <a:off x="298450" y="1335087"/>
            <a:ext cx="93186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Template: Lab4_template.ipynb</a:t>
            </a:r>
            <a:endParaRPr sz="240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Basic data (binary classifier): basic_data.npz</a:t>
            </a:r>
            <a:endParaRPr sz="240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Advanced data: advanced_data.npz</a:t>
            </a:r>
            <a:endParaRPr sz="2400"/>
          </a:p>
        </p:txBody>
      </p:sp>
      <p:sp>
        <p:nvSpPr>
          <p:cNvPr id="242" name="Google Shape;242;p13"/>
          <p:cNvSpPr txBox="1">
            <a:spLocks noGrp="1"/>
          </p:cNvSpPr>
          <p:nvPr>
            <p:ph type="sldNum" idx="12"/>
          </p:nvPr>
        </p:nvSpPr>
        <p:spPr>
          <a:xfrm>
            <a:off x="9410699" y="6377940"/>
            <a:ext cx="443929" cy="25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19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Template</a:t>
            </a:r>
            <a:endParaRPr/>
          </a:p>
        </p:txBody>
      </p:sp>
      <p:sp>
        <p:nvSpPr>
          <p:cNvPr id="248" name="Google Shape;248;p14"/>
          <p:cNvSpPr txBox="1">
            <a:spLocks noGrp="1"/>
          </p:cNvSpPr>
          <p:nvPr>
            <p:ph type="body" idx="1"/>
          </p:nvPr>
        </p:nvSpPr>
        <p:spPr>
          <a:xfrm>
            <a:off x="298450" y="1335087"/>
            <a:ext cx="9318600" cy="443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Remember to save the code file to </a:t>
            </a:r>
            <a:r>
              <a:rPr lang="en-US" sz="2400" b="1"/>
              <a:t>Lab4.ipynb</a:t>
            </a:r>
            <a:endParaRPr/>
          </a:p>
        </p:txBody>
      </p:sp>
      <p:pic>
        <p:nvPicPr>
          <p:cNvPr id="249" name="Google Shape;24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20" y="1842735"/>
            <a:ext cx="9093958" cy="341668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4"/>
          <p:cNvSpPr txBox="1">
            <a:spLocks noGrp="1"/>
          </p:cNvSpPr>
          <p:nvPr>
            <p:ph type="sldNum" idx="12"/>
          </p:nvPr>
        </p:nvSpPr>
        <p:spPr>
          <a:xfrm>
            <a:off x="9410699" y="6377940"/>
            <a:ext cx="443929" cy="25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19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56" name="Google Shape;256;p35"/>
          <p:cNvSpPr txBox="1">
            <a:spLocks noGrp="1"/>
          </p:cNvSpPr>
          <p:nvPr>
            <p:ph type="body" idx="1"/>
          </p:nvPr>
        </p:nvSpPr>
        <p:spPr>
          <a:xfrm>
            <a:off x="298450" y="1335087"/>
            <a:ext cx="9318600" cy="44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85738" lvl="0" indent="-185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We’ve created  competitions for 3 tasks respectively.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000"/>
              <a:t>Basic regression link: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https://www.kaggle.com/competitions/ml-2024-lab-4-basic-part-fa</a:t>
            </a:r>
            <a:endParaRPr sz="2000"/>
          </a:p>
          <a:p>
            <a:pPr marL="285750" lvl="0" indent="-28575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000"/>
              <a:t>Basic binary classification link: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</a:pPr>
            <a:r>
              <a:rPr lang="en-US" sz="2000" u="sng">
                <a:solidFill>
                  <a:schemeClr val="hlink"/>
                </a:solidFill>
                <a:hlinkClick r:id="rId4"/>
              </a:rPr>
              <a:t>https://www.kaggle.com/competitions/ml-2024-lab-4-basic-part-bc</a:t>
            </a:r>
            <a:endParaRPr sz="2000"/>
          </a:p>
          <a:p>
            <a:pPr marL="285750" lvl="0" indent="-28575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000"/>
              <a:t>Advanced link: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</a:pPr>
            <a:r>
              <a:rPr lang="en-US" sz="2000" u="sng">
                <a:solidFill>
                  <a:schemeClr val="hlink"/>
                </a:solidFill>
                <a:hlinkClick r:id="rId5"/>
              </a:rPr>
              <a:t>https://www.kaggle.com/competitions/ml-2024-lab-4-advanced-part</a:t>
            </a:r>
            <a:endParaRPr sz="2000">
              <a:solidFill>
                <a:schemeClr val="dk1"/>
              </a:solidFill>
            </a:endParaRPr>
          </a:p>
          <a:p>
            <a:pPr marL="457200" lvl="1" indent="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</a:pPr>
            <a:endParaRPr sz="2000">
              <a:solidFill>
                <a:schemeClr val="dk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000"/>
              <a:t>For regression, only </a:t>
            </a:r>
            <a:r>
              <a:rPr lang="en-US" sz="2000" b="1"/>
              <a:t>public </a:t>
            </a:r>
            <a:r>
              <a:rPr lang="en-US" sz="2000"/>
              <a:t>data are provided.</a:t>
            </a:r>
            <a:endParaRPr sz="2000"/>
          </a:p>
          <a:p>
            <a:pPr marL="342900" lvl="0" indent="-34290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000"/>
              <a:t>For both binary and multi-class classification tasks, we split the testing data randomly into </a:t>
            </a:r>
            <a:r>
              <a:rPr lang="en-US" sz="2000" b="1"/>
              <a:t>public</a:t>
            </a:r>
            <a:r>
              <a:rPr lang="en-US" sz="2000"/>
              <a:t> (50%) and </a:t>
            </a:r>
            <a:r>
              <a:rPr lang="en-US" sz="2000" b="1"/>
              <a:t>private</a:t>
            </a:r>
            <a:r>
              <a:rPr lang="en-US" sz="2000"/>
              <a:t> (50%) parts, maintaining the same class distribution ratio.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000"/>
              <a:t>Only the public score will be visible on Kaggle.</a:t>
            </a:r>
            <a:endParaRPr/>
          </a:p>
        </p:txBody>
      </p:sp>
      <p:sp>
        <p:nvSpPr>
          <p:cNvPr id="257" name="Google Shape;257;p35"/>
          <p:cNvSpPr txBox="1"/>
          <p:nvPr/>
        </p:nvSpPr>
        <p:spPr>
          <a:xfrm>
            <a:off x="383540" y="526542"/>
            <a:ext cx="9138919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4000" b="1" i="1" u="none" strike="noStrike" cap="none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Kaggle</a:t>
            </a:r>
            <a:endParaRPr sz="4000" b="1" i="1" u="none" strike="noStrike" cap="none">
              <a:solidFill>
                <a:srgbClr val="0066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5"/>
          <p:cNvSpPr txBox="1">
            <a:spLocks noGrp="1"/>
          </p:cNvSpPr>
          <p:nvPr>
            <p:ph type="sldNum" idx="12"/>
          </p:nvPr>
        </p:nvSpPr>
        <p:spPr>
          <a:xfrm>
            <a:off x="9410699" y="6377940"/>
            <a:ext cx="443929" cy="25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1655" y="2753275"/>
            <a:ext cx="8461829" cy="2350263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6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19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Kaggle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6"/>
          <p:cNvSpPr txBox="1"/>
          <p:nvPr/>
        </p:nvSpPr>
        <p:spPr>
          <a:xfrm>
            <a:off x="681036" y="1514513"/>
            <a:ext cx="8543925" cy="1077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100" tIns="37100" rIns="37100" bIns="371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Please register your account.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Click the ‘Join competition’ button to join.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6"/>
          <p:cNvSpPr/>
          <p:nvPr/>
        </p:nvSpPr>
        <p:spPr>
          <a:xfrm>
            <a:off x="7141180" y="2724162"/>
            <a:ext cx="1588481" cy="875114"/>
          </a:xfrm>
          <a:prstGeom prst="ellipse">
            <a:avLst/>
          </a:prstGeom>
          <a:noFill/>
          <a:ln w="25400" cap="flat" cmpd="sng">
            <a:solidFill>
              <a:schemeClr val="accent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37125" tIns="37125" rIns="37125" bIns="371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3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6"/>
          <p:cNvSpPr txBox="1">
            <a:spLocks noGrp="1"/>
          </p:cNvSpPr>
          <p:nvPr>
            <p:ph type="sldNum" idx="12"/>
          </p:nvPr>
        </p:nvSpPr>
        <p:spPr>
          <a:xfrm>
            <a:off x="9410699" y="6377940"/>
            <a:ext cx="443929" cy="25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19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Kaggle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7"/>
          <p:cNvSpPr txBox="1"/>
          <p:nvPr/>
        </p:nvSpPr>
        <p:spPr>
          <a:xfrm>
            <a:off x="383540" y="1666913"/>
            <a:ext cx="5205218" cy="483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100" tIns="37100" rIns="37100" bIns="37100" anchor="t" anchorCtr="0">
            <a:noAutofit/>
          </a:bodyPr>
          <a:lstStyle/>
          <a:p>
            <a:pPr marL="5715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joining the competition, you should change your team name (each student is a team) to your </a:t>
            </a:r>
            <a:r>
              <a:rPr lang="en-US" sz="24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student ID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remember to </a:t>
            </a:r>
            <a:r>
              <a:rPr lang="en-US" sz="24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SAVE CHANGES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submit 50 times per day.</a:t>
            </a:r>
            <a:endParaRPr/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verify your team name on the leaderboard - changing profile name does not change team name.</a:t>
            </a:r>
            <a:endParaRPr/>
          </a:p>
        </p:txBody>
      </p:sp>
      <p:pic>
        <p:nvPicPr>
          <p:cNvPr id="274" name="Google Shape;274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38095" y="1688930"/>
            <a:ext cx="3604635" cy="3874167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7"/>
          <p:cNvSpPr/>
          <p:nvPr/>
        </p:nvSpPr>
        <p:spPr>
          <a:xfrm>
            <a:off x="7838863" y="1592791"/>
            <a:ext cx="633263" cy="485306"/>
          </a:xfrm>
          <a:prstGeom prst="ellipse">
            <a:avLst/>
          </a:prstGeom>
          <a:noFill/>
          <a:ln w="25400" cap="flat" cmpd="sng">
            <a:solidFill>
              <a:schemeClr val="accent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37125" tIns="37125" rIns="37125" bIns="371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3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7"/>
          <p:cNvSpPr/>
          <p:nvPr/>
        </p:nvSpPr>
        <p:spPr>
          <a:xfrm>
            <a:off x="5938104" y="2692729"/>
            <a:ext cx="1567069" cy="589144"/>
          </a:xfrm>
          <a:prstGeom prst="ellipse">
            <a:avLst/>
          </a:prstGeom>
          <a:noFill/>
          <a:ln w="25400" cap="flat" cmpd="sng">
            <a:solidFill>
              <a:schemeClr val="accent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37125" tIns="37125" rIns="37125" bIns="371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3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7"/>
          <p:cNvSpPr/>
          <p:nvPr/>
        </p:nvSpPr>
        <p:spPr>
          <a:xfrm>
            <a:off x="5862841" y="5142542"/>
            <a:ext cx="936488" cy="485306"/>
          </a:xfrm>
          <a:prstGeom prst="ellipse">
            <a:avLst/>
          </a:prstGeom>
          <a:noFill/>
          <a:ln w="25400" cap="flat" cmpd="sng">
            <a:solidFill>
              <a:schemeClr val="accent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37125" tIns="37125" rIns="37125" bIns="371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3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7"/>
          <p:cNvSpPr txBox="1">
            <a:spLocks noGrp="1"/>
          </p:cNvSpPr>
          <p:nvPr>
            <p:ph type="sldNum" idx="12"/>
          </p:nvPr>
        </p:nvSpPr>
        <p:spPr>
          <a:xfrm>
            <a:off x="9410699" y="6377940"/>
            <a:ext cx="443929" cy="25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19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Kaggle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8"/>
          <p:cNvSpPr txBox="1"/>
          <p:nvPr/>
        </p:nvSpPr>
        <p:spPr>
          <a:xfrm>
            <a:off x="383540" y="1666913"/>
            <a:ext cx="9138918" cy="483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100" tIns="37100" rIns="37100" bIns="37100" anchor="t" anchorCtr="0">
            <a:noAutofit/>
          </a:bodyPr>
          <a:lstStyle/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manually select up to 1 submission that will count towards your final leaderboard score.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no submission is selected, Kaggle will automatically select your submission with the best public score.</a:t>
            </a:r>
            <a:endParaRPr sz="24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8"/>
          <p:cNvSpPr txBox="1">
            <a:spLocks noGrp="1"/>
          </p:cNvSpPr>
          <p:nvPr>
            <p:ph type="sldNum" idx="12"/>
          </p:nvPr>
        </p:nvSpPr>
        <p:spPr>
          <a:xfrm>
            <a:off x="9410699" y="6377940"/>
            <a:ext cx="443929" cy="25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pic>
        <p:nvPicPr>
          <p:cNvPr id="286" name="Google Shape;286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91" y="2937331"/>
            <a:ext cx="4787062" cy="2381206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87" name="Google Shape;287;p38"/>
          <p:cNvPicPr preferRelativeResize="0"/>
          <p:nvPr/>
        </p:nvPicPr>
        <p:blipFill rotWithShape="1">
          <a:blip r:embed="rId4">
            <a:alphaModFix/>
          </a:blip>
          <a:srcRect b="1135"/>
          <a:stretch/>
        </p:blipFill>
        <p:spPr>
          <a:xfrm>
            <a:off x="5033445" y="2937332"/>
            <a:ext cx="4787062" cy="2381206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88" name="Google Shape;288;p38"/>
          <p:cNvSpPr txBox="1"/>
          <p:nvPr/>
        </p:nvSpPr>
        <p:spPr>
          <a:xfrm>
            <a:off x="6767180" y="5540461"/>
            <a:ext cx="131959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Auto-selection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8"/>
          <p:cNvSpPr txBox="1"/>
          <p:nvPr/>
        </p:nvSpPr>
        <p:spPr>
          <a:xfrm>
            <a:off x="1819226" y="5544530"/>
            <a:ext cx="15376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Manual-selection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9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Basic &amp; Advanced Report (5%)</a:t>
            </a:r>
            <a:endParaRPr/>
          </a:p>
        </p:txBody>
      </p:sp>
      <p:sp>
        <p:nvSpPr>
          <p:cNvPr id="295" name="Google Shape;295;p9"/>
          <p:cNvSpPr txBox="1">
            <a:spLocks noGrp="1"/>
          </p:cNvSpPr>
          <p:nvPr>
            <p:ph type="body" idx="1"/>
          </p:nvPr>
        </p:nvSpPr>
        <p:spPr>
          <a:xfrm>
            <a:off x="298450" y="1335087"/>
            <a:ext cx="93186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What are the key differences between sigmoid and softmax activation functions, and why did we choose them for binary and multi-class classification respectively? (1%)</a:t>
            </a:r>
            <a:endParaRPr sz="240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Why does the loss oscillate during model training? (list at least 2 reasons) (2%)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How does changing the learning rate and batch size affect model training time? (1%) </a:t>
            </a:r>
            <a:endParaRPr sz="240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Put your regression results (</a:t>
            </a:r>
            <a:r>
              <a:rPr lang="en-US" sz="2400" i="1"/>
              <a:t>lab4_basic_regression.jpg</a:t>
            </a:r>
            <a:r>
              <a:rPr lang="en-US" sz="2400"/>
              <a:t>) on report. (1%)</a:t>
            </a:r>
            <a:endParaRPr sz="24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Notes:</a:t>
            </a:r>
            <a:endParaRPr sz="240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Do not exceed 1 page! 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Name your report file as “</a:t>
            </a:r>
            <a:r>
              <a:rPr lang="en-US" sz="2400" b="1"/>
              <a:t>Lab4_report.pdf</a:t>
            </a:r>
            <a:r>
              <a:rPr lang="en-US" sz="2400"/>
              <a:t>”.</a:t>
            </a:r>
            <a:endParaRPr/>
          </a:p>
        </p:txBody>
      </p:sp>
      <p:sp>
        <p:nvSpPr>
          <p:cNvPr id="296" name="Google Shape;296;p9"/>
          <p:cNvSpPr txBox="1">
            <a:spLocks noGrp="1"/>
          </p:cNvSpPr>
          <p:nvPr>
            <p:ph type="sldNum" idx="12"/>
          </p:nvPr>
        </p:nvSpPr>
        <p:spPr>
          <a:xfrm>
            <a:off x="9410699" y="6377940"/>
            <a:ext cx="444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Requirement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298450" y="1335087"/>
            <a:ext cx="9318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Do it individually! Not as a team! (team is for final project)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Announce date: 2024/10/31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Deadline:</a:t>
            </a:r>
            <a:r>
              <a:rPr lang="en-US" sz="2400" dirty="0">
                <a:solidFill>
                  <a:srgbClr val="FF0000"/>
                </a:solidFill>
              </a:rPr>
              <a:t> 2024/11/12 23:59 </a:t>
            </a:r>
            <a:r>
              <a:rPr lang="en-US" sz="2400" dirty="0"/>
              <a:t>(Late submission is not allowed!)</a:t>
            </a:r>
            <a:endParaRPr dirty="0"/>
          </a:p>
          <a:p>
            <a:pPr marL="342901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dirty="0"/>
              <a:t>Submit the answers (csv) to corresponding Kaggle competition. </a:t>
            </a:r>
            <a:endParaRPr dirty="0"/>
          </a:p>
          <a:p>
            <a:pPr marL="1017268" lvl="2" indent="-20345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Calibri"/>
              <a:buChar char="‐"/>
            </a:pPr>
            <a:r>
              <a:rPr lang="en-US" sz="2400" b="1" dirty="0"/>
              <a:t>ML2024-Lab4-BasicPart-Reg</a:t>
            </a:r>
            <a:endParaRPr sz="2400" dirty="0"/>
          </a:p>
          <a:p>
            <a:pPr marL="1017267" lvl="2" indent="-20345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Calibri"/>
              <a:buChar char="‐"/>
            </a:pPr>
            <a:r>
              <a:rPr lang="en-US" sz="2400" b="1" dirty="0"/>
              <a:t>ML2024-Lab4-BasicPart-B.C.</a:t>
            </a:r>
            <a:endParaRPr dirty="0"/>
          </a:p>
          <a:p>
            <a:pPr marL="1017267" lvl="2" indent="-23520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‐"/>
            </a:pPr>
            <a:r>
              <a:rPr lang="en-US" sz="2400" b="1" dirty="0"/>
              <a:t>ML2024-Lab4-AdvancedPart</a:t>
            </a:r>
            <a:endParaRPr dirty="0"/>
          </a:p>
          <a:p>
            <a:pPr marL="3937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400" dirty="0"/>
              <a:t>Hand in following files to </a:t>
            </a:r>
            <a:r>
              <a:rPr lang="en-US" sz="2400" dirty="0" err="1">
                <a:solidFill>
                  <a:srgbClr val="F12400"/>
                </a:solidFill>
              </a:rPr>
              <a:t>eeclass</a:t>
            </a:r>
            <a:r>
              <a:rPr lang="en-US" sz="2400" dirty="0"/>
              <a:t> in the following format (Do not compressed!)</a:t>
            </a:r>
            <a:endParaRPr dirty="0"/>
          </a:p>
          <a:p>
            <a:pPr marL="1017268" lvl="2" indent="-152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Char char="‐"/>
            </a:pPr>
            <a:r>
              <a:rPr lang="en-US" sz="2400" dirty="0">
                <a:solidFill>
                  <a:srgbClr val="F12400"/>
                </a:solidFill>
              </a:rPr>
              <a:t>Lab4.ipynb</a:t>
            </a:r>
            <a:endParaRPr sz="2400" dirty="0"/>
          </a:p>
          <a:p>
            <a:pPr marL="1017267" lvl="2" indent="-152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Char char="‐"/>
            </a:pPr>
            <a:r>
              <a:rPr lang="en-US" sz="2400" dirty="0">
                <a:solidFill>
                  <a:srgbClr val="F12400"/>
                </a:solidFill>
              </a:rPr>
              <a:t>Lab4_report.pdf</a:t>
            </a:r>
            <a:endParaRPr sz="2400" dirty="0"/>
          </a:p>
          <a:p>
            <a:pPr marL="1017267" lvl="2" indent="-152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Char char="‐"/>
            </a:pPr>
            <a:r>
              <a:rPr lang="en-US" sz="2400" dirty="0">
                <a:solidFill>
                  <a:srgbClr val="F12400"/>
                </a:solidFill>
              </a:rPr>
              <a:t>Lab4_basic_regression.gif</a:t>
            </a:r>
            <a:endParaRPr sz="2400" dirty="0"/>
          </a:p>
          <a:p>
            <a:pPr marL="1017267" lvl="2" indent="-152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Char char="‐"/>
            </a:pPr>
            <a:r>
              <a:rPr lang="en-US" sz="2400" dirty="0">
                <a:solidFill>
                  <a:srgbClr val="F12400"/>
                </a:solidFill>
              </a:rPr>
              <a:t>Lab4_output.npy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303" name="Google Shape;303;p17"/>
          <p:cNvSpPr txBox="1">
            <a:spLocks noGrp="1"/>
          </p:cNvSpPr>
          <p:nvPr>
            <p:ph type="sldNum" idx="12"/>
          </p:nvPr>
        </p:nvSpPr>
        <p:spPr>
          <a:xfrm>
            <a:off x="9410699" y="6377940"/>
            <a:ext cx="444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02d2c55f3_1_23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00" cy="6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Penalty</a:t>
            </a:r>
            <a:endParaRPr/>
          </a:p>
        </p:txBody>
      </p:sp>
      <p:sp>
        <p:nvSpPr>
          <p:cNvPr id="310" name="Google Shape;310;g3102d2c55f3_1_23"/>
          <p:cNvSpPr txBox="1">
            <a:spLocks noGrp="1"/>
          </p:cNvSpPr>
          <p:nvPr>
            <p:ph type="body" idx="1"/>
          </p:nvPr>
        </p:nvSpPr>
        <p:spPr>
          <a:xfrm>
            <a:off x="298450" y="1335087"/>
            <a:ext cx="9318600" cy="5375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0 points if any of the following conditions happened</a:t>
            </a:r>
            <a:endParaRPr sz="2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400"/>
              <a:t>Plagiarism</a:t>
            </a:r>
            <a:endParaRPr sz="2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400"/>
              <a:t>Late submission</a:t>
            </a:r>
            <a:endParaRPr sz="2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400"/>
              <a:t>Not using a template or importing any other packages</a:t>
            </a:r>
            <a:endParaRPr sz="2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400"/>
              <a:t>No submission record on Kaggle (we cannot identify who you are)</a:t>
            </a:r>
            <a:endParaRPr sz="2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400"/>
              <a:t>Wrong team name on Kaggle (we cannot identify who you are)</a:t>
            </a:r>
            <a:endParaRPr sz="2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400"/>
              <a:t>No code(“</a:t>
            </a:r>
            <a:r>
              <a:rPr lang="en-US" sz="2400" b="1"/>
              <a:t>Lab4.ipynb</a:t>
            </a:r>
            <a:r>
              <a:rPr lang="en-US" sz="2400"/>
              <a:t>”) submission on eeclass</a:t>
            </a:r>
            <a:endParaRPr sz="2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400"/>
              <a:t>Your submission was not generated by your code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228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F0000"/>
                </a:solidFill>
              </a:rPr>
              <a:t>5 Points would be deducted if your submission format is incorrect</a:t>
            </a:r>
            <a:endParaRPr sz="2400">
              <a:solidFill>
                <a:srgbClr val="FF0000"/>
              </a:solidFill>
            </a:endParaRPr>
          </a:p>
          <a:p>
            <a:pPr marL="228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F0000"/>
                </a:solidFill>
              </a:rPr>
              <a:t>0 Points will be given in the Basic section 1&amp;2 if you don’t submit “</a:t>
            </a:r>
            <a:r>
              <a:rPr lang="en-US" sz="2400" b="1">
                <a:solidFill>
                  <a:srgbClr val="FF0000"/>
                </a:solidFill>
              </a:rPr>
              <a:t>Lab4_output.npy</a:t>
            </a:r>
            <a:r>
              <a:rPr lang="en-US" sz="2400">
                <a:solidFill>
                  <a:srgbClr val="FF0000"/>
                </a:solidFill>
              </a:rPr>
              <a:t>”</a:t>
            </a:r>
            <a:endParaRPr sz="24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3102d2c55f3_1_23"/>
          <p:cNvSpPr txBox="1">
            <a:spLocks noGrp="1"/>
          </p:cNvSpPr>
          <p:nvPr>
            <p:ph type="sldNum" idx="12"/>
          </p:nvPr>
        </p:nvSpPr>
        <p:spPr>
          <a:xfrm>
            <a:off x="9410699" y="6377940"/>
            <a:ext cx="4440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1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19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/>
          </a:p>
        </p:txBody>
      </p:sp>
      <p:sp>
        <p:nvSpPr>
          <p:cNvPr id="317" name="Google Shape;317;p21"/>
          <p:cNvSpPr txBox="1">
            <a:spLocks noGrp="1"/>
          </p:cNvSpPr>
          <p:nvPr>
            <p:ph type="body" idx="1"/>
          </p:nvPr>
        </p:nvSpPr>
        <p:spPr>
          <a:xfrm>
            <a:off x="298450" y="1335087"/>
            <a:ext cx="931862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TA: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Chia-Suan Yu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余佳軒</a:t>
            </a:r>
            <a:r>
              <a:rPr lang="en-US" sz="2400"/>
              <a:t> (adeline041503@gmail.com)</a:t>
            </a:r>
            <a:endParaRPr sz="240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No debugging service</a:t>
            </a:r>
            <a:endParaRPr/>
          </a:p>
        </p:txBody>
      </p:sp>
      <p:sp>
        <p:nvSpPr>
          <p:cNvPr id="318" name="Google Shape;318;p21"/>
          <p:cNvSpPr txBox="1">
            <a:spLocks noGrp="1"/>
          </p:cNvSpPr>
          <p:nvPr>
            <p:ph type="sldNum" idx="12"/>
          </p:nvPr>
        </p:nvSpPr>
        <p:spPr>
          <a:xfrm>
            <a:off x="9410699" y="6377940"/>
            <a:ext cx="444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29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19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Goal</a:t>
            </a:r>
            <a:endParaRPr/>
          </a:p>
        </p:txBody>
      </p:sp>
      <p:sp>
        <p:nvSpPr>
          <p:cNvPr id="65" name="Google Shape;65;p2"/>
          <p:cNvSpPr txBox="1">
            <a:spLocks noGrp="1"/>
          </p:cNvSpPr>
          <p:nvPr>
            <p:ph type="body" idx="1"/>
          </p:nvPr>
        </p:nvSpPr>
        <p:spPr>
          <a:xfrm>
            <a:off x="298450" y="1335087"/>
            <a:ext cx="9318625" cy="4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/>
              <a:t>Build your own deep neural network step by step</a:t>
            </a:r>
            <a:endParaRPr sz="240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/>
              <a:t>Implement all the functions required to build a deep neural network</a:t>
            </a:r>
            <a:endParaRPr sz="240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/>
              <a:t>Understanding forward propagation, backward propagation and update</a:t>
            </a:r>
            <a:endParaRPr sz="240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/>
              <a:t>Implement Binary Cross-Entropy loss and Categorical Cross-Entropy loss 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/>
              <a:t>Implement </a:t>
            </a:r>
            <a:r>
              <a:rPr lang="en-US" sz="2400" b="1"/>
              <a:t>regression </a:t>
            </a:r>
            <a:r>
              <a:rPr lang="en-US" sz="2400"/>
              <a:t>(basic part), </a:t>
            </a:r>
            <a:r>
              <a:rPr lang="en-US" sz="2400" b="1"/>
              <a:t>binary classifier</a:t>
            </a:r>
            <a:r>
              <a:rPr lang="en-US" sz="2400"/>
              <a:t> (basic part) and </a:t>
            </a:r>
            <a:r>
              <a:rPr lang="en-US" sz="2400" b="1"/>
              <a:t>multi-class classifier</a:t>
            </a:r>
            <a:r>
              <a:rPr lang="en-US" sz="2400"/>
              <a:t> (advanced part)</a:t>
            </a:r>
            <a:endParaRPr sz="2400"/>
          </a:p>
        </p:txBody>
      </p:sp>
      <p:sp>
        <p:nvSpPr>
          <p:cNvPr id="66" name="Google Shape;66;p2"/>
          <p:cNvSpPr txBox="1">
            <a:spLocks noGrp="1"/>
          </p:cNvSpPr>
          <p:nvPr>
            <p:ph type="sldNum" idx="12"/>
          </p:nvPr>
        </p:nvSpPr>
        <p:spPr>
          <a:xfrm>
            <a:off x="9410699" y="6377940"/>
            <a:ext cx="443929" cy="25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19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Grading Policy</a:t>
            </a:r>
            <a:endParaRPr/>
          </a:p>
        </p:txBody>
      </p:sp>
      <p:graphicFrame>
        <p:nvGraphicFramePr>
          <p:cNvPr id="72" name="Google Shape;72;p3"/>
          <p:cNvGraphicFramePr/>
          <p:nvPr/>
        </p:nvGraphicFramePr>
        <p:xfrm>
          <a:off x="383541" y="197908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{B4300372-700E-4539-8374-1B8FDA5AF03C}</a:tableStyleId>
              </a:tblPr>
              <a:tblGrid>
                <a:gridCol w="731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Item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Score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Basic Implementation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65%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Advanced Implementation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30%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Basic &amp; Advanced Report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5%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3" name="Google Shape;73;p3"/>
          <p:cNvSpPr txBox="1">
            <a:spLocks noGrp="1"/>
          </p:cNvSpPr>
          <p:nvPr>
            <p:ph type="sldNum" idx="12"/>
          </p:nvPr>
        </p:nvSpPr>
        <p:spPr>
          <a:xfrm>
            <a:off x="9410699" y="6377940"/>
            <a:ext cx="443929" cy="25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19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Overview</a:t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391676" y="987996"/>
            <a:ext cx="9285723" cy="4727004"/>
          </a:xfrm>
          <a:prstGeom prst="rect">
            <a:avLst/>
          </a:prstGeom>
          <a:solidFill>
            <a:srgbClr val="D9D2E9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645450" y="1331000"/>
            <a:ext cx="278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Layer with parameters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" name="Google Shape;81;p4"/>
          <p:cNvGrpSpPr/>
          <p:nvPr/>
        </p:nvGrpSpPr>
        <p:grpSpPr>
          <a:xfrm>
            <a:off x="645451" y="1997917"/>
            <a:ext cx="4180324" cy="3031284"/>
            <a:chOff x="645451" y="1997917"/>
            <a:chExt cx="4180324" cy="3031284"/>
          </a:xfrm>
        </p:grpSpPr>
        <p:sp>
          <p:nvSpPr>
            <p:cNvPr id="82" name="Google Shape;82;p4"/>
            <p:cNvSpPr/>
            <p:nvPr/>
          </p:nvSpPr>
          <p:spPr>
            <a:xfrm>
              <a:off x="645451" y="1997917"/>
              <a:ext cx="4180324" cy="303128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4"/>
            <p:cNvSpPr txBox="1"/>
            <p:nvPr/>
          </p:nvSpPr>
          <p:spPr>
            <a:xfrm>
              <a:off x="729107" y="2095575"/>
              <a:ext cx="12788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Dense layer</a:t>
              </a: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4"/>
            <p:cNvGrpSpPr/>
            <p:nvPr/>
          </p:nvGrpSpPr>
          <p:grpSpPr>
            <a:xfrm>
              <a:off x="1007725" y="2565590"/>
              <a:ext cx="3437314" cy="2144700"/>
              <a:chOff x="1104471" y="2713462"/>
              <a:chExt cx="3437314" cy="2144700"/>
            </a:xfrm>
          </p:grpSpPr>
          <p:grpSp>
            <p:nvGrpSpPr>
              <p:cNvPr id="85" name="Google Shape;85;p4"/>
              <p:cNvGrpSpPr/>
              <p:nvPr/>
            </p:nvGrpSpPr>
            <p:grpSpPr>
              <a:xfrm>
                <a:off x="1104471" y="2713462"/>
                <a:ext cx="3437314" cy="451365"/>
                <a:chOff x="1104471" y="2713462"/>
                <a:chExt cx="3437314" cy="451365"/>
              </a:xfrm>
            </p:grpSpPr>
            <p:sp>
              <p:nvSpPr>
                <p:cNvPr id="86" name="Google Shape;86;p4"/>
                <p:cNvSpPr/>
                <p:nvPr/>
              </p:nvSpPr>
              <p:spPr>
                <a:xfrm>
                  <a:off x="1104471" y="2713462"/>
                  <a:ext cx="3437314" cy="451365"/>
                </a:xfrm>
                <a:prstGeom prst="rect">
                  <a:avLst/>
                </a:prstGeom>
                <a:solidFill>
                  <a:schemeClr val="accent4"/>
                </a:solidFill>
                <a:ln w="25400" cap="flat" cmpd="sng">
                  <a:solidFill>
                    <a:srgbClr val="5D487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" name="Google Shape;87;p4"/>
                <p:cNvSpPr txBox="1"/>
                <p:nvPr/>
              </p:nvSpPr>
              <p:spPr>
                <a:xfrm>
                  <a:off x="1748853" y="2756178"/>
                  <a:ext cx="2148345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sz="1800" b="0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initialize_parameters</a:t>
                  </a: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8" name="Google Shape;88;p4"/>
              <p:cNvGrpSpPr/>
              <p:nvPr/>
            </p:nvGrpSpPr>
            <p:grpSpPr>
              <a:xfrm>
                <a:off x="1104471" y="3277907"/>
                <a:ext cx="3437314" cy="1580255"/>
                <a:chOff x="1104471" y="3277907"/>
                <a:chExt cx="3437314" cy="1580255"/>
              </a:xfrm>
            </p:grpSpPr>
            <p:sp>
              <p:nvSpPr>
                <p:cNvPr id="89" name="Google Shape;89;p4"/>
                <p:cNvSpPr/>
                <p:nvPr/>
              </p:nvSpPr>
              <p:spPr>
                <a:xfrm>
                  <a:off x="1104471" y="3277907"/>
                  <a:ext cx="3437314" cy="451365"/>
                </a:xfrm>
                <a:prstGeom prst="rect">
                  <a:avLst/>
                </a:prstGeom>
                <a:solidFill>
                  <a:schemeClr val="accent4"/>
                </a:solidFill>
                <a:ln w="25400" cap="flat" cmpd="sng">
                  <a:solidFill>
                    <a:srgbClr val="5D487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" name="Google Shape;90;p4"/>
                <p:cNvSpPr txBox="1"/>
                <p:nvPr/>
              </p:nvSpPr>
              <p:spPr>
                <a:xfrm>
                  <a:off x="2349593" y="3318923"/>
                  <a:ext cx="1028299" cy="36929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sz="1800" b="0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forward</a:t>
                  </a: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" name="Google Shape;91;p4"/>
                <p:cNvSpPr/>
                <p:nvPr/>
              </p:nvSpPr>
              <p:spPr>
                <a:xfrm>
                  <a:off x="1104471" y="3842352"/>
                  <a:ext cx="3437314" cy="451365"/>
                </a:xfrm>
                <a:prstGeom prst="rect">
                  <a:avLst/>
                </a:prstGeom>
                <a:solidFill>
                  <a:schemeClr val="accent4"/>
                </a:solidFill>
                <a:ln w="25400" cap="flat" cmpd="sng">
                  <a:solidFill>
                    <a:srgbClr val="5D487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" name="Google Shape;92;p4"/>
                <p:cNvSpPr txBox="1"/>
                <p:nvPr/>
              </p:nvSpPr>
              <p:spPr>
                <a:xfrm>
                  <a:off x="2286825" y="3880384"/>
                  <a:ext cx="109106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sz="1800" b="0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backward</a:t>
                  </a: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" name="Google Shape;93;p4"/>
                <p:cNvSpPr/>
                <p:nvPr/>
              </p:nvSpPr>
              <p:spPr>
                <a:xfrm>
                  <a:off x="1104471" y="4406797"/>
                  <a:ext cx="3437314" cy="451365"/>
                </a:xfrm>
                <a:prstGeom prst="rect">
                  <a:avLst/>
                </a:prstGeom>
                <a:solidFill>
                  <a:schemeClr val="accent4"/>
                </a:solidFill>
                <a:ln w="25400" cap="flat" cmpd="sng">
                  <a:solidFill>
                    <a:srgbClr val="5D487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" name="Google Shape;94;p4"/>
                <p:cNvSpPr txBox="1"/>
                <p:nvPr/>
              </p:nvSpPr>
              <p:spPr>
                <a:xfrm>
                  <a:off x="2398774" y="4451684"/>
                  <a:ext cx="84850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sz="1800" b="0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update</a:t>
                  </a: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95" name="Google Shape;95;p4"/>
          <p:cNvGrpSpPr/>
          <p:nvPr/>
        </p:nvGrpSpPr>
        <p:grpSpPr>
          <a:xfrm>
            <a:off x="5198725" y="1997917"/>
            <a:ext cx="4180324" cy="3031284"/>
            <a:chOff x="645451" y="1997917"/>
            <a:chExt cx="4180324" cy="3031284"/>
          </a:xfrm>
        </p:grpSpPr>
        <p:sp>
          <p:nvSpPr>
            <p:cNvPr id="96" name="Google Shape;96;p4"/>
            <p:cNvSpPr/>
            <p:nvPr/>
          </p:nvSpPr>
          <p:spPr>
            <a:xfrm>
              <a:off x="645451" y="1997917"/>
              <a:ext cx="4180324" cy="303128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4"/>
            <p:cNvSpPr txBox="1"/>
            <p:nvPr/>
          </p:nvSpPr>
          <p:spPr>
            <a:xfrm>
              <a:off x="729107" y="2095575"/>
              <a:ext cx="24755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Activation function layer</a:t>
              </a: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8" name="Google Shape;98;p4"/>
            <p:cNvGrpSpPr/>
            <p:nvPr/>
          </p:nvGrpSpPr>
          <p:grpSpPr>
            <a:xfrm>
              <a:off x="1074119" y="3130035"/>
              <a:ext cx="3437314" cy="1015810"/>
              <a:chOff x="1170865" y="3277907"/>
              <a:chExt cx="3437314" cy="1015810"/>
            </a:xfrm>
          </p:grpSpPr>
          <p:sp>
            <p:nvSpPr>
              <p:cNvPr id="99" name="Google Shape;99;p4"/>
              <p:cNvSpPr/>
              <p:nvPr/>
            </p:nvSpPr>
            <p:spPr>
              <a:xfrm>
                <a:off x="1170865" y="3277907"/>
                <a:ext cx="3437314" cy="45136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5D487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4"/>
              <p:cNvSpPr txBox="1"/>
              <p:nvPr/>
            </p:nvSpPr>
            <p:spPr>
              <a:xfrm>
                <a:off x="2415987" y="3318923"/>
                <a:ext cx="102829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forward</a:t>
                </a: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4"/>
              <p:cNvSpPr/>
              <p:nvPr/>
            </p:nvSpPr>
            <p:spPr>
              <a:xfrm>
                <a:off x="1170865" y="3842352"/>
                <a:ext cx="3437314" cy="45136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5D487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4"/>
              <p:cNvSpPr txBox="1"/>
              <p:nvPr/>
            </p:nvSpPr>
            <p:spPr>
              <a:xfrm>
                <a:off x="2353219" y="3880384"/>
                <a:ext cx="109106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backward</a:t>
                </a: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3" name="Google Shape;103;p4"/>
          <p:cNvSpPr txBox="1"/>
          <p:nvPr/>
        </p:nvSpPr>
        <p:spPr>
          <a:xfrm>
            <a:off x="5161425" y="1331007"/>
            <a:ext cx="26529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Layer without parameters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"/>
          <p:cNvSpPr txBox="1">
            <a:spLocks noGrp="1"/>
          </p:cNvSpPr>
          <p:nvPr>
            <p:ph type="sldNum" idx="12"/>
          </p:nvPr>
        </p:nvSpPr>
        <p:spPr>
          <a:xfrm>
            <a:off x="9410699" y="6377940"/>
            <a:ext cx="443929" cy="25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19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Overview</a:t>
            </a: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391676" y="987996"/>
            <a:ext cx="9285723" cy="5717604"/>
          </a:xfrm>
          <a:prstGeom prst="rect">
            <a:avLst/>
          </a:prstGeom>
          <a:solidFill>
            <a:srgbClr val="D5A6B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533400" y="1128750"/>
            <a:ext cx="92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latin typeface="Calibri"/>
                <a:ea typeface="Calibri"/>
                <a:cs typeface="Calibri"/>
                <a:sym typeface="Calibri"/>
              </a:rPr>
              <a:t>Model</a:t>
            </a:r>
            <a:endParaRPr sz="1400" b="1" i="0" u="none" strike="noStrike" cap="none"/>
          </a:p>
        </p:txBody>
      </p:sp>
      <p:sp>
        <p:nvSpPr>
          <p:cNvPr id="112" name="Google Shape;112;p5"/>
          <p:cNvSpPr/>
          <p:nvPr/>
        </p:nvSpPr>
        <p:spPr>
          <a:xfrm>
            <a:off x="5857024" y="2135509"/>
            <a:ext cx="3053740" cy="538627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model_initialize_parameters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5857024" y="3717274"/>
            <a:ext cx="3053740" cy="480555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compute_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5865989" y="5235333"/>
            <a:ext cx="3053740" cy="496019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model_update_parameters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5"/>
          <p:cNvSpPr/>
          <p:nvPr/>
        </p:nvSpPr>
        <p:spPr>
          <a:xfrm>
            <a:off x="5855992" y="4468571"/>
            <a:ext cx="3063738" cy="496019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model_backward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5857024" y="2952764"/>
            <a:ext cx="3053740" cy="496019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model_forward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5"/>
          <p:cNvCxnSpPr>
            <a:stCxn id="112" idx="2"/>
            <a:endCxn id="116" idx="0"/>
          </p:cNvCxnSpPr>
          <p:nvPr/>
        </p:nvCxnSpPr>
        <p:spPr>
          <a:xfrm>
            <a:off x="7383894" y="2674136"/>
            <a:ext cx="0" cy="278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8" name="Google Shape;118;p5"/>
          <p:cNvCxnSpPr>
            <a:stCxn id="113" idx="2"/>
            <a:endCxn id="115" idx="0"/>
          </p:cNvCxnSpPr>
          <p:nvPr/>
        </p:nvCxnSpPr>
        <p:spPr>
          <a:xfrm>
            <a:off x="7383894" y="4197829"/>
            <a:ext cx="3900" cy="27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19" name="Google Shape;119;p5"/>
          <p:cNvGrpSpPr/>
          <p:nvPr/>
        </p:nvGrpSpPr>
        <p:grpSpPr>
          <a:xfrm>
            <a:off x="1416043" y="1968587"/>
            <a:ext cx="2632934" cy="3977927"/>
            <a:chOff x="993451" y="1887500"/>
            <a:chExt cx="2632934" cy="3977927"/>
          </a:xfrm>
        </p:grpSpPr>
        <p:sp>
          <p:nvSpPr>
            <p:cNvPr id="120" name="Google Shape;120;p5"/>
            <p:cNvSpPr/>
            <p:nvPr/>
          </p:nvSpPr>
          <p:spPr>
            <a:xfrm>
              <a:off x="995236" y="1887500"/>
              <a:ext cx="2631149" cy="496019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Dense layer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994879" y="2532508"/>
              <a:ext cx="2631149" cy="496019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Activation function layer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994522" y="3177516"/>
              <a:ext cx="2631149" cy="496019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Dense layer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994165" y="3822524"/>
              <a:ext cx="2631149" cy="496019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Activation function layer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993808" y="4724400"/>
              <a:ext cx="2631149" cy="496019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Dense layer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993451" y="5369408"/>
              <a:ext cx="2631149" cy="496019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Activation function layer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"/>
            <p:cNvSpPr txBox="1"/>
            <p:nvPr/>
          </p:nvSpPr>
          <p:spPr>
            <a:xfrm>
              <a:off x="2137343" y="426720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…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7" name="Google Shape;127;p5"/>
          <p:cNvCxnSpPr>
            <a:stCxn id="116" idx="2"/>
            <a:endCxn id="113" idx="0"/>
          </p:cNvCxnSpPr>
          <p:nvPr/>
        </p:nvCxnSpPr>
        <p:spPr>
          <a:xfrm>
            <a:off x="7383894" y="3448783"/>
            <a:ext cx="0" cy="268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8" name="Google Shape;128;p5"/>
          <p:cNvCxnSpPr>
            <a:stCxn id="115" idx="2"/>
            <a:endCxn id="114" idx="0"/>
          </p:cNvCxnSpPr>
          <p:nvPr/>
        </p:nvCxnSpPr>
        <p:spPr>
          <a:xfrm>
            <a:off x="7387861" y="4964590"/>
            <a:ext cx="5100" cy="27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9" name="Google Shape;129;p5"/>
          <p:cNvCxnSpPr>
            <a:stCxn id="114" idx="1"/>
          </p:cNvCxnSpPr>
          <p:nvPr/>
        </p:nvCxnSpPr>
        <p:spPr>
          <a:xfrm rot="10800000">
            <a:off x="5181689" y="5483343"/>
            <a:ext cx="684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0" name="Google Shape;130;p5"/>
          <p:cNvCxnSpPr/>
          <p:nvPr/>
        </p:nvCxnSpPr>
        <p:spPr>
          <a:xfrm rot="10800000">
            <a:off x="5181600" y="3200773"/>
            <a:ext cx="0" cy="228256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1" name="Google Shape;131;p5"/>
          <p:cNvCxnSpPr>
            <a:endCxn id="116" idx="1"/>
          </p:cNvCxnSpPr>
          <p:nvPr/>
        </p:nvCxnSpPr>
        <p:spPr>
          <a:xfrm>
            <a:off x="5181724" y="3200774"/>
            <a:ext cx="67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2" name="Google Shape;132;p5"/>
          <p:cNvSpPr txBox="1">
            <a:spLocks noGrp="1"/>
          </p:cNvSpPr>
          <p:nvPr>
            <p:ph type="sldNum" idx="12"/>
          </p:nvPr>
        </p:nvSpPr>
        <p:spPr>
          <a:xfrm>
            <a:off x="9410699" y="6377940"/>
            <a:ext cx="443929" cy="25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19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Basic Implementation (65%)</a:t>
            </a:r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1"/>
          </p:nvPr>
        </p:nvSpPr>
        <p:spPr>
          <a:xfrm>
            <a:off x="298450" y="1335087"/>
            <a:ext cx="9318600" cy="53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b="1" i="0">
                <a:solidFill>
                  <a:srgbClr val="212121"/>
                </a:solidFill>
              </a:rPr>
              <a:t>Section 1: Neural network implementation (30%)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600" b="1" i="0">
                <a:solidFill>
                  <a:srgbClr val="212121"/>
                </a:solidFill>
              </a:rPr>
              <a:t>Part 1: Linear layer (</a:t>
            </a:r>
            <a:r>
              <a:rPr lang="en-US" sz="2600" b="1" i="0">
                <a:solidFill>
                  <a:srgbClr val="538CD5"/>
                </a:solidFill>
              </a:rPr>
              <a:t>10%</a:t>
            </a:r>
            <a:r>
              <a:rPr lang="en-US" sz="2600" b="1" i="0">
                <a:solidFill>
                  <a:srgbClr val="212121"/>
                </a:solidFill>
              </a:rPr>
              <a:t>)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400" b="0" i="0">
                <a:solidFill>
                  <a:srgbClr val="212121"/>
                </a:solidFill>
              </a:rPr>
              <a:t>Step 1: Linear Initialize parameters (</a:t>
            </a:r>
            <a:r>
              <a:rPr lang="en-US" sz="2400" b="0" i="0">
                <a:solidFill>
                  <a:schemeClr val="accent1"/>
                </a:solidFill>
              </a:rPr>
              <a:t>0%</a:t>
            </a:r>
            <a:r>
              <a:rPr lang="en-US" sz="2400" b="0" i="0">
                <a:solidFill>
                  <a:srgbClr val="212121"/>
                </a:solidFill>
              </a:rPr>
              <a:t>)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400" b="0" i="0">
                <a:solidFill>
                  <a:srgbClr val="212121"/>
                </a:solidFill>
              </a:rPr>
              <a:t>Step 2: Linear forward (</a:t>
            </a:r>
            <a:r>
              <a:rPr lang="en-US" sz="2400" b="0" i="0">
                <a:solidFill>
                  <a:schemeClr val="accent1"/>
                </a:solidFill>
              </a:rPr>
              <a:t>4%</a:t>
            </a:r>
            <a:r>
              <a:rPr lang="en-US" sz="2400" b="0" i="0">
                <a:solidFill>
                  <a:srgbClr val="212121"/>
                </a:solidFill>
              </a:rPr>
              <a:t>)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400" b="0" i="0">
                <a:solidFill>
                  <a:srgbClr val="212121"/>
                </a:solidFill>
              </a:rPr>
              <a:t>Step 3: Linear backward (</a:t>
            </a:r>
            <a:r>
              <a:rPr lang="en-US" sz="2400" b="0" i="0">
                <a:solidFill>
                  <a:schemeClr val="accent1"/>
                </a:solidFill>
              </a:rPr>
              <a:t>4%</a:t>
            </a:r>
            <a:r>
              <a:rPr lang="en-US" sz="2400" b="0" i="0">
                <a:solidFill>
                  <a:srgbClr val="212121"/>
                </a:solidFill>
              </a:rPr>
              <a:t>)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400" b="0" i="0">
                <a:solidFill>
                  <a:srgbClr val="212121"/>
                </a:solidFill>
              </a:rPr>
              <a:t>Step 4: Linear update parameters (</a:t>
            </a:r>
            <a:r>
              <a:rPr lang="en-US" sz="2400" b="0" i="0">
                <a:solidFill>
                  <a:schemeClr val="accent1"/>
                </a:solidFill>
              </a:rPr>
              <a:t>2%</a:t>
            </a:r>
            <a:r>
              <a:rPr lang="en-US" sz="2400" b="0" i="0">
                <a:solidFill>
                  <a:srgbClr val="212121"/>
                </a:solidFill>
              </a:rPr>
              <a:t>)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600" b="1" i="0">
                <a:solidFill>
                  <a:srgbClr val="212121"/>
                </a:solidFill>
              </a:rPr>
              <a:t>Part 2: Activation function layer (</a:t>
            </a:r>
            <a:r>
              <a:rPr lang="en-US" sz="2600" b="1" i="0">
                <a:solidFill>
                  <a:srgbClr val="538CD5"/>
                </a:solidFill>
              </a:rPr>
              <a:t>10%</a:t>
            </a:r>
            <a:r>
              <a:rPr lang="en-US" sz="2600" b="1" i="0">
                <a:solidFill>
                  <a:srgbClr val="212121"/>
                </a:solidFill>
              </a:rPr>
              <a:t>)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400" b="0" i="0">
                <a:solidFill>
                  <a:srgbClr val="212121"/>
                </a:solidFill>
              </a:rPr>
              <a:t>Step 1: Activation forward (</a:t>
            </a:r>
            <a:r>
              <a:rPr lang="en-US" sz="2400" b="0" i="0">
                <a:solidFill>
                  <a:schemeClr val="accent1"/>
                </a:solidFill>
              </a:rPr>
              <a:t>5%</a:t>
            </a:r>
            <a:r>
              <a:rPr lang="en-US" sz="2400" b="0" i="0">
                <a:solidFill>
                  <a:srgbClr val="212121"/>
                </a:solidFill>
              </a:rPr>
              <a:t>)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400" b="0" i="0">
                <a:solidFill>
                  <a:srgbClr val="212121"/>
                </a:solidFill>
              </a:rPr>
              <a:t>Step 2: Activation backward (</a:t>
            </a:r>
            <a:r>
              <a:rPr lang="en-US" sz="2400" b="0" i="0">
                <a:solidFill>
                  <a:schemeClr val="accent1"/>
                </a:solidFill>
              </a:rPr>
              <a:t>5%</a:t>
            </a:r>
            <a:r>
              <a:rPr lang="en-US" sz="2400" b="0" i="0">
                <a:solidFill>
                  <a:srgbClr val="212121"/>
                </a:solidFill>
              </a:rPr>
              <a:t>)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600" b="1" i="0">
                <a:solidFill>
                  <a:srgbClr val="212121"/>
                </a:solidFill>
              </a:rPr>
              <a:t>Part 3: Build model (</a:t>
            </a:r>
            <a:r>
              <a:rPr lang="en-US" sz="2600" b="1" i="0">
                <a:solidFill>
                  <a:srgbClr val="538CD5"/>
                </a:solidFill>
              </a:rPr>
              <a:t>10%</a:t>
            </a:r>
            <a:r>
              <a:rPr lang="en-US" sz="2600" b="1" i="0">
                <a:solidFill>
                  <a:srgbClr val="212121"/>
                </a:solidFill>
              </a:rPr>
              <a:t>)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400" b="0" i="0">
                <a:solidFill>
                  <a:srgbClr val="212121"/>
                </a:solidFill>
              </a:rPr>
              <a:t>Step 1: Model Initialize parameters (</a:t>
            </a:r>
            <a:r>
              <a:rPr lang="en-US" sz="2400" b="0" i="0">
                <a:solidFill>
                  <a:schemeClr val="accent1"/>
                </a:solidFill>
              </a:rPr>
              <a:t>0%</a:t>
            </a:r>
            <a:r>
              <a:rPr lang="en-US" sz="2400" b="0" i="0">
                <a:solidFill>
                  <a:srgbClr val="212121"/>
                </a:solidFill>
              </a:rPr>
              <a:t>)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400" b="0" i="0">
                <a:solidFill>
                  <a:srgbClr val="212121"/>
                </a:solidFill>
              </a:rPr>
              <a:t>Step 2: Model forward (</a:t>
            </a:r>
            <a:r>
              <a:rPr lang="en-US" sz="2400" b="0" i="0">
                <a:solidFill>
                  <a:schemeClr val="accent1"/>
                </a:solidFill>
              </a:rPr>
              <a:t>4%</a:t>
            </a:r>
            <a:r>
              <a:rPr lang="en-US" sz="2400" b="0" i="0">
                <a:solidFill>
                  <a:srgbClr val="212121"/>
                </a:solidFill>
              </a:rPr>
              <a:t>)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400" b="0" i="0">
                <a:solidFill>
                  <a:srgbClr val="212121"/>
                </a:solidFill>
              </a:rPr>
              <a:t>Step 3: Model backward (</a:t>
            </a:r>
            <a:r>
              <a:rPr lang="en-US" sz="2400" b="0" i="0">
                <a:solidFill>
                  <a:schemeClr val="accent1"/>
                </a:solidFill>
              </a:rPr>
              <a:t>4%</a:t>
            </a:r>
            <a:r>
              <a:rPr lang="en-US" sz="2400" b="0" i="0">
                <a:solidFill>
                  <a:srgbClr val="212121"/>
                </a:solidFill>
              </a:rPr>
              <a:t>)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400" b="0" i="0">
                <a:solidFill>
                  <a:srgbClr val="212121"/>
                </a:solidFill>
              </a:rPr>
              <a:t>Step 4: Model update parameters (</a:t>
            </a:r>
            <a:r>
              <a:rPr lang="en-US" sz="2400" b="0" i="0">
                <a:solidFill>
                  <a:schemeClr val="accent1"/>
                </a:solidFill>
              </a:rPr>
              <a:t>2%</a:t>
            </a:r>
            <a:r>
              <a:rPr lang="en-US" sz="2400" b="0" i="0">
                <a:solidFill>
                  <a:srgbClr val="212121"/>
                </a:solidFill>
              </a:rPr>
              <a:t>)</a:t>
            </a:r>
            <a:endParaRPr/>
          </a:p>
        </p:txBody>
      </p:sp>
      <p:sp>
        <p:nvSpPr>
          <p:cNvPr id="139" name="Google Shape;139;p6"/>
          <p:cNvSpPr txBox="1">
            <a:spLocks noGrp="1"/>
          </p:cNvSpPr>
          <p:nvPr>
            <p:ph type="sldNum" idx="12"/>
          </p:nvPr>
        </p:nvSpPr>
        <p:spPr>
          <a:xfrm>
            <a:off x="9410699" y="6377940"/>
            <a:ext cx="443929" cy="25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19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Basic Implementation (65%)</a:t>
            </a: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298450" y="1335087"/>
            <a:ext cx="9318600" cy="47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b="1"/>
              <a:t>Section 2: Loss function (10%)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600"/>
              <a:t>Part 1: Binary cross-entropy loss (</a:t>
            </a:r>
            <a:r>
              <a:rPr lang="en-US" sz="2600">
                <a:solidFill>
                  <a:srgbClr val="538CD5"/>
                </a:solidFill>
              </a:rPr>
              <a:t>5%</a:t>
            </a:r>
            <a:r>
              <a:rPr lang="en-US" sz="2600"/>
              <a:t>)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600"/>
              <a:t>Part 2: Categorical cross-entropy loss (</a:t>
            </a:r>
            <a:r>
              <a:rPr lang="en-US" sz="2600">
                <a:solidFill>
                  <a:srgbClr val="538CD5"/>
                </a:solidFill>
              </a:rPr>
              <a:t>5%</a:t>
            </a:r>
            <a:r>
              <a:rPr lang="en-US" sz="2600"/>
              <a:t>)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600"/>
              <a:t>Part 3: Mean square error (</a:t>
            </a:r>
            <a:r>
              <a:rPr lang="en-US" sz="2600">
                <a:solidFill>
                  <a:schemeClr val="accent1"/>
                </a:solidFill>
              </a:rPr>
              <a:t>0%</a:t>
            </a:r>
            <a:r>
              <a:rPr lang="en-US" sz="2600"/>
              <a:t>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b="1"/>
              <a:t>Section 3: Training and prediction (25%)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600"/>
              <a:t>Part 1: Training function &amp; batch function (</a:t>
            </a:r>
            <a:r>
              <a:rPr lang="en-US" sz="2600">
                <a:solidFill>
                  <a:srgbClr val="538CD5"/>
                </a:solidFill>
              </a:rPr>
              <a:t>5%</a:t>
            </a:r>
            <a:r>
              <a:rPr lang="en-US" sz="2600"/>
              <a:t>)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600"/>
              <a:t>Part 2: Regression (</a:t>
            </a:r>
            <a:r>
              <a:rPr lang="en-US" sz="2600">
                <a:solidFill>
                  <a:srgbClr val="4A86E8"/>
                </a:solidFill>
              </a:rPr>
              <a:t>10%</a:t>
            </a:r>
            <a:r>
              <a:rPr lang="en-US" sz="2600"/>
              <a:t>)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400"/>
              <a:t>Baseline : MAE &lt;= 0.05 (</a:t>
            </a:r>
            <a:r>
              <a:rPr lang="en-US" sz="2400">
                <a:solidFill>
                  <a:srgbClr val="538CD5"/>
                </a:solidFill>
              </a:rPr>
              <a:t>5%</a:t>
            </a:r>
            <a:r>
              <a:rPr lang="en-US" sz="2400"/>
              <a:t>) </a:t>
            </a:r>
            <a:endParaRPr sz="2400"/>
          </a:p>
          <a:p>
            <a:pPr marL="8001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400"/>
              <a:t>Submit </a:t>
            </a:r>
            <a:r>
              <a:rPr lang="en-US" sz="2400">
                <a:solidFill>
                  <a:schemeClr val="dk1"/>
                </a:solidFill>
              </a:rPr>
              <a:t>“</a:t>
            </a:r>
            <a:r>
              <a:rPr lang="en-US" sz="2400" b="1">
                <a:solidFill>
                  <a:schemeClr val="dk1"/>
                </a:solidFill>
              </a:rPr>
              <a:t>Lab4_basic_regression.gif</a:t>
            </a:r>
            <a:r>
              <a:rPr lang="en-US" sz="2400">
                <a:solidFill>
                  <a:schemeClr val="dk1"/>
                </a:solidFill>
              </a:rPr>
              <a:t>”</a:t>
            </a:r>
            <a:r>
              <a:rPr lang="en-US" sz="2400" i="1"/>
              <a:t> </a:t>
            </a:r>
            <a:r>
              <a:rPr lang="en-US" sz="2400"/>
              <a:t>(</a:t>
            </a:r>
            <a:r>
              <a:rPr lang="en-US" sz="2400">
                <a:solidFill>
                  <a:schemeClr val="accent1"/>
                </a:solidFill>
              </a:rPr>
              <a:t>5%</a:t>
            </a:r>
            <a:r>
              <a:rPr lang="en-US" sz="2400"/>
              <a:t>)</a:t>
            </a:r>
            <a:endParaRPr sz="2400" i="1"/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600"/>
              <a:t>Part 3: Binary classification (</a:t>
            </a:r>
            <a:r>
              <a:rPr lang="en-US" sz="2600">
                <a:solidFill>
                  <a:srgbClr val="4A86E8"/>
                </a:solidFill>
              </a:rPr>
              <a:t>10%</a:t>
            </a:r>
            <a:r>
              <a:rPr lang="en-US" sz="2600"/>
              <a:t>) </a:t>
            </a:r>
            <a:endParaRPr sz="2800"/>
          </a:p>
          <a:p>
            <a:pPr marL="8001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400"/>
              <a:t>Baseline : Public f1 score &gt;= 0.8 (</a:t>
            </a:r>
            <a:r>
              <a:rPr lang="en-US" sz="2400">
                <a:solidFill>
                  <a:schemeClr val="accent1"/>
                </a:solidFill>
              </a:rPr>
              <a:t>5%</a:t>
            </a:r>
            <a:r>
              <a:rPr lang="en-US" sz="2400"/>
              <a:t>)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400"/>
              <a:t>Baseline : Private f1 score &gt;= 0.8 (</a:t>
            </a:r>
            <a:r>
              <a:rPr lang="en-US" sz="2400">
                <a:solidFill>
                  <a:schemeClr val="accent1"/>
                </a:solidFill>
              </a:rPr>
              <a:t>5%</a:t>
            </a:r>
            <a:r>
              <a:rPr lang="en-US" sz="2400"/>
              <a:t>)</a:t>
            </a:r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sldNum" idx="12"/>
          </p:nvPr>
        </p:nvSpPr>
        <p:spPr>
          <a:xfrm>
            <a:off x="9410699" y="6377940"/>
            <a:ext cx="443929" cy="25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19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Advanced Implementation (30%)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8"/>
          <p:cNvSpPr txBox="1">
            <a:spLocks noGrp="1"/>
          </p:cNvSpPr>
          <p:nvPr>
            <p:ph type="body" idx="1"/>
          </p:nvPr>
        </p:nvSpPr>
        <p:spPr>
          <a:xfrm>
            <a:off x="298450" y="1335087"/>
            <a:ext cx="9318600" cy="19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b="1"/>
              <a:t>Multi-class </a:t>
            </a:r>
            <a:r>
              <a:rPr lang="en-US" sz="2600" b="1"/>
              <a:t>classification</a:t>
            </a:r>
            <a:endParaRPr/>
          </a:p>
          <a:p>
            <a:pPr marL="80010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2700"/>
              <a:t>Baseline : Public f1 score &gt;= 0.6 (5%)</a:t>
            </a:r>
            <a:endParaRPr sz="2100"/>
          </a:p>
          <a:p>
            <a:pPr marL="80010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2700"/>
              <a:t>Baseline : Private f1 score &gt;= 0.6 (10%)</a:t>
            </a:r>
            <a:endParaRPr sz="2100"/>
          </a:p>
          <a:p>
            <a:pPr marL="80010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2700"/>
              <a:t>Private Ranking (15%)</a:t>
            </a:r>
            <a:endParaRPr sz="27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8"/>
          <p:cNvSpPr txBox="1">
            <a:spLocks noGrp="1"/>
          </p:cNvSpPr>
          <p:nvPr>
            <p:ph type="sldNum" idx="12"/>
          </p:nvPr>
        </p:nvSpPr>
        <p:spPr>
          <a:xfrm>
            <a:off x="9410699" y="6377940"/>
            <a:ext cx="443929" cy="25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1685</Words>
  <Application>Microsoft Office PowerPoint</Application>
  <PresentationFormat>A4 紙張 (210x297 公釐)</PresentationFormat>
  <Paragraphs>278</Paragraphs>
  <Slides>29</Slides>
  <Notes>29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6" baseType="lpstr">
      <vt:lpstr>Arial</vt:lpstr>
      <vt:lpstr>Inter</vt:lpstr>
      <vt:lpstr>Comic Sans MS</vt:lpstr>
      <vt:lpstr>Calibri</vt:lpstr>
      <vt:lpstr>DFKai-SB</vt:lpstr>
      <vt:lpstr>Noto Sans Symbols</vt:lpstr>
      <vt:lpstr>Office Theme</vt:lpstr>
      <vt:lpstr>PowerPoint 簡報</vt:lpstr>
      <vt:lpstr>Introduction</vt:lpstr>
      <vt:lpstr>Goal</vt:lpstr>
      <vt:lpstr>Grading Policy</vt:lpstr>
      <vt:lpstr>Overview</vt:lpstr>
      <vt:lpstr>Overview</vt:lpstr>
      <vt:lpstr>Basic Implementation (65%)</vt:lpstr>
      <vt:lpstr>Basic Implementation (65%)</vt:lpstr>
      <vt:lpstr>Advanced Implementation (30%)</vt:lpstr>
      <vt:lpstr>Loss function and Activation function</vt:lpstr>
      <vt:lpstr>Data (Simulation data)</vt:lpstr>
      <vt:lpstr>Data (OCT scans)</vt:lpstr>
      <vt:lpstr>Data (OCT scans)</vt:lpstr>
      <vt:lpstr>Output .csv file format</vt:lpstr>
      <vt:lpstr>Output .csv file format</vt:lpstr>
      <vt:lpstr>Output .csv file format</vt:lpstr>
      <vt:lpstr>Output .npy File Format</vt:lpstr>
      <vt:lpstr>Evaluation Metric</vt:lpstr>
      <vt:lpstr>Evaluation Metric</vt:lpstr>
      <vt:lpstr>Given Items </vt:lpstr>
      <vt:lpstr>Template</vt:lpstr>
      <vt:lpstr> </vt:lpstr>
      <vt:lpstr>Kaggle</vt:lpstr>
      <vt:lpstr>Kaggle</vt:lpstr>
      <vt:lpstr>Kaggle</vt:lpstr>
      <vt:lpstr>Basic &amp; Advanced Report (5%)</vt:lpstr>
      <vt:lpstr>Requirement</vt:lpstr>
      <vt:lpstr>Penalty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Ruen-Rone Lee</dc:creator>
  <cp:lastModifiedBy>余佳軒</cp:lastModifiedBy>
  <cp:revision>1</cp:revision>
  <dcterms:created xsi:type="dcterms:W3CDTF">2020-09-22T08:31:53Z</dcterms:created>
  <dcterms:modified xsi:type="dcterms:W3CDTF">2024-10-31T02:08:36Z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2020-04-15T00:00:00Z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2020-09-22T00:00:00Z</vt:filetime>
  </property>
</Properties>
</file>