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81" r:id="rId2"/>
    <p:sldId id="257" r:id="rId3"/>
    <p:sldId id="282" r:id="rId4"/>
    <p:sldId id="298" r:id="rId5"/>
    <p:sldId id="300" r:id="rId6"/>
    <p:sldId id="306" r:id="rId7"/>
    <p:sldId id="283" r:id="rId8"/>
    <p:sldId id="301" r:id="rId9"/>
    <p:sldId id="292" r:id="rId10"/>
    <p:sldId id="294" r:id="rId11"/>
    <p:sldId id="309" r:id="rId12"/>
    <p:sldId id="311" r:id="rId13"/>
    <p:sldId id="290" r:id="rId14"/>
    <p:sldId id="293" r:id="rId15"/>
    <p:sldId id="307" r:id="rId16"/>
    <p:sldId id="308" r:id="rId17"/>
    <p:sldId id="279" r:id="rId18"/>
    <p:sldId id="280" r:id="rId19"/>
    <p:sldId id="285" r:id="rId20"/>
    <p:sldId id="295" r:id="rId21"/>
    <p:sldId id="289" r:id="rId22"/>
    <p:sldId id="288" r:id="rId23"/>
  </p:sldIdLst>
  <p:sldSz cx="9906000" cy="6858000" type="A4"/>
  <p:notesSz cx="9906000" cy="6858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7FB6B3-4ACA-4CFD-ACD2-A7C490A2ECCE}" v="10" dt="2024-11-11T03:47:46.709"/>
    <p1510:client id="{D614E244-8430-634A-8EB9-A3125FADD820}" v="4" dt="2024-11-11T03:50:02.7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snapToGrid="0">
      <p:cViewPr varScale="1">
        <p:scale>
          <a:sx n="105" d="100"/>
          <a:sy n="105" d="100"/>
        </p:scale>
        <p:origin x="1592" y="17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en-TW"/>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54CE2DA4-D712-E744-A224-7CF68A81C86E}" type="datetimeFigureOut">
              <a:rPr lang="en-TW" smtClean="0"/>
              <a:t>2024/11/11</a:t>
            </a:fld>
            <a:endParaRPr lang="en-TW"/>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en-TW"/>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TW"/>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endParaRPr lang="en-TW"/>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0370BD5A-EE0B-9749-B553-AA1C64871138}" type="slidenum">
              <a:rPr lang="en-TW" smtClean="0"/>
              <a:t>‹#›</a:t>
            </a:fld>
            <a:endParaRPr lang="en-TW"/>
          </a:p>
        </p:txBody>
      </p:sp>
    </p:spTree>
    <p:extLst>
      <p:ext uri="{BB962C8B-B14F-4D97-AF65-F5344CB8AC3E}">
        <p14:creationId xmlns:p14="http://schemas.microsoft.com/office/powerpoint/2010/main" val="2003759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0370BD5A-EE0B-9749-B553-AA1C64871138}" type="slidenum">
              <a:rPr lang="en-TW" smtClean="0"/>
              <a:t>2</a:t>
            </a:fld>
            <a:endParaRPr lang="en-TW"/>
          </a:p>
        </p:txBody>
      </p:sp>
    </p:spTree>
    <p:extLst>
      <p:ext uri="{BB962C8B-B14F-4D97-AF65-F5344CB8AC3E}">
        <p14:creationId xmlns:p14="http://schemas.microsoft.com/office/powerpoint/2010/main" val="1841399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7: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7: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38:notes"/>
          <p:cNvSpPr txBox="1">
            <a:spLocks noGrp="1"/>
          </p:cNvSpPr>
          <p:nvPr>
            <p:ph type="body" idx="1"/>
          </p:nvPr>
        </p:nvSpPr>
        <p:spPr>
          <a:xfrm>
            <a:off x="990600" y="3300413"/>
            <a:ext cx="79248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p38:notes"/>
          <p:cNvSpPr>
            <a:spLocks noGrp="1" noRot="1" noChangeAspect="1"/>
          </p:cNvSpPr>
          <p:nvPr>
            <p:ph type="sldImg" idx="2"/>
          </p:nvPr>
        </p:nvSpPr>
        <p:spPr>
          <a:xfrm>
            <a:off x="3281363" y="857250"/>
            <a:ext cx="3343275"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en-US" altLang="zh-TW"/>
          </a:p>
        </p:txBody>
      </p:sp>
      <p:sp>
        <p:nvSpPr>
          <p:cNvPr id="4" name="投影片編號版面配置區 3"/>
          <p:cNvSpPr>
            <a:spLocks noGrp="1"/>
          </p:cNvSpPr>
          <p:nvPr>
            <p:ph type="sldNum" sz="quarter" idx="5"/>
          </p:nvPr>
        </p:nvSpPr>
        <p:spPr/>
        <p:txBody>
          <a:bodyPr/>
          <a:lstStyle/>
          <a:p>
            <a:fld id="{0370BD5A-EE0B-9749-B553-AA1C64871138}" type="slidenum">
              <a:rPr lang="en-TW" smtClean="0"/>
              <a:t>19</a:t>
            </a:fld>
            <a:endParaRPr lang="en-TW"/>
          </a:p>
        </p:txBody>
      </p:sp>
    </p:spTree>
    <p:extLst>
      <p:ext uri="{BB962C8B-B14F-4D97-AF65-F5344CB8AC3E}">
        <p14:creationId xmlns:p14="http://schemas.microsoft.com/office/powerpoint/2010/main" val="3362184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kumimoji="1" lang="zh-TW" altLang="en-US"/>
          </a:p>
        </p:txBody>
      </p:sp>
      <p:sp>
        <p:nvSpPr>
          <p:cNvPr id="4" name="投影片編號版面配置區 3"/>
          <p:cNvSpPr>
            <a:spLocks noGrp="1"/>
          </p:cNvSpPr>
          <p:nvPr>
            <p:ph type="sldNum" sz="quarter" idx="5"/>
          </p:nvPr>
        </p:nvSpPr>
        <p:spPr/>
        <p:txBody>
          <a:bodyPr/>
          <a:lstStyle/>
          <a:p>
            <a:fld id="{0370BD5A-EE0B-9749-B553-AA1C64871138}" type="slidenum">
              <a:rPr lang="en-TW" smtClean="0"/>
              <a:t>21</a:t>
            </a:fld>
            <a:endParaRPr lang="en-TW"/>
          </a:p>
        </p:txBody>
      </p:sp>
    </p:spTree>
    <p:extLst>
      <p:ext uri="{BB962C8B-B14F-4D97-AF65-F5344CB8AC3E}">
        <p14:creationId xmlns:p14="http://schemas.microsoft.com/office/powerpoint/2010/main" val="351459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42950" y="2125980"/>
            <a:ext cx="84201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368040" y="6377940"/>
            <a:ext cx="3169920" cy="276999"/>
          </a:xfrm>
        </p:spPr>
        <p:txBody>
          <a:bodyPr lIns="0" tIns="0" rIns="0" bIns="0"/>
          <a:lstStyle>
            <a:lvl1pPr algn="ctr">
              <a:defRPr>
                <a:solidFill>
                  <a:schemeClr val="tx1">
                    <a:tint val="75000"/>
                  </a:schemeClr>
                </a:solidFill>
              </a:defRPr>
            </a:lvl1pPr>
          </a:lstStyle>
          <a:p>
            <a:r>
              <a:rPr lang="en-US">
                <a:solidFill>
                  <a:srgbClr val="878787"/>
                </a:solidFill>
                <a:latin typeface="ArialMT"/>
              </a:rPr>
              <a:t>2024 CS 460200</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1344FD1-0EC7-D545-A854-F1ADDD9BF112}" type="datetime1">
              <a:rPr lang="en-US" smtClean="0"/>
              <a:t>11/11/24</a:t>
            </a:fld>
            <a:endParaRPr lang="en-US"/>
          </a:p>
        </p:txBody>
      </p:sp>
      <p:sp>
        <p:nvSpPr>
          <p:cNvPr id="6" name="Holder 6"/>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2024 CS 460200</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093B505-B6D9-AB46-88DE-B064F2241A95}" type="datetime1">
              <a:rPr lang="en-US" smtClean="0"/>
              <a:t>11/11/24</a:t>
            </a:fld>
            <a:endParaRPr lang="en-US"/>
          </a:p>
        </p:txBody>
      </p:sp>
      <p:sp>
        <p:nvSpPr>
          <p:cNvPr id="6" name="Holder 6"/>
          <p:cNvSpPr>
            <a:spLocks noGrp="1"/>
          </p:cNvSpPr>
          <p:nvPr>
            <p:ph type="sldNum" sz="quarter" idx="7"/>
          </p:nvPr>
        </p:nvSpPr>
        <p:spPr>
          <a:xfrm>
            <a:off x="9525000"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2024 CS 460200</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166547A-57FD-EE43-978D-AAD11F5E6E83}" type="datetime1">
              <a:rPr lang="en-US" smtClean="0"/>
              <a:t>11/11/24</a:t>
            </a:fld>
            <a:endParaRPr lang="en-US"/>
          </a:p>
        </p:txBody>
      </p:sp>
      <p:sp>
        <p:nvSpPr>
          <p:cNvPr id="7" name="Holder 7"/>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1" i="1">
                <a:solidFill>
                  <a:srgbClr val="006699"/>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2024 CS 460200</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39C0955D-070D-EE4B-981B-958B10722336}" type="datetime1">
              <a:rPr lang="en-US" smtClean="0"/>
              <a:t>11/11/24</a:t>
            </a:fld>
            <a:endParaRPr lang="en-US"/>
          </a:p>
        </p:txBody>
      </p:sp>
      <p:sp>
        <p:nvSpPr>
          <p:cNvPr id="5" name="Holder 5"/>
          <p:cNvSpPr>
            <a:spLocks noGrp="1"/>
          </p:cNvSpPr>
          <p:nvPr>
            <p:ph type="sldNum" sz="quarter" idx="7"/>
          </p:nvPr>
        </p:nvSpPr>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30ED979-ACFE-DD48-A584-ED6F4D362C42}" type="datetime1">
              <a:rPr lang="en-US" smtClean="0"/>
              <a:t>11/11/24</a:t>
            </a:fld>
            <a:endParaRPr lang="en-US"/>
          </a:p>
        </p:txBody>
      </p:sp>
      <p:sp>
        <p:nvSpPr>
          <p:cNvPr id="4" name="Holder 4"/>
          <p:cNvSpPr>
            <a:spLocks noGrp="1"/>
          </p:cNvSpPr>
          <p:nvPr>
            <p:ph type="sldNum" sz="quarter" idx="7"/>
          </p:nvPr>
        </p:nvSpPr>
        <p:spPr>
          <a:xfrm>
            <a:off x="9525001" y="6595426"/>
            <a:ext cx="329628" cy="224790"/>
          </a:xfrm>
        </p:spPr>
        <p:txBody>
          <a:bodyPr lIns="0" tIns="0" rIns="0" bIns="0"/>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a:p>
        </p:txBody>
      </p:sp>
      <p:pic>
        <p:nvPicPr>
          <p:cNvPr id="7" name="Picture 6">
            <a:extLst>
              <a:ext uri="{FF2B5EF4-FFF2-40B4-BE49-F238E27FC236}">
                <a16:creationId xmlns:a16="http://schemas.microsoft.com/office/drawing/2014/main" id="{3E76084F-B1CB-44F8-AF6A-C82A8C3D48D4}"/>
              </a:ext>
            </a:extLst>
          </p:cNvPr>
          <p:cNvPicPr>
            <a:picLocks noChangeAspect="1"/>
          </p:cNvPicPr>
          <p:nvPr userDrawn="1"/>
        </p:nvPicPr>
        <p:blipFill rotWithShape="1">
          <a:blip r:embed="rId2">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pic>
        <p:nvPicPr>
          <p:cNvPr id="10" name="Picture 9">
            <a:extLst>
              <a:ext uri="{FF2B5EF4-FFF2-40B4-BE49-F238E27FC236}">
                <a16:creationId xmlns:a16="http://schemas.microsoft.com/office/drawing/2014/main" id="{EE22A056-5F2C-4BD0-89AA-2F792B4AAA6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95800" y="6098232"/>
            <a:ext cx="1351789" cy="62260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3540" y="352996"/>
            <a:ext cx="9138919" cy="635000"/>
          </a:xfrm>
          <a:prstGeom prst="rect">
            <a:avLst/>
          </a:prstGeom>
        </p:spPr>
        <p:txBody>
          <a:bodyPr wrap="square" lIns="0" tIns="0" rIns="0" bIns="0">
            <a:spAutoFit/>
          </a:bodyPr>
          <a:lstStyle>
            <a:lvl1pPr>
              <a:defRPr sz="4000" b="1" i="1">
                <a:solidFill>
                  <a:srgbClr val="006699"/>
                </a:solidFill>
                <a:latin typeface="Arial"/>
                <a:cs typeface="Arial"/>
              </a:defRPr>
            </a:lvl1pPr>
          </a:lstStyle>
          <a:p>
            <a:endParaRPr/>
          </a:p>
        </p:txBody>
      </p:sp>
      <p:sp>
        <p:nvSpPr>
          <p:cNvPr id="3" name="Holder 3"/>
          <p:cNvSpPr>
            <a:spLocks noGrp="1"/>
          </p:cNvSpPr>
          <p:nvPr>
            <p:ph type="body" idx="1"/>
          </p:nvPr>
        </p:nvSpPr>
        <p:spPr>
          <a:xfrm>
            <a:off x="298450" y="1335087"/>
            <a:ext cx="9318625" cy="4432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368040" y="6377940"/>
            <a:ext cx="3169920" cy="342900"/>
          </a:xfrm>
          <a:prstGeom prst="rect">
            <a:avLst/>
          </a:prstGeom>
        </p:spPr>
        <p:txBody>
          <a:bodyPr wrap="square" lIns="0" tIns="0" rIns="0" bIns="0">
            <a:spAutoFit/>
          </a:bodyPr>
          <a:lstStyle>
            <a:lvl1pPr algn="ctr">
              <a:defRPr>
                <a:solidFill>
                  <a:schemeClr val="tx1">
                    <a:tint val="75000"/>
                  </a:schemeClr>
                </a:solidFill>
              </a:defRPr>
            </a:lvl1pPr>
          </a:lstStyle>
          <a:p>
            <a:r>
              <a:rPr lang="en-US"/>
              <a:t>2024 CS 460200</a:t>
            </a:r>
            <a:endParaRPr/>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68AE0CF0-BCAB-9B4D-A3A8-C91FFD4CA2A3}" type="datetime1">
              <a:rPr lang="en-US" smtClean="0"/>
              <a:t>11/11/24</a:t>
            </a:fld>
            <a:endParaRPr lang="en-US"/>
          </a:p>
        </p:txBody>
      </p:sp>
      <p:sp>
        <p:nvSpPr>
          <p:cNvPr id="6" name="Holder 6"/>
          <p:cNvSpPr>
            <a:spLocks noGrp="1"/>
          </p:cNvSpPr>
          <p:nvPr>
            <p:ph type="sldNum" sz="quarter" idx="7"/>
          </p:nvPr>
        </p:nvSpPr>
        <p:spPr>
          <a:xfrm>
            <a:off x="9678733" y="6595426"/>
            <a:ext cx="175895" cy="224790"/>
          </a:xfrm>
          <a:prstGeom prst="rect">
            <a:avLst/>
          </a:prstGeom>
        </p:spPr>
        <p:txBody>
          <a:bodyPr wrap="square" lIns="0" tIns="0" rIns="0" bIns="0">
            <a:spAutoFit/>
          </a:bodyPr>
          <a:lstStyle>
            <a:lvl1pPr>
              <a:defRPr sz="1400" b="0" i="0">
                <a:solidFill>
                  <a:srgbClr val="5E574E"/>
                </a:solidFill>
                <a:latin typeface="Arial"/>
                <a:cs typeface="Arial"/>
              </a:defRPr>
            </a:lvl1pPr>
          </a:lstStyle>
          <a:p>
            <a:pPr marL="38100">
              <a:lnSpc>
                <a:spcPts val="1650"/>
              </a:lnSpc>
            </a:pPr>
            <a:fld id="{81D60167-4931-47E6-BA6A-407CBD079E47}" type="slidenum">
              <a:rPr dirty="0"/>
              <a:t>‹#›</a:t>
            </a:fld>
            <a:endParaRPr/>
          </a:p>
        </p:txBody>
      </p:sp>
      <p:pic>
        <p:nvPicPr>
          <p:cNvPr id="8" name="Picture 7">
            <a:extLst>
              <a:ext uri="{FF2B5EF4-FFF2-40B4-BE49-F238E27FC236}">
                <a16:creationId xmlns:a16="http://schemas.microsoft.com/office/drawing/2014/main" id="{9C9A466E-3EC7-428D-BA99-A9EAD2654E3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75071" y="6035039"/>
            <a:ext cx="755857" cy="348133"/>
          </a:xfrm>
          <a:prstGeom prst="rect">
            <a:avLst/>
          </a:prstGeom>
        </p:spPr>
      </p:pic>
      <p:pic>
        <p:nvPicPr>
          <p:cNvPr id="15" name="Picture 14">
            <a:extLst>
              <a:ext uri="{FF2B5EF4-FFF2-40B4-BE49-F238E27FC236}">
                <a16:creationId xmlns:a16="http://schemas.microsoft.com/office/drawing/2014/main" id="{AA0ACF12-D744-4A24-B830-CA9F62D26366}"/>
              </a:ext>
            </a:extLst>
          </p:cNvPr>
          <p:cNvPicPr>
            <a:picLocks noChangeAspect="1"/>
          </p:cNvPicPr>
          <p:nvPr userDrawn="1"/>
        </p:nvPicPr>
        <p:blipFill rotWithShape="1">
          <a:blip r:embed="rId8">
            <a:lum bright="70000" contrast="-70000"/>
            <a:extLst>
              <a:ext uri="{28A0092B-C50C-407E-A947-70E740481C1C}">
                <a14:useLocalDpi xmlns:a14="http://schemas.microsoft.com/office/drawing/2010/main" val="0"/>
              </a:ext>
            </a:extLst>
          </a:blip>
          <a:srcRect t="21093" r="27348"/>
          <a:stretch/>
        </p:blipFill>
        <p:spPr>
          <a:xfrm>
            <a:off x="7543800" y="0"/>
            <a:ext cx="2362199" cy="25655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t/3c1c6515bc5941b1a9bf6cda1642827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kaggle.com/t/3c1c6515bc5941b1a9bf6cda1642827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650"/>
              </a:lnSpc>
            </a:pPr>
            <a:fld id="{81D60167-4931-47E6-BA6A-407CBD079E47}" type="slidenum">
              <a:rPr dirty="0"/>
              <a:t>1</a:t>
            </a:fld>
            <a:endParaRPr/>
          </a:p>
        </p:txBody>
      </p:sp>
      <p:sp>
        <p:nvSpPr>
          <p:cNvPr id="3" name="object 3"/>
          <p:cNvSpPr txBox="1"/>
          <p:nvPr/>
        </p:nvSpPr>
        <p:spPr>
          <a:xfrm>
            <a:off x="535939" y="2372388"/>
            <a:ext cx="9173210" cy="1502976"/>
          </a:xfrm>
          <a:prstGeom prst="rect">
            <a:avLst/>
          </a:prstGeom>
        </p:spPr>
        <p:txBody>
          <a:bodyPr vert="horz" wrap="square" lIns="0" tIns="12700" rIns="0" bIns="0" rtlCol="0">
            <a:spAutoFit/>
          </a:bodyPr>
          <a:lstStyle/>
          <a:p>
            <a:pPr marL="12700" marR="5080" algn="ctr">
              <a:lnSpc>
                <a:spcPct val="100000"/>
              </a:lnSpc>
              <a:spcBef>
                <a:spcPts val="100"/>
              </a:spcBef>
            </a:pPr>
            <a:r>
              <a:rPr lang="en-US" sz="4800" b="1" spc="-5">
                <a:latin typeface="+mj-lt"/>
                <a:cs typeface="Arial"/>
              </a:rPr>
              <a:t>Lab 5 </a:t>
            </a:r>
          </a:p>
          <a:p>
            <a:pPr marL="12700" marR="5080" algn="ctr">
              <a:lnSpc>
                <a:spcPct val="100000"/>
              </a:lnSpc>
              <a:spcBef>
                <a:spcPts val="100"/>
              </a:spcBef>
            </a:pPr>
            <a:r>
              <a:rPr lang="en-US" altLang="zh-CN" sz="4800" b="1" spc="-5">
                <a:latin typeface="+mj-lt"/>
                <a:cs typeface="Arial"/>
              </a:rPr>
              <a:t>Convolutional Neural Network</a:t>
            </a:r>
            <a:r>
              <a:rPr lang="en-US" sz="4800" b="1" spc="-5">
                <a:latin typeface="+mj-lt"/>
                <a:cs typeface="Arial"/>
              </a:rPr>
              <a:t> </a:t>
            </a:r>
          </a:p>
        </p:txBody>
      </p:sp>
      <p:sp>
        <p:nvSpPr>
          <p:cNvPr id="2" name="TextBox 1">
            <a:extLst>
              <a:ext uri="{FF2B5EF4-FFF2-40B4-BE49-F238E27FC236}">
                <a16:creationId xmlns:a16="http://schemas.microsoft.com/office/drawing/2014/main" id="{DFC7B2B4-FE9E-4E48-92D1-A39419F3F2AE}"/>
              </a:ext>
            </a:extLst>
          </p:cNvPr>
          <p:cNvSpPr txBox="1"/>
          <p:nvPr/>
        </p:nvSpPr>
        <p:spPr>
          <a:xfrm>
            <a:off x="3132771" y="3875364"/>
            <a:ext cx="3979545" cy="1143070"/>
          </a:xfrm>
          <a:prstGeom prst="rect">
            <a:avLst/>
          </a:prstGeom>
          <a:noFill/>
        </p:spPr>
        <p:txBody>
          <a:bodyPr wrap="square" rtlCol="0">
            <a:spAutoFit/>
          </a:bodyPr>
          <a:lstStyle/>
          <a:p>
            <a:pPr algn="ctr">
              <a:lnSpc>
                <a:spcPct val="150000"/>
              </a:lnSpc>
            </a:pPr>
            <a:r>
              <a:rPr lang="en-MY" sz="2400">
                <a:cs typeface="Arial" panose="020B0604020202020204" pitchFamily="34" charset="0"/>
              </a:rPr>
              <a:t>Pin-Shun Wang, Fen-Yu Hsieh</a:t>
            </a:r>
          </a:p>
          <a:p>
            <a:pPr algn="ctr">
              <a:lnSpc>
                <a:spcPct val="150000"/>
              </a:lnSpc>
            </a:pPr>
            <a:r>
              <a:rPr lang="en-MY" sz="2400">
                <a:cs typeface="Arial" panose="020B0604020202020204" pitchFamily="34" charset="0"/>
              </a:rPr>
              <a:t>Po-Chih Kuo</a:t>
            </a:r>
          </a:p>
        </p:txBody>
      </p:sp>
    </p:spTree>
    <p:extLst>
      <p:ext uri="{BB962C8B-B14F-4D97-AF65-F5344CB8AC3E}">
        <p14:creationId xmlns:p14="http://schemas.microsoft.com/office/powerpoint/2010/main" val="2823134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B9F3-6D35-4B21-AF30-E100EF7DD228}"/>
              </a:ext>
            </a:extLst>
          </p:cNvPr>
          <p:cNvSpPr>
            <a:spLocks noGrp="1"/>
          </p:cNvSpPr>
          <p:nvPr>
            <p:ph type="title"/>
          </p:nvPr>
        </p:nvSpPr>
        <p:spPr/>
        <p:txBody>
          <a:bodyPr wrap="square" lIns="0" tIns="0" rIns="0" bIns="0" anchor="t">
            <a:spAutoFit/>
          </a:bodyPr>
          <a:lstStyle/>
          <a:p>
            <a:r>
              <a:rPr lang="en-MY" dirty="0">
                <a:latin typeface="+mj-lt"/>
              </a:rPr>
              <a:t>Lab5_output.npy File Format</a:t>
            </a:r>
          </a:p>
        </p:txBody>
      </p:sp>
      <p:sp>
        <p:nvSpPr>
          <p:cNvPr id="3" name="Text Placeholder 2">
            <a:extLst>
              <a:ext uri="{FF2B5EF4-FFF2-40B4-BE49-F238E27FC236}">
                <a16:creationId xmlns:a16="http://schemas.microsoft.com/office/drawing/2014/main" id="{1B197770-6CF0-4661-A9EF-D7B019F371F4}"/>
              </a:ext>
            </a:extLst>
          </p:cNvPr>
          <p:cNvSpPr>
            <a:spLocks noGrp="1"/>
          </p:cNvSpPr>
          <p:nvPr>
            <p:ph type="body" idx="1"/>
          </p:nvPr>
        </p:nvSpPr>
        <p:spPr>
          <a:xfrm>
            <a:off x="298450" y="1335087"/>
            <a:ext cx="9318625" cy="1541448"/>
          </a:xfrm>
        </p:spPr>
        <p:txBody>
          <a:bodyPr wrap="square" lIns="0" tIns="0" rIns="0" bIns="0" anchor="t">
            <a:spAutoFit/>
          </a:bodyPr>
          <a:lstStyle/>
          <a:p>
            <a:pPr marL="285750" indent="-285750">
              <a:spcAft>
                <a:spcPts val="500"/>
              </a:spcAft>
              <a:buFont typeface="Arial" panose="020B0604020202020204" pitchFamily="34" charset="0"/>
              <a:buChar char="•"/>
            </a:pPr>
            <a:r>
              <a:rPr lang="en-US" sz="2400"/>
              <a:t>Named as “</a:t>
            </a:r>
            <a:r>
              <a:rPr lang="en-US" altLang="zh-TW" sz="2400" b="1">
                <a:ea typeface="新細明體"/>
              </a:rPr>
              <a:t>Lab5_output</a:t>
            </a:r>
            <a:r>
              <a:rPr lang="en-US" sz="2400" b="1"/>
              <a:t>.npy</a:t>
            </a:r>
            <a:r>
              <a:rPr lang="en-US" sz="2400"/>
              <a:t>”</a:t>
            </a:r>
            <a:endParaRPr lang="en-US" sz="2400">
              <a:cs typeface="Calibri"/>
            </a:endParaRPr>
          </a:p>
          <a:p>
            <a:pPr marL="285750" indent="-285750">
              <a:spcAft>
                <a:spcPts val="500"/>
              </a:spcAft>
              <a:buFont typeface="Arial" panose="020B0604020202020204" pitchFamily="34" charset="0"/>
              <a:buChar char="•"/>
            </a:pPr>
            <a:r>
              <a:rPr lang="en-MY" sz="2400">
                <a:ea typeface="+mn-lt"/>
                <a:cs typeface="+mn-lt"/>
              </a:rPr>
              <a:t>This file is a dictionary that stores the output for each function. You can use the provided sanity check in the notebook to ensure nothing is missing. The dictionary should include the following 18 keys:</a:t>
            </a:r>
            <a:endParaRPr lang="en" altLang="zh-TW" sz="2400">
              <a:ea typeface="+mn-lt"/>
              <a:cs typeface="+mn-lt"/>
            </a:endParaRPr>
          </a:p>
        </p:txBody>
      </p:sp>
      <p:sp>
        <p:nvSpPr>
          <p:cNvPr id="4" name="Footer Placeholder 3">
            <a:extLst>
              <a:ext uri="{FF2B5EF4-FFF2-40B4-BE49-F238E27FC236}">
                <a16:creationId xmlns:a16="http://schemas.microsoft.com/office/drawing/2014/main" id="{E5D9A5EC-F008-A387-1B88-1B14317315A5}"/>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9610DB3E-B0AE-98D5-7338-659B060F756F}"/>
              </a:ext>
            </a:extLst>
          </p:cNvPr>
          <p:cNvSpPr>
            <a:spLocks noGrp="1"/>
          </p:cNvSpPr>
          <p:nvPr>
            <p:ph type="sldNum" sz="quarter" idx="7"/>
          </p:nvPr>
        </p:nvSpPr>
        <p:spPr/>
        <p:txBody>
          <a:bodyPr/>
          <a:lstStyle/>
          <a:p>
            <a:pPr marL="38100">
              <a:lnSpc>
                <a:spcPts val="1650"/>
              </a:lnSpc>
            </a:pPr>
            <a:fld id="{81D60167-4931-47E6-BA6A-407CBD079E47}" type="slidenum">
              <a:rPr lang="en-TW" smtClean="0"/>
              <a:t>10</a:t>
            </a:fld>
            <a:endParaRPr lang="en-TW"/>
          </a:p>
        </p:txBody>
      </p:sp>
      <p:sp>
        <p:nvSpPr>
          <p:cNvPr id="6" name="TextBox 5">
            <a:extLst>
              <a:ext uri="{FF2B5EF4-FFF2-40B4-BE49-F238E27FC236}">
                <a16:creationId xmlns:a16="http://schemas.microsoft.com/office/drawing/2014/main" id="{8278A9F0-D388-76E8-F323-7B394341AF44}"/>
              </a:ext>
            </a:extLst>
          </p:cNvPr>
          <p:cNvSpPr txBox="1"/>
          <p:nvPr/>
        </p:nvSpPr>
        <p:spPr>
          <a:xfrm>
            <a:off x="762000" y="2938537"/>
            <a:ext cx="3505200" cy="3098284"/>
          </a:xfrm>
          <a:prstGeom prst="rect">
            <a:avLst/>
          </a:prstGeom>
          <a:noFill/>
        </p:spPr>
        <p:txBody>
          <a:bodyPr wrap="square" rtlCol="0">
            <a:spAutoFit/>
          </a:bodyPr>
          <a:lstStyle/>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a:t>
            </a:r>
            <a:r>
              <a:rPr lang="en-US" altLang="zh-TW" sz="1800" err="1">
                <a:latin typeface="Consolas" panose="020B0609020204030204" pitchFamily="49" charset="0"/>
                <a:ea typeface="新細明體"/>
                <a:cs typeface="Consolas" panose="020B0609020204030204" pitchFamily="49" charset="0"/>
              </a:rPr>
              <a:t>zero_padding</a:t>
            </a:r>
            <a:r>
              <a:rPr lang="en-US" altLang="zh-TW" sz="1800">
                <a:latin typeface="Consolas" panose="020B0609020204030204" pitchFamily="49" charset="0"/>
                <a:ea typeface="新細明體"/>
                <a:cs typeface="Consolas" panose="020B0609020204030204" pitchFamily="49" charset="0"/>
              </a:rPr>
              <a:t>’,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a:t>
            </a:r>
            <a:r>
              <a:rPr lang="en-US" altLang="zh-TW" sz="1800" err="1">
                <a:latin typeface="Consolas" panose="020B0609020204030204" pitchFamily="49" charset="0"/>
                <a:ea typeface="新細明體"/>
                <a:cs typeface="Consolas" panose="020B0609020204030204" pitchFamily="49" charset="0"/>
              </a:rPr>
              <a:t>conv_single_step</a:t>
            </a:r>
            <a:r>
              <a:rPr lang="en-US" altLang="zh-TW" sz="1800">
                <a:latin typeface="Consolas" panose="020B0609020204030204" pitchFamily="49" charset="0"/>
                <a:ea typeface="新細明體"/>
                <a:cs typeface="Consolas" panose="020B0609020204030204" pitchFamily="49" charset="0"/>
              </a:rPr>
              <a:t>’,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'conv_forward_1’,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'conv_forward_2’,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'conv_forward_3’,</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'conv_backward_1’,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'conv_backward_2’,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'conv_backward_3’,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'conv_update_1’, </a:t>
            </a:r>
          </a:p>
        </p:txBody>
      </p:sp>
      <p:sp>
        <p:nvSpPr>
          <p:cNvPr id="7" name="TextBox 6">
            <a:extLst>
              <a:ext uri="{FF2B5EF4-FFF2-40B4-BE49-F238E27FC236}">
                <a16:creationId xmlns:a16="http://schemas.microsoft.com/office/drawing/2014/main" id="{49073089-C52B-41BC-7871-2B4149C9E70E}"/>
              </a:ext>
            </a:extLst>
          </p:cNvPr>
          <p:cNvSpPr txBox="1"/>
          <p:nvPr/>
        </p:nvSpPr>
        <p:spPr>
          <a:xfrm>
            <a:off x="4962645" y="2940259"/>
            <a:ext cx="3505200" cy="3098284"/>
          </a:xfrm>
          <a:prstGeom prst="rect">
            <a:avLst/>
          </a:prstGeom>
          <a:noFill/>
        </p:spPr>
        <p:txBody>
          <a:bodyPr wrap="square" rtlCol="0">
            <a:spAutoFit/>
          </a:bodyPr>
          <a:lstStyle/>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'conv_update_2’,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a:t>
            </a:r>
            <a:r>
              <a:rPr lang="en-US" altLang="zh-TW" sz="1800" err="1">
                <a:latin typeface="Consolas" panose="020B0609020204030204" pitchFamily="49" charset="0"/>
                <a:ea typeface="新細明體"/>
                <a:cs typeface="Consolas" panose="020B0609020204030204" pitchFamily="49" charset="0"/>
              </a:rPr>
              <a:t>maxpool_forward</a:t>
            </a:r>
            <a:r>
              <a:rPr lang="en-US" altLang="zh-TW" sz="1800">
                <a:latin typeface="Consolas" panose="020B0609020204030204" pitchFamily="49" charset="0"/>
                <a:ea typeface="新細明體"/>
                <a:cs typeface="Consolas" panose="020B0609020204030204" pitchFamily="49" charset="0"/>
              </a:rPr>
              <a:t>’,</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a:t>
            </a:r>
            <a:r>
              <a:rPr lang="en-US" altLang="zh-TW" sz="1800" err="1">
                <a:latin typeface="Consolas" panose="020B0609020204030204" pitchFamily="49" charset="0"/>
                <a:ea typeface="新細明體"/>
                <a:cs typeface="Consolas" panose="020B0609020204030204" pitchFamily="49" charset="0"/>
              </a:rPr>
              <a:t>maxpool_backward</a:t>
            </a:r>
            <a:r>
              <a:rPr lang="en-US" altLang="zh-TW" sz="1800">
                <a:latin typeface="Consolas" panose="020B0609020204030204" pitchFamily="49" charset="0"/>
                <a:ea typeface="新細明體"/>
                <a:cs typeface="Consolas" panose="020B0609020204030204" pitchFamily="49" charset="0"/>
              </a:rPr>
              <a:t>’,</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a:t>
            </a:r>
            <a:r>
              <a:rPr lang="en-US" altLang="zh-TW" sz="1800" err="1">
                <a:latin typeface="Consolas" panose="020B0609020204030204" pitchFamily="49" charset="0"/>
                <a:ea typeface="新細明體"/>
                <a:cs typeface="Consolas" panose="020B0609020204030204" pitchFamily="49" charset="0"/>
              </a:rPr>
              <a:t>flatten_forward</a:t>
            </a:r>
            <a:r>
              <a:rPr lang="en-US" altLang="zh-TW" sz="1800">
                <a:latin typeface="Consolas" panose="020B0609020204030204" pitchFamily="49" charset="0"/>
                <a:ea typeface="新細明體"/>
                <a:cs typeface="Consolas" panose="020B0609020204030204" pitchFamily="49" charset="0"/>
              </a:rPr>
              <a:t>’,</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a:t>
            </a:r>
            <a:r>
              <a:rPr lang="en-US" altLang="zh-TW" sz="1800" err="1">
                <a:latin typeface="Consolas" panose="020B0609020204030204" pitchFamily="49" charset="0"/>
                <a:ea typeface="新細明體"/>
                <a:cs typeface="Consolas" panose="020B0609020204030204" pitchFamily="49" charset="0"/>
              </a:rPr>
              <a:t>flatten_backward</a:t>
            </a:r>
            <a:r>
              <a:rPr lang="en-US" altLang="zh-TW" sz="1800">
                <a:latin typeface="Consolas" panose="020B0609020204030204" pitchFamily="49" charset="0"/>
                <a:ea typeface="新細明體"/>
                <a:cs typeface="Consolas" panose="020B0609020204030204" pitchFamily="49" charset="0"/>
              </a:rPr>
              <a:t>’,</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'model_1’,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'model_2’,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'model_3’, </a:t>
            </a:r>
          </a:p>
          <a:p>
            <a:pPr marL="742950" lvl="1" indent="-285750">
              <a:spcAft>
                <a:spcPts val="500"/>
              </a:spcAft>
              <a:buFont typeface="Wingdings" pitchFamily="2" charset="2"/>
              <a:buChar char="ü"/>
            </a:pPr>
            <a:r>
              <a:rPr lang="en-US" altLang="zh-TW" sz="1800">
                <a:latin typeface="Consolas" panose="020B0609020204030204" pitchFamily="49" charset="0"/>
                <a:ea typeface="新細明體"/>
                <a:cs typeface="Consolas" panose="020B0609020204030204" pitchFamily="49" charset="0"/>
              </a:rPr>
              <a:t>'model_4’</a:t>
            </a:r>
          </a:p>
        </p:txBody>
      </p:sp>
    </p:spTree>
    <p:extLst>
      <p:ext uri="{BB962C8B-B14F-4D97-AF65-F5344CB8AC3E}">
        <p14:creationId xmlns:p14="http://schemas.microsoft.com/office/powerpoint/2010/main" val="194644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CA5EED-A4E3-BE82-6E85-42E3EA088B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9A52E-5DDF-2F97-936F-9D863A478CB2}"/>
              </a:ext>
            </a:extLst>
          </p:cNvPr>
          <p:cNvSpPr>
            <a:spLocks noGrp="1"/>
          </p:cNvSpPr>
          <p:nvPr>
            <p:ph type="title"/>
          </p:nvPr>
        </p:nvSpPr>
        <p:spPr/>
        <p:txBody>
          <a:bodyPr wrap="square" lIns="0" tIns="0" rIns="0" bIns="0" anchor="t">
            <a:spAutoFit/>
          </a:bodyPr>
          <a:lstStyle/>
          <a:p>
            <a:r>
              <a:rPr lang="en-MY" dirty="0">
                <a:latin typeface="+mj-lt"/>
              </a:rPr>
              <a:t>Lab5_output.npy File Format</a:t>
            </a:r>
          </a:p>
        </p:txBody>
      </p:sp>
      <p:sp>
        <p:nvSpPr>
          <p:cNvPr id="3" name="Text Placeholder 2">
            <a:extLst>
              <a:ext uri="{FF2B5EF4-FFF2-40B4-BE49-F238E27FC236}">
                <a16:creationId xmlns:a16="http://schemas.microsoft.com/office/drawing/2014/main" id="{269689FA-1A1E-D6FC-880E-67E301AED286}"/>
              </a:ext>
            </a:extLst>
          </p:cNvPr>
          <p:cNvSpPr>
            <a:spLocks noGrp="1"/>
          </p:cNvSpPr>
          <p:nvPr>
            <p:ph type="body" idx="1"/>
          </p:nvPr>
        </p:nvSpPr>
        <p:spPr>
          <a:xfrm>
            <a:off x="298450" y="1335087"/>
            <a:ext cx="8865427" cy="1477328"/>
          </a:xfrm>
        </p:spPr>
        <p:txBody>
          <a:bodyPr wrap="square" lIns="0" tIns="0" rIns="0" bIns="0" anchor="t">
            <a:spAutoFit/>
          </a:bodyPr>
          <a:lstStyle/>
          <a:p>
            <a:pPr marL="285750" indent="-285750">
              <a:buFont typeface="Arial"/>
              <a:buChar char="•"/>
            </a:pPr>
            <a:r>
              <a:rPr lang="zh-TW" sz="2400">
                <a:ea typeface="新細明體"/>
                <a:cs typeface="Calibri"/>
              </a:rPr>
              <a:t>We will test your</a:t>
            </a:r>
            <a:r>
              <a:rPr lang="zh-TW" sz="2400" b="1">
                <a:ea typeface="新細明體"/>
                <a:cs typeface="Calibri"/>
              </a:rPr>
              <a:t> </a:t>
            </a:r>
            <a:r>
              <a:rPr lang="en-US" altLang="zh-TW" sz="2400" b="1">
                <a:ea typeface="新細明體"/>
                <a:cs typeface="Calibri"/>
              </a:rPr>
              <a:t> </a:t>
            </a:r>
            <a:r>
              <a:rPr lang="en-US" altLang="zh-TW" sz="2400">
                <a:ea typeface="新細明體"/>
                <a:cs typeface="Calibri"/>
              </a:rPr>
              <a:t>”</a:t>
            </a:r>
            <a:r>
              <a:rPr lang="zh-TW" sz="2400" b="1">
                <a:ea typeface="新細明體"/>
                <a:cs typeface="Calibri"/>
              </a:rPr>
              <a:t>Lab</a:t>
            </a:r>
            <a:r>
              <a:rPr lang="en-US" altLang="zh-TW" sz="2400" b="1">
                <a:ea typeface="新細明體"/>
                <a:cs typeface="Calibri"/>
              </a:rPr>
              <a:t>5</a:t>
            </a:r>
            <a:r>
              <a:rPr lang="zh-TW" sz="2400" b="1">
                <a:ea typeface="新細明體"/>
                <a:cs typeface="Calibri"/>
              </a:rPr>
              <a:t>_output.np</a:t>
            </a:r>
            <a:r>
              <a:rPr lang="en-US" altLang="zh-TW" sz="2400" b="1">
                <a:ea typeface="新細明體"/>
                <a:cs typeface="Calibri"/>
              </a:rPr>
              <a:t>y</a:t>
            </a:r>
            <a:r>
              <a:rPr lang="en-US" altLang="zh-TW" sz="2400">
                <a:ea typeface="新細明體"/>
                <a:cs typeface="Calibri"/>
              </a:rPr>
              <a:t>”</a:t>
            </a:r>
            <a:r>
              <a:rPr lang="zh-TW" sz="2400" b="1">
                <a:ea typeface="新細明體"/>
                <a:cs typeface="Calibri"/>
              </a:rPr>
              <a:t> </a:t>
            </a:r>
            <a:r>
              <a:rPr lang="zh-TW" sz="2400">
                <a:ea typeface="新細明體"/>
                <a:cs typeface="Calibri"/>
              </a:rPr>
              <a:t>to verify the correctness of your </a:t>
            </a:r>
            <a:r>
              <a:rPr lang="en-US" altLang="zh-TW" sz="2400">
                <a:ea typeface="新細明體"/>
                <a:cs typeface="Calibri"/>
              </a:rPr>
              <a:t>basic implementation</a:t>
            </a:r>
            <a:r>
              <a:rPr lang="zh-TW" sz="2400">
                <a:ea typeface="新細明體"/>
                <a:cs typeface="Calibri"/>
              </a:rPr>
              <a:t>.</a:t>
            </a:r>
            <a:endParaRPr lang="en-US" altLang="zh-TW" sz="2400">
              <a:ea typeface="新細明體"/>
              <a:cs typeface="Calibri"/>
            </a:endParaRPr>
          </a:p>
          <a:p>
            <a:pPr marL="285750" indent="-285750">
              <a:buFont typeface="Arial"/>
              <a:buChar char="•"/>
            </a:pPr>
            <a:endParaRPr lang="en-US" altLang="zh-TW" sz="2400">
              <a:ea typeface="新細明體"/>
              <a:cs typeface="Calibri"/>
            </a:endParaRPr>
          </a:p>
          <a:p>
            <a:pPr marL="285750" indent="-285750">
              <a:buFont typeface="Arial"/>
              <a:buChar char="•"/>
            </a:pPr>
            <a:r>
              <a:rPr lang="en-US" altLang="zh-TW" sz="2400">
                <a:solidFill>
                  <a:srgbClr val="FF0000"/>
                </a:solidFill>
                <a:ea typeface="新細明體"/>
                <a:cs typeface="Calibri"/>
              </a:rPr>
              <a:t>Submit this file to </a:t>
            </a:r>
            <a:r>
              <a:rPr lang="en-US" altLang="zh-TW" sz="2400" err="1">
                <a:solidFill>
                  <a:srgbClr val="FF0000"/>
                </a:solidFill>
                <a:ea typeface="新細明體"/>
                <a:cs typeface="Calibri"/>
              </a:rPr>
              <a:t>eeclass</a:t>
            </a:r>
            <a:r>
              <a:rPr lang="en-US" altLang="zh-TW" sz="2400">
                <a:solidFill>
                  <a:srgbClr val="FF0000"/>
                </a:solidFill>
                <a:ea typeface="新細明體"/>
                <a:cs typeface="Calibri"/>
              </a:rPr>
              <a:t>.</a:t>
            </a:r>
            <a:endParaRPr lang="zh-TW" sz="2400">
              <a:solidFill>
                <a:srgbClr val="FF0000"/>
              </a:solidFill>
              <a:ea typeface="新細明體"/>
              <a:cs typeface="Calibri"/>
            </a:endParaRPr>
          </a:p>
        </p:txBody>
      </p:sp>
      <p:sp>
        <p:nvSpPr>
          <p:cNvPr id="4" name="Footer Placeholder 3">
            <a:extLst>
              <a:ext uri="{FF2B5EF4-FFF2-40B4-BE49-F238E27FC236}">
                <a16:creationId xmlns:a16="http://schemas.microsoft.com/office/drawing/2014/main" id="{35F48FB6-5E52-6097-5E1C-45900CE9B15D}"/>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61ED509D-C17A-F299-821C-DE533B2E077D}"/>
              </a:ext>
            </a:extLst>
          </p:cNvPr>
          <p:cNvSpPr>
            <a:spLocks noGrp="1"/>
          </p:cNvSpPr>
          <p:nvPr>
            <p:ph type="sldNum" sz="quarter" idx="7"/>
          </p:nvPr>
        </p:nvSpPr>
        <p:spPr/>
        <p:txBody>
          <a:bodyPr/>
          <a:lstStyle/>
          <a:p>
            <a:pPr marL="38100">
              <a:lnSpc>
                <a:spcPts val="1650"/>
              </a:lnSpc>
            </a:pPr>
            <a:fld id="{81D60167-4931-47E6-BA6A-407CBD079E47}" type="slidenum">
              <a:rPr lang="en-TW" smtClean="0"/>
              <a:t>11</a:t>
            </a:fld>
            <a:endParaRPr lang="en-TW"/>
          </a:p>
        </p:txBody>
      </p:sp>
      <p:pic>
        <p:nvPicPr>
          <p:cNvPr id="9" name="Picture 8" descr="A screen shot of a computer code&#10;&#10;Description automatically generated">
            <a:extLst>
              <a:ext uri="{FF2B5EF4-FFF2-40B4-BE49-F238E27FC236}">
                <a16:creationId xmlns:a16="http://schemas.microsoft.com/office/drawing/2014/main" id="{D63297DB-1CB5-E70B-95ED-0FBADE7D04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8347" y="1864470"/>
            <a:ext cx="4076700" cy="4127500"/>
          </a:xfrm>
          <a:prstGeom prst="rect">
            <a:avLst/>
          </a:prstGeom>
        </p:spPr>
      </p:pic>
    </p:spTree>
    <p:extLst>
      <p:ext uri="{BB962C8B-B14F-4D97-AF65-F5344CB8AC3E}">
        <p14:creationId xmlns:p14="http://schemas.microsoft.com/office/powerpoint/2010/main" val="251210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F3FB6-E220-0AAA-8FAE-5ABC2142EA96}"/>
              </a:ext>
            </a:extLst>
          </p:cNvPr>
          <p:cNvSpPr>
            <a:spLocks noGrp="1"/>
          </p:cNvSpPr>
          <p:nvPr>
            <p:ph type="title"/>
          </p:nvPr>
        </p:nvSpPr>
        <p:spPr/>
        <p:txBody>
          <a:bodyPr/>
          <a:lstStyle/>
          <a:p>
            <a:r>
              <a:rPr lang="en-US" altLang="zh-TW" sz="4000" b="1" i="1" u="none" strike="noStrike" dirty="0">
                <a:solidFill>
                  <a:srgbClr val="006699"/>
                </a:solidFill>
                <a:effectLst/>
                <a:latin typeface="Calibri" panose="020F0502020204030204" pitchFamily="34" charset="0"/>
              </a:rPr>
              <a:t>Lab5_prediction.csv file format</a:t>
            </a:r>
            <a:endParaRPr lang="en-TW" dirty="0"/>
          </a:p>
        </p:txBody>
      </p:sp>
      <p:sp>
        <p:nvSpPr>
          <p:cNvPr id="3" name="Text Placeholder 2">
            <a:extLst>
              <a:ext uri="{FF2B5EF4-FFF2-40B4-BE49-F238E27FC236}">
                <a16:creationId xmlns:a16="http://schemas.microsoft.com/office/drawing/2014/main" id="{E6EF341F-F3FC-B330-A635-CA5FF35955D1}"/>
              </a:ext>
            </a:extLst>
          </p:cNvPr>
          <p:cNvSpPr>
            <a:spLocks noGrp="1"/>
          </p:cNvSpPr>
          <p:nvPr>
            <p:ph type="body" idx="1"/>
          </p:nvPr>
        </p:nvSpPr>
        <p:spPr>
          <a:xfrm>
            <a:off x="298450" y="1335087"/>
            <a:ext cx="9318625" cy="3045770"/>
          </a:xfrm>
        </p:spPr>
        <p:txBody>
          <a:bodyPr/>
          <a:lstStyle/>
          <a:p>
            <a:pPr marL="160337" indent="-342900" rtl="0">
              <a:lnSpc>
                <a:spcPct val="150000"/>
              </a:lnSpc>
              <a:buFont typeface="Arial" panose="020B0604020202020204" pitchFamily="34" charset="0"/>
              <a:buChar char="•"/>
            </a:pPr>
            <a:r>
              <a:rPr lang="en-US" altLang="zh-TW" sz="2200" b="0" i="0" u="none" strike="noStrike">
                <a:solidFill>
                  <a:srgbClr val="000000"/>
                </a:solidFill>
                <a:effectLst/>
                <a:latin typeface="Calibri" panose="020F0502020204030204" pitchFamily="34" charset="0"/>
              </a:rPr>
              <a:t>There should be (600+1) rows in your csv file</a:t>
            </a:r>
          </a:p>
          <a:p>
            <a:pPr marL="617537" lvl="1" indent="-342900" rtl="0">
              <a:lnSpc>
                <a:spcPct val="150000"/>
              </a:lnSpc>
              <a:buFont typeface="Wingdings" pitchFamily="2" charset="2"/>
              <a:buChar char="§"/>
            </a:pPr>
            <a:r>
              <a:rPr lang="en-US" altLang="zh-TW" sz="2200" b="0" i="0" u="none" strike="noStrike">
                <a:solidFill>
                  <a:srgbClr val="000000"/>
                </a:solidFill>
                <a:effectLst/>
                <a:latin typeface="Calibri" panose="020F0502020204030204" pitchFamily="34" charset="0"/>
              </a:rPr>
              <a:t>First row is the header [ID, Label]</a:t>
            </a:r>
            <a:endParaRPr lang="en-US" altLang="zh-TW" sz="2200">
              <a:solidFill>
                <a:schemeClr val="tx1"/>
              </a:solidFill>
            </a:endParaRPr>
          </a:p>
          <a:p>
            <a:pPr marL="617537" lvl="1" indent="-342900" rtl="0">
              <a:lnSpc>
                <a:spcPct val="150000"/>
              </a:lnSpc>
              <a:buFont typeface="Wingdings" pitchFamily="2" charset="2"/>
              <a:buChar char="§"/>
            </a:pPr>
            <a:r>
              <a:rPr lang="en-US" altLang="zh-TW" sz="2200" b="0" i="0" u="none" strike="noStrike">
                <a:solidFill>
                  <a:srgbClr val="000000"/>
                </a:solidFill>
                <a:effectLst/>
                <a:latin typeface="Calibri" panose="020F0502020204030204" pitchFamily="34" charset="0"/>
              </a:rPr>
              <a:t>Your prediction answer should be either 0 or 1</a:t>
            </a:r>
            <a:endParaRPr lang="en-US" altLang="zh-TW" sz="2200"/>
          </a:p>
          <a:p>
            <a:pPr marL="617537" lvl="1" indent="-342900" rtl="0">
              <a:lnSpc>
                <a:spcPct val="150000"/>
              </a:lnSpc>
              <a:buFont typeface="Wingdings" pitchFamily="2" charset="2"/>
              <a:buChar char="§"/>
            </a:pPr>
            <a:r>
              <a:rPr lang="en-US" altLang="zh-TW" sz="2200" b="1" i="0" u="none" strike="noStrike">
                <a:solidFill>
                  <a:srgbClr val="000000"/>
                </a:solidFill>
                <a:effectLst/>
                <a:latin typeface="Calibri" panose="020F0502020204030204" pitchFamily="34" charset="0"/>
              </a:rPr>
              <a:t>ID</a:t>
            </a:r>
            <a:r>
              <a:rPr lang="en-US" altLang="zh-TW" sz="2200" b="0" i="0" u="none" strike="noStrike">
                <a:solidFill>
                  <a:srgbClr val="000000"/>
                </a:solidFill>
                <a:effectLst/>
                <a:latin typeface="Calibri" panose="020F0502020204030204" pitchFamily="34" charset="0"/>
              </a:rPr>
              <a:t> starts from 0, and </a:t>
            </a:r>
            <a:r>
              <a:rPr lang="en-US" altLang="zh-TW" sz="2200" b="1" i="0" u="none" strike="noStrike">
                <a:solidFill>
                  <a:srgbClr val="000000"/>
                </a:solidFill>
                <a:effectLst/>
                <a:latin typeface="Calibri" panose="020F0502020204030204" pitchFamily="34" charset="0"/>
              </a:rPr>
              <a:t>Label </a:t>
            </a:r>
            <a:r>
              <a:rPr lang="en-US" altLang="zh-TW" sz="2200" b="0" i="0" u="none" strike="noStrike">
                <a:solidFill>
                  <a:srgbClr val="000000"/>
                </a:solidFill>
                <a:effectLst/>
                <a:latin typeface="Calibri" panose="020F0502020204030204" pitchFamily="34" charset="0"/>
              </a:rPr>
              <a:t>is the predicted answer</a:t>
            </a:r>
            <a:endParaRPr lang="en-US" altLang="zh-TW" sz="2200" b="0">
              <a:effectLst/>
            </a:endParaRPr>
          </a:p>
          <a:p>
            <a:pPr marL="160337" indent="-342900" rtl="0">
              <a:lnSpc>
                <a:spcPct val="150000"/>
              </a:lnSpc>
              <a:buFont typeface="Arial" panose="020B0604020202020204" pitchFamily="34" charset="0"/>
              <a:buChar char="•"/>
            </a:pPr>
            <a:r>
              <a:rPr lang="en-US" altLang="zh-TW" sz="2200" b="0" i="0" u="none" strike="noStrike">
                <a:solidFill>
                  <a:srgbClr val="000000"/>
                </a:solidFill>
                <a:effectLst/>
                <a:latin typeface="Calibri" panose="020F0502020204030204" pitchFamily="34" charset="0"/>
              </a:rPr>
              <a:t>Please make sure that your output format is correct</a:t>
            </a:r>
            <a:endParaRPr lang="en-US" altLang="zh-TW" sz="2200" b="0">
              <a:effectLst/>
            </a:endParaRPr>
          </a:p>
          <a:p>
            <a:pPr marL="160337" indent="-342900" rtl="0">
              <a:lnSpc>
                <a:spcPct val="150000"/>
              </a:lnSpc>
              <a:spcBef>
                <a:spcPts val="406"/>
              </a:spcBef>
              <a:buFont typeface="Arial" panose="020B0604020202020204" pitchFamily="34" charset="0"/>
              <a:buChar char="•"/>
            </a:pPr>
            <a:r>
              <a:rPr lang="en-US" altLang="zh-TW" sz="2200" b="0" i="0" u="none" strike="noStrike">
                <a:solidFill>
                  <a:srgbClr val="FF0000"/>
                </a:solidFill>
                <a:effectLst/>
                <a:latin typeface="Calibri" panose="020F0502020204030204" pitchFamily="34" charset="0"/>
              </a:rPr>
              <a:t>Submit the answer (Lab5_prediction.csv) to Kaggle </a:t>
            </a:r>
            <a:endParaRPr lang="en-US" altLang="zh-TW" sz="2200" b="0">
              <a:effectLst/>
            </a:endParaRPr>
          </a:p>
        </p:txBody>
      </p:sp>
      <p:sp>
        <p:nvSpPr>
          <p:cNvPr id="4" name="Footer Placeholder 3">
            <a:extLst>
              <a:ext uri="{FF2B5EF4-FFF2-40B4-BE49-F238E27FC236}">
                <a16:creationId xmlns:a16="http://schemas.microsoft.com/office/drawing/2014/main" id="{87438EB6-5EF3-651D-E31A-121AEAE195C5}"/>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97A41DB8-D827-41B4-DD49-70CC7B6BD39A}"/>
              </a:ext>
            </a:extLst>
          </p:cNvPr>
          <p:cNvSpPr>
            <a:spLocks noGrp="1"/>
          </p:cNvSpPr>
          <p:nvPr>
            <p:ph type="sldNum" sz="quarter" idx="7"/>
          </p:nvPr>
        </p:nvSpPr>
        <p:spPr/>
        <p:txBody>
          <a:bodyPr/>
          <a:lstStyle/>
          <a:p>
            <a:pPr marL="38100">
              <a:lnSpc>
                <a:spcPts val="1650"/>
              </a:lnSpc>
            </a:pPr>
            <a:fld id="{81D60167-4931-47E6-BA6A-407CBD079E47}" type="slidenum">
              <a:rPr lang="en-TW" smtClean="0"/>
              <a:t>12</a:t>
            </a:fld>
            <a:endParaRPr lang="en-TW"/>
          </a:p>
        </p:txBody>
      </p:sp>
      <p:pic>
        <p:nvPicPr>
          <p:cNvPr id="6" name="Picture 2">
            <a:extLst>
              <a:ext uri="{FF2B5EF4-FFF2-40B4-BE49-F238E27FC236}">
                <a16:creationId xmlns:a16="http://schemas.microsoft.com/office/drawing/2014/main" id="{51025396-3D10-8F41-2FA0-562F73060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8059" y="3048000"/>
            <a:ext cx="2594400" cy="311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85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0E61-84B9-46DD-9EA8-0D1A91E86B70}"/>
              </a:ext>
            </a:extLst>
          </p:cNvPr>
          <p:cNvSpPr>
            <a:spLocks noGrp="1"/>
          </p:cNvSpPr>
          <p:nvPr>
            <p:ph type="title"/>
          </p:nvPr>
        </p:nvSpPr>
        <p:spPr/>
        <p:txBody>
          <a:bodyPr/>
          <a:lstStyle/>
          <a:p>
            <a:r>
              <a:rPr lang="en-MY">
                <a:latin typeface="+mj-lt"/>
              </a:rPr>
              <a:t>Items for you</a:t>
            </a:r>
          </a:p>
        </p:txBody>
      </p:sp>
      <p:sp>
        <p:nvSpPr>
          <p:cNvPr id="3" name="Text Placeholder 2">
            <a:extLst>
              <a:ext uri="{FF2B5EF4-FFF2-40B4-BE49-F238E27FC236}">
                <a16:creationId xmlns:a16="http://schemas.microsoft.com/office/drawing/2014/main" id="{30EE5F2D-4BC4-4024-8351-E9A4EC11F693}"/>
              </a:ext>
            </a:extLst>
          </p:cNvPr>
          <p:cNvSpPr>
            <a:spLocks noGrp="1"/>
          </p:cNvSpPr>
          <p:nvPr>
            <p:ph type="body" idx="1"/>
          </p:nvPr>
        </p:nvSpPr>
        <p:spPr>
          <a:xfrm>
            <a:off x="298450" y="1335087"/>
            <a:ext cx="9318625" cy="3559757"/>
          </a:xfrm>
        </p:spPr>
        <p:txBody>
          <a:bodyPr/>
          <a:lstStyle/>
          <a:p>
            <a:pPr marL="285750" indent="-285750">
              <a:lnSpc>
                <a:spcPts val="3500"/>
              </a:lnSpc>
              <a:buFont typeface="Arial" panose="020B0604020202020204" pitchFamily="34" charset="0"/>
              <a:buChar char="•"/>
            </a:pPr>
            <a:r>
              <a:rPr lang="en-MY" sz="2400"/>
              <a:t>Template: </a:t>
            </a:r>
            <a:r>
              <a:rPr lang="en-MY" sz="2400" b="1"/>
              <a:t>Lab5_template.ipynb</a:t>
            </a:r>
            <a:endParaRPr lang="en-US" altLang="zh-CN" sz="2400" b="1"/>
          </a:p>
          <a:p>
            <a:pPr marL="285750" indent="-285750">
              <a:lnSpc>
                <a:spcPts val="3500"/>
              </a:lnSpc>
              <a:buFont typeface="Arial" panose="020B0604020202020204" pitchFamily="34" charset="0"/>
              <a:buChar char="•"/>
            </a:pPr>
            <a:r>
              <a:rPr lang="en-US" altLang="zh-CN" sz="2400"/>
              <a:t>Some files: </a:t>
            </a:r>
            <a:r>
              <a:rPr lang="en-US" altLang="zh-CN" sz="2400" b="1" err="1"/>
              <a:t>Dense.py</a:t>
            </a:r>
            <a:r>
              <a:rPr lang="en-US" altLang="zh-CN" sz="2400" b="1"/>
              <a:t>, </a:t>
            </a:r>
            <a:r>
              <a:rPr lang="en-US" altLang="zh-CN" sz="2400" b="1" err="1"/>
              <a:t>Activation.py</a:t>
            </a:r>
            <a:r>
              <a:rPr lang="en-US" altLang="zh-CN" sz="2400" b="1"/>
              <a:t>, </a:t>
            </a:r>
            <a:r>
              <a:rPr lang="en-US" altLang="zh-CN" sz="2400" b="1" err="1"/>
              <a:t>Loss.py</a:t>
            </a:r>
            <a:r>
              <a:rPr lang="en-US" altLang="zh-CN" sz="2400" b="1"/>
              <a:t> </a:t>
            </a:r>
            <a:r>
              <a:rPr lang="en-US" altLang="zh-CN" sz="2400"/>
              <a:t>(You can paste the code you wrote in Lab4 into these files). </a:t>
            </a:r>
            <a:r>
              <a:rPr lang="en-US" altLang="zh-TW" sz="2400"/>
              <a:t>Additionally, a helper function file, </a:t>
            </a:r>
            <a:r>
              <a:rPr lang="en-US" altLang="zh-TW" sz="2400" b="1" err="1"/>
              <a:t>Predict.py</a:t>
            </a:r>
            <a:r>
              <a:rPr lang="en-US" altLang="zh-TW" sz="2400"/>
              <a:t>, is provided to assist with model predictions </a:t>
            </a:r>
            <a:r>
              <a:rPr lang="en-US" altLang="zh-TW" sz="2400" b="1"/>
              <a:t>(you don’t need to modify this file)</a:t>
            </a:r>
            <a:r>
              <a:rPr lang="en-US" altLang="zh-TW" sz="2400"/>
              <a:t>.</a:t>
            </a:r>
            <a:endParaRPr lang="en-US" altLang="zh-TW" sz="2400" b="1"/>
          </a:p>
          <a:p>
            <a:pPr marL="285750" indent="-285750">
              <a:lnSpc>
                <a:spcPts val="3500"/>
              </a:lnSpc>
              <a:buFont typeface="Arial" panose="020B0604020202020204" pitchFamily="34" charset="0"/>
              <a:buChar char="•"/>
            </a:pPr>
            <a:r>
              <a:rPr lang="en-US" altLang="zh-TW" sz="2400"/>
              <a:t>Data(including training and testing data): </a:t>
            </a:r>
            <a:r>
              <a:rPr lang="en-US" altLang="zh-TW" sz="2400" b="1" err="1"/>
              <a:t>data.npz</a:t>
            </a:r>
            <a:endParaRPr lang="en-US" altLang="zh-TW" sz="2400" b="1"/>
          </a:p>
          <a:p>
            <a:pPr marL="285750" indent="-285750">
              <a:lnSpc>
                <a:spcPts val="3500"/>
              </a:lnSpc>
              <a:buFont typeface="Arial" panose="020B0604020202020204" pitchFamily="34" charset="0"/>
              <a:buChar char="•"/>
            </a:pPr>
            <a:r>
              <a:rPr lang="en-US" altLang="zh-TW" sz="2400"/>
              <a:t>Sample submission csv file: </a:t>
            </a:r>
            <a:r>
              <a:rPr lang="en-US" altLang="zh-CN" sz="2400" b="1" err="1"/>
              <a:t>Sample_submission.csv</a:t>
            </a:r>
            <a:endParaRPr lang="en-US" altLang="zh-CN" sz="2400" b="1"/>
          </a:p>
          <a:p>
            <a:pPr marL="285750" indent="-285750">
              <a:lnSpc>
                <a:spcPts val="3500"/>
              </a:lnSpc>
              <a:buFont typeface="Arial" panose="020B0604020202020204" pitchFamily="34" charset="0"/>
              <a:buChar char="•"/>
            </a:pPr>
            <a:endParaRPr lang="en-US" altLang="zh-CN" sz="2400"/>
          </a:p>
        </p:txBody>
      </p:sp>
      <p:sp>
        <p:nvSpPr>
          <p:cNvPr id="4" name="Footer Placeholder 3">
            <a:extLst>
              <a:ext uri="{FF2B5EF4-FFF2-40B4-BE49-F238E27FC236}">
                <a16:creationId xmlns:a16="http://schemas.microsoft.com/office/drawing/2014/main" id="{07BE9185-FC2D-8CD4-8678-19B5C43D9CD7}"/>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FC66AC85-4CB7-68DC-D603-9F081556CF91}"/>
              </a:ext>
            </a:extLst>
          </p:cNvPr>
          <p:cNvSpPr>
            <a:spLocks noGrp="1"/>
          </p:cNvSpPr>
          <p:nvPr>
            <p:ph type="sldNum" sz="quarter" idx="7"/>
          </p:nvPr>
        </p:nvSpPr>
        <p:spPr/>
        <p:txBody>
          <a:bodyPr/>
          <a:lstStyle/>
          <a:p>
            <a:pPr marL="38100">
              <a:lnSpc>
                <a:spcPts val="1650"/>
              </a:lnSpc>
            </a:pPr>
            <a:fld id="{81D60167-4931-47E6-BA6A-407CBD079E47}" type="slidenum">
              <a:rPr lang="en-TW" smtClean="0"/>
              <a:pPr marL="38100">
                <a:lnSpc>
                  <a:spcPts val="1650"/>
                </a:lnSpc>
              </a:pPr>
              <a:t>13</a:t>
            </a:fld>
            <a:endParaRPr lang="en-TW"/>
          </a:p>
        </p:txBody>
      </p:sp>
    </p:spTree>
    <p:extLst>
      <p:ext uri="{BB962C8B-B14F-4D97-AF65-F5344CB8AC3E}">
        <p14:creationId xmlns:p14="http://schemas.microsoft.com/office/powerpoint/2010/main" val="232449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A8405-ACF5-41B9-B6B1-4B976CA8FFAF}"/>
              </a:ext>
            </a:extLst>
          </p:cNvPr>
          <p:cNvSpPr>
            <a:spLocks noGrp="1"/>
          </p:cNvSpPr>
          <p:nvPr>
            <p:ph type="title"/>
          </p:nvPr>
        </p:nvSpPr>
        <p:spPr/>
        <p:txBody>
          <a:bodyPr/>
          <a:lstStyle/>
          <a:p>
            <a:r>
              <a:rPr lang="en-MY">
                <a:latin typeface="+mj-lt"/>
              </a:rPr>
              <a:t>Template</a:t>
            </a:r>
          </a:p>
        </p:txBody>
      </p:sp>
      <p:sp>
        <p:nvSpPr>
          <p:cNvPr id="3" name="Text Placeholder 2">
            <a:extLst>
              <a:ext uri="{FF2B5EF4-FFF2-40B4-BE49-F238E27FC236}">
                <a16:creationId xmlns:a16="http://schemas.microsoft.com/office/drawing/2014/main" id="{0898DB3F-D6FA-405F-AF20-307B068E496E}"/>
              </a:ext>
            </a:extLst>
          </p:cNvPr>
          <p:cNvSpPr>
            <a:spLocks noGrp="1"/>
          </p:cNvSpPr>
          <p:nvPr>
            <p:ph type="body" idx="1"/>
          </p:nvPr>
        </p:nvSpPr>
        <p:spPr>
          <a:xfrm>
            <a:off x="298450" y="1335087"/>
            <a:ext cx="9318625" cy="1172116"/>
          </a:xfrm>
        </p:spPr>
        <p:txBody>
          <a:bodyPr/>
          <a:lstStyle/>
          <a:p>
            <a:pPr>
              <a:spcAft>
                <a:spcPts val="500"/>
              </a:spcAft>
            </a:pPr>
            <a:r>
              <a:rPr lang="en-US" sz="2400" dirty="0"/>
              <a:t>Except for the imported packages in the template, you cannot use any other packages (ex: </a:t>
            </a:r>
            <a:r>
              <a:rPr lang="en" altLang="zh-TW" sz="2400" dirty="0" err="1"/>
              <a:t>tqdm</a:t>
            </a:r>
            <a:r>
              <a:rPr lang="en" altLang="zh-TW" sz="2400" dirty="0"/>
              <a:t>).</a:t>
            </a:r>
            <a:endParaRPr lang="en-US" sz="2400" dirty="0"/>
          </a:p>
          <a:p>
            <a:pPr>
              <a:spcAft>
                <a:spcPts val="500"/>
              </a:spcAft>
            </a:pPr>
            <a:r>
              <a:rPr lang="en-US" sz="2400" dirty="0"/>
              <a:t>Remember to save the code file to </a:t>
            </a:r>
            <a:r>
              <a:rPr lang="en-US" sz="2400" b="1" dirty="0"/>
              <a:t>Lab5.ipynb </a:t>
            </a:r>
            <a:r>
              <a:rPr lang="en-US" sz="2400" dirty="0"/>
              <a:t>and submit it to </a:t>
            </a:r>
            <a:r>
              <a:rPr lang="en-US" sz="2400" dirty="0" err="1"/>
              <a:t>eeclass</a:t>
            </a:r>
            <a:r>
              <a:rPr lang="en-US" sz="2400" dirty="0"/>
              <a:t>.</a:t>
            </a:r>
            <a:endParaRPr lang="en-US" sz="2400" b="1" dirty="0"/>
          </a:p>
        </p:txBody>
      </p:sp>
      <p:sp>
        <p:nvSpPr>
          <p:cNvPr id="4" name="Footer Placeholder 3">
            <a:extLst>
              <a:ext uri="{FF2B5EF4-FFF2-40B4-BE49-F238E27FC236}">
                <a16:creationId xmlns:a16="http://schemas.microsoft.com/office/drawing/2014/main" id="{F60B0504-53D2-2FD7-E69C-7E03B9CFF377}"/>
              </a:ext>
            </a:extLst>
          </p:cNvPr>
          <p:cNvSpPr>
            <a:spLocks noGrp="1"/>
          </p:cNvSpPr>
          <p:nvPr>
            <p:ph type="ftr" sz="quarter" idx="5"/>
          </p:nvPr>
        </p:nvSpPr>
        <p:spPr/>
        <p:txBody>
          <a:bodyPr/>
          <a:lstStyle/>
          <a:p>
            <a:r>
              <a:rPr lang="en-US"/>
              <a:t>2024 CS 460200</a:t>
            </a:r>
          </a:p>
        </p:txBody>
      </p:sp>
      <p:sp>
        <p:nvSpPr>
          <p:cNvPr id="6" name="Slide Number Placeholder 5">
            <a:extLst>
              <a:ext uri="{FF2B5EF4-FFF2-40B4-BE49-F238E27FC236}">
                <a16:creationId xmlns:a16="http://schemas.microsoft.com/office/drawing/2014/main" id="{ED46C921-AEBC-A2A0-F796-5876ED415FAA}"/>
              </a:ext>
            </a:extLst>
          </p:cNvPr>
          <p:cNvSpPr>
            <a:spLocks noGrp="1"/>
          </p:cNvSpPr>
          <p:nvPr>
            <p:ph type="sldNum" sz="quarter" idx="7"/>
          </p:nvPr>
        </p:nvSpPr>
        <p:spPr/>
        <p:txBody>
          <a:bodyPr/>
          <a:lstStyle/>
          <a:p>
            <a:pPr marL="38100">
              <a:lnSpc>
                <a:spcPts val="1650"/>
              </a:lnSpc>
            </a:pPr>
            <a:fld id="{81D60167-4931-47E6-BA6A-407CBD079E47}" type="slidenum">
              <a:rPr lang="en-TW" smtClean="0"/>
              <a:t>14</a:t>
            </a:fld>
            <a:endParaRPr lang="en-TW"/>
          </a:p>
        </p:txBody>
      </p:sp>
      <p:pic>
        <p:nvPicPr>
          <p:cNvPr id="8" name="Picture 7" descr="A white background with black text&#10;&#10;Description automatically generated">
            <a:extLst>
              <a:ext uri="{FF2B5EF4-FFF2-40B4-BE49-F238E27FC236}">
                <a16:creationId xmlns:a16="http://schemas.microsoft.com/office/drawing/2014/main" id="{07EFBC62-856B-4D8E-B139-73628DB0F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89" y="2987618"/>
            <a:ext cx="9664219" cy="1871115"/>
          </a:xfrm>
          <a:prstGeom prst="rect">
            <a:avLst/>
          </a:prstGeom>
        </p:spPr>
      </p:pic>
    </p:spTree>
    <p:extLst>
      <p:ext uri="{BB962C8B-B14F-4D97-AF65-F5344CB8AC3E}">
        <p14:creationId xmlns:p14="http://schemas.microsoft.com/office/powerpoint/2010/main" val="114185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E0E3-09BA-585D-1402-A2A5BABA52F7}"/>
              </a:ext>
            </a:extLst>
          </p:cNvPr>
          <p:cNvSpPr>
            <a:spLocks noGrp="1"/>
          </p:cNvSpPr>
          <p:nvPr>
            <p:ph type="title"/>
          </p:nvPr>
        </p:nvSpPr>
        <p:spPr/>
        <p:txBody>
          <a:bodyPr/>
          <a:lstStyle/>
          <a:p>
            <a:r>
              <a:rPr lang="en-US" sz="4000" b="1" i="1" u="none" strike="noStrike" cap="none">
                <a:solidFill>
                  <a:srgbClr val="006699"/>
                </a:solidFill>
                <a:latin typeface="Calibri"/>
                <a:ea typeface="Calibri"/>
                <a:cs typeface="Calibri"/>
                <a:sym typeface="Calibri"/>
              </a:rPr>
              <a:t>Kaggle</a:t>
            </a:r>
            <a:endParaRPr lang="en-TW"/>
          </a:p>
        </p:txBody>
      </p:sp>
      <p:sp>
        <p:nvSpPr>
          <p:cNvPr id="3" name="Text Placeholder 2">
            <a:extLst>
              <a:ext uri="{FF2B5EF4-FFF2-40B4-BE49-F238E27FC236}">
                <a16:creationId xmlns:a16="http://schemas.microsoft.com/office/drawing/2014/main" id="{2E3046E0-427C-F4A7-B43A-D6A314F86220}"/>
              </a:ext>
            </a:extLst>
          </p:cNvPr>
          <p:cNvSpPr>
            <a:spLocks noGrp="1"/>
          </p:cNvSpPr>
          <p:nvPr>
            <p:ph type="body" idx="1"/>
          </p:nvPr>
        </p:nvSpPr>
        <p:spPr>
          <a:xfrm>
            <a:off x="298450" y="1335087"/>
            <a:ext cx="9318625" cy="3110916"/>
          </a:xfrm>
        </p:spPr>
        <p:txBody>
          <a:bodyPr/>
          <a:lstStyle/>
          <a:p>
            <a:pPr marL="185738" lvl="0" indent="-185738" algn="l" rtl="0">
              <a:lnSpc>
                <a:spcPts val="3500"/>
              </a:lnSpc>
              <a:spcBef>
                <a:spcPts val="0"/>
              </a:spcBef>
              <a:buSzPts val="1400"/>
              <a:buNone/>
            </a:pPr>
            <a:r>
              <a:rPr lang="en-US" sz="2400"/>
              <a:t>We’ve created  competitions for the advanced part.</a:t>
            </a:r>
          </a:p>
          <a:p>
            <a:pPr marL="342900" lvl="0" indent="-342900" algn="l" rtl="0">
              <a:lnSpc>
                <a:spcPts val="3500"/>
              </a:lnSpc>
              <a:spcBef>
                <a:spcPts val="0"/>
              </a:spcBef>
              <a:buSzPct val="100000"/>
              <a:buFont typeface="Arial" panose="020B0604020202020204" pitchFamily="34" charset="0"/>
              <a:buChar char="•"/>
            </a:pPr>
            <a:r>
              <a:rPr lang="en-US" sz="2400">
                <a:solidFill>
                  <a:schemeClr val="dk1"/>
                </a:solidFill>
              </a:rPr>
              <a:t>Kaggle link:</a:t>
            </a:r>
            <a:br>
              <a:rPr lang="en-US" sz="2400">
                <a:solidFill>
                  <a:schemeClr val="dk1"/>
                </a:solidFill>
              </a:rPr>
            </a:br>
            <a:r>
              <a:rPr lang="en-US" sz="2400">
                <a:solidFill>
                  <a:schemeClr val="dk1"/>
                </a:solidFill>
                <a:hlinkClick r:id="rId2"/>
              </a:rPr>
              <a:t>https://www.kaggle.com/t/3c1c6515bc5941b1a9bf6cda1642827c</a:t>
            </a:r>
            <a:endParaRPr lang="en-US" sz="2400">
              <a:solidFill>
                <a:schemeClr val="dk1"/>
              </a:solidFill>
            </a:endParaRPr>
          </a:p>
          <a:p>
            <a:pPr marL="342900" lvl="0" indent="-342900" algn="l" rtl="0">
              <a:lnSpc>
                <a:spcPts val="3500"/>
              </a:lnSpc>
              <a:spcBef>
                <a:spcPts val="0"/>
              </a:spcBef>
              <a:buSzPct val="100000"/>
              <a:buFont typeface="Arial" panose="020B0604020202020204" pitchFamily="34" charset="0"/>
              <a:buChar char="•"/>
            </a:pPr>
            <a:r>
              <a:rPr lang="en-US" sz="2400" b="0" i="0" u="none" strike="noStrike">
                <a:solidFill>
                  <a:srgbClr val="000000"/>
                </a:solidFill>
                <a:effectLst/>
                <a:latin typeface="-webkit-standard"/>
              </a:rPr>
              <a:t>The testing set is divided, with 50% designated as public and the remaining 50% as private.</a:t>
            </a:r>
          </a:p>
          <a:p>
            <a:pPr marL="342900" lvl="0" indent="-342900" algn="l" rtl="0">
              <a:lnSpc>
                <a:spcPts val="3500"/>
              </a:lnSpc>
              <a:spcBef>
                <a:spcPts val="0"/>
              </a:spcBef>
              <a:buSzPct val="100000"/>
              <a:buFont typeface="Arial" panose="020B0604020202020204" pitchFamily="34" charset="0"/>
              <a:buChar char="•"/>
            </a:pPr>
            <a:r>
              <a:rPr lang="en-US" sz="2400"/>
              <a:t>Only the public score will be visible on Kaggle.</a:t>
            </a:r>
          </a:p>
          <a:p>
            <a:pPr marL="342900" lvl="0" indent="-342900" algn="l" rtl="0">
              <a:lnSpc>
                <a:spcPts val="3500"/>
              </a:lnSpc>
              <a:spcBef>
                <a:spcPts val="0"/>
              </a:spcBef>
              <a:buSzPct val="100000"/>
              <a:buFont typeface="Arial" panose="020B0604020202020204" pitchFamily="34" charset="0"/>
              <a:buChar char="•"/>
            </a:pPr>
            <a:r>
              <a:rPr lang="en-US" sz="2400" b="0" i="0" u="none" strike="noStrike">
                <a:solidFill>
                  <a:srgbClr val="000000"/>
                </a:solidFill>
                <a:effectLst/>
                <a:latin typeface="-webkit-standard"/>
              </a:rPr>
              <a:t>All final scores will be based on the private score.</a:t>
            </a:r>
            <a:endParaRPr lang="en-US" sz="2400"/>
          </a:p>
        </p:txBody>
      </p:sp>
      <p:sp>
        <p:nvSpPr>
          <p:cNvPr id="4" name="Footer Placeholder 3">
            <a:extLst>
              <a:ext uri="{FF2B5EF4-FFF2-40B4-BE49-F238E27FC236}">
                <a16:creationId xmlns:a16="http://schemas.microsoft.com/office/drawing/2014/main" id="{8ADF714C-DD6C-C5C6-A42E-BC440C0FF9C1}"/>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8A0118A5-E043-7B38-0B68-3FE95B7E4827}"/>
              </a:ext>
            </a:extLst>
          </p:cNvPr>
          <p:cNvSpPr>
            <a:spLocks noGrp="1"/>
          </p:cNvSpPr>
          <p:nvPr>
            <p:ph type="sldNum" sz="quarter" idx="7"/>
          </p:nvPr>
        </p:nvSpPr>
        <p:spPr/>
        <p:txBody>
          <a:bodyPr/>
          <a:lstStyle/>
          <a:p>
            <a:pPr marL="38100">
              <a:lnSpc>
                <a:spcPts val="1650"/>
              </a:lnSpc>
            </a:pPr>
            <a:fld id="{81D60167-4931-47E6-BA6A-407CBD079E47}" type="slidenum">
              <a:rPr lang="en-TW" smtClean="0"/>
              <a:t>15</a:t>
            </a:fld>
            <a:endParaRPr lang="en-TW"/>
          </a:p>
        </p:txBody>
      </p:sp>
    </p:spTree>
    <p:extLst>
      <p:ext uri="{BB962C8B-B14F-4D97-AF65-F5344CB8AC3E}">
        <p14:creationId xmlns:p14="http://schemas.microsoft.com/office/powerpoint/2010/main" val="569587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9D1B7-3830-D3DC-C010-7E1185724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95F1C-3C82-AB7F-74DF-232A374ED4E6}"/>
              </a:ext>
            </a:extLst>
          </p:cNvPr>
          <p:cNvSpPr>
            <a:spLocks noGrp="1"/>
          </p:cNvSpPr>
          <p:nvPr>
            <p:ph type="title"/>
          </p:nvPr>
        </p:nvSpPr>
        <p:spPr/>
        <p:txBody>
          <a:bodyPr/>
          <a:lstStyle/>
          <a:p>
            <a:r>
              <a:rPr lang="en-US" sz="4000" b="1" i="1" u="none" strike="noStrike" cap="none">
                <a:solidFill>
                  <a:srgbClr val="006699"/>
                </a:solidFill>
                <a:latin typeface="Calibri"/>
                <a:ea typeface="Calibri"/>
                <a:cs typeface="Calibri"/>
                <a:sym typeface="Calibri"/>
              </a:rPr>
              <a:t>Kaggle</a:t>
            </a:r>
            <a:endParaRPr lang="en-TW"/>
          </a:p>
        </p:txBody>
      </p:sp>
      <p:sp>
        <p:nvSpPr>
          <p:cNvPr id="3" name="Text Placeholder 2">
            <a:extLst>
              <a:ext uri="{FF2B5EF4-FFF2-40B4-BE49-F238E27FC236}">
                <a16:creationId xmlns:a16="http://schemas.microsoft.com/office/drawing/2014/main" id="{5C01C082-3F1D-C05B-2A56-0429F44900B7}"/>
              </a:ext>
            </a:extLst>
          </p:cNvPr>
          <p:cNvSpPr>
            <a:spLocks noGrp="1"/>
          </p:cNvSpPr>
          <p:nvPr>
            <p:ph type="body" idx="1"/>
          </p:nvPr>
        </p:nvSpPr>
        <p:spPr>
          <a:xfrm>
            <a:off x="298450" y="1335087"/>
            <a:ext cx="9318625" cy="802784"/>
          </a:xfrm>
        </p:spPr>
        <p:txBody>
          <a:bodyPr/>
          <a:lstStyle/>
          <a:p>
            <a:pPr marL="342900" marR="0" lvl="0" indent="-342900" algn="l" rtl="0">
              <a:lnSpc>
                <a:spcPct val="100000"/>
              </a:lnSpc>
              <a:spcBef>
                <a:spcPts val="0"/>
              </a:spcBef>
              <a:spcAft>
                <a:spcPts val="50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Please register your account.</a:t>
            </a:r>
            <a:endParaRPr lang="en-US" sz="2400" b="0" i="0" u="none" strike="noStrike" cap="none">
              <a:solidFill>
                <a:schemeClr val="dk1"/>
              </a:solidFill>
              <a:latin typeface="Calibri"/>
              <a:ea typeface="Calibri"/>
              <a:cs typeface="Calibri"/>
              <a:sym typeface="Calibri"/>
            </a:endParaRPr>
          </a:p>
          <a:p>
            <a:pPr marL="342900" marR="0" lvl="0" indent="-342900" algn="l" rtl="0">
              <a:lnSpc>
                <a:spcPct val="100000"/>
              </a:lnSpc>
              <a:spcBef>
                <a:spcPts val="0"/>
              </a:spcBef>
              <a:spcAft>
                <a:spcPts val="500"/>
              </a:spcAft>
              <a:buClr>
                <a:srgbClr val="000000"/>
              </a:buClr>
              <a:buSzPct val="100000"/>
              <a:buFont typeface="Arial"/>
              <a:buChar char="•"/>
            </a:pPr>
            <a:r>
              <a:rPr lang="en-US" sz="2400" b="0" i="0" u="none" strike="noStrike" cap="none">
                <a:solidFill>
                  <a:srgbClr val="000000"/>
                </a:solidFill>
                <a:latin typeface="Calibri"/>
                <a:ea typeface="Calibri"/>
                <a:cs typeface="Calibri"/>
                <a:sym typeface="Calibri"/>
              </a:rPr>
              <a:t>Click the ‘Join competition’ button to join.</a:t>
            </a:r>
            <a:endParaRPr lang="en-US" sz="2400" b="0" i="0" u="none" strike="noStrike" cap="none">
              <a:solidFill>
                <a:schemeClr val="dk1"/>
              </a:solidFill>
              <a:latin typeface="Calibri"/>
              <a:ea typeface="Calibri"/>
              <a:cs typeface="Calibri"/>
              <a:sym typeface="Calibri"/>
            </a:endParaRPr>
          </a:p>
        </p:txBody>
      </p:sp>
      <p:sp>
        <p:nvSpPr>
          <p:cNvPr id="4" name="Footer Placeholder 3">
            <a:extLst>
              <a:ext uri="{FF2B5EF4-FFF2-40B4-BE49-F238E27FC236}">
                <a16:creationId xmlns:a16="http://schemas.microsoft.com/office/drawing/2014/main" id="{C22194D3-374C-4A48-091A-FE1991188209}"/>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19C40177-45D1-02A8-42E2-520E043ED585}"/>
              </a:ext>
            </a:extLst>
          </p:cNvPr>
          <p:cNvSpPr>
            <a:spLocks noGrp="1"/>
          </p:cNvSpPr>
          <p:nvPr>
            <p:ph type="sldNum" sz="quarter" idx="7"/>
          </p:nvPr>
        </p:nvSpPr>
        <p:spPr/>
        <p:txBody>
          <a:bodyPr/>
          <a:lstStyle/>
          <a:p>
            <a:pPr marL="38100">
              <a:lnSpc>
                <a:spcPts val="1650"/>
              </a:lnSpc>
            </a:pPr>
            <a:fld id="{81D60167-4931-47E6-BA6A-407CBD079E47}" type="slidenum">
              <a:rPr lang="en-TW" smtClean="0"/>
              <a:t>16</a:t>
            </a:fld>
            <a:endParaRPr lang="en-TW"/>
          </a:p>
        </p:txBody>
      </p:sp>
      <p:pic>
        <p:nvPicPr>
          <p:cNvPr id="9" name="Picture 8" descr="A white background with black text&#10;&#10;Description automatically generated">
            <a:extLst>
              <a:ext uri="{FF2B5EF4-FFF2-40B4-BE49-F238E27FC236}">
                <a16:creationId xmlns:a16="http://schemas.microsoft.com/office/drawing/2014/main" id="{4948A3FE-553B-AA4E-E307-9CE9074D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540" y="2895600"/>
            <a:ext cx="8869391" cy="1910208"/>
          </a:xfrm>
          <a:prstGeom prst="rect">
            <a:avLst/>
          </a:prstGeom>
        </p:spPr>
      </p:pic>
      <p:sp>
        <p:nvSpPr>
          <p:cNvPr id="8" name="Google Shape;266;p36">
            <a:extLst>
              <a:ext uri="{FF2B5EF4-FFF2-40B4-BE49-F238E27FC236}">
                <a16:creationId xmlns:a16="http://schemas.microsoft.com/office/drawing/2014/main" id="{414DCE4C-695B-A486-131A-582C6DA0BCB9}"/>
              </a:ext>
            </a:extLst>
          </p:cNvPr>
          <p:cNvSpPr/>
          <p:nvPr/>
        </p:nvSpPr>
        <p:spPr>
          <a:xfrm>
            <a:off x="7326919" y="2706286"/>
            <a:ext cx="1588481" cy="875114"/>
          </a:xfrm>
          <a:prstGeom prst="ellipse">
            <a:avLst/>
          </a:prstGeom>
          <a:noFill/>
          <a:ln w="25400" cap="flat" cmpd="sng">
            <a:solidFill>
              <a:schemeClr val="accent2"/>
            </a:solidFill>
            <a:prstDash val="solid"/>
            <a:miter lim="400000"/>
            <a:headEnd type="none" w="sm" len="sm"/>
            <a:tailEnd type="none" w="sm" len="sm"/>
          </a:ln>
          <a:effectLst>
            <a:outerShdw blurRad="38100" dist="23000" dir="5400000" rotWithShape="0">
              <a:srgbClr val="000000">
                <a:alpha val="34117"/>
              </a:srgbClr>
            </a:outerShdw>
          </a:effectLst>
        </p:spPr>
        <p:txBody>
          <a:bodyPr spcFirstLastPara="1" wrap="square" lIns="37125" tIns="37125" rIns="37125" bIns="37125" anchor="ctr" anchorCtr="0">
            <a:noAutofit/>
          </a:bodyPr>
          <a:lstStyle/>
          <a:p>
            <a:pPr marL="0" marR="0" lvl="0" indent="0" algn="l" rtl="0">
              <a:lnSpc>
                <a:spcPct val="100000"/>
              </a:lnSpc>
              <a:spcBef>
                <a:spcPts val="0"/>
              </a:spcBef>
              <a:spcAft>
                <a:spcPts val="0"/>
              </a:spcAft>
              <a:buNone/>
            </a:pPr>
            <a:endParaRPr sz="1138"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016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7"/>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Kaggle</a:t>
            </a:r>
            <a:endParaRPr>
              <a:latin typeface="Calibri"/>
              <a:ea typeface="Calibri"/>
              <a:cs typeface="Calibri"/>
              <a:sym typeface="Calibri"/>
            </a:endParaRPr>
          </a:p>
        </p:txBody>
      </p:sp>
      <p:sp>
        <p:nvSpPr>
          <p:cNvPr id="273" name="Google Shape;273;p37"/>
          <p:cNvSpPr txBox="1"/>
          <p:nvPr/>
        </p:nvSpPr>
        <p:spPr>
          <a:xfrm>
            <a:off x="383540" y="1666913"/>
            <a:ext cx="5205218" cy="4838091"/>
          </a:xfrm>
          <a:prstGeom prst="rect">
            <a:avLst/>
          </a:prstGeom>
          <a:noFill/>
          <a:ln>
            <a:noFill/>
          </a:ln>
        </p:spPr>
        <p:txBody>
          <a:bodyPr spcFirstLastPara="1" wrap="square" lIns="37100" tIns="37100" rIns="37100" bIns="37100" anchor="t" anchorCtr="0">
            <a:noAutofit/>
          </a:bodyPr>
          <a:lstStyle/>
          <a:p>
            <a:pPr marL="571500" marR="0" lvl="0" indent="-342900" algn="l" rtl="0">
              <a:lnSpc>
                <a:spcPct val="100000"/>
              </a:lnSpc>
              <a:spcBef>
                <a:spcPts val="0"/>
              </a:spcBef>
              <a:spcAft>
                <a:spcPts val="50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After joining the competition, you should change your team's name (each student is a team) to your </a:t>
            </a:r>
            <a:r>
              <a:rPr lang="en-US" sz="2400" b="1" i="0" u="none" strike="noStrike" cap="none">
                <a:solidFill>
                  <a:srgbClr val="C00000"/>
                </a:solidFill>
                <a:latin typeface="Calibri"/>
                <a:ea typeface="Calibri"/>
                <a:cs typeface="Calibri"/>
                <a:sym typeface="Calibri"/>
              </a:rPr>
              <a:t>student ID</a:t>
            </a:r>
            <a:r>
              <a:rPr lang="en-US" sz="2400" b="1" i="0" u="none" strike="noStrike" cap="none">
                <a:solidFill>
                  <a:schemeClr val="dk1"/>
                </a:solidFill>
                <a:latin typeface="Calibri"/>
                <a:ea typeface="Calibri"/>
                <a:cs typeface="Calibri"/>
                <a:sym typeface="Calibri"/>
              </a:rPr>
              <a:t>.</a:t>
            </a:r>
            <a:endParaRPr/>
          </a:p>
          <a:p>
            <a:pPr marL="571500" marR="0" lvl="0" indent="-342900" algn="l" rtl="0">
              <a:lnSpc>
                <a:spcPct val="100000"/>
              </a:lnSpc>
              <a:spcBef>
                <a:spcPts val="0"/>
              </a:spcBef>
              <a:spcAft>
                <a:spcPts val="500"/>
              </a:spcAft>
              <a:buClr>
                <a:srgbClr val="000000"/>
              </a:buClr>
              <a:buSzPct val="100000"/>
              <a:buFont typeface="Arial"/>
              <a:buChar char="•"/>
            </a:pPr>
            <a:r>
              <a:rPr lang="en-US" sz="2400" b="1" i="0" u="none" strike="noStrike" cap="none">
                <a:solidFill>
                  <a:schemeClr val="dk1"/>
                </a:solidFill>
                <a:latin typeface="Calibri"/>
                <a:ea typeface="Calibri"/>
                <a:cs typeface="Calibri"/>
                <a:sym typeface="Calibri"/>
              </a:rPr>
              <a:t>Please remember to </a:t>
            </a:r>
            <a:r>
              <a:rPr lang="en-US" sz="2400" b="1" i="0" u="none" strike="noStrike" cap="none">
                <a:solidFill>
                  <a:srgbClr val="C00000"/>
                </a:solidFill>
                <a:latin typeface="Calibri"/>
                <a:ea typeface="Calibri"/>
                <a:cs typeface="Calibri"/>
                <a:sym typeface="Calibri"/>
              </a:rPr>
              <a:t>SAVE CHANGES</a:t>
            </a:r>
            <a:endParaRPr/>
          </a:p>
          <a:p>
            <a:pPr marL="571500" marR="0" lvl="0" indent="-342900" algn="l" rtl="0">
              <a:lnSpc>
                <a:spcPct val="100000"/>
              </a:lnSpc>
              <a:spcBef>
                <a:spcPts val="0"/>
              </a:spcBef>
              <a:spcAft>
                <a:spcPts val="500"/>
              </a:spcAft>
              <a:buClr>
                <a:srgbClr val="000000"/>
              </a:buClr>
              <a:buSzPct val="100000"/>
              <a:buFont typeface="Arial"/>
              <a:buChar char="•"/>
            </a:pPr>
            <a:r>
              <a:rPr lang="en-US" sz="2400" b="0" i="0" u="none" strike="noStrike" cap="none">
                <a:solidFill>
                  <a:schemeClr val="dk1"/>
                </a:solidFill>
                <a:latin typeface="Calibri"/>
                <a:ea typeface="Calibri"/>
                <a:cs typeface="Calibri"/>
                <a:sym typeface="Calibri"/>
              </a:rPr>
              <a:t>You can submit 50 times per day.</a:t>
            </a:r>
            <a:endParaRPr/>
          </a:p>
          <a:p>
            <a:pPr marL="228600" marR="0" lvl="0" indent="0" algn="l" rtl="0">
              <a:lnSpc>
                <a:spcPct val="100000"/>
              </a:lnSpc>
              <a:spcBef>
                <a:spcPts val="0"/>
              </a:spcBef>
              <a:spcAft>
                <a:spcPts val="500"/>
              </a:spcAft>
              <a:buClr>
                <a:srgbClr val="000000"/>
              </a:buClr>
              <a:buSzPct val="100000"/>
              <a:buFont typeface="Arial"/>
              <a:buNone/>
            </a:pPr>
            <a:endParaRPr sz="2400" b="0" i="0" u="none" strike="noStrike" cap="none">
              <a:solidFill>
                <a:schemeClr val="dk1"/>
              </a:solidFill>
              <a:latin typeface="Calibri"/>
              <a:ea typeface="Calibri"/>
              <a:cs typeface="Calibri"/>
              <a:sym typeface="Calibri"/>
            </a:endParaRPr>
          </a:p>
          <a:p>
            <a:pPr marL="228600" marR="0" lvl="0" indent="0" algn="l" rtl="0">
              <a:lnSpc>
                <a:spcPct val="100000"/>
              </a:lnSpc>
              <a:spcBef>
                <a:spcPts val="0"/>
              </a:spcBef>
              <a:spcAft>
                <a:spcPts val="500"/>
              </a:spcAft>
              <a:buClr>
                <a:srgbClr val="000000"/>
              </a:buClr>
              <a:buSzPct val="100000"/>
              <a:buFont typeface="Arial"/>
              <a:buNone/>
            </a:pPr>
            <a:endParaRPr sz="2400" b="0" i="0" u="none" strike="noStrike" cap="none">
              <a:solidFill>
                <a:schemeClr val="dk1"/>
              </a:solidFill>
              <a:latin typeface="Calibri"/>
              <a:ea typeface="Calibri"/>
              <a:cs typeface="Calibri"/>
              <a:sym typeface="Calibri"/>
            </a:endParaRPr>
          </a:p>
          <a:p>
            <a:pPr marL="228600" marR="0" lvl="0" indent="0" algn="l" rtl="0">
              <a:lnSpc>
                <a:spcPct val="100000"/>
              </a:lnSpc>
              <a:spcBef>
                <a:spcPts val="0"/>
              </a:spcBef>
              <a:spcAft>
                <a:spcPts val="500"/>
              </a:spcAft>
              <a:buClr>
                <a:srgbClr val="000000"/>
              </a:buClr>
              <a:buSzPct val="100000"/>
              <a:buFont typeface="Arial"/>
              <a:buNone/>
            </a:pPr>
            <a:r>
              <a:rPr lang="en-US" sz="2400" b="1" i="0" u="none" strike="noStrike" cap="none">
                <a:solidFill>
                  <a:schemeClr val="dk1"/>
                </a:solidFill>
                <a:latin typeface="Calibri"/>
                <a:ea typeface="Calibri"/>
                <a:cs typeface="Calibri"/>
                <a:sym typeface="Calibri"/>
              </a:rPr>
              <a:t>Notes: </a:t>
            </a:r>
            <a:r>
              <a:rPr lang="en-US" sz="2400" b="0" i="0" u="none" strike="noStrike" cap="none">
                <a:solidFill>
                  <a:schemeClr val="dk1"/>
                </a:solidFill>
                <a:latin typeface="Calibri"/>
                <a:ea typeface="Calibri"/>
                <a:cs typeface="Calibri"/>
                <a:sym typeface="Calibri"/>
              </a:rPr>
              <a:t>Please verify your team's name on the leaderboard - changing profile name does not change team name.</a:t>
            </a:r>
            <a:endParaRPr/>
          </a:p>
        </p:txBody>
      </p:sp>
      <p:pic>
        <p:nvPicPr>
          <p:cNvPr id="274" name="Google Shape;274;p37"/>
          <p:cNvPicPr preferRelativeResize="0"/>
          <p:nvPr/>
        </p:nvPicPr>
        <p:blipFill rotWithShape="1">
          <a:blip r:embed="rId3">
            <a:alphaModFix/>
          </a:blip>
          <a:srcRect/>
          <a:stretch/>
        </p:blipFill>
        <p:spPr>
          <a:xfrm>
            <a:off x="5938095" y="1688930"/>
            <a:ext cx="3604635" cy="3874167"/>
          </a:xfrm>
          <a:prstGeom prst="rect">
            <a:avLst/>
          </a:prstGeom>
          <a:noFill/>
          <a:ln>
            <a:noFill/>
          </a:ln>
        </p:spPr>
      </p:pic>
      <p:sp>
        <p:nvSpPr>
          <p:cNvPr id="275" name="Google Shape;275;p37"/>
          <p:cNvSpPr/>
          <p:nvPr/>
        </p:nvSpPr>
        <p:spPr>
          <a:xfrm>
            <a:off x="7838863" y="1592791"/>
            <a:ext cx="633263" cy="485306"/>
          </a:xfrm>
          <a:prstGeom prst="ellipse">
            <a:avLst/>
          </a:prstGeom>
          <a:noFill/>
          <a:ln w="25400" cap="flat" cmpd="sng">
            <a:solidFill>
              <a:schemeClr val="accent2"/>
            </a:solidFill>
            <a:prstDash val="solid"/>
            <a:miter lim="400000"/>
            <a:headEnd type="none" w="sm" len="sm"/>
            <a:tailEnd type="none" w="sm" len="sm"/>
          </a:ln>
          <a:effectLst>
            <a:outerShdw blurRad="38100" dist="23000" dir="5400000" rotWithShape="0">
              <a:srgbClr val="000000">
                <a:alpha val="34117"/>
              </a:srgbClr>
            </a:outerShdw>
          </a:effectLst>
        </p:spPr>
        <p:txBody>
          <a:bodyPr spcFirstLastPara="1" wrap="square" lIns="37125" tIns="37125" rIns="37125" bIns="37125" anchor="ctr" anchorCtr="0">
            <a:noAutofit/>
          </a:bodyPr>
          <a:lstStyle/>
          <a:p>
            <a:pPr marL="0" marR="0" lvl="0" indent="0" algn="l" rtl="0">
              <a:lnSpc>
                <a:spcPct val="100000"/>
              </a:lnSpc>
              <a:spcBef>
                <a:spcPts val="0"/>
              </a:spcBef>
              <a:spcAft>
                <a:spcPts val="0"/>
              </a:spcAft>
              <a:buNone/>
            </a:pPr>
            <a:endParaRPr sz="1138" b="0" i="0" u="none" strike="noStrike" cap="none">
              <a:solidFill>
                <a:srgbClr val="000000"/>
              </a:solidFill>
              <a:latin typeface="Arial"/>
              <a:ea typeface="Arial"/>
              <a:cs typeface="Arial"/>
              <a:sym typeface="Arial"/>
            </a:endParaRPr>
          </a:p>
        </p:txBody>
      </p:sp>
      <p:sp>
        <p:nvSpPr>
          <p:cNvPr id="276" name="Google Shape;276;p37"/>
          <p:cNvSpPr/>
          <p:nvPr/>
        </p:nvSpPr>
        <p:spPr>
          <a:xfrm>
            <a:off x="5938104" y="2692729"/>
            <a:ext cx="1567069" cy="589144"/>
          </a:xfrm>
          <a:prstGeom prst="ellipse">
            <a:avLst/>
          </a:prstGeom>
          <a:noFill/>
          <a:ln w="25400" cap="flat" cmpd="sng">
            <a:solidFill>
              <a:schemeClr val="accent2"/>
            </a:solidFill>
            <a:prstDash val="solid"/>
            <a:miter lim="400000"/>
            <a:headEnd type="none" w="sm" len="sm"/>
            <a:tailEnd type="none" w="sm" len="sm"/>
          </a:ln>
          <a:effectLst>
            <a:outerShdw blurRad="38100" dist="23000" dir="5400000" rotWithShape="0">
              <a:srgbClr val="000000">
                <a:alpha val="34117"/>
              </a:srgbClr>
            </a:outerShdw>
          </a:effectLst>
        </p:spPr>
        <p:txBody>
          <a:bodyPr spcFirstLastPara="1" wrap="square" lIns="37125" tIns="37125" rIns="37125" bIns="37125" anchor="ctr" anchorCtr="0">
            <a:noAutofit/>
          </a:bodyPr>
          <a:lstStyle/>
          <a:p>
            <a:pPr marL="0" marR="0" lvl="0" indent="0" algn="l" rtl="0">
              <a:lnSpc>
                <a:spcPct val="100000"/>
              </a:lnSpc>
              <a:spcBef>
                <a:spcPts val="0"/>
              </a:spcBef>
              <a:spcAft>
                <a:spcPts val="0"/>
              </a:spcAft>
              <a:buNone/>
            </a:pPr>
            <a:endParaRPr sz="1138" b="0" i="0" u="none" strike="noStrike" cap="none">
              <a:solidFill>
                <a:srgbClr val="000000"/>
              </a:solidFill>
              <a:latin typeface="Arial"/>
              <a:ea typeface="Arial"/>
              <a:cs typeface="Arial"/>
              <a:sym typeface="Arial"/>
            </a:endParaRPr>
          </a:p>
        </p:txBody>
      </p:sp>
      <p:sp>
        <p:nvSpPr>
          <p:cNvPr id="277" name="Google Shape;277;p37"/>
          <p:cNvSpPr/>
          <p:nvPr/>
        </p:nvSpPr>
        <p:spPr>
          <a:xfrm>
            <a:off x="5862841" y="5142542"/>
            <a:ext cx="936488" cy="485306"/>
          </a:xfrm>
          <a:prstGeom prst="ellipse">
            <a:avLst/>
          </a:prstGeom>
          <a:noFill/>
          <a:ln w="25400" cap="flat" cmpd="sng">
            <a:solidFill>
              <a:schemeClr val="accent2"/>
            </a:solidFill>
            <a:prstDash val="solid"/>
            <a:miter lim="400000"/>
            <a:headEnd type="none" w="sm" len="sm"/>
            <a:tailEnd type="none" w="sm" len="sm"/>
          </a:ln>
          <a:effectLst>
            <a:outerShdw blurRad="38100" dist="23000" dir="5400000" rotWithShape="0">
              <a:srgbClr val="000000">
                <a:alpha val="34509"/>
              </a:srgbClr>
            </a:outerShdw>
          </a:effectLst>
        </p:spPr>
        <p:txBody>
          <a:bodyPr spcFirstLastPara="1" wrap="square" lIns="37125" tIns="37125" rIns="37125" bIns="37125" anchor="ctr" anchorCtr="0">
            <a:noAutofit/>
          </a:bodyPr>
          <a:lstStyle/>
          <a:p>
            <a:pPr marL="0" marR="0" lvl="0" indent="0" algn="l" rtl="0">
              <a:lnSpc>
                <a:spcPct val="100000"/>
              </a:lnSpc>
              <a:spcBef>
                <a:spcPts val="0"/>
              </a:spcBef>
              <a:spcAft>
                <a:spcPts val="0"/>
              </a:spcAft>
              <a:buNone/>
            </a:pPr>
            <a:endParaRPr sz="1138" b="0" i="0" u="none" strike="noStrike" cap="none">
              <a:solidFill>
                <a:srgbClr val="000000"/>
              </a:solidFill>
              <a:latin typeface="Arial"/>
              <a:ea typeface="Arial"/>
              <a:cs typeface="Arial"/>
              <a:sym typeface="Arial"/>
            </a:endParaRPr>
          </a:p>
        </p:txBody>
      </p:sp>
      <p:sp>
        <p:nvSpPr>
          <p:cNvPr id="278" name="Google Shape;278;p37"/>
          <p:cNvSpPr txBox="1">
            <a:spLocks noGrp="1"/>
          </p:cNvSpPr>
          <p:nvPr>
            <p:ph type="sldNum" idx="12"/>
          </p:nvPr>
        </p:nvSpPr>
        <p:spPr>
          <a:xfrm>
            <a:off x="9410699" y="6377940"/>
            <a:ext cx="443929" cy="25423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38100" marR="0" lvl="0"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lnSpc>
                <a:spcPct val="117857"/>
              </a:lnSpc>
              <a:spcBef>
                <a:spcPts val="0"/>
              </a:spcBef>
              <a:spcAft>
                <a:spcPts val="0"/>
              </a:spcAft>
              <a:buSzPts val="1400"/>
              <a:buNone/>
            </a:pPr>
            <a:fld id="{00000000-1234-1234-1234-123412341234}" type="slidenum">
              <a:rPr lang="en-US" smtClean="0"/>
              <a:pPr marL="38100" lvl="0" indent="0" algn="l" rtl="0">
                <a:lnSpc>
                  <a:spcPct val="117857"/>
                </a:lnSpc>
                <a:spcBef>
                  <a:spcPts val="0"/>
                </a:spcBef>
                <a:spcAft>
                  <a:spcPts val="0"/>
                </a:spcAft>
                <a:buSzPts val="1400"/>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383540" y="352996"/>
            <a:ext cx="9138919" cy="6350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SzPts val="1400"/>
              <a:buNone/>
            </a:pPr>
            <a:r>
              <a:rPr lang="en-US">
                <a:latin typeface="Calibri"/>
                <a:ea typeface="Calibri"/>
                <a:cs typeface="Calibri"/>
                <a:sym typeface="Calibri"/>
              </a:rPr>
              <a:t>Kaggle</a:t>
            </a:r>
            <a:endParaRPr>
              <a:latin typeface="Calibri"/>
              <a:ea typeface="Calibri"/>
              <a:cs typeface="Calibri"/>
              <a:sym typeface="Calibri"/>
            </a:endParaRPr>
          </a:p>
        </p:txBody>
      </p:sp>
      <p:sp>
        <p:nvSpPr>
          <p:cNvPr id="284" name="Google Shape;284;p38"/>
          <p:cNvSpPr txBox="1"/>
          <p:nvPr/>
        </p:nvSpPr>
        <p:spPr>
          <a:xfrm>
            <a:off x="383540" y="1666913"/>
            <a:ext cx="9138918" cy="4838091"/>
          </a:xfrm>
          <a:prstGeom prst="rect">
            <a:avLst/>
          </a:prstGeom>
          <a:noFill/>
          <a:ln>
            <a:noFill/>
          </a:ln>
        </p:spPr>
        <p:txBody>
          <a:bodyPr spcFirstLastPara="1" wrap="square" lIns="37100" tIns="37100" rIns="37100" bIns="37100" anchor="t" anchorCtr="0">
            <a:noAutofit/>
          </a:bodyPr>
          <a:lstStyle/>
          <a:p>
            <a:pPr marL="228600" marR="0" lvl="0" indent="0" algn="l" rtl="0">
              <a:lnSpc>
                <a:spcPct val="100000"/>
              </a:lnSpc>
              <a:spcBef>
                <a:spcPts val="0"/>
              </a:spcBef>
              <a:spcAft>
                <a:spcPts val="500"/>
              </a:spcAft>
              <a:buClr>
                <a:srgbClr val="000000"/>
              </a:buClr>
              <a:buSzPts val="1400"/>
              <a:buFont typeface="Arial"/>
              <a:buNone/>
            </a:pPr>
            <a:r>
              <a:rPr lang="en-US" sz="2400" i="0" u="none" strike="noStrike" cap="none">
                <a:solidFill>
                  <a:schemeClr val="dk1"/>
                </a:solidFill>
                <a:latin typeface="Calibri"/>
                <a:ea typeface="Calibri"/>
                <a:cs typeface="Calibri"/>
                <a:sym typeface="Calibri"/>
              </a:rPr>
              <a:t>You can manually select up to 1 submission that will count towards your final leaderboard score. </a:t>
            </a:r>
            <a:r>
              <a:rPr lang="en-US" sz="2400">
                <a:solidFill>
                  <a:schemeClr val="dk1"/>
                </a:solidFill>
                <a:latin typeface="Calibri"/>
                <a:ea typeface="Calibri"/>
                <a:cs typeface="Calibri"/>
                <a:sym typeface="Calibri"/>
              </a:rPr>
              <a:t>If no submission is selected, Kaggle will automatically select your submission with the best public score.</a:t>
            </a:r>
            <a:endParaRPr sz="2400" i="0" u="none" strike="noStrike" cap="none">
              <a:solidFill>
                <a:schemeClr val="dk1"/>
              </a:solidFill>
              <a:latin typeface="Calibri"/>
              <a:ea typeface="Calibri"/>
              <a:cs typeface="Calibri"/>
              <a:sym typeface="Calibri"/>
            </a:endParaRPr>
          </a:p>
        </p:txBody>
      </p:sp>
      <p:sp>
        <p:nvSpPr>
          <p:cNvPr id="285" name="Google Shape;285;p38"/>
          <p:cNvSpPr txBox="1">
            <a:spLocks noGrp="1"/>
          </p:cNvSpPr>
          <p:nvPr>
            <p:ph type="sldNum" idx="12"/>
          </p:nvPr>
        </p:nvSpPr>
        <p:spPr>
          <a:xfrm>
            <a:off x="9410699" y="6377940"/>
            <a:ext cx="443929" cy="25423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38100" marR="0" lvl="0"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1pPr>
            <a:lvl2pPr marL="38100" marR="0" lvl="1"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2pPr>
            <a:lvl3pPr marL="38100" marR="0" lvl="2"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3pPr>
            <a:lvl4pPr marL="38100" marR="0" lvl="3"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4pPr>
            <a:lvl5pPr marL="38100" marR="0" lvl="4"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5pPr>
            <a:lvl6pPr marL="38100" marR="0" lvl="5"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6pPr>
            <a:lvl7pPr marL="38100" marR="0" lvl="6"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7pPr>
            <a:lvl8pPr marL="38100" marR="0" lvl="7"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8pPr>
            <a:lvl9pPr marL="38100" marR="0" lvl="8" indent="0" algn="l" rtl="0">
              <a:lnSpc>
                <a:spcPct val="117857"/>
              </a:lnSpc>
              <a:spcBef>
                <a:spcPts val="0"/>
              </a:spcBef>
              <a:spcAft>
                <a:spcPts val="0"/>
              </a:spcAft>
              <a:buClr>
                <a:srgbClr val="000000"/>
              </a:buClr>
              <a:buSzPts val="1400"/>
              <a:buFont typeface="Arial"/>
              <a:buNone/>
              <a:defRPr sz="1400" b="0" i="0" u="none" strike="noStrike" cap="none">
                <a:solidFill>
                  <a:srgbClr val="5E574E"/>
                </a:solidFill>
                <a:latin typeface="Arial"/>
                <a:ea typeface="Arial"/>
                <a:cs typeface="Arial"/>
                <a:sym typeface="Arial"/>
              </a:defRPr>
            </a:lvl9pPr>
          </a:lstStyle>
          <a:p>
            <a:pPr marL="38100" lvl="0" indent="0" algn="l" rtl="0">
              <a:lnSpc>
                <a:spcPct val="117857"/>
              </a:lnSpc>
              <a:spcBef>
                <a:spcPts val="0"/>
              </a:spcBef>
              <a:spcAft>
                <a:spcPts val="0"/>
              </a:spcAft>
              <a:buSzPts val="1400"/>
              <a:buNone/>
            </a:pPr>
            <a:fld id="{00000000-1234-1234-1234-123412341234}" type="slidenum">
              <a:rPr lang="en-US" smtClean="0"/>
              <a:pPr marL="38100" lvl="0" indent="0" algn="l" rtl="0">
                <a:lnSpc>
                  <a:spcPct val="117857"/>
                </a:lnSpc>
                <a:spcBef>
                  <a:spcPts val="0"/>
                </a:spcBef>
                <a:spcAft>
                  <a:spcPts val="0"/>
                </a:spcAft>
                <a:buSzPts val="1400"/>
                <a:buNone/>
              </a:pPr>
              <a:t>18</a:t>
            </a:fld>
            <a:endParaRPr/>
          </a:p>
        </p:txBody>
      </p:sp>
      <p:pic>
        <p:nvPicPr>
          <p:cNvPr id="286" name="Google Shape;286;p38"/>
          <p:cNvPicPr preferRelativeResize="0"/>
          <p:nvPr/>
        </p:nvPicPr>
        <p:blipFill rotWithShape="1">
          <a:blip r:embed="rId3">
            <a:alphaModFix/>
          </a:blip>
          <a:srcRect/>
          <a:stretch/>
        </p:blipFill>
        <p:spPr>
          <a:xfrm>
            <a:off x="85491" y="2937331"/>
            <a:ext cx="4787062" cy="238120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87" name="Google Shape;287;p38"/>
          <p:cNvPicPr preferRelativeResize="0"/>
          <p:nvPr/>
        </p:nvPicPr>
        <p:blipFill rotWithShape="1">
          <a:blip r:embed="rId4">
            <a:alphaModFix/>
          </a:blip>
          <a:srcRect b="1135"/>
          <a:stretch/>
        </p:blipFill>
        <p:spPr>
          <a:xfrm>
            <a:off x="5033445" y="2937332"/>
            <a:ext cx="4787062" cy="2381206"/>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288" name="Google Shape;288;p38"/>
          <p:cNvSpPr txBox="1"/>
          <p:nvPr/>
        </p:nvSpPr>
        <p:spPr>
          <a:xfrm>
            <a:off x="6767180" y="5540461"/>
            <a:ext cx="13195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Auto-selection</a:t>
            </a:r>
            <a:endParaRPr sz="1400" b="0" i="0" u="none" strike="noStrike" cap="none">
              <a:solidFill>
                <a:srgbClr val="000000"/>
              </a:solidFill>
              <a:latin typeface="Arial"/>
              <a:ea typeface="Arial"/>
              <a:cs typeface="Arial"/>
              <a:sym typeface="Arial"/>
            </a:endParaRPr>
          </a:p>
        </p:txBody>
      </p:sp>
      <p:sp>
        <p:nvSpPr>
          <p:cNvPr id="289" name="Google Shape;289;p38"/>
          <p:cNvSpPr txBox="1"/>
          <p:nvPr/>
        </p:nvSpPr>
        <p:spPr>
          <a:xfrm>
            <a:off x="1819226" y="5544530"/>
            <a:ext cx="15376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Manual-selection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9A45F-FF56-41C5-BDCF-06565DF1A484}"/>
              </a:ext>
            </a:extLst>
          </p:cNvPr>
          <p:cNvSpPr>
            <a:spLocks noGrp="1"/>
          </p:cNvSpPr>
          <p:nvPr>
            <p:ph type="title"/>
          </p:nvPr>
        </p:nvSpPr>
        <p:spPr/>
        <p:txBody>
          <a:bodyPr/>
          <a:lstStyle/>
          <a:p>
            <a:r>
              <a:rPr lang="en-MY">
                <a:latin typeface="+mj-lt"/>
              </a:rPr>
              <a:t>Report</a:t>
            </a:r>
            <a:r>
              <a:rPr lang="en-MY" altLang="zh-TW">
                <a:latin typeface="+mj-lt"/>
              </a:rPr>
              <a:t> </a:t>
            </a:r>
            <a:endParaRPr lang="en-MY">
              <a:latin typeface="+mj-lt"/>
            </a:endParaRPr>
          </a:p>
        </p:txBody>
      </p:sp>
      <p:sp>
        <p:nvSpPr>
          <p:cNvPr id="3" name="Text Placeholder 2">
            <a:extLst>
              <a:ext uri="{FF2B5EF4-FFF2-40B4-BE49-F238E27FC236}">
                <a16:creationId xmlns:a16="http://schemas.microsoft.com/office/drawing/2014/main" id="{F62DCA66-77D1-4E9A-B282-72E8735B29D3}"/>
              </a:ext>
            </a:extLst>
          </p:cNvPr>
          <p:cNvSpPr>
            <a:spLocks noGrp="1"/>
          </p:cNvSpPr>
          <p:nvPr>
            <p:ph type="body" idx="1"/>
          </p:nvPr>
        </p:nvSpPr>
        <p:spPr>
          <a:xfrm>
            <a:off x="242405" y="1380317"/>
            <a:ext cx="9455150" cy="4601709"/>
          </a:xfrm>
        </p:spPr>
        <p:txBody>
          <a:bodyPr wrap="square" lIns="0" tIns="0" rIns="0" bIns="0" anchor="t">
            <a:spAutoFit/>
          </a:bodyPr>
          <a:lstStyle/>
          <a:p>
            <a:pPr marL="457200" indent="-457200" algn="l">
              <a:lnSpc>
                <a:spcPts val="3000"/>
              </a:lnSpc>
              <a:buAutoNum type="arabicPeriod"/>
            </a:pPr>
            <a:r>
              <a:rPr lang="en-US" sz="2400">
                <a:ea typeface="+mn-lt"/>
                <a:cs typeface="+mn-lt"/>
              </a:rPr>
              <a:t>Explain why </a:t>
            </a:r>
            <a:r>
              <a:rPr lang="en-US" sz="2400" err="1">
                <a:ea typeface="+mn-lt"/>
                <a:cs typeface="+mn-lt"/>
              </a:rPr>
              <a:t>ReLU</a:t>
            </a:r>
            <a:r>
              <a:rPr lang="en-US" sz="2400">
                <a:ea typeface="+mn-lt"/>
                <a:cs typeface="+mn-lt"/>
              </a:rPr>
              <a:t> is typically preferred over Sigmoid as the activation function in the convolutional block? (1%)</a:t>
            </a:r>
            <a:endParaRPr lang="en-US"/>
          </a:p>
          <a:p>
            <a:pPr marL="457200" indent="-457200" algn="l">
              <a:lnSpc>
                <a:spcPts val="3000"/>
              </a:lnSpc>
              <a:buAutoNum type="arabicPeriod"/>
            </a:pPr>
            <a:r>
              <a:rPr lang="en-US" sz="2400"/>
              <a:t>Describe how you design the CNN architecture and</a:t>
            </a:r>
            <a:r>
              <a:rPr lang="en-US" sz="2400">
                <a:ea typeface="+mn-lt"/>
                <a:cs typeface="+mn-lt"/>
              </a:rPr>
              <a:t> your findings in choosing parameters such as </a:t>
            </a:r>
            <a:r>
              <a:rPr lang="en-US" sz="2400" err="1">
                <a:latin typeface="Consolas"/>
              </a:rPr>
              <a:t>filter_size</a:t>
            </a:r>
            <a:r>
              <a:rPr lang="en-US" sz="2400">
                <a:ea typeface="+mn-lt"/>
                <a:cs typeface="+mn-lt"/>
              </a:rPr>
              <a:t> and </a:t>
            </a:r>
            <a:r>
              <a:rPr lang="en-US" sz="2400" err="1">
                <a:latin typeface="Consolas"/>
              </a:rPr>
              <a:t>pool_size</a:t>
            </a:r>
            <a:r>
              <a:rPr lang="en-US" sz="2400">
                <a:ea typeface="+mn-lt"/>
                <a:cs typeface="+mn-lt"/>
              </a:rPr>
              <a:t> for each layer? (2%)</a:t>
            </a:r>
            <a:endParaRPr lang="en-US">
              <a:ea typeface="+mn-lt"/>
              <a:cs typeface="+mn-lt"/>
            </a:endParaRPr>
          </a:p>
          <a:p>
            <a:pPr marL="457200" indent="-457200" algn="l">
              <a:lnSpc>
                <a:spcPts val="3000"/>
              </a:lnSpc>
              <a:buAutoNum type="arabicPeriod"/>
            </a:pPr>
            <a:r>
              <a:rPr lang="en-US" sz="2400">
                <a:ea typeface="+mn-lt"/>
                <a:cs typeface="+mn-lt"/>
              </a:rPr>
              <a:t>Calculate and compare the number of learnable parameters between the CNN model and the NN model you designed for binary classification in Lab4. For simplicity, omit the bias parameters and calculate only the weights. (2%)</a:t>
            </a:r>
            <a:r>
              <a:rPr lang="en-US" sz="2400"/>
              <a:t> </a:t>
            </a:r>
            <a:endParaRPr lang="en-US">
              <a:cs typeface="Calibri"/>
            </a:endParaRPr>
          </a:p>
          <a:p>
            <a:pPr algn="l">
              <a:lnSpc>
                <a:spcPts val="3000"/>
              </a:lnSpc>
            </a:pPr>
            <a:r>
              <a:rPr lang="en-US" sz="2400"/>
              <a:t>Notes:</a:t>
            </a:r>
            <a:endParaRPr lang="en-US">
              <a:cs typeface="Calibri"/>
            </a:endParaRPr>
          </a:p>
          <a:p>
            <a:pPr marL="457200" indent="-457200" algn="l">
              <a:lnSpc>
                <a:spcPts val="3000"/>
              </a:lnSpc>
              <a:buAutoNum type="arabicPeriod"/>
            </a:pPr>
            <a:r>
              <a:rPr lang="en-US" sz="2400"/>
              <a:t>Do not exceed 2 pages! </a:t>
            </a:r>
            <a:endParaRPr lang="en-US"/>
          </a:p>
          <a:p>
            <a:pPr marL="457200" indent="-457200" algn="l">
              <a:lnSpc>
                <a:spcPts val="3000"/>
              </a:lnSpc>
              <a:buAutoNum type="arabicPeriod"/>
            </a:pPr>
            <a:r>
              <a:rPr lang="en-US" sz="2400"/>
              <a:t>Name your report file as “</a:t>
            </a:r>
            <a:r>
              <a:rPr lang="en-US" sz="2400" b="1"/>
              <a:t>Lab5_report.pdf</a:t>
            </a:r>
            <a:r>
              <a:rPr lang="en-US" sz="2400"/>
              <a:t>”.</a:t>
            </a:r>
            <a:endParaRPr lang="en-US">
              <a:cs typeface="Calibri"/>
            </a:endParaRPr>
          </a:p>
        </p:txBody>
      </p:sp>
      <p:sp>
        <p:nvSpPr>
          <p:cNvPr id="4" name="Footer Placeholder 3">
            <a:extLst>
              <a:ext uri="{FF2B5EF4-FFF2-40B4-BE49-F238E27FC236}">
                <a16:creationId xmlns:a16="http://schemas.microsoft.com/office/drawing/2014/main" id="{9DDBB34E-35F1-401D-491D-01EAA5B8DF92}"/>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DDE1CC4B-47D7-F110-FD6C-8C5C3D26F632}"/>
              </a:ext>
            </a:extLst>
          </p:cNvPr>
          <p:cNvSpPr>
            <a:spLocks noGrp="1"/>
          </p:cNvSpPr>
          <p:nvPr>
            <p:ph type="sldNum" sz="quarter" idx="7"/>
          </p:nvPr>
        </p:nvSpPr>
        <p:spPr/>
        <p:txBody>
          <a:bodyPr/>
          <a:lstStyle/>
          <a:p>
            <a:pPr marL="38100">
              <a:lnSpc>
                <a:spcPts val="1650"/>
              </a:lnSpc>
            </a:pPr>
            <a:fld id="{81D60167-4931-47E6-BA6A-407CBD079E47}" type="slidenum">
              <a:rPr lang="en-TW" smtClean="0"/>
              <a:t>19</a:t>
            </a:fld>
            <a:endParaRPr lang="en-TW"/>
          </a:p>
        </p:txBody>
      </p:sp>
    </p:spTree>
    <p:extLst>
      <p:ext uri="{BB962C8B-B14F-4D97-AF65-F5344CB8AC3E}">
        <p14:creationId xmlns:p14="http://schemas.microsoft.com/office/powerpoint/2010/main" val="307348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B999F-8D66-44F6-A6B0-A9A66F742FA2}"/>
              </a:ext>
            </a:extLst>
          </p:cNvPr>
          <p:cNvSpPr>
            <a:spLocks noGrp="1"/>
          </p:cNvSpPr>
          <p:nvPr>
            <p:ph type="title"/>
          </p:nvPr>
        </p:nvSpPr>
        <p:spPr/>
        <p:txBody>
          <a:bodyPr/>
          <a:lstStyle/>
          <a:p>
            <a:r>
              <a:rPr lang="en-MY">
                <a:latin typeface="+mn-lt"/>
              </a:rPr>
              <a:t>Goal</a:t>
            </a:r>
          </a:p>
        </p:txBody>
      </p:sp>
      <p:sp>
        <p:nvSpPr>
          <p:cNvPr id="3" name="Content Placeholder 2">
            <a:extLst>
              <a:ext uri="{FF2B5EF4-FFF2-40B4-BE49-F238E27FC236}">
                <a16:creationId xmlns:a16="http://schemas.microsoft.com/office/drawing/2014/main" id="{D04CC6A7-B976-4E8C-B2EF-35D95F83D327}"/>
              </a:ext>
            </a:extLst>
          </p:cNvPr>
          <p:cNvSpPr>
            <a:spLocks noGrp="1"/>
          </p:cNvSpPr>
          <p:nvPr>
            <p:ph type="body" idx="1"/>
          </p:nvPr>
        </p:nvSpPr>
        <p:spPr/>
        <p:txBody>
          <a:bodyPr anchor="t">
            <a:normAutofit/>
          </a:bodyPr>
          <a:lstStyle/>
          <a:p>
            <a:pPr marL="285750" indent="-285750">
              <a:spcAft>
                <a:spcPts val="500"/>
              </a:spcAft>
              <a:buFont typeface="Arial" panose="020B0604020202020204" pitchFamily="34" charset="0"/>
              <a:buChar char="•"/>
            </a:pPr>
            <a:r>
              <a:rPr lang="en-MY" sz="2800" dirty="0"/>
              <a:t>Build your own convolutional neural network </a:t>
            </a:r>
            <a:r>
              <a:rPr lang="en-US" altLang="zh-CN" sz="2800" dirty="0"/>
              <a:t>step by step.</a:t>
            </a:r>
          </a:p>
          <a:p>
            <a:pPr marL="285750" indent="-285750">
              <a:spcAft>
                <a:spcPts val="500"/>
              </a:spcAft>
              <a:buFont typeface="Arial" panose="020B0604020202020204" pitchFamily="34" charset="0"/>
              <a:buChar char="•"/>
            </a:pPr>
            <a:r>
              <a:rPr lang="en-MY" sz="2800" dirty="0"/>
              <a:t>Extend your previous NN to </a:t>
            </a:r>
            <a:r>
              <a:rPr lang="en-MY" sz="2800" b="1" dirty="0"/>
              <a:t>C</a:t>
            </a:r>
            <a:r>
              <a:rPr lang="en-MY" sz="2800" dirty="0"/>
              <a:t>NN.</a:t>
            </a:r>
          </a:p>
          <a:p>
            <a:pPr marL="285750" indent="-285750">
              <a:spcAft>
                <a:spcPts val="500"/>
              </a:spcAft>
              <a:buFont typeface="Arial" panose="020B0604020202020204" pitchFamily="34" charset="0"/>
              <a:buChar char="•"/>
            </a:pPr>
            <a:r>
              <a:rPr lang="en-MY" sz="2800" dirty="0"/>
              <a:t>Implement certain functions required to build a </a:t>
            </a:r>
            <a:r>
              <a:rPr lang="en-MY" altLang="zh-TW" sz="2800" dirty="0"/>
              <a:t>convolutional neural network.</a:t>
            </a:r>
            <a:endParaRPr lang="en-MY" sz="2800" dirty="0"/>
          </a:p>
          <a:p>
            <a:pPr marL="285750" indent="-285750">
              <a:spcAft>
                <a:spcPts val="500"/>
              </a:spcAft>
              <a:buFont typeface="Arial" panose="020B0604020202020204" pitchFamily="34" charset="0"/>
              <a:buChar char="•"/>
            </a:pPr>
            <a:r>
              <a:rPr lang="en-MY" sz="2800" dirty="0"/>
              <a:t>Understand how the convolution layer and max pooling layer work, including forward propagation, backward propagation and update.</a:t>
            </a:r>
          </a:p>
          <a:p>
            <a:pPr marL="285750" indent="-285750" algn="l" rtl="0">
              <a:spcAft>
                <a:spcPts val="500"/>
              </a:spcAft>
              <a:buFont typeface="Arial" panose="020B0604020202020204" pitchFamily="34" charset="0"/>
              <a:buChar char="•"/>
            </a:pPr>
            <a:r>
              <a:rPr lang="en-US" altLang="zh-TW" sz="2800" dirty="0"/>
              <a:t>B</a:t>
            </a:r>
            <a:r>
              <a:rPr lang="en-US" altLang="zh-TW" sz="2800" dirty="0">
                <a:sym typeface="Arial"/>
              </a:rPr>
              <a:t>uild a convolutional neural network to predict the pulmonary disease of patients </a:t>
            </a:r>
            <a:r>
              <a:rPr lang="en-US" altLang="zh-TW" sz="2800" dirty="0"/>
              <a:t>from their chest X-ray images</a:t>
            </a:r>
            <a:r>
              <a:rPr lang="en-US" altLang="zh-TW" sz="2800" dirty="0">
                <a:sym typeface="Arial"/>
              </a:rPr>
              <a:t>.</a:t>
            </a:r>
          </a:p>
        </p:txBody>
      </p:sp>
      <p:sp>
        <p:nvSpPr>
          <p:cNvPr id="5" name="Footer Placeholder 4">
            <a:extLst>
              <a:ext uri="{FF2B5EF4-FFF2-40B4-BE49-F238E27FC236}">
                <a16:creationId xmlns:a16="http://schemas.microsoft.com/office/drawing/2014/main" id="{7062D0EE-A69F-21AD-4D17-B8F9D949BEB2}"/>
              </a:ext>
            </a:extLst>
          </p:cNvPr>
          <p:cNvSpPr>
            <a:spLocks noGrp="1"/>
          </p:cNvSpPr>
          <p:nvPr>
            <p:ph type="ftr" sz="quarter" idx="5"/>
          </p:nvPr>
        </p:nvSpPr>
        <p:spPr/>
        <p:txBody>
          <a:bodyPr/>
          <a:lstStyle/>
          <a:p>
            <a:r>
              <a:rPr lang="en-US"/>
              <a:t>2024 CS 460200</a:t>
            </a:r>
          </a:p>
        </p:txBody>
      </p:sp>
      <p:sp>
        <p:nvSpPr>
          <p:cNvPr id="6" name="Slide Number Placeholder 5">
            <a:extLst>
              <a:ext uri="{FF2B5EF4-FFF2-40B4-BE49-F238E27FC236}">
                <a16:creationId xmlns:a16="http://schemas.microsoft.com/office/drawing/2014/main" id="{C49C0A9D-0D8A-8EF2-8875-CB9655E2A932}"/>
              </a:ext>
            </a:extLst>
          </p:cNvPr>
          <p:cNvSpPr>
            <a:spLocks noGrp="1"/>
          </p:cNvSpPr>
          <p:nvPr>
            <p:ph type="sldNum" sz="quarter" idx="7"/>
          </p:nvPr>
        </p:nvSpPr>
        <p:spPr/>
        <p:txBody>
          <a:bodyPr/>
          <a:lstStyle/>
          <a:p>
            <a:pPr marL="38100">
              <a:lnSpc>
                <a:spcPts val="1650"/>
              </a:lnSpc>
            </a:pPr>
            <a:fld id="{81D60167-4931-47E6-BA6A-407CBD079E47}" type="slidenum">
              <a:rPr lang="en-TW" smtClean="0"/>
              <a:t>2</a:t>
            </a:fld>
            <a:endParaRPr lang="en-TW"/>
          </a:p>
        </p:txBody>
      </p:sp>
    </p:spTree>
    <p:extLst>
      <p:ext uri="{BB962C8B-B14F-4D97-AF65-F5344CB8AC3E}">
        <p14:creationId xmlns:p14="http://schemas.microsoft.com/office/powerpoint/2010/main" val="3445263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2DB1F-9395-4B4D-BF1F-4FB5329A99CB}"/>
              </a:ext>
            </a:extLst>
          </p:cNvPr>
          <p:cNvSpPr>
            <a:spLocks noGrp="1"/>
          </p:cNvSpPr>
          <p:nvPr>
            <p:ph type="title"/>
          </p:nvPr>
        </p:nvSpPr>
        <p:spPr/>
        <p:txBody>
          <a:bodyPr/>
          <a:lstStyle/>
          <a:p>
            <a:r>
              <a:rPr lang="en-US" altLang="zh-CN">
                <a:latin typeface="+mj-lt"/>
              </a:rPr>
              <a:t>Requirement</a:t>
            </a:r>
            <a:endParaRPr lang="en-MY">
              <a:latin typeface="+mj-lt"/>
            </a:endParaRPr>
          </a:p>
        </p:txBody>
      </p:sp>
      <p:sp>
        <p:nvSpPr>
          <p:cNvPr id="3" name="Text Placeholder 2">
            <a:extLst>
              <a:ext uri="{FF2B5EF4-FFF2-40B4-BE49-F238E27FC236}">
                <a16:creationId xmlns:a16="http://schemas.microsoft.com/office/drawing/2014/main" id="{45FDA570-1AF3-4777-A78E-A27D0334385B}"/>
              </a:ext>
            </a:extLst>
          </p:cNvPr>
          <p:cNvSpPr>
            <a:spLocks noGrp="1"/>
          </p:cNvSpPr>
          <p:nvPr>
            <p:ph type="body" idx="1"/>
          </p:nvPr>
        </p:nvSpPr>
        <p:spPr>
          <a:xfrm>
            <a:off x="298450" y="1335087"/>
            <a:ext cx="9318625" cy="4601709"/>
          </a:xfrm>
        </p:spPr>
        <p:txBody>
          <a:bodyPr/>
          <a:lstStyle/>
          <a:p>
            <a:pPr marL="285750" indent="-285750">
              <a:lnSpc>
                <a:spcPts val="3000"/>
              </a:lnSpc>
              <a:buFont typeface="Arial" panose="020B0604020202020204" pitchFamily="34" charset="0"/>
              <a:buChar char="•"/>
            </a:pPr>
            <a:r>
              <a:rPr lang="en-US" sz="2400" dirty="0"/>
              <a:t>Do it individually! Not as a team! (team is for final project)</a:t>
            </a:r>
          </a:p>
          <a:p>
            <a:pPr marL="285750" indent="-285750">
              <a:lnSpc>
                <a:spcPts val="3000"/>
              </a:lnSpc>
              <a:buFont typeface="Arial" panose="020B0604020202020204" pitchFamily="34" charset="0"/>
              <a:buChar char="•"/>
            </a:pPr>
            <a:r>
              <a:rPr lang="en-US" sz="2400" dirty="0"/>
              <a:t>Announce date: 2024/11/12</a:t>
            </a:r>
          </a:p>
          <a:p>
            <a:pPr marL="285750" indent="-285750">
              <a:lnSpc>
                <a:spcPts val="3000"/>
              </a:lnSpc>
              <a:buFont typeface="Arial" panose="020B0604020202020204" pitchFamily="34" charset="0"/>
              <a:buChar char="•"/>
            </a:pPr>
            <a:r>
              <a:rPr lang="en-US" sz="2400" dirty="0"/>
              <a:t>Deadline:</a:t>
            </a:r>
            <a:r>
              <a:rPr lang="en-US" sz="2400" dirty="0">
                <a:solidFill>
                  <a:srgbClr val="FF0000"/>
                </a:solidFill>
              </a:rPr>
              <a:t> 2024/11/26 23:59 </a:t>
            </a:r>
            <a:r>
              <a:rPr lang="en-US" sz="2400" dirty="0"/>
              <a:t>(Late submission is not allowed!)</a:t>
            </a:r>
          </a:p>
          <a:p>
            <a:pPr marL="285750" indent="-285750">
              <a:lnSpc>
                <a:spcPts val="3000"/>
              </a:lnSpc>
              <a:buFont typeface="Arial" panose="020B0604020202020204" pitchFamily="34" charset="0"/>
              <a:buChar char="•"/>
            </a:pPr>
            <a:r>
              <a:rPr lang="en-US" sz="2400" dirty="0"/>
              <a:t>Submit the answers (Lab5_prediction.csv) to the Kaggle competition</a:t>
            </a:r>
            <a:r>
              <a:rPr lang="zh-TW" altLang="en-US" sz="2400" dirty="0"/>
              <a:t> </a:t>
            </a:r>
            <a:r>
              <a:rPr lang="en-US" altLang="zh-TW" sz="2400" dirty="0"/>
              <a:t>(Ensure that your leaderboard </a:t>
            </a:r>
            <a:r>
              <a:rPr lang="en-US" altLang="zh-TW" sz="2400" b="1" dirty="0"/>
              <a:t>team</a:t>
            </a:r>
            <a:r>
              <a:rPr lang="zh-TW" altLang="en-US" sz="2400" b="1" dirty="0"/>
              <a:t> </a:t>
            </a:r>
            <a:r>
              <a:rPr lang="en-US" altLang="zh-TW" sz="2400" b="1" dirty="0"/>
              <a:t>name</a:t>
            </a:r>
            <a:r>
              <a:rPr lang="en-US" altLang="zh-TW" sz="2400" dirty="0"/>
              <a:t> matches your </a:t>
            </a:r>
            <a:r>
              <a:rPr lang="en-US" altLang="zh-TW" sz="2400" b="1" dirty="0"/>
              <a:t>student ID</a:t>
            </a:r>
            <a:r>
              <a:rPr lang="en-US" altLang="zh-TW" sz="2400" dirty="0"/>
              <a:t>)</a:t>
            </a:r>
            <a:endParaRPr lang="en-US" sz="2400" dirty="0"/>
          </a:p>
          <a:p>
            <a:pPr marL="800100" lvl="1" indent="-342900">
              <a:lnSpc>
                <a:spcPts val="3000"/>
              </a:lnSpc>
              <a:buFont typeface="Wingdings" pitchFamily="2" charset="2"/>
              <a:buChar char="§"/>
            </a:pPr>
            <a:r>
              <a:rPr lang="en-US" sz="2400" dirty="0"/>
              <a:t>Advanced: </a:t>
            </a:r>
            <a:r>
              <a:rPr lang="en-US" sz="2400" dirty="0">
                <a:hlinkClick r:id="rId2"/>
              </a:rPr>
              <a:t>https://www.kaggle.com/t/3c1c6515bc5941b1a9bf6cda1642827c</a:t>
            </a:r>
            <a:endParaRPr lang="en-US" sz="2400" dirty="0"/>
          </a:p>
          <a:p>
            <a:pPr marL="342900" indent="-342900">
              <a:lnSpc>
                <a:spcPts val="3000"/>
              </a:lnSpc>
              <a:buFont typeface="Arial" panose="020B0604020202020204" pitchFamily="34" charset="0"/>
              <a:buChar char="•"/>
            </a:pPr>
            <a:r>
              <a:rPr lang="en-US" sz="2400" dirty="0"/>
              <a:t>Hand in your files in the following format (Do not zip the files!)</a:t>
            </a:r>
          </a:p>
          <a:p>
            <a:pPr marL="800100" lvl="1" indent="-342900">
              <a:lnSpc>
                <a:spcPts val="3000"/>
              </a:lnSpc>
              <a:buFont typeface="Wingdings" pitchFamily="2" charset="2"/>
              <a:buChar char="§"/>
            </a:pPr>
            <a:r>
              <a:rPr lang="en-US" sz="2400" dirty="0"/>
              <a:t>Lab5.ipynb </a:t>
            </a:r>
            <a:r>
              <a:rPr lang="en-US" sz="2400" dirty="0">
                <a:solidFill>
                  <a:srgbClr val="FF0000"/>
                </a:solidFill>
              </a:rPr>
              <a:t>(Please keep your execution output)</a:t>
            </a:r>
          </a:p>
          <a:p>
            <a:pPr marL="800100" lvl="1" indent="-342900">
              <a:lnSpc>
                <a:spcPts val="3000"/>
              </a:lnSpc>
              <a:buFont typeface="Wingdings" pitchFamily="2" charset="2"/>
              <a:buChar char="§"/>
            </a:pPr>
            <a:r>
              <a:rPr lang="en-US" sz="2400" dirty="0"/>
              <a:t>Lab5</a:t>
            </a:r>
            <a:r>
              <a:rPr lang="en-US" altLang="zh-TW" sz="2400" dirty="0"/>
              <a:t>_output.npy</a:t>
            </a:r>
          </a:p>
          <a:p>
            <a:pPr marL="800100" lvl="1" indent="-342900">
              <a:lnSpc>
                <a:spcPts val="3000"/>
              </a:lnSpc>
              <a:buFont typeface="Wingdings" pitchFamily="2" charset="2"/>
              <a:buChar char="§"/>
            </a:pPr>
            <a:r>
              <a:rPr lang="en-US" sz="2400" dirty="0"/>
              <a:t>Lab5</a:t>
            </a:r>
            <a:r>
              <a:rPr lang="en-US" altLang="zh-TW" sz="2400" dirty="0"/>
              <a:t>_</a:t>
            </a:r>
            <a:r>
              <a:rPr lang="en-US" sz="2400" dirty="0"/>
              <a:t>report.pdf</a:t>
            </a:r>
          </a:p>
          <a:p>
            <a:pPr marL="285750" indent="-285750" algn="l" rtl="0">
              <a:lnSpc>
                <a:spcPts val="3000"/>
              </a:lnSpc>
              <a:buFont typeface="Arial" panose="020B0604020202020204" pitchFamily="34" charset="0"/>
              <a:buChar char="•"/>
            </a:pPr>
            <a:r>
              <a:rPr lang="en-US" sz="2400" dirty="0"/>
              <a:t>Lab 5 will be covered on the next exam.</a:t>
            </a:r>
          </a:p>
        </p:txBody>
      </p:sp>
      <p:sp>
        <p:nvSpPr>
          <p:cNvPr id="4" name="Footer Placeholder 3">
            <a:extLst>
              <a:ext uri="{FF2B5EF4-FFF2-40B4-BE49-F238E27FC236}">
                <a16:creationId xmlns:a16="http://schemas.microsoft.com/office/drawing/2014/main" id="{8FC47D1F-9BB2-AEDF-A6F5-9FEFC5B27199}"/>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F73B8676-0833-7741-58F8-4916D416FEF8}"/>
              </a:ext>
            </a:extLst>
          </p:cNvPr>
          <p:cNvSpPr>
            <a:spLocks noGrp="1"/>
          </p:cNvSpPr>
          <p:nvPr>
            <p:ph type="sldNum" sz="quarter" idx="7"/>
          </p:nvPr>
        </p:nvSpPr>
        <p:spPr/>
        <p:txBody>
          <a:bodyPr/>
          <a:lstStyle/>
          <a:p>
            <a:pPr marL="38100">
              <a:lnSpc>
                <a:spcPts val="1650"/>
              </a:lnSpc>
            </a:pPr>
            <a:fld id="{81D60167-4931-47E6-BA6A-407CBD079E47}" type="slidenum">
              <a:rPr lang="en-TW" smtClean="0"/>
              <a:t>20</a:t>
            </a:fld>
            <a:endParaRPr lang="en-TW"/>
          </a:p>
        </p:txBody>
      </p:sp>
    </p:spTree>
    <p:extLst>
      <p:ext uri="{BB962C8B-B14F-4D97-AF65-F5344CB8AC3E}">
        <p14:creationId xmlns:p14="http://schemas.microsoft.com/office/powerpoint/2010/main" val="445806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C3711-A55A-4EEA-AB51-3C550BFB71F7}"/>
              </a:ext>
            </a:extLst>
          </p:cNvPr>
          <p:cNvSpPr>
            <a:spLocks noGrp="1"/>
          </p:cNvSpPr>
          <p:nvPr>
            <p:ph type="title"/>
          </p:nvPr>
        </p:nvSpPr>
        <p:spPr/>
        <p:txBody>
          <a:bodyPr/>
          <a:lstStyle/>
          <a:p>
            <a:r>
              <a:rPr lang="en-MY">
                <a:latin typeface="+mj-lt"/>
              </a:rPr>
              <a:t>Penalty</a:t>
            </a:r>
          </a:p>
        </p:txBody>
      </p:sp>
      <p:sp>
        <p:nvSpPr>
          <p:cNvPr id="3" name="Text Placeholder 2">
            <a:extLst>
              <a:ext uri="{FF2B5EF4-FFF2-40B4-BE49-F238E27FC236}">
                <a16:creationId xmlns:a16="http://schemas.microsoft.com/office/drawing/2014/main" id="{EECB5E80-B2AA-41B3-A9D2-8F262628AECB}"/>
              </a:ext>
            </a:extLst>
          </p:cNvPr>
          <p:cNvSpPr>
            <a:spLocks noGrp="1"/>
          </p:cNvSpPr>
          <p:nvPr>
            <p:ph type="body" idx="1"/>
          </p:nvPr>
        </p:nvSpPr>
        <p:spPr>
          <a:xfrm>
            <a:off x="298450" y="1335087"/>
            <a:ext cx="9318625" cy="5604098"/>
          </a:xfrm>
        </p:spPr>
        <p:txBody>
          <a:bodyPr/>
          <a:lstStyle/>
          <a:p>
            <a:pPr>
              <a:lnSpc>
                <a:spcPts val="2800"/>
              </a:lnSpc>
              <a:spcAft>
                <a:spcPts val="500"/>
              </a:spcAft>
            </a:pPr>
            <a:r>
              <a:rPr lang="en-US" sz="2400"/>
              <a:t>0 points if any of the following conditions happened:</a:t>
            </a:r>
          </a:p>
          <a:p>
            <a:pPr marL="457200" lvl="0" indent="-317500" algn="l" rtl="0">
              <a:lnSpc>
                <a:spcPts val="2800"/>
              </a:lnSpc>
              <a:spcBef>
                <a:spcPts val="0"/>
              </a:spcBef>
              <a:spcAft>
                <a:spcPts val="500"/>
              </a:spcAft>
              <a:buSzPts val="1400"/>
              <a:buChar char="●"/>
            </a:pPr>
            <a:r>
              <a:rPr lang="en-US" sz="2400"/>
              <a:t>Plagiarism</a:t>
            </a:r>
          </a:p>
          <a:p>
            <a:pPr marL="457200" lvl="0" indent="-317500" algn="l" rtl="0">
              <a:lnSpc>
                <a:spcPts val="2800"/>
              </a:lnSpc>
              <a:spcBef>
                <a:spcPts val="0"/>
              </a:spcBef>
              <a:spcAft>
                <a:spcPts val="500"/>
              </a:spcAft>
              <a:buSzPts val="1400"/>
              <a:buChar char="●"/>
            </a:pPr>
            <a:r>
              <a:rPr lang="en-US" sz="2400"/>
              <a:t>Late submission</a:t>
            </a:r>
          </a:p>
          <a:p>
            <a:pPr marL="457200" lvl="0" indent="-317500" algn="l" rtl="0">
              <a:lnSpc>
                <a:spcPts val="2800"/>
              </a:lnSpc>
              <a:spcBef>
                <a:spcPts val="0"/>
              </a:spcBef>
              <a:spcAft>
                <a:spcPts val="500"/>
              </a:spcAft>
              <a:buSzPts val="1400"/>
              <a:buChar char="●"/>
            </a:pPr>
            <a:r>
              <a:rPr lang="en-US" sz="2400"/>
              <a:t>Not using a template or importing any other packages</a:t>
            </a:r>
          </a:p>
          <a:p>
            <a:pPr marL="457200" lvl="0" indent="-317500" algn="l" rtl="0">
              <a:lnSpc>
                <a:spcPts val="2800"/>
              </a:lnSpc>
              <a:spcBef>
                <a:spcPts val="0"/>
              </a:spcBef>
              <a:spcAft>
                <a:spcPts val="500"/>
              </a:spcAft>
              <a:buSzPts val="1400"/>
              <a:buChar char="●"/>
            </a:pPr>
            <a:r>
              <a:rPr lang="en-US" sz="2400"/>
              <a:t>Incorrect input/output format</a:t>
            </a:r>
          </a:p>
          <a:p>
            <a:pPr marL="457200" indent="-317500" algn="l" rtl="0">
              <a:lnSpc>
                <a:spcPts val="2800"/>
              </a:lnSpc>
              <a:spcAft>
                <a:spcPts val="500"/>
              </a:spcAft>
              <a:buSzPts val="1400"/>
              <a:buFontTx/>
              <a:buChar char="●"/>
            </a:pPr>
            <a:r>
              <a:rPr lang="en-US" sz="2400"/>
              <a:t>No submission record on Kaggle </a:t>
            </a:r>
          </a:p>
          <a:p>
            <a:pPr marL="457200" lvl="0" indent="-317500" algn="l" rtl="0">
              <a:lnSpc>
                <a:spcPts val="2800"/>
              </a:lnSpc>
              <a:spcBef>
                <a:spcPts val="0"/>
              </a:spcBef>
              <a:spcAft>
                <a:spcPts val="500"/>
              </a:spcAft>
              <a:buSzPts val="1400"/>
              <a:buChar char="●"/>
            </a:pPr>
            <a:r>
              <a:rPr lang="en-US" sz="2400"/>
              <a:t>Wrong team name on Kaggle (the team name is not your student id)</a:t>
            </a:r>
          </a:p>
          <a:p>
            <a:pPr marL="457200" indent="-317500" algn="l" rtl="0">
              <a:lnSpc>
                <a:spcPts val="2800"/>
              </a:lnSpc>
              <a:spcAft>
                <a:spcPts val="500"/>
              </a:spcAft>
              <a:buSzPts val="1400"/>
              <a:buFontTx/>
              <a:buChar char="●"/>
            </a:pPr>
            <a:r>
              <a:rPr lang="en-US" sz="2400"/>
              <a:t>No code(“</a:t>
            </a:r>
            <a:r>
              <a:rPr lang="en-US" sz="2400" b="1"/>
              <a:t>Lab5.ipynb</a:t>
            </a:r>
            <a:r>
              <a:rPr lang="en-US" sz="2400"/>
              <a:t>”) submission on </a:t>
            </a:r>
            <a:r>
              <a:rPr lang="en-US" sz="2400" err="1"/>
              <a:t>eeclass</a:t>
            </a:r>
            <a:endParaRPr lang="en-US" sz="2400"/>
          </a:p>
          <a:p>
            <a:pPr marL="457200" indent="-317500" algn="l" rtl="0">
              <a:lnSpc>
                <a:spcPts val="2800"/>
              </a:lnSpc>
              <a:spcAft>
                <a:spcPts val="500"/>
              </a:spcAft>
              <a:buSzPts val="1400"/>
              <a:buFontTx/>
              <a:buChar char="●"/>
            </a:pPr>
            <a:r>
              <a:rPr lang="en-US" sz="2400"/>
              <a:t>Your submission was not generated by your code</a:t>
            </a:r>
          </a:p>
          <a:p>
            <a:pPr marL="228600" rtl="0">
              <a:lnSpc>
                <a:spcPts val="2800"/>
              </a:lnSpc>
            </a:pPr>
            <a:r>
              <a:rPr lang="en-US" altLang="zh-TW" sz="2400" b="0" i="0" u="none" strike="noStrike">
                <a:solidFill>
                  <a:srgbClr val="FF0000"/>
                </a:solidFill>
                <a:effectLst/>
                <a:latin typeface="Calibri" panose="020F0502020204030204" pitchFamily="34" charset="0"/>
              </a:rPr>
              <a:t>5 Points would be deducted if your submission format is incorrect</a:t>
            </a:r>
            <a:endParaRPr lang="en-US" altLang="zh-TW" sz="2400" b="0">
              <a:effectLst/>
            </a:endParaRPr>
          </a:p>
          <a:p>
            <a:pPr marL="228600" rtl="0">
              <a:lnSpc>
                <a:spcPts val="2800"/>
              </a:lnSpc>
            </a:pPr>
            <a:r>
              <a:rPr lang="en-US" altLang="zh-TW" sz="2400" b="0" i="0" u="none" strike="noStrike">
                <a:solidFill>
                  <a:srgbClr val="FF0000"/>
                </a:solidFill>
                <a:effectLst/>
                <a:latin typeface="Calibri" panose="020F0502020204030204" pitchFamily="34" charset="0"/>
              </a:rPr>
              <a:t>0 Points will be given in the Basic implementation if you don’t submit “</a:t>
            </a:r>
            <a:r>
              <a:rPr lang="en-US" altLang="zh-TW" sz="2400" b="1" i="0" u="none" strike="noStrike">
                <a:solidFill>
                  <a:srgbClr val="FF0000"/>
                </a:solidFill>
                <a:effectLst/>
                <a:latin typeface="Calibri" panose="020F0502020204030204" pitchFamily="34" charset="0"/>
              </a:rPr>
              <a:t>Lab5_output.npy</a:t>
            </a:r>
            <a:r>
              <a:rPr lang="en-US" altLang="zh-TW" sz="2400" b="0" i="0" u="none" strike="noStrike">
                <a:solidFill>
                  <a:srgbClr val="FF0000"/>
                </a:solidFill>
                <a:effectLst/>
                <a:latin typeface="Calibri" panose="020F0502020204030204" pitchFamily="34" charset="0"/>
              </a:rPr>
              <a:t>”</a:t>
            </a:r>
            <a:endParaRPr lang="en-US" altLang="zh-TW" sz="2400" b="0">
              <a:effectLst/>
            </a:endParaRPr>
          </a:p>
          <a:p>
            <a:pPr>
              <a:lnSpc>
                <a:spcPts val="2800"/>
              </a:lnSpc>
            </a:pPr>
            <a:br>
              <a:rPr lang="en-US" altLang="zh-TW" sz="2400"/>
            </a:br>
            <a:endParaRPr lang="en-US" sz="2400"/>
          </a:p>
        </p:txBody>
      </p:sp>
      <p:sp>
        <p:nvSpPr>
          <p:cNvPr id="4" name="Footer Placeholder 3">
            <a:extLst>
              <a:ext uri="{FF2B5EF4-FFF2-40B4-BE49-F238E27FC236}">
                <a16:creationId xmlns:a16="http://schemas.microsoft.com/office/drawing/2014/main" id="{0561C8DD-5485-1CD2-A9A6-4BADDF83966F}"/>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77F29B35-8B43-F302-B5D7-31B6B37637D3}"/>
              </a:ext>
            </a:extLst>
          </p:cNvPr>
          <p:cNvSpPr>
            <a:spLocks noGrp="1"/>
          </p:cNvSpPr>
          <p:nvPr>
            <p:ph type="sldNum" sz="quarter" idx="7"/>
          </p:nvPr>
        </p:nvSpPr>
        <p:spPr/>
        <p:txBody>
          <a:bodyPr/>
          <a:lstStyle/>
          <a:p>
            <a:pPr marL="38100">
              <a:lnSpc>
                <a:spcPts val="1650"/>
              </a:lnSpc>
            </a:pPr>
            <a:fld id="{81D60167-4931-47E6-BA6A-407CBD079E47}" type="slidenum">
              <a:rPr lang="en-TW" smtClean="0"/>
              <a:t>21</a:t>
            </a:fld>
            <a:endParaRPr lang="en-TW"/>
          </a:p>
        </p:txBody>
      </p:sp>
    </p:spTree>
    <p:extLst>
      <p:ext uri="{BB962C8B-B14F-4D97-AF65-F5344CB8AC3E}">
        <p14:creationId xmlns:p14="http://schemas.microsoft.com/office/powerpoint/2010/main" val="1942798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199C0-E7E2-4AA7-8C06-DB5E2A454D89}"/>
              </a:ext>
            </a:extLst>
          </p:cNvPr>
          <p:cNvSpPr>
            <a:spLocks noGrp="1"/>
          </p:cNvSpPr>
          <p:nvPr>
            <p:ph type="title"/>
          </p:nvPr>
        </p:nvSpPr>
        <p:spPr/>
        <p:txBody>
          <a:bodyPr/>
          <a:lstStyle/>
          <a:p>
            <a:r>
              <a:rPr lang="en-MY">
                <a:latin typeface="+mj-lt"/>
              </a:rPr>
              <a:t>Questions?</a:t>
            </a:r>
          </a:p>
        </p:txBody>
      </p:sp>
      <p:sp>
        <p:nvSpPr>
          <p:cNvPr id="3" name="Text Placeholder 2">
            <a:extLst>
              <a:ext uri="{FF2B5EF4-FFF2-40B4-BE49-F238E27FC236}">
                <a16:creationId xmlns:a16="http://schemas.microsoft.com/office/drawing/2014/main" id="{DFFC6E05-2527-4B13-A38F-D4AFBB22C003}"/>
              </a:ext>
            </a:extLst>
          </p:cNvPr>
          <p:cNvSpPr>
            <a:spLocks noGrp="1"/>
          </p:cNvSpPr>
          <p:nvPr>
            <p:ph type="body" idx="1"/>
          </p:nvPr>
        </p:nvSpPr>
        <p:spPr>
          <a:xfrm>
            <a:off x="298450" y="1335087"/>
            <a:ext cx="9318625" cy="1669688"/>
          </a:xfrm>
        </p:spPr>
        <p:txBody>
          <a:bodyPr/>
          <a:lstStyle/>
          <a:p>
            <a:pPr marL="285750" indent="-285750">
              <a:spcAft>
                <a:spcPts val="500"/>
              </a:spcAft>
              <a:buFont typeface="Arial" panose="020B0604020202020204" pitchFamily="34" charset="0"/>
              <a:buChar char="•"/>
            </a:pPr>
            <a:r>
              <a:rPr lang="en-US" sz="2400"/>
              <a:t>TA: </a:t>
            </a:r>
          </a:p>
          <a:p>
            <a:pPr marL="742950" lvl="1" indent="-285750">
              <a:spcAft>
                <a:spcPts val="500"/>
              </a:spcAft>
              <a:buFont typeface="Arial" panose="020B0604020202020204" pitchFamily="34" charset="0"/>
              <a:buChar char="•"/>
            </a:pPr>
            <a:r>
              <a:rPr lang="en-MY" sz="2400">
                <a:cs typeface="Arial" panose="020B0604020202020204" pitchFamily="34" charset="0"/>
              </a:rPr>
              <a:t>Pin-Shun Wang (</a:t>
            </a:r>
            <a:r>
              <a:rPr lang="en-MY" sz="2400" err="1">
                <a:cs typeface="Arial" panose="020B0604020202020204" pitchFamily="34" charset="0"/>
              </a:rPr>
              <a:t>wangpinshun@gmail.com</a:t>
            </a:r>
            <a:r>
              <a:rPr lang="en-MY" sz="2400">
                <a:cs typeface="Arial" panose="020B0604020202020204" pitchFamily="34" charset="0"/>
              </a:rPr>
              <a:t>)</a:t>
            </a:r>
          </a:p>
          <a:p>
            <a:pPr marL="742950" lvl="1" indent="-285750">
              <a:spcAft>
                <a:spcPts val="500"/>
              </a:spcAft>
              <a:buFont typeface="Arial" panose="020B0604020202020204" pitchFamily="34" charset="0"/>
              <a:buChar char="•"/>
            </a:pPr>
            <a:r>
              <a:rPr lang="en-MY" sz="2400">
                <a:cs typeface="Arial" panose="020B0604020202020204" pitchFamily="34" charset="0"/>
              </a:rPr>
              <a:t>Fen-Yu Hsieh </a:t>
            </a:r>
            <a:r>
              <a:rPr lang="en-US" sz="2400"/>
              <a:t>(fenyu9867@gmail.com)</a:t>
            </a:r>
          </a:p>
          <a:p>
            <a:pPr marL="285750" indent="-285750" algn="l" rtl="0">
              <a:spcAft>
                <a:spcPts val="500"/>
              </a:spcAft>
              <a:buFont typeface="Arial" panose="020B0604020202020204" pitchFamily="34" charset="0"/>
              <a:buChar char="•"/>
            </a:pPr>
            <a:r>
              <a:rPr lang="en-US" sz="2400" b="1">
                <a:solidFill>
                  <a:srgbClr val="FF0000"/>
                </a:solidFill>
              </a:rPr>
              <a:t>No debugging service</a:t>
            </a:r>
          </a:p>
        </p:txBody>
      </p:sp>
      <p:sp>
        <p:nvSpPr>
          <p:cNvPr id="4" name="Footer Placeholder 3">
            <a:extLst>
              <a:ext uri="{FF2B5EF4-FFF2-40B4-BE49-F238E27FC236}">
                <a16:creationId xmlns:a16="http://schemas.microsoft.com/office/drawing/2014/main" id="{3E0830DF-A9E3-FB22-C1E7-F8F94AC61ACF}"/>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C748D41B-BF56-A4EC-F17B-41C6A140446D}"/>
              </a:ext>
            </a:extLst>
          </p:cNvPr>
          <p:cNvSpPr>
            <a:spLocks noGrp="1"/>
          </p:cNvSpPr>
          <p:nvPr>
            <p:ph type="sldNum" sz="quarter" idx="7"/>
          </p:nvPr>
        </p:nvSpPr>
        <p:spPr/>
        <p:txBody>
          <a:bodyPr/>
          <a:lstStyle/>
          <a:p>
            <a:pPr marL="38100">
              <a:lnSpc>
                <a:spcPts val="1650"/>
              </a:lnSpc>
            </a:pPr>
            <a:fld id="{81D60167-4931-47E6-BA6A-407CBD079E47}" type="slidenum">
              <a:rPr lang="en-TW" smtClean="0"/>
              <a:t>22</a:t>
            </a:fld>
            <a:endParaRPr lang="en-TW"/>
          </a:p>
        </p:txBody>
      </p:sp>
    </p:spTree>
    <p:extLst>
      <p:ext uri="{BB962C8B-B14F-4D97-AF65-F5344CB8AC3E}">
        <p14:creationId xmlns:p14="http://schemas.microsoft.com/office/powerpoint/2010/main" val="90875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D1BE6-898E-409E-A01C-46B95B460849}"/>
              </a:ext>
            </a:extLst>
          </p:cNvPr>
          <p:cNvSpPr>
            <a:spLocks noGrp="1"/>
          </p:cNvSpPr>
          <p:nvPr>
            <p:ph type="title"/>
          </p:nvPr>
        </p:nvSpPr>
        <p:spPr/>
        <p:txBody>
          <a:bodyPr/>
          <a:lstStyle/>
          <a:p>
            <a:r>
              <a:rPr lang="en-MY">
                <a:latin typeface="+mj-lt"/>
              </a:rPr>
              <a:t>Grading Policy</a:t>
            </a:r>
          </a:p>
        </p:txBody>
      </p:sp>
      <p:graphicFrame>
        <p:nvGraphicFramePr>
          <p:cNvPr id="4" name="Table 4">
            <a:extLst>
              <a:ext uri="{FF2B5EF4-FFF2-40B4-BE49-F238E27FC236}">
                <a16:creationId xmlns:a16="http://schemas.microsoft.com/office/drawing/2014/main" id="{AC547F81-3BFE-4EBB-BC84-63674AB84292}"/>
              </a:ext>
            </a:extLst>
          </p:cNvPr>
          <p:cNvGraphicFramePr>
            <a:graphicFrameLocks noGrp="1"/>
          </p:cNvGraphicFramePr>
          <p:nvPr>
            <p:extLst>
              <p:ext uri="{D42A27DB-BD31-4B8C-83A1-F6EECF244321}">
                <p14:modId xmlns:p14="http://schemas.microsoft.com/office/powerpoint/2010/main" val="3511459210"/>
              </p:ext>
            </p:extLst>
          </p:nvPr>
        </p:nvGraphicFramePr>
        <p:xfrm>
          <a:off x="383541" y="2269066"/>
          <a:ext cx="9138918" cy="2319868"/>
        </p:xfrm>
        <a:graphic>
          <a:graphicData uri="http://schemas.openxmlformats.org/drawingml/2006/table">
            <a:tbl>
              <a:tblPr firstRow="1" bandRow="1">
                <a:tableStyleId>{5C22544A-7EE6-4342-B048-85BDC9FD1C3A}</a:tableStyleId>
              </a:tblPr>
              <a:tblGrid>
                <a:gridCol w="7311134">
                  <a:extLst>
                    <a:ext uri="{9D8B030D-6E8A-4147-A177-3AD203B41FA5}">
                      <a16:colId xmlns:a16="http://schemas.microsoft.com/office/drawing/2014/main" val="1052203908"/>
                    </a:ext>
                  </a:extLst>
                </a:gridCol>
                <a:gridCol w="1827784">
                  <a:extLst>
                    <a:ext uri="{9D8B030D-6E8A-4147-A177-3AD203B41FA5}">
                      <a16:colId xmlns:a16="http://schemas.microsoft.com/office/drawing/2014/main" val="3022877024"/>
                    </a:ext>
                  </a:extLst>
                </a:gridCol>
              </a:tblGrid>
              <a:tr h="579967">
                <a:tc>
                  <a:txBody>
                    <a:bodyPr/>
                    <a:lstStyle/>
                    <a:p>
                      <a:r>
                        <a:rPr lang="en-MY" sz="2400"/>
                        <a:t>Item</a:t>
                      </a:r>
                    </a:p>
                  </a:txBody>
                  <a:tcPr/>
                </a:tc>
                <a:tc>
                  <a:txBody>
                    <a:bodyPr/>
                    <a:lstStyle/>
                    <a:p>
                      <a:pPr algn="ctr"/>
                      <a:r>
                        <a:rPr lang="en-MY" sz="2400"/>
                        <a:t>Score</a:t>
                      </a:r>
                    </a:p>
                  </a:txBody>
                  <a:tcPr/>
                </a:tc>
                <a:extLst>
                  <a:ext uri="{0D108BD9-81ED-4DB2-BD59-A6C34878D82A}">
                    <a16:rowId xmlns:a16="http://schemas.microsoft.com/office/drawing/2014/main" val="62198201"/>
                  </a:ext>
                </a:extLst>
              </a:tr>
              <a:tr h="579967">
                <a:tc>
                  <a:txBody>
                    <a:bodyPr/>
                    <a:lstStyle/>
                    <a:p>
                      <a:r>
                        <a:rPr lang="en-MY" sz="2400"/>
                        <a:t>Basic Implementation</a:t>
                      </a:r>
                    </a:p>
                  </a:txBody>
                  <a:tcPr/>
                </a:tc>
                <a:tc>
                  <a:txBody>
                    <a:bodyPr/>
                    <a:lstStyle/>
                    <a:p>
                      <a:pPr algn="ctr"/>
                      <a:r>
                        <a:rPr lang="en-MY" sz="2400"/>
                        <a:t>65%</a:t>
                      </a:r>
                    </a:p>
                  </a:txBody>
                  <a:tcPr/>
                </a:tc>
                <a:extLst>
                  <a:ext uri="{0D108BD9-81ED-4DB2-BD59-A6C34878D82A}">
                    <a16:rowId xmlns:a16="http://schemas.microsoft.com/office/drawing/2014/main" val="3907162759"/>
                  </a:ext>
                </a:extLst>
              </a:tr>
              <a:tr h="579967">
                <a:tc>
                  <a:txBody>
                    <a:bodyPr/>
                    <a:lstStyle/>
                    <a:p>
                      <a:r>
                        <a:rPr lang="en-MY" sz="2400"/>
                        <a:t>Advanced Implementation</a:t>
                      </a:r>
                    </a:p>
                  </a:txBody>
                  <a:tcPr/>
                </a:tc>
                <a:tc>
                  <a:txBody>
                    <a:bodyPr/>
                    <a:lstStyle/>
                    <a:p>
                      <a:pPr algn="ctr"/>
                      <a:r>
                        <a:rPr lang="en-MY" sz="2400"/>
                        <a:t>30%</a:t>
                      </a:r>
                    </a:p>
                  </a:txBody>
                  <a:tcPr/>
                </a:tc>
                <a:extLst>
                  <a:ext uri="{0D108BD9-81ED-4DB2-BD59-A6C34878D82A}">
                    <a16:rowId xmlns:a16="http://schemas.microsoft.com/office/drawing/2014/main" val="3613429103"/>
                  </a:ext>
                </a:extLst>
              </a:tr>
              <a:tr h="579967">
                <a:tc>
                  <a:txBody>
                    <a:bodyPr/>
                    <a:lstStyle/>
                    <a:p>
                      <a:r>
                        <a:rPr lang="en-MY" sz="2400"/>
                        <a:t>R</a:t>
                      </a:r>
                      <a:r>
                        <a:rPr lang="en-US" altLang="zh-CN" sz="2400" err="1"/>
                        <a:t>eport</a:t>
                      </a:r>
                      <a:endParaRPr lang="en-MY" sz="2400"/>
                    </a:p>
                  </a:txBody>
                  <a:tcPr/>
                </a:tc>
                <a:tc>
                  <a:txBody>
                    <a:bodyPr/>
                    <a:lstStyle/>
                    <a:p>
                      <a:pPr algn="ctr"/>
                      <a:r>
                        <a:rPr lang="en-MY" sz="2400"/>
                        <a:t>5%</a:t>
                      </a:r>
                    </a:p>
                  </a:txBody>
                  <a:tcPr/>
                </a:tc>
                <a:extLst>
                  <a:ext uri="{0D108BD9-81ED-4DB2-BD59-A6C34878D82A}">
                    <a16:rowId xmlns:a16="http://schemas.microsoft.com/office/drawing/2014/main" val="812907891"/>
                  </a:ext>
                </a:extLst>
              </a:tr>
            </a:tbl>
          </a:graphicData>
        </a:graphic>
      </p:graphicFrame>
      <p:sp>
        <p:nvSpPr>
          <p:cNvPr id="3" name="Footer Placeholder 2">
            <a:extLst>
              <a:ext uri="{FF2B5EF4-FFF2-40B4-BE49-F238E27FC236}">
                <a16:creationId xmlns:a16="http://schemas.microsoft.com/office/drawing/2014/main" id="{AD238AE8-CC55-D67D-07D3-5508BD50B0BE}"/>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6D03175E-4E3B-9AD3-A8B7-5A780A3F8924}"/>
              </a:ext>
            </a:extLst>
          </p:cNvPr>
          <p:cNvSpPr>
            <a:spLocks noGrp="1"/>
          </p:cNvSpPr>
          <p:nvPr>
            <p:ph type="sldNum" sz="quarter" idx="7"/>
          </p:nvPr>
        </p:nvSpPr>
        <p:spPr/>
        <p:txBody>
          <a:bodyPr/>
          <a:lstStyle/>
          <a:p>
            <a:pPr marL="38100">
              <a:lnSpc>
                <a:spcPts val="1650"/>
              </a:lnSpc>
            </a:pPr>
            <a:fld id="{81D60167-4931-47E6-BA6A-407CBD079E47}" type="slidenum">
              <a:rPr lang="en-TW" smtClean="0"/>
              <a:t>3</a:t>
            </a:fld>
            <a:endParaRPr lang="en-TW"/>
          </a:p>
        </p:txBody>
      </p:sp>
    </p:spTree>
    <p:extLst>
      <p:ext uri="{BB962C8B-B14F-4D97-AF65-F5344CB8AC3E}">
        <p14:creationId xmlns:p14="http://schemas.microsoft.com/office/powerpoint/2010/main" val="1994925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a:latin typeface="+mj-lt"/>
              </a:rPr>
              <a:t>Overview</a:t>
            </a:r>
          </a:p>
        </p:txBody>
      </p:sp>
      <p:sp>
        <p:nvSpPr>
          <p:cNvPr id="4" name="Rectangle 3">
            <a:extLst>
              <a:ext uri="{FF2B5EF4-FFF2-40B4-BE49-F238E27FC236}">
                <a16:creationId xmlns:a16="http://schemas.microsoft.com/office/drawing/2014/main" id="{B5FFCDE0-6AE7-4448-AC7B-DB965B98A728}"/>
              </a:ext>
            </a:extLst>
          </p:cNvPr>
          <p:cNvSpPr/>
          <p:nvPr/>
        </p:nvSpPr>
        <p:spPr>
          <a:xfrm>
            <a:off x="394970" y="1752600"/>
            <a:ext cx="9285723" cy="3856781"/>
          </a:xfrm>
          <a:prstGeom prst="rect">
            <a:avLst/>
          </a:prstGeom>
          <a:solidFill>
            <a:schemeClr val="accent5">
              <a:lumMod val="60000"/>
              <a:lumOff val="4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5" name="TextBox 4">
            <a:extLst>
              <a:ext uri="{FF2B5EF4-FFF2-40B4-BE49-F238E27FC236}">
                <a16:creationId xmlns:a16="http://schemas.microsoft.com/office/drawing/2014/main" id="{7FF2EF93-8312-42FE-9B94-79DBF9361703}"/>
              </a:ext>
            </a:extLst>
          </p:cNvPr>
          <p:cNvSpPr txBox="1"/>
          <p:nvPr/>
        </p:nvSpPr>
        <p:spPr>
          <a:xfrm>
            <a:off x="591497" y="1852190"/>
            <a:ext cx="2281074" cy="369332"/>
          </a:xfrm>
          <a:prstGeom prst="rect">
            <a:avLst/>
          </a:prstGeom>
          <a:noFill/>
        </p:spPr>
        <p:txBody>
          <a:bodyPr wrap="none" rtlCol="0">
            <a:spAutoFit/>
          </a:bodyPr>
          <a:lstStyle/>
          <a:p>
            <a:r>
              <a:rPr lang="en-US" altLang="zh-CN"/>
              <a:t>Layer with parameters</a:t>
            </a:r>
            <a:endParaRPr lang="en-MY"/>
          </a:p>
        </p:txBody>
      </p:sp>
      <p:grpSp>
        <p:nvGrpSpPr>
          <p:cNvPr id="28" name="Group 27">
            <a:extLst>
              <a:ext uri="{FF2B5EF4-FFF2-40B4-BE49-F238E27FC236}">
                <a16:creationId xmlns:a16="http://schemas.microsoft.com/office/drawing/2014/main" id="{E633768F-FF4A-9DFE-EC5E-D34D96E953B4}"/>
              </a:ext>
            </a:extLst>
          </p:cNvPr>
          <p:cNvGrpSpPr/>
          <p:nvPr/>
        </p:nvGrpSpPr>
        <p:grpSpPr>
          <a:xfrm>
            <a:off x="648745" y="2370957"/>
            <a:ext cx="4180324" cy="2933626"/>
            <a:chOff x="645451" y="2095575"/>
            <a:chExt cx="4180324" cy="2933626"/>
          </a:xfrm>
          <a:solidFill>
            <a:schemeClr val="tx2">
              <a:lumMod val="60000"/>
              <a:lumOff val="40000"/>
            </a:schemeClr>
          </a:solidFill>
        </p:grpSpPr>
        <p:sp>
          <p:nvSpPr>
            <p:cNvPr id="34" name="Rectangle 33">
              <a:extLst>
                <a:ext uri="{FF2B5EF4-FFF2-40B4-BE49-F238E27FC236}">
                  <a16:creationId xmlns:a16="http://schemas.microsoft.com/office/drawing/2014/main" id="{39249FFF-2BF4-4430-BDC4-4BAC62046B25}"/>
                </a:ext>
              </a:extLst>
            </p:cNvPr>
            <p:cNvSpPr/>
            <p:nvPr/>
          </p:nvSpPr>
          <p:spPr>
            <a:xfrm>
              <a:off x="645451" y="2095575"/>
              <a:ext cx="4180324" cy="2933626"/>
            </a:xfrm>
            <a:prstGeom prst="rect">
              <a:avLst/>
            </a:prstGeom>
            <a:grp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5" name="TextBox 34">
              <a:extLst>
                <a:ext uri="{FF2B5EF4-FFF2-40B4-BE49-F238E27FC236}">
                  <a16:creationId xmlns:a16="http://schemas.microsoft.com/office/drawing/2014/main" id="{E8DEE1B1-7B43-4B69-922E-E074BAC2A9AF}"/>
                </a:ext>
              </a:extLst>
            </p:cNvPr>
            <p:cNvSpPr txBox="1"/>
            <p:nvPr/>
          </p:nvSpPr>
          <p:spPr>
            <a:xfrm>
              <a:off x="668226" y="2254912"/>
              <a:ext cx="1829090" cy="369332"/>
            </a:xfrm>
            <a:prstGeom prst="rect">
              <a:avLst/>
            </a:prstGeom>
            <a:grpFill/>
          </p:spPr>
          <p:txBody>
            <a:bodyPr wrap="none" rtlCol="0">
              <a:spAutoFit/>
            </a:bodyPr>
            <a:lstStyle/>
            <a:p>
              <a:r>
                <a:rPr lang="en-US" altLang="zh-CN" dirty="0"/>
                <a:t>Convolution layer</a:t>
              </a:r>
              <a:endParaRPr lang="en-MY" dirty="0"/>
            </a:p>
          </p:txBody>
        </p:sp>
        <p:grpSp>
          <p:nvGrpSpPr>
            <p:cNvPr id="71" name="Group 70">
              <a:extLst>
                <a:ext uri="{FF2B5EF4-FFF2-40B4-BE49-F238E27FC236}">
                  <a16:creationId xmlns:a16="http://schemas.microsoft.com/office/drawing/2014/main" id="{8D840558-DB08-43EB-85BD-B3CAD2152106}"/>
                </a:ext>
              </a:extLst>
            </p:cNvPr>
            <p:cNvGrpSpPr/>
            <p:nvPr/>
          </p:nvGrpSpPr>
          <p:grpSpPr>
            <a:xfrm>
              <a:off x="988479" y="2608306"/>
              <a:ext cx="3456560" cy="1881660"/>
              <a:chOff x="1085225" y="2756178"/>
              <a:chExt cx="3456560" cy="1881660"/>
            </a:xfrm>
            <a:grpFill/>
          </p:grpSpPr>
          <p:sp>
            <p:nvSpPr>
              <p:cNvPr id="42" name="TextBox 41">
                <a:extLst>
                  <a:ext uri="{FF2B5EF4-FFF2-40B4-BE49-F238E27FC236}">
                    <a16:creationId xmlns:a16="http://schemas.microsoft.com/office/drawing/2014/main" id="{096869B0-B740-4D10-BA35-3178C8331899}"/>
                  </a:ext>
                </a:extLst>
              </p:cNvPr>
              <p:cNvSpPr txBox="1"/>
              <p:nvPr/>
            </p:nvSpPr>
            <p:spPr>
              <a:xfrm>
                <a:off x="1748853" y="2756178"/>
                <a:ext cx="184731" cy="369332"/>
              </a:xfrm>
              <a:prstGeom prst="rect">
                <a:avLst/>
              </a:prstGeom>
              <a:grpFill/>
            </p:spPr>
            <p:txBody>
              <a:bodyPr wrap="none" rtlCol="0">
                <a:spAutoFit/>
              </a:bodyPr>
              <a:lstStyle/>
              <a:p>
                <a:endParaRPr lang="en-MY"/>
              </a:p>
            </p:txBody>
          </p:sp>
          <p:grpSp>
            <p:nvGrpSpPr>
              <p:cNvPr id="70" name="Group 69">
                <a:extLst>
                  <a:ext uri="{FF2B5EF4-FFF2-40B4-BE49-F238E27FC236}">
                    <a16:creationId xmlns:a16="http://schemas.microsoft.com/office/drawing/2014/main" id="{D8C6CC5E-548E-454B-9B68-518084639AAE}"/>
                  </a:ext>
                </a:extLst>
              </p:cNvPr>
              <p:cNvGrpSpPr/>
              <p:nvPr/>
            </p:nvGrpSpPr>
            <p:grpSpPr>
              <a:xfrm>
                <a:off x="1085225" y="2967272"/>
                <a:ext cx="3456560" cy="1670566"/>
                <a:chOff x="1085225" y="2967272"/>
                <a:chExt cx="3456560" cy="1670566"/>
              </a:xfrm>
              <a:grpFill/>
            </p:grpSpPr>
            <p:sp>
              <p:nvSpPr>
                <p:cNvPr id="41" name="Rectangle 40">
                  <a:extLst>
                    <a:ext uri="{FF2B5EF4-FFF2-40B4-BE49-F238E27FC236}">
                      <a16:creationId xmlns:a16="http://schemas.microsoft.com/office/drawing/2014/main" id="{324102EB-7B5C-4DFE-B4CF-74D1C3EFECD6}"/>
                    </a:ext>
                  </a:extLst>
                </p:cNvPr>
                <p:cNvSpPr/>
                <p:nvPr/>
              </p:nvSpPr>
              <p:spPr>
                <a:xfrm>
                  <a:off x="1104471" y="2967272"/>
                  <a:ext cx="3437314" cy="451365"/>
                </a:xfrm>
                <a:prstGeom prst="rect">
                  <a:avLst/>
                </a:prstGeom>
                <a:solidFill>
                  <a:schemeClr val="accent4">
                    <a:lumMod val="60000"/>
                    <a:lumOff val="40000"/>
                  </a:schemeClr>
                </a:solidFill>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noFill/>
                  </a:endParaRPr>
                </a:p>
              </p:txBody>
            </p:sp>
            <p:sp>
              <p:nvSpPr>
                <p:cNvPr id="43" name="TextBox 42">
                  <a:extLst>
                    <a:ext uri="{FF2B5EF4-FFF2-40B4-BE49-F238E27FC236}">
                      <a16:creationId xmlns:a16="http://schemas.microsoft.com/office/drawing/2014/main" id="{7863C09F-D6BE-46E0-A43A-7B3398A217CE}"/>
                    </a:ext>
                  </a:extLst>
                </p:cNvPr>
                <p:cNvSpPr txBox="1"/>
                <p:nvPr/>
              </p:nvSpPr>
              <p:spPr>
                <a:xfrm>
                  <a:off x="2341127" y="3003703"/>
                  <a:ext cx="925510" cy="369332"/>
                </a:xfrm>
                <a:prstGeom prst="rect">
                  <a:avLst/>
                </a:prstGeom>
                <a:noFill/>
              </p:spPr>
              <p:txBody>
                <a:bodyPr wrap="none" rtlCol="0">
                  <a:spAutoFit/>
                </a:bodyPr>
                <a:lstStyle/>
                <a:p>
                  <a:r>
                    <a:rPr lang="en-MY"/>
                    <a:t>forward</a:t>
                  </a:r>
                </a:p>
              </p:txBody>
            </p:sp>
            <p:sp>
              <p:nvSpPr>
                <p:cNvPr id="3" name="Rectangle 2">
                  <a:extLst>
                    <a:ext uri="{FF2B5EF4-FFF2-40B4-BE49-F238E27FC236}">
                      <a16:creationId xmlns:a16="http://schemas.microsoft.com/office/drawing/2014/main" id="{1851F0BD-425F-6EA4-EBD7-FC27BD80FFE0}"/>
                    </a:ext>
                  </a:extLst>
                </p:cNvPr>
                <p:cNvSpPr/>
                <p:nvPr/>
              </p:nvSpPr>
              <p:spPr>
                <a:xfrm>
                  <a:off x="1093692" y="3573953"/>
                  <a:ext cx="3437314" cy="451365"/>
                </a:xfrm>
                <a:prstGeom prst="rect">
                  <a:avLst/>
                </a:prstGeom>
                <a:solidFill>
                  <a:schemeClr val="accent4">
                    <a:lumMod val="60000"/>
                    <a:lumOff val="40000"/>
                  </a:schemeClr>
                </a:solidFill>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5" name="TextBox 14">
                  <a:extLst>
                    <a:ext uri="{FF2B5EF4-FFF2-40B4-BE49-F238E27FC236}">
                      <a16:creationId xmlns:a16="http://schemas.microsoft.com/office/drawing/2014/main" id="{92DA3B90-13D6-B27A-4A2D-2F87A5BCF1A1}"/>
                    </a:ext>
                  </a:extLst>
                </p:cNvPr>
                <p:cNvSpPr txBox="1"/>
                <p:nvPr/>
              </p:nvSpPr>
              <p:spPr>
                <a:xfrm>
                  <a:off x="2286825" y="3611400"/>
                  <a:ext cx="1091068" cy="369332"/>
                </a:xfrm>
                <a:prstGeom prst="rect">
                  <a:avLst/>
                </a:prstGeom>
                <a:noFill/>
              </p:spPr>
              <p:txBody>
                <a:bodyPr wrap="none" rtlCol="0">
                  <a:spAutoFit/>
                </a:bodyPr>
                <a:lstStyle/>
                <a:p>
                  <a:r>
                    <a:rPr lang="en-MY"/>
                    <a:t>backward</a:t>
                  </a:r>
                </a:p>
              </p:txBody>
            </p:sp>
            <p:sp>
              <p:nvSpPr>
                <p:cNvPr id="16" name="Rectangle 15">
                  <a:extLst>
                    <a:ext uri="{FF2B5EF4-FFF2-40B4-BE49-F238E27FC236}">
                      <a16:creationId xmlns:a16="http://schemas.microsoft.com/office/drawing/2014/main" id="{7BDD4684-0E5E-A795-41F8-B93E39D77170}"/>
                    </a:ext>
                  </a:extLst>
                </p:cNvPr>
                <p:cNvSpPr/>
                <p:nvPr/>
              </p:nvSpPr>
              <p:spPr>
                <a:xfrm>
                  <a:off x="1085225" y="4186473"/>
                  <a:ext cx="3437314" cy="451365"/>
                </a:xfrm>
                <a:prstGeom prst="rect">
                  <a:avLst/>
                </a:prstGeom>
                <a:solidFill>
                  <a:schemeClr val="accent4">
                    <a:lumMod val="60000"/>
                    <a:lumOff val="40000"/>
                  </a:schemeClr>
                </a:solidFill>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17" name="TextBox 16">
                  <a:extLst>
                    <a:ext uri="{FF2B5EF4-FFF2-40B4-BE49-F238E27FC236}">
                      <a16:creationId xmlns:a16="http://schemas.microsoft.com/office/drawing/2014/main" id="{D8AD5F3C-DBB2-BA5F-5686-F3192ACFAAF8}"/>
                    </a:ext>
                  </a:extLst>
                </p:cNvPr>
                <p:cNvSpPr txBox="1"/>
                <p:nvPr/>
              </p:nvSpPr>
              <p:spPr>
                <a:xfrm>
                  <a:off x="2379631" y="4227489"/>
                  <a:ext cx="848502" cy="369332"/>
                </a:xfrm>
                <a:prstGeom prst="rect">
                  <a:avLst/>
                </a:prstGeom>
                <a:noFill/>
              </p:spPr>
              <p:txBody>
                <a:bodyPr wrap="none" rtlCol="0">
                  <a:spAutoFit/>
                </a:bodyPr>
                <a:lstStyle/>
                <a:p>
                  <a:r>
                    <a:rPr lang="en-MY"/>
                    <a:t>update</a:t>
                  </a:r>
                </a:p>
              </p:txBody>
            </p:sp>
          </p:grpSp>
        </p:grpSp>
      </p:grpSp>
      <p:grpSp>
        <p:nvGrpSpPr>
          <p:cNvPr id="29" name="Group 28">
            <a:extLst>
              <a:ext uri="{FF2B5EF4-FFF2-40B4-BE49-F238E27FC236}">
                <a16:creationId xmlns:a16="http://schemas.microsoft.com/office/drawing/2014/main" id="{C276629D-2A6B-4240-8ABC-69104D19AC05}"/>
              </a:ext>
            </a:extLst>
          </p:cNvPr>
          <p:cNvGrpSpPr/>
          <p:nvPr/>
        </p:nvGrpSpPr>
        <p:grpSpPr>
          <a:xfrm>
            <a:off x="5202019" y="2370957"/>
            <a:ext cx="4180324" cy="2933626"/>
            <a:chOff x="645451" y="2095575"/>
            <a:chExt cx="4180324" cy="2933626"/>
          </a:xfrm>
          <a:solidFill>
            <a:schemeClr val="tx2">
              <a:lumMod val="60000"/>
              <a:lumOff val="40000"/>
            </a:schemeClr>
          </a:solidFill>
        </p:grpSpPr>
        <p:sp>
          <p:nvSpPr>
            <p:cNvPr id="30" name="Rectangle 29">
              <a:extLst>
                <a:ext uri="{FF2B5EF4-FFF2-40B4-BE49-F238E27FC236}">
                  <a16:creationId xmlns:a16="http://schemas.microsoft.com/office/drawing/2014/main" id="{AF015642-03EC-CFB4-D307-3ACE7A2E7A46}"/>
                </a:ext>
              </a:extLst>
            </p:cNvPr>
            <p:cNvSpPr/>
            <p:nvPr/>
          </p:nvSpPr>
          <p:spPr>
            <a:xfrm>
              <a:off x="645451" y="2095575"/>
              <a:ext cx="4180324" cy="2933626"/>
            </a:xfrm>
            <a:prstGeom prst="rect">
              <a:avLst/>
            </a:prstGeom>
            <a:grpFill/>
            <a:ln>
              <a:solidFill>
                <a:schemeClr val="tx2">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MY"/>
            </a:p>
          </p:txBody>
        </p:sp>
        <p:sp>
          <p:nvSpPr>
            <p:cNvPr id="31" name="TextBox 30">
              <a:extLst>
                <a:ext uri="{FF2B5EF4-FFF2-40B4-BE49-F238E27FC236}">
                  <a16:creationId xmlns:a16="http://schemas.microsoft.com/office/drawing/2014/main" id="{321A2B00-7D34-25FF-8D68-CA11440C8DD0}"/>
                </a:ext>
              </a:extLst>
            </p:cNvPr>
            <p:cNvSpPr txBox="1"/>
            <p:nvPr/>
          </p:nvSpPr>
          <p:spPr>
            <a:xfrm>
              <a:off x="740589" y="2255249"/>
              <a:ext cx="3070905" cy="369332"/>
            </a:xfrm>
            <a:prstGeom prst="rect">
              <a:avLst/>
            </a:prstGeom>
            <a:grpFill/>
          </p:spPr>
          <p:txBody>
            <a:bodyPr wrap="none" rtlCol="0">
              <a:spAutoFit/>
            </a:bodyPr>
            <a:lstStyle/>
            <a:p>
              <a:r>
                <a:rPr lang="en-US" altLang="zh-CN"/>
                <a:t>Max pooling layer, flatten layer</a:t>
              </a:r>
              <a:endParaRPr lang="en-MY"/>
            </a:p>
          </p:txBody>
        </p:sp>
        <p:grpSp>
          <p:nvGrpSpPr>
            <p:cNvPr id="37" name="Group 36">
              <a:extLst>
                <a:ext uri="{FF2B5EF4-FFF2-40B4-BE49-F238E27FC236}">
                  <a16:creationId xmlns:a16="http://schemas.microsoft.com/office/drawing/2014/main" id="{DF51EBC6-3DAA-B899-4515-2B27E28521B4}"/>
                </a:ext>
              </a:extLst>
            </p:cNvPr>
            <p:cNvGrpSpPr/>
            <p:nvPr/>
          </p:nvGrpSpPr>
          <p:grpSpPr>
            <a:xfrm>
              <a:off x="1074119" y="3130035"/>
              <a:ext cx="3437314" cy="1015810"/>
              <a:chOff x="1170865" y="3277907"/>
              <a:chExt cx="3437314" cy="1015810"/>
            </a:xfrm>
            <a:grpFill/>
          </p:grpSpPr>
          <p:sp>
            <p:nvSpPr>
              <p:cNvPr id="44" name="Rectangle 43">
                <a:extLst>
                  <a:ext uri="{FF2B5EF4-FFF2-40B4-BE49-F238E27FC236}">
                    <a16:creationId xmlns:a16="http://schemas.microsoft.com/office/drawing/2014/main" id="{EA365649-4D73-BD1A-0319-46062F432C4D}"/>
                  </a:ext>
                </a:extLst>
              </p:cNvPr>
              <p:cNvSpPr/>
              <p:nvPr/>
            </p:nvSpPr>
            <p:spPr>
              <a:xfrm>
                <a:off x="1170865" y="3277907"/>
                <a:ext cx="3437314" cy="451365"/>
              </a:xfrm>
              <a:prstGeom prst="rect">
                <a:avLst/>
              </a:prstGeom>
              <a:solidFill>
                <a:schemeClr val="accent4">
                  <a:lumMod val="60000"/>
                  <a:lumOff val="40000"/>
                </a:schemeClr>
              </a:solidFill>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5" name="TextBox 44">
                <a:extLst>
                  <a:ext uri="{FF2B5EF4-FFF2-40B4-BE49-F238E27FC236}">
                    <a16:creationId xmlns:a16="http://schemas.microsoft.com/office/drawing/2014/main" id="{64F79F3A-0494-3F31-D44F-CDAFDB692EA3}"/>
                  </a:ext>
                </a:extLst>
              </p:cNvPr>
              <p:cNvSpPr txBox="1"/>
              <p:nvPr/>
            </p:nvSpPr>
            <p:spPr>
              <a:xfrm>
                <a:off x="2369604" y="3314704"/>
                <a:ext cx="925510" cy="369332"/>
              </a:xfrm>
              <a:prstGeom prst="rect">
                <a:avLst/>
              </a:prstGeom>
              <a:noFill/>
            </p:spPr>
            <p:txBody>
              <a:bodyPr wrap="none" rtlCol="0">
                <a:spAutoFit/>
              </a:bodyPr>
              <a:lstStyle/>
              <a:p>
                <a:r>
                  <a:rPr lang="en-MY"/>
                  <a:t>forward</a:t>
                </a:r>
              </a:p>
            </p:txBody>
          </p:sp>
          <p:sp>
            <p:nvSpPr>
              <p:cNvPr id="46" name="Rectangle 45">
                <a:extLst>
                  <a:ext uri="{FF2B5EF4-FFF2-40B4-BE49-F238E27FC236}">
                    <a16:creationId xmlns:a16="http://schemas.microsoft.com/office/drawing/2014/main" id="{83CFEDFD-E875-65B1-55EA-40C398B0F7B9}"/>
                  </a:ext>
                </a:extLst>
              </p:cNvPr>
              <p:cNvSpPr/>
              <p:nvPr/>
            </p:nvSpPr>
            <p:spPr>
              <a:xfrm>
                <a:off x="1170865" y="3842352"/>
                <a:ext cx="3437314" cy="451365"/>
              </a:xfrm>
              <a:prstGeom prst="rect">
                <a:avLst/>
              </a:prstGeom>
              <a:solidFill>
                <a:schemeClr val="accent4">
                  <a:lumMod val="60000"/>
                  <a:lumOff val="40000"/>
                </a:schemeClr>
              </a:solidFill>
              <a:ln>
                <a:solidFill>
                  <a:schemeClr val="accent4">
                    <a:lumMod val="5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48" name="TextBox 47">
                <a:extLst>
                  <a:ext uri="{FF2B5EF4-FFF2-40B4-BE49-F238E27FC236}">
                    <a16:creationId xmlns:a16="http://schemas.microsoft.com/office/drawing/2014/main" id="{88687A71-35DD-ECB8-D8AD-C0D4B6070082}"/>
                  </a:ext>
                </a:extLst>
              </p:cNvPr>
              <p:cNvSpPr txBox="1"/>
              <p:nvPr/>
            </p:nvSpPr>
            <p:spPr>
              <a:xfrm>
                <a:off x="2286825" y="3883368"/>
                <a:ext cx="1091068" cy="369332"/>
              </a:xfrm>
              <a:prstGeom prst="rect">
                <a:avLst/>
              </a:prstGeom>
              <a:noFill/>
            </p:spPr>
            <p:txBody>
              <a:bodyPr wrap="none" rtlCol="0">
                <a:spAutoFit/>
              </a:bodyPr>
              <a:lstStyle/>
              <a:p>
                <a:r>
                  <a:rPr lang="en-MY"/>
                  <a:t>backward</a:t>
                </a:r>
              </a:p>
            </p:txBody>
          </p:sp>
        </p:grpSp>
      </p:grpSp>
      <p:sp>
        <p:nvSpPr>
          <p:cNvPr id="54" name="TextBox 53">
            <a:extLst>
              <a:ext uri="{FF2B5EF4-FFF2-40B4-BE49-F238E27FC236}">
                <a16:creationId xmlns:a16="http://schemas.microsoft.com/office/drawing/2014/main" id="{CE5CF78C-75CB-A39E-5072-AA766B21393D}"/>
              </a:ext>
            </a:extLst>
          </p:cNvPr>
          <p:cNvSpPr txBox="1"/>
          <p:nvPr/>
        </p:nvSpPr>
        <p:spPr>
          <a:xfrm>
            <a:off x="5184745" y="1852288"/>
            <a:ext cx="2652970" cy="369332"/>
          </a:xfrm>
          <a:prstGeom prst="rect">
            <a:avLst/>
          </a:prstGeom>
          <a:noFill/>
        </p:spPr>
        <p:txBody>
          <a:bodyPr wrap="none" rtlCol="0">
            <a:spAutoFit/>
          </a:bodyPr>
          <a:lstStyle/>
          <a:p>
            <a:r>
              <a:rPr lang="en-US" altLang="zh-CN"/>
              <a:t>Layer without parameters</a:t>
            </a:r>
            <a:endParaRPr lang="en-MY"/>
          </a:p>
        </p:txBody>
      </p:sp>
      <p:sp>
        <p:nvSpPr>
          <p:cNvPr id="6" name="Footer Placeholder 5">
            <a:extLst>
              <a:ext uri="{FF2B5EF4-FFF2-40B4-BE49-F238E27FC236}">
                <a16:creationId xmlns:a16="http://schemas.microsoft.com/office/drawing/2014/main" id="{BB9B5995-3EB6-F112-FBAD-1AC4989E7EB1}"/>
              </a:ext>
            </a:extLst>
          </p:cNvPr>
          <p:cNvSpPr>
            <a:spLocks noGrp="1"/>
          </p:cNvSpPr>
          <p:nvPr>
            <p:ph type="ftr" sz="quarter" idx="5"/>
          </p:nvPr>
        </p:nvSpPr>
        <p:spPr/>
        <p:txBody>
          <a:bodyPr/>
          <a:lstStyle/>
          <a:p>
            <a:r>
              <a:rPr lang="en-US"/>
              <a:t>2024 CS 460200</a:t>
            </a:r>
          </a:p>
        </p:txBody>
      </p:sp>
      <p:sp>
        <p:nvSpPr>
          <p:cNvPr id="7" name="Slide Number Placeholder 6">
            <a:extLst>
              <a:ext uri="{FF2B5EF4-FFF2-40B4-BE49-F238E27FC236}">
                <a16:creationId xmlns:a16="http://schemas.microsoft.com/office/drawing/2014/main" id="{5BD51373-5DF6-95DB-1AF9-DCE1B933698F}"/>
              </a:ext>
            </a:extLst>
          </p:cNvPr>
          <p:cNvSpPr>
            <a:spLocks noGrp="1"/>
          </p:cNvSpPr>
          <p:nvPr>
            <p:ph type="sldNum" sz="quarter" idx="7"/>
          </p:nvPr>
        </p:nvSpPr>
        <p:spPr/>
        <p:txBody>
          <a:bodyPr/>
          <a:lstStyle/>
          <a:p>
            <a:pPr marL="38100">
              <a:lnSpc>
                <a:spcPts val="1650"/>
              </a:lnSpc>
            </a:pPr>
            <a:fld id="{81D60167-4931-47E6-BA6A-407CBD079E47}" type="slidenum">
              <a:rPr lang="en-TW" smtClean="0"/>
              <a:t>4</a:t>
            </a:fld>
            <a:endParaRPr lang="en-TW"/>
          </a:p>
        </p:txBody>
      </p:sp>
    </p:spTree>
    <p:extLst>
      <p:ext uri="{BB962C8B-B14F-4D97-AF65-F5344CB8AC3E}">
        <p14:creationId xmlns:p14="http://schemas.microsoft.com/office/powerpoint/2010/main" val="1939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65B94-3848-4E6E-9DB1-3BE4D471D45D}"/>
              </a:ext>
            </a:extLst>
          </p:cNvPr>
          <p:cNvSpPr>
            <a:spLocks noGrp="1"/>
          </p:cNvSpPr>
          <p:nvPr>
            <p:ph type="title"/>
          </p:nvPr>
        </p:nvSpPr>
        <p:spPr/>
        <p:txBody>
          <a:bodyPr/>
          <a:lstStyle/>
          <a:p>
            <a:r>
              <a:rPr lang="en-MY">
                <a:latin typeface="+mj-lt"/>
              </a:rPr>
              <a:t>Overview</a:t>
            </a:r>
          </a:p>
        </p:txBody>
      </p:sp>
      <p:sp>
        <p:nvSpPr>
          <p:cNvPr id="3" name="Footer Placeholder 2">
            <a:extLst>
              <a:ext uri="{FF2B5EF4-FFF2-40B4-BE49-F238E27FC236}">
                <a16:creationId xmlns:a16="http://schemas.microsoft.com/office/drawing/2014/main" id="{ABA5B0D4-B10A-3361-A947-EAD863285933}"/>
              </a:ext>
            </a:extLst>
          </p:cNvPr>
          <p:cNvSpPr>
            <a:spLocks noGrp="1"/>
          </p:cNvSpPr>
          <p:nvPr>
            <p:ph type="ftr" sz="quarter" idx="5"/>
          </p:nvPr>
        </p:nvSpPr>
        <p:spPr/>
        <p:txBody>
          <a:bodyPr/>
          <a:lstStyle/>
          <a:p>
            <a:r>
              <a:rPr lang="en-US"/>
              <a:t>2024 CS 460200</a:t>
            </a:r>
          </a:p>
        </p:txBody>
      </p:sp>
      <p:sp>
        <p:nvSpPr>
          <p:cNvPr id="7" name="Slide Number Placeholder 6">
            <a:extLst>
              <a:ext uri="{FF2B5EF4-FFF2-40B4-BE49-F238E27FC236}">
                <a16:creationId xmlns:a16="http://schemas.microsoft.com/office/drawing/2014/main" id="{9A079777-64EA-DCA6-9003-E4DF257AAE73}"/>
              </a:ext>
            </a:extLst>
          </p:cNvPr>
          <p:cNvSpPr>
            <a:spLocks noGrp="1"/>
          </p:cNvSpPr>
          <p:nvPr>
            <p:ph type="sldNum" sz="quarter" idx="7"/>
          </p:nvPr>
        </p:nvSpPr>
        <p:spPr/>
        <p:txBody>
          <a:bodyPr/>
          <a:lstStyle/>
          <a:p>
            <a:pPr marL="38100">
              <a:lnSpc>
                <a:spcPts val="1650"/>
              </a:lnSpc>
            </a:pPr>
            <a:fld id="{81D60167-4931-47E6-BA6A-407CBD079E47}" type="slidenum">
              <a:rPr lang="en-TW" smtClean="0"/>
              <a:t>5</a:t>
            </a:fld>
            <a:endParaRPr lang="en-TW"/>
          </a:p>
        </p:txBody>
      </p:sp>
      <p:sp>
        <p:nvSpPr>
          <p:cNvPr id="25" name="TextBox 24">
            <a:extLst>
              <a:ext uri="{FF2B5EF4-FFF2-40B4-BE49-F238E27FC236}">
                <a16:creationId xmlns:a16="http://schemas.microsoft.com/office/drawing/2014/main" id="{D2DFAD30-22FC-DA46-27DE-002BD4CAD267}"/>
              </a:ext>
            </a:extLst>
          </p:cNvPr>
          <p:cNvSpPr txBox="1"/>
          <p:nvPr/>
        </p:nvSpPr>
        <p:spPr>
          <a:xfrm>
            <a:off x="69459" y="1526450"/>
            <a:ext cx="4883541" cy="461665"/>
          </a:xfrm>
          <a:prstGeom prst="rect">
            <a:avLst/>
          </a:prstGeom>
          <a:noFill/>
        </p:spPr>
        <p:txBody>
          <a:bodyPr wrap="square" rtlCol="0">
            <a:spAutoFit/>
          </a:bodyPr>
          <a:lstStyle/>
          <a:p>
            <a:r>
              <a:rPr lang="en-TW" sz="2400" b="1"/>
              <a:t>CNN model structure (suggestion)</a:t>
            </a:r>
          </a:p>
        </p:txBody>
      </p:sp>
      <p:sp>
        <p:nvSpPr>
          <p:cNvPr id="26" name="TextBox 25">
            <a:extLst>
              <a:ext uri="{FF2B5EF4-FFF2-40B4-BE49-F238E27FC236}">
                <a16:creationId xmlns:a16="http://schemas.microsoft.com/office/drawing/2014/main" id="{18E7FA50-D45E-2063-7661-17230868B9A7}"/>
              </a:ext>
            </a:extLst>
          </p:cNvPr>
          <p:cNvSpPr txBox="1"/>
          <p:nvPr/>
        </p:nvSpPr>
        <p:spPr>
          <a:xfrm>
            <a:off x="69459" y="3913505"/>
            <a:ext cx="3207141" cy="461665"/>
          </a:xfrm>
          <a:prstGeom prst="rect">
            <a:avLst/>
          </a:prstGeom>
          <a:noFill/>
        </p:spPr>
        <p:txBody>
          <a:bodyPr wrap="square" rtlCol="0">
            <a:spAutoFit/>
          </a:bodyPr>
          <a:lstStyle/>
          <a:p>
            <a:r>
              <a:rPr lang="en-TW" sz="2400" b="1"/>
              <a:t>Training process</a:t>
            </a:r>
          </a:p>
        </p:txBody>
      </p:sp>
      <p:pic>
        <p:nvPicPr>
          <p:cNvPr id="30" name="Picture 29" descr="A diagram of a flatten layer&#10;&#10;Description automatically generated">
            <a:extLst>
              <a:ext uri="{FF2B5EF4-FFF2-40B4-BE49-F238E27FC236}">
                <a16:creationId xmlns:a16="http://schemas.microsoft.com/office/drawing/2014/main" id="{AD758C28-8F3E-3B29-A62B-D027138CE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28" y="2168395"/>
            <a:ext cx="9720000" cy="1339368"/>
          </a:xfrm>
          <a:prstGeom prst="rect">
            <a:avLst/>
          </a:prstGeom>
        </p:spPr>
      </p:pic>
      <p:pic>
        <p:nvPicPr>
          <p:cNvPr id="37" name="Picture 36" descr="A white rectangular sign with black text&#10;&#10;Description automatically generated">
            <a:extLst>
              <a:ext uri="{FF2B5EF4-FFF2-40B4-BE49-F238E27FC236}">
                <a16:creationId xmlns:a16="http://schemas.microsoft.com/office/drawing/2014/main" id="{C1852B5C-E6E0-3E02-39A3-577EDDD281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8721" y="4688162"/>
            <a:ext cx="7668558" cy="1171585"/>
          </a:xfrm>
          <a:prstGeom prst="rect">
            <a:avLst/>
          </a:prstGeom>
        </p:spPr>
      </p:pic>
    </p:spTree>
    <p:extLst>
      <p:ext uri="{BB962C8B-B14F-4D97-AF65-F5344CB8AC3E}">
        <p14:creationId xmlns:p14="http://schemas.microsoft.com/office/powerpoint/2010/main" val="3453609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EE0C3-8512-1892-DD48-5868264B0D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A413A-79F3-01C8-175F-0E5543329A08}"/>
              </a:ext>
            </a:extLst>
          </p:cNvPr>
          <p:cNvSpPr>
            <a:spLocks noGrp="1"/>
          </p:cNvSpPr>
          <p:nvPr>
            <p:ph type="title"/>
          </p:nvPr>
        </p:nvSpPr>
        <p:spPr/>
        <p:txBody>
          <a:bodyPr/>
          <a:lstStyle/>
          <a:p>
            <a:r>
              <a:rPr lang="en-MY">
                <a:latin typeface="+mj-lt"/>
              </a:rPr>
              <a:t>Basic Implementation (65%)</a:t>
            </a:r>
          </a:p>
        </p:txBody>
      </p:sp>
      <p:sp>
        <p:nvSpPr>
          <p:cNvPr id="3" name="Text Placeholder 2">
            <a:extLst>
              <a:ext uri="{FF2B5EF4-FFF2-40B4-BE49-F238E27FC236}">
                <a16:creationId xmlns:a16="http://schemas.microsoft.com/office/drawing/2014/main" id="{C6D4789D-41E7-E44E-379A-E346BCC8C4B5}"/>
              </a:ext>
            </a:extLst>
          </p:cNvPr>
          <p:cNvSpPr>
            <a:spLocks noGrp="1"/>
          </p:cNvSpPr>
          <p:nvPr>
            <p:ph type="body" idx="1"/>
          </p:nvPr>
        </p:nvSpPr>
        <p:spPr>
          <a:xfrm>
            <a:off x="383540" y="1451734"/>
            <a:ext cx="9318625" cy="3359061"/>
          </a:xfrm>
        </p:spPr>
        <p:txBody>
          <a:bodyPr wrap="square" lIns="0" tIns="0" rIns="0" bIns="0" anchor="t">
            <a:spAutoFit/>
          </a:bodyPr>
          <a:lstStyle/>
          <a:p>
            <a:pPr>
              <a:lnSpc>
                <a:spcPct val="150000"/>
              </a:lnSpc>
            </a:pPr>
            <a:r>
              <a:rPr lang="en-US" sz="2800" b="1">
                <a:solidFill>
                  <a:srgbClr val="212121"/>
                </a:solidFill>
              </a:rPr>
              <a:t>Convolution</a:t>
            </a:r>
            <a:r>
              <a:rPr lang="en-US" sz="2800" b="1" i="0">
                <a:solidFill>
                  <a:srgbClr val="212121"/>
                </a:solidFill>
                <a:effectLst/>
              </a:rPr>
              <a:t> layer</a:t>
            </a:r>
            <a:r>
              <a:rPr lang="zh-TW" altLang="en-US" sz="2800" b="1" i="0">
                <a:solidFill>
                  <a:srgbClr val="212121"/>
                </a:solidFill>
                <a:effectLst/>
              </a:rPr>
              <a:t> </a:t>
            </a:r>
            <a:r>
              <a:rPr lang="en-US" altLang="zh-TW" sz="2800" b="1" i="0">
                <a:solidFill>
                  <a:srgbClr val="212121"/>
                </a:solidFill>
                <a:effectLst/>
              </a:rPr>
              <a:t>(30%)</a:t>
            </a:r>
            <a:endParaRPr lang="en-US" sz="2400" b="1" i="0">
              <a:solidFill>
                <a:srgbClr val="212121"/>
              </a:solidFill>
              <a:effectLst/>
            </a:endParaRPr>
          </a:p>
          <a:p>
            <a:pPr marL="457200" indent="-457200" algn="l">
              <a:lnSpc>
                <a:spcPct val="150000"/>
              </a:lnSpc>
              <a:buAutoNum type="arabicPeriod"/>
            </a:pPr>
            <a:r>
              <a:rPr lang="en-US" sz="2400">
                <a:solidFill>
                  <a:srgbClr val="212121"/>
                </a:solidFill>
              </a:rPr>
              <a:t>Implement </a:t>
            </a:r>
            <a:r>
              <a:rPr lang="en" altLang="zh-TW" sz="2400">
                <a:solidFill>
                  <a:srgbClr val="212121"/>
                </a:solidFill>
                <a:ea typeface="新細明體"/>
              </a:rPr>
              <a:t>zero_pad function</a:t>
            </a:r>
            <a:r>
              <a:rPr lang="en-US" sz="2400">
                <a:solidFill>
                  <a:srgbClr val="212121"/>
                </a:solidFill>
              </a:rPr>
              <a:t> (3%)</a:t>
            </a:r>
            <a:endParaRPr lang="en-US"/>
          </a:p>
          <a:p>
            <a:pPr marL="457200" indent="-457200" algn="l">
              <a:lnSpc>
                <a:spcPct val="150000"/>
              </a:lnSpc>
              <a:buFont typeface="+mj-lt"/>
              <a:buAutoNum type="arabicPeriod"/>
            </a:pPr>
            <a:r>
              <a:rPr lang="en-US" sz="2400">
                <a:solidFill>
                  <a:srgbClr val="212121"/>
                </a:solidFill>
              </a:rPr>
              <a:t>Implement </a:t>
            </a:r>
            <a:r>
              <a:rPr lang="en" altLang="zh-TW" sz="2400">
                <a:solidFill>
                  <a:srgbClr val="212121"/>
                </a:solidFill>
              </a:rPr>
              <a:t>convolution single step </a:t>
            </a:r>
            <a:r>
              <a:rPr lang="en-US" altLang="zh-TW" sz="2400">
                <a:solidFill>
                  <a:srgbClr val="212121"/>
                </a:solidFill>
              </a:rPr>
              <a:t>(5%)</a:t>
            </a:r>
            <a:endParaRPr lang="en-US" sz="2400">
              <a:solidFill>
                <a:srgbClr val="212121"/>
              </a:solidFill>
            </a:endParaRPr>
          </a:p>
          <a:p>
            <a:pPr marL="457200" indent="-457200">
              <a:lnSpc>
                <a:spcPct val="150000"/>
              </a:lnSpc>
              <a:buFont typeface="+mj-lt"/>
              <a:buAutoNum type="arabicPeriod"/>
            </a:pPr>
            <a:r>
              <a:rPr lang="en-MY" sz="2400">
                <a:solidFill>
                  <a:srgbClr val="212121"/>
                </a:solidFill>
              </a:rPr>
              <a:t>Implement forward pass</a:t>
            </a:r>
            <a:r>
              <a:rPr lang="en-US" sz="2400">
                <a:solidFill>
                  <a:srgbClr val="212121"/>
                </a:solidFill>
              </a:rPr>
              <a:t> (1</a:t>
            </a:r>
            <a:r>
              <a:rPr lang="en-US" altLang="zh-TW" sz="2400">
                <a:solidFill>
                  <a:srgbClr val="212121"/>
                </a:solidFill>
              </a:rPr>
              <a:t>0</a:t>
            </a:r>
            <a:r>
              <a:rPr lang="en-US" sz="2400">
                <a:solidFill>
                  <a:srgbClr val="212121"/>
                </a:solidFill>
              </a:rPr>
              <a:t>%)</a:t>
            </a:r>
          </a:p>
          <a:p>
            <a:pPr marL="457200" indent="-457200">
              <a:lnSpc>
                <a:spcPct val="150000"/>
              </a:lnSpc>
              <a:buFont typeface="+mj-lt"/>
              <a:buAutoNum type="arabicPeriod"/>
            </a:pPr>
            <a:r>
              <a:rPr lang="en-US" sz="2400">
                <a:solidFill>
                  <a:srgbClr val="212121"/>
                </a:solidFill>
              </a:rPr>
              <a:t>Implement backward pass (1</a:t>
            </a:r>
            <a:r>
              <a:rPr lang="en-US" altLang="zh-TW" sz="2400">
                <a:solidFill>
                  <a:srgbClr val="212121"/>
                </a:solidFill>
              </a:rPr>
              <a:t>0</a:t>
            </a:r>
            <a:r>
              <a:rPr lang="en-US" sz="2400">
                <a:solidFill>
                  <a:srgbClr val="212121"/>
                </a:solidFill>
              </a:rPr>
              <a:t>%)</a:t>
            </a:r>
          </a:p>
          <a:p>
            <a:pPr marL="457200" indent="-457200">
              <a:lnSpc>
                <a:spcPct val="150000"/>
              </a:lnSpc>
              <a:buFont typeface="+mj-lt"/>
              <a:buAutoNum type="arabicPeriod"/>
            </a:pPr>
            <a:r>
              <a:rPr lang="en-MY" sz="2400">
                <a:solidFill>
                  <a:srgbClr val="212121"/>
                </a:solidFill>
              </a:rPr>
              <a:t>Implement convolution update parameters (2%)</a:t>
            </a:r>
          </a:p>
        </p:txBody>
      </p:sp>
      <p:sp>
        <p:nvSpPr>
          <p:cNvPr id="4" name="Footer Placeholder 3">
            <a:extLst>
              <a:ext uri="{FF2B5EF4-FFF2-40B4-BE49-F238E27FC236}">
                <a16:creationId xmlns:a16="http://schemas.microsoft.com/office/drawing/2014/main" id="{EDF9259C-2493-7955-945D-945272C2982D}"/>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E05D11D3-2B0B-EFDD-DC66-0235774E61A3}"/>
              </a:ext>
            </a:extLst>
          </p:cNvPr>
          <p:cNvSpPr>
            <a:spLocks noGrp="1"/>
          </p:cNvSpPr>
          <p:nvPr>
            <p:ph type="sldNum" sz="quarter" idx="7"/>
          </p:nvPr>
        </p:nvSpPr>
        <p:spPr/>
        <p:txBody>
          <a:bodyPr/>
          <a:lstStyle/>
          <a:p>
            <a:pPr marL="38100">
              <a:lnSpc>
                <a:spcPts val="1650"/>
              </a:lnSpc>
            </a:pPr>
            <a:fld id="{81D60167-4931-47E6-BA6A-407CBD079E47}" type="slidenum">
              <a:rPr lang="en-TW" smtClean="0"/>
              <a:t>6</a:t>
            </a:fld>
            <a:endParaRPr lang="en-TW"/>
          </a:p>
        </p:txBody>
      </p:sp>
      <p:pic>
        <p:nvPicPr>
          <p:cNvPr id="7" name="圖片 6">
            <a:extLst>
              <a:ext uri="{FF2B5EF4-FFF2-40B4-BE49-F238E27FC236}">
                <a16:creationId xmlns:a16="http://schemas.microsoft.com/office/drawing/2014/main" id="{6239C6F1-EE25-A151-C263-B18AEFF32E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03853" y="3455773"/>
            <a:ext cx="2819400" cy="2490636"/>
          </a:xfrm>
          <a:prstGeom prst="rect">
            <a:avLst/>
          </a:prstGeom>
        </p:spPr>
      </p:pic>
    </p:spTree>
    <p:extLst>
      <p:ext uri="{BB962C8B-B14F-4D97-AF65-F5344CB8AC3E}">
        <p14:creationId xmlns:p14="http://schemas.microsoft.com/office/powerpoint/2010/main" val="1299141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a:latin typeface="+mj-lt"/>
              </a:rPr>
              <a:t>Basic Implementation (65%)</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6"/>
            <a:ext cx="9318625" cy="5380832"/>
          </a:xfrm>
        </p:spPr>
        <p:txBody>
          <a:bodyPr/>
          <a:lstStyle/>
          <a:p>
            <a:pPr>
              <a:lnSpc>
                <a:spcPct val="150000"/>
              </a:lnSpc>
            </a:pPr>
            <a:r>
              <a:rPr lang="en-MY" sz="2800" b="1"/>
              <a:t>Max pooling layer</a:t>
            </a:r>
            <a:r>
              <a:rPr lang="zh-TW" altLang="en-US" sz="2800" b="1"/>
              <a:t> </a:t>
            </a:r>
            <a:r>
              <a:rPr lang="en-US" altLang="zh-TW" sz="2800" b="1"/>
              <a:t>(20%)</a:t>
            </a:r>
            <a:endParaRPr lang="en-US" sz="2800" b="1"/>
          </a:p>
          <a:p>
            <a:pPr marL="457200" indent="-457200">
              <a:lnSpc>
                <a:spcPct val="150000"/>
              </a:lnSpc>
              <a:buFont typeface="+mj-lt"/>
              <a:buAutoNum type="arabicPeriod"/>
            </a:pPr>
            <a:r>
              <a:rPr lang="en-US" sz="2400"/>
              <a:t>Implement forward pass (1</a:t>
            </a:r>
            <a:r>
              <a:rPr lang="en-US" altLang="zh-TW" sz="2400"/>
              <a:t>0</a:t>
            </a:r>
            <a:r>
              <a:rPr lang="en-US" sz="2400"/>
              <a:t>%)</a:t>
            </a:r>
          </a:p>
          <a:p>
            <a:pPr marL="457200" indent="-457200">
              <a:lnSpc>
                <a:spcPct val="150000"/>
              </a:lnSpc>
              <a:buFont typeface="+mj-lt"/>
              <a:buAutoNum type="arabicPeriod"/>
            </a:pPr>
            <a:r>
              <a:rPr lang="en-US" sz="2400"/>
              <a:t>Implement backward pass (1</a:t>
            </a:r>
            <a:r>
              <a:rPr lang="en-US" altLang="zh-TW" sz="2400"/>
              <a:t>0</a:t>
            </a:r>
            <a:r>
              <a:rPr lang="en-US" sz="2400"/>
              <a:t>%)</a:t>
            </a:r>
          </a:p>
          <a:p>
            <a:pPr>
              <a:lnSpc>
                <a:spcPct val="150000"/>
              </a:lnSpc>
            </a:pPr>
            <a:r>
              <a:rPr lang="en-MY" altLang="zh-TW" sz="2800" b="1"/>
              <a:t>Flatten layer</a:t>
            </a:r>
            <a:r>
              <a:rPr lang="zh-TW" altLang="en-US" sz="2800" b="1"/>
              <a:t> </a:t>
            </a:r>
            <a:r>
              <a:rPr lang="en-US" altLang="zh-TW" sz="2800" b="1"/>
              <a:t>(10%)</a:t>
            </a:r>
            <a:endParaRPr lang="en-MY" altLang="zh-TW" sz="2800" b="1"/>
          </a:p>
          <a:p>
            <a:pPr marL="457200" indent="-457200">
              <a:lnSpc>
                <a:spcPct val="150000"/>
              </a:lnSpc>
              <a:buFont typeface="+mj-lt"/>
              <a:buAutoNum type="arabicPeriod"/>
            </a:pPr>
            <a:r>
              <a:rPr lang="en-US" altLang="zh-TW" sz="2400"/>
              <a:t>Implement </a:t>
            </a:r>
            <a:r>
              <a:rPr lang="en-MY" altLang="zh-TW" sz="2400"/>
              <a:t>forward pass </a:t>
            </a:r>
            <a:r>
              <a:rPr lang="en-US" altLang="zh-TW" sz="2400"/>
              <a:t>(5%)</a:t>
            </a:r>
            <a:endParaRPr lang="en-MY" altLang="zh-TW" sz="2400"/>
          </a:p>
          <a:p>
            <a:pPr marL="457200" indent="-457200">
              <a:lnSpc>
                <a:spcPct val="150000"/>
              </a:lnSpc>
              <a:buFont typeface="+mj-lt"/>
              <a:buAutoNum type="arabicPeriod"/>
            </a:pPr>
            <a:r>
              <a:rPr lang="en-US" altLang="zh-TW" sz="2400"/>
              <a:t>Implement </a:t>
            </a:r>
            <a:r>
              <a:rPr lang="en-MY" altLang="zh-TW" sz="2400"/>
              <a:t>backward pass </a:t>
            </a:r>
            <a:r>
              <a:rPr lang="en-US" altLang="zh-TW" sz="2400"/>
              <a:t>(5%)</a:t>
            </a:r>
          </a:p>
          <a:p>
            <a:pPr>
              <a:lnSpc>
                <a:spcPct val="150000"/>
              </a:lnSpc>
            </a:pPr>
            <a:r>
              <a:rPr lang="en-US" altLang="zh-TW" sz="2800" b="1"/>
              <a:t>Model</a:t>
            </a:r>
            <a:r>
              <a:rPr lang="zh-TW" altLang="en-US" sz="2800" b="1"/>
              <a:t> </a:t>
            </a:r>
            <a:r>
              <a:rPr lang="en-US" altLang="zh-TW" sz="2800" b="1"/>
              <a:t>(5%)</a:t>
            </a:r>
          </a:p>
          <a:p>
            <a:pPr marL="457200" indent="-457200">
              <a:lnSpc>
                <a:spcPct val="150000"/>
              </a:lnSpc>
              <a:buFont typeface="+mj-lt"/>
              <a:buAutoNum type="arabicPeriod"/>
            </a:pPr>
            <a:r>
              <a:rPr lang="en-US" altLang="zh-TW" sz="2400"/>
              <a:t>Implement</a:t>
            </a:r>
            <a:r>
              <a:rPr lang="en-US" altLang="zh-TW" sz="2400" b="1"/>
              <a:t> </a:t>
            </a:r>
            <a:r>
              <a:rPr lang="en-MY" altLang="zh-TW" sz="2400"/>
              <a:t>forward pass, backward pass, </a:t>
            </a:r>
            <a:r>
              <a:rPr lang="en-MY" altLang="zh-TW" sz="2400">
                <a:solidFill>
                  <a:srgbClr val="212121"/>
                </a:solidFill>
              </a:rPr>
              <a:t>update parameters</a:t>
            </a:r>
            <a:r>
              <a:rPr lang="zh-TW" altLang="en-US" sz="2400">
                <a:solidFill>
                  <a:srgbClr val="212121"/>
                </a:solidFill>
              </a:rPr>
              <a:t> </a:t>
            </a:r>
            <a:r>
              <a:rPr lang="en-US" altLang="zh-TW" sz="2400"/>
              <a:t>(5%)</a:t>
            </a:r>
            <a:endParaRPr lang="en-US" altLang="zh-TW" sz="2400" b="1"/>
          </a:p>
          <a:p>
            <a:pPr>
              <a:lnSpc>
                <a:spcPct val="150000"/>
              </a:lnSpc>
            </a:pPr>
            <a:endParaRPr lang="en-US" altLang="zh-TW" sz="2800" b="1"/>
          </a:p>
        </p:txBody>
      </p:sp>
      <p:sp>
        <p:nvSpPr>
          <p:cNvPr id="4" name="Footer Placeholder 3">
            <a:extLst>
              <a:ext uri="{FF2B5EF4-FFF2-40B4-BE49-F238E27FC236}">
                <a16:creationId xmlns:a16="http://schemas.microsoft.com/office/drawing/2014/main" id="{AA76F291-88BF-4E71-B7BA-8F8A757F4E09}"/>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B80F4085-0417-0832-6AF8-6415681A33E2}"/>
              </a:ext>
            </a:extLst>
          </p:cNvPr>
          <p:cNvSpPr>
            <a:spLocks noGrp="1"/>
          </p:cNvSpPr>
          <p:nvPr>
            <p:ph type="sldNum" sz="quarter" idx="7"/>
          </p:nvPr>
        </p:nvSpPr>
        <p:spPr/>
        <p:txBody>
          <a:bodyPr/>
          <a:lstStyle/>
          <a:p>
            <a:pPr marL="38100">
              <a:lnSpc>
                <a:spcPts val="1650"/>
              </a:lnSpc>
            </a:pPr>
            <a:fld id="{81D60167-4931-47E6-BA6A-407CBD079E47}" type="slidenum">
              <a:rPr lang="en-TW" smtClean="0"/>
              <a:t>7</a:t>
            </a:fld>
            <a:endParaRPr lang="en-TW"/>
          </a:p>
        </p:txBody>
      </p:sp>
      <p:pic>
        <p:nvPicPr>
          <p:cNvPr id="9" name="圖片 8" descr="一張含有 桌 的圖片&#10;&#10;自動產生的描述">
            <a:extLst>
              <a:ext uri="{FF2B5EF4-FFF2-40B4-BE49-F238E27FC236}">
                <a16:creationId xmlns:a16="http://schemas.microsoft.com/office/drawing/2014/main" id="{5C186B73-0926-5B03-6673-AF69000F0EEA}"/>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5000" b="95000" l="4864" r="95422">
                        <a14:foregroundMark x1="86695" y1="56176" x2="86695" y2="56176"/>
                        <a14:foregroundMark x1="93705" y1="55294" x2="93705" y2="55294"/>
                        <a14:foregroundMark x1="96280" y1="42647" x2="96280" y2="42647"/>
                        <a14:foregroundMark x1="51359" y1="39412" x2="51359" y2="39412"/>
                        <a14:foregroundMark x1="12017" y1="8529" x2="12017" y2="8529"/>
                        <a14:foregroundMark x1="13734" y1="11176" x2="13734" y2="11176"/>
                        <a14:foregroundMark x1="17597" y1="11176" x2="17597" y2="11176"/>
                        <a14:foregroundMark x1="17597" y1="11176" x2="17597" y2="11176"/>
                        <a14:foregroundMark x1="15021" y1="11176" x2="15021" y2="11176"/>
                        <a14:foregroundMark x1="12876" y1="8529" x2="12876" y2="8529"/>
                        <a14:foregroundMark x1="13305" y1="7647" x2="13305" y2="7647"/>
                        <a14:foregroundMark x1="13734" y1="7353" x2="13734" y2="7353"/>
                        <a14:foregroundMark x1="17024" y1="8529" x2="17024" y2="8529"/>
                        <a14:foregroundMark x1="18026" y1="8824" x2="18026" y2="8824"/>
                        <a14:foregroundMark x1="18169" y1="12647" x2="18169" y2="12647"/>
                        <a14:foregroundMark x1="18169" y1="9118" x2="18169" y2="9118"/>
                        <a14:foregroundMark x1="18169" y1="8235" x2="18169" y2="8235"/>
                        <a14:foregroundMark x1="18455" y1="7941" x2="33906" y2="16176"/>
                        <a14:foregroundMark x1="33906" y1="16176" x2="19742" y2="5588"/>
                        <a14:foregroundMark x1="19742" y1="5588" x2="18169" y2="6176"/>
                        <a14:foregroundMark x1="19313" y1="14118" x2="40629" y2="11176"/>
                        <a14:foregroundMark x1="24607" y1="9118" x2="40486" y2="9412"/>
                        <a14:foregroundMark x1="40486" y1="9412" x2="42775" y2="8824"/>
                        <a14:foregroundMark x1="26753" y1="7647" x2="40629" y2="7941"/>
                        <a14:foregroundMark x1="27039" y1="6765" x2="45207" y2="7647"/>
                        <a14:foregroundMark x1="31330" y1="14412" x2="32904" y2="11765"/>
                        <a14:foregroundMark x1="32475" y1="13824" x2="42489" y2="12647"/>
                        <a14:foregroundMark x1="10730" y1="12941" x2="19170" y2="12353"/>
                        <a14:foregroundMark x1="11588" y1="7647" x2="17454" y2="9412"/>
                        <a14:foregroundMark x1="8584" y1="12941" x2="23748" y2="6176"/>
                        <a14:foregroundMark x1="23748" y1="6176" x2="23462" y2="7941"/>
                        <a14:foregroundMark x1="5007" y1="16176" x2="5436" y2="47647"/>
                        <a14:foregroundMark x1="5436" y1="47647" x2="3147" y2="17059"/>
                        <a14:foregroundMark x1="3147" y1="17059" x2="5007" y2="79706"/>
                        <a14:foregroundMark x1="5007" y1="79706" x2="5866" y2="48529"/>
                        <a14:foregroundMark x1="5866" y1="48529" x2="5150" y2="79706"/>
                        <a14:foregroundMark x1="5150" y1="79706" x2="5007" y2="79706"/>
                        <a14:foregroundMark x1="8155" y1="88235" x2="23605" y2="85882"/>
                        <a14:foregroundMark x1="23605" y1="85882" x2="38627" y2="88824"/>
                        <a14:foregroundMark x1="38627" y1="88824" x2="40916" y2="88529"/>
                        <a14:foregroundMark x1="30758" y1="94706" x2="36052" y2="95000"/>
                        <a14:foregroundMark x1="44635" y1="48529" x2="60229" y2="48529"/>
                        <a14:foregroundMark x1="60229" y1="48529" x2="71102" y2="48235"/>
                        <a14:foregroundMark x1="44492" y1="32059" x2="60229" y2="32647"/>
                        <a14:foregroundMark x1="60229" y1="32647" x2="75250" y2="32353"/>
                        <a14:foregroundMark x1="75250" y1="32353" x2="75250" y2="32353"/>
                        <a14:foregroundMark x1="45494" y1="41176" x2="60372" y2="41176"/>
                        <a14:foregroundMark x1="60372" y1="41176" x2="48498" y2="37059"/>
                        <a14:foregroundMark x1="45064" y1="31176" x2="60515" y2="30588"/>
                        <a14:foregroundMark x1="60515" y1="30588" x2="77969" y2="31176"/>
                      </a14:backgroundRemoval>
                    </a14:imgEffect>
                  </a14:imgLayer>
                </a14:imgProps>
              </a:ext>
              <a:ext uri="{28A0092B-C50C-407E-A947-70E740481C1C}">
                <a14:useLocalDpi xmlns:a14="http://schemas.microsoft.com/office/drawing/2010/main" val="0"/>
              </a:ext>
            </a:extLst>
          </a:blip>
          <a:stretch>
            <a:fillRect/>
          </a:stretch>
        </p:blipFill>
        <p:spPr>
          <a:xfrm>
            <a:off x="5334000" y="1676400"/>
            <a:ext cx="3617666" cy="1752600"/>
          </a:xfrm>
          <a:prstGeom prst="rect">
            <a:avLst/>
          </a:prstGeom>
        </p:spPr>
      </p:pic>
      <p:pic>
        <p:nvPicPr>
          <p:cNvPr id="6" name="圖片 5" descr="一張含有 文字, 螢幕擷取畫面, 圖表, Rectangle 的圖片&#10;&#10;自動產生的描述">
            <a:extLst>
              <a:ext uri="{FF2B5EF4-FFF2-40B4-BE49-F238E27FC236}">
                <a16:creationId xmlns:a16="http://schemas.microsoft.com/office/drawing/2014/main" id="{E5E962A2-DBB1-D652-5F6A-DA89F3EFD459}"/>
              </a:ext>
            </a:extLst>
          </p:cNvPr>
          <p:cNvPicPr>
            <a:picLocks noChangeAspect="1"/>
          </p:cNvPicPr>
          <p:nvPr/>
        </p:nvPicPr>
        <p:blipFill>
          <a:blip r:embed="rId4"/>
          <a:stretch>
            <a:fillRect/>
          </a:stretch>
        </p:blipFill>
        <p:spPr>
          <a:xfrm>
            <a:off x="5635017" y="3429000"/>
            <a:ext cx="2733890" cy="1666875"/>
          </a:xfrm>
          <a:prstGeom prst="rect">
            <a:avLst/>
          </a:prstGeom>
        </p:spPr>
      </p:pic>
    </p:spTree>
    <p:extLst>
      <p:ext uri="{BB962C8B-B14F-4D97-AF65-F5344CB8AC3E}">
        <p14:creationId xmlns:p14="http://schemas.microsoft.com/office/powerpoint/2010/main" val="187546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F2182-C545-4E12-AB97-2DC47F9C10D9}"/>
              </a:ext>
            </a:extLst>
          </p:cNvPr>
          <p:cNvSpPr>
            <a:spLocks noGrp="1"/>
          </p:cNvSpPr>
          <p:nvPr>
            <p:ph type="title"/>
          </p:nvPr>
        </p:nvSpPr>
        <p:spPr/>
        <p:txBody>
          <a:bodyPr/>
          <a:lstStyle/>
          <a:p>
            <a:r>
              <a:rPr lang="en-MY">
                <a:latin typeface="+mj-lt"/>
              </a:rPr>
              <a:t>Advanced Implementation (30%)</a:t>
            </a:r>
          </a:p>
        </p:txBody>
      </p:sp>
      <p:sp>
        <p:nvSpPr>
          <p:cNvPr id="3" name="Text Placeholder 2">
            <a:extLst>
              <a:ext uri="{FF2B5EF4-FFF2-40B4-BE49-F238E27FC236}">
                <a16:creationId xmlns:a16="http://schemas.microsoft.com/office/drawing/2014/main" id="{024AB6E3-8AB1-42B8-86C2-84511A93FB8F}"/>
              </a:ext>
            </a:extLst>
          </p:cNvPr>
          <p:cNvSpPr>
            <a:spLocks noGrp="1"/>
          </p:cNvSpPr>
          <p:nvPr>
            <p:ph type="body" idx="1"/>
          </p:nvPr>
        </p:nvSpPr>
        <p:spPr>
          <a:xfrm>
            <a:off x="298450" y="1335087"/>
            <a:ext cx="9318625" cy="4169539"/>
          </a:xfrm>
        </p:spPr>
        <p:txBody>
          <a:bodyPr wrap="square" lIns="0" tIns="0" rIns="0" bIns="0" anchor="t">
            <a:spAutoFit/>
          </a:bodyPr>
          <a:lstStyle/>
          <a:p>
            <a:pPr>
              <a:lnSpc>
                <a:spcPct val="150000"/>
              </a:lnSpc>
              <a:spcAft>
                <a:spcPts val="500"/>
              </a:spcAft>
            </a:pPr>
            <a:r>
              <a:rPr lang="en-US" altLang="zh-TW" sz="2800">
                <a:ea typeface="新細明體"/>
              </a:rPr>
              <a:t>Designing a CNN Model for Binary Classification</a:t>
            </a:r>
          </a:p>
          <a:p>
            <a:pPr marL="457200" indent="-457200">
              <a:lnSpc>
                <a:spcPct val="150000"/>
              </a:lnSpc>
              <a:spcAft>
                <a:spcPts val="500"/>
              </a:spcAft>
              <a:buFont typeface="+mj-lt"/>
              <a:buAutoNum type="arabicPeriod"/>
            </a:pPr>
            <a:r>
              <a:rPr lang="en-US" altLang="zh-TW" sz="2400">
                <a:ea typeface="新細明體"/>
              </a:rPr>
              <a:t>Implement a CNN</a:t>
            </a:r>
            <a:r>
              <a:rPr lang="zh-TW" altLang="en-US" sz="2400">
                <a:ea typeface="新細明體"/>
              </a:rPr>
              <a:t> </a:t>
            </a:r>
            <a:r>
              <a:rPr lang="en-US" altLang="zh-TW" sz="2400">
                <a:ea typeface="新細明體"/>
              </a:rPr>
              <a:t>binary classifier and try to get a good performance.</a:t>
            </a:r>
            <a:endParaRPr lang="en-US" altLang="zh-TW" sz="2400">
              <a:ea typeface="新細明體"/>
              <a:cs typeface="Calibri"/>
            </a:endParaRPr>
          </a:p>
          <a:p>
            <a:pPr marL="457200" indent="-457200" algn="l" rtl="0">
              <a:lnSpc>
                <a:spcPct val="150000"/>
              </a:lnSpc>
              <a:spcAft>
                <a:spcPts val="500"/>
              </a:spcAft>
              <a:buFont typeface="+mj-lt"/>
              <a:buAutoNum type="arabicPeriod"/>
            </a:pPr>
            <a:r>
              <a:rPr lang="en-US" altLang="zh-TW" sz="2400">
                <a:ea typeface="新細明體"/>
              </a:rPr>
              <a:t>You can only use the functions you implement in the basic part.</a:t>
            </a:r>
          </a:p>
          <a:p>
            <a:pPr marL="457200" indent="-457200" algn="l" rtl="0">
              <a:lnSpc>
                <a:spcPct val="150000"/>
              </a:lnSpc>
              <a:spcAft>
                <a:spcPts val="500"/>
              </a:spcAft>
              <a:buFont typeface="+mj-lt"/>
              <a:buAutoNum type="arabicPeriod"/>
            </a:pPr>
            <a:r>
              <a:rPr lang="en-US" altLang="zh-TW" sz="2400"/>
              <a:t>We will use </a:t>
            </a:r>
            <a:r>
              <a:rPr lang="en-US" altLang="zh-TW" sz="2400" b="1"/>
              <a:t>accuracy</a:t>
            </a:r>
            <a:r>
              <a:rPr lang="en-US" altLang="zh-TW" sz="2400"/>
              <a:t> to evaluate your model.</a:t>
            </a:r>
          </a:p>
          <a:p>
            <a:pPr marL="800100" lvl="1" indent="-342900">
              <a:lnSpc>
                <a:spcPct val="150000"/>
              </a:lnSpc>
              <a:buFont typeface="Arial" panose="020B0604020202020204" pitchFamily="34" charset="0"/>
              <a:buChar char="•"/>
            </a:pPr>
            <a:r>
              <a:rPr lang="en-MY" altLang="zh-TW" sz="2400"/>
              <a:t>Baseline: Accuracy &gt; 0.65</a:t>
            </a:r>
            <a:r>
              <a:rPr lang="en-US" altLang="zh-TW" sz="2400"/>
              <a:t> (10%)</a:t>
            </a:r>
          </a:p>
          <a:p>
            <a:pPr marL="800100" lvl="1" indent="-342900">
              <a:lnSpc>
                <a:spcPct val="150000"/>
              </a:lnSpc>
              <a:buFont typeface="Arial" panose="020B0604020202020204" pitchFamily="34" charset="0"/>
              <a:buChar char="•"/>
            </a:pPr>
            <a:r>
              <a:rPr lang="en-US" altLang="zh-TW" sz="2400"/>
              <a:t>Baseline: Accuracy &gt; 0.75 (10%)</a:t>
            </a:r>
          </a:p>
          <a:p>
            <a:pPr marL="800100" lvl="1" indent="-342900">
              <a:lnSpc>
                <a:spcPct val="150000"/>
              </a:lnSpc>
              <a:buFont typeface="Arial" panose="020B0604020202020204" pitchFamily="34" charset="0"/>
              <a:buChar char="•"/>
            </a:pPr>
            <a:r>
              <a:rPr lang="en-US" altLang="zh-TW" sz="2400"/>
              <a:t>Ranking (10%)</a:t>
            </a:r>
            <a:endParaRPr lang="en-US" altLang="zh-TW" sz="2400">
              <a:ea typeface="新細明體"/>
            </a:endParaRPr>
          </a:p>
        </p:txBody>
      </p:sp>
      <p:sp>
        <p:nvSpPr>
          <p:cNvPr id="4" name="Footer Placeholder 3">
            <a:extLst>
              <a:ext uri="{FF2B5EF4-FFF2-40B4-BE49-F238E27FC236}">
                <a16:creationId xmlns:a16="http://schemas.microsoft.com/office/drawing/2014/main" id="{DCEA92B8-3AA0-2218-69A1-33382E5E422F}"/>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D7671B87-CE49-68BE-05F5-F801897347EF}"/>
              </a:ext>
            </a:extLst>
          </p:cNvPr>
          <p:cNvSpPr>
            <a:spLocks noGrp="1"/>
          </p:cNvSpPr>
          <p:nvPr>
            <p:ph type="sldNum" sz="quarter" idx="7"/>
          </p:nvPr>
        </p:nvSpPr>
        <p:spPr/>
        <p:txBody>
          <a:bodyPr/>
          <a:lstStyle/>
          <a:p>
            <a:pPr marL="38100">
              <a:lnSpc>
                <a:spcPts val="1650"/>
              </a:lnSpc>
            </a:pPr>
            <a:fld id="{81D60167-4931-47E6-BA6A-407CBD079E47}" type="slidenum">
              <a:rPr lang="en-TW" smtClean="0"/>
              <a:t>8</a:t>
            </a:fld>
            <a:endParaRPr lang="en-TW"/>
          </a:p>
        </p:txBody>
      </p:sp>
      <p:sp>
        <p:nvSpPr>
          <p:cNvPr id="7" name="文字方塊 6">
            <a:extLst>
              <a:ext uri="{FF2B5EF4-FFF2-40B4-BE49-F238E27FC236}">
                <a16:creationId xmlns:a16="http://schemas.microsoft.com/office/drawing/2014/main" id="{48B3925C-E126-7387-B107-74CADA863427}"/>
              </a:ext>
            </a:extLst>
          </p:cNvPr>
          <p:cNvSpPr txBox="1"/>
          <p:nvPr/>
        </p:nvSpPr>
        <p:spPr>
          <a:xfrm>
            <a:off x="2476500" y="3267525"/>
            <a:ext cx="4953000" cy="369332"/>
          </a:xfrm>
          <a:prstGeom prst="rect">
            <a:avLst/>
          </a:prstGeom>
          <a:noFill/>
        </p:spPr>
        <p:txBody>
          <a:bodyPr wrap="square">
            <a:spAutoFit/>
          </a:bodyPr>
          <a:lstStyle/>
          <a:p>
            <a:r>
              <a:rPr lang="zh-TW" altLang="en-US" b="0">
                <a:effectLst/>
              </a:rPr>
              <a:t> </a:t>
            </a:r>
            <a:endParaRPr lang="zh-TW" altLang="en-US"/>
          </a:p>
        </p:txBody>
      </p:sp>
      <p:sp>
        <p:nvSpPr>
          <p:cNvPr id="9" name="文字方塊 8">
            <a:extLst>
              <a:ext uri="{FF2B5EF4-FFF2-40B4-BE49-F238E27FC236}">
                <a16:creationId xmlns:a16="http://schemas.microsoft.com/office/drawing/2014/main" id="{FC05CBE9-7C51-7BDF-28E5-4193A4F63563}"/>
              </a:ext>
            </a:extLst>
          </p:cNvPr>
          <p:cNvSpPr txBox="1"/>
          <p:nvPr/>
        </p:nvSpPr>
        <p:spPr>
          <a:xfrm>
            <a:off x="2476500" y="3267525"/>
            <a:ext cx="4953000" cy="369332"/>
          </a:xfrm>
          <a:prstGeom prst="rect">
            <a:avLst/>
          </a:prstGeom>
          <a:noFill/>
        </p:spPr>
        <p:txBody>
          <a:bodyPr wrap="square">
            <a:spAutoFit/>
          </a:bodyPr>
          <a:lstStyle/>
          <a:p>
            <a:r>
              <a:rPr lang="zh-TW" altLang="en-US" b="0">
                <a:effectLst/>
              </a:rPr>
              <a:t> </a:t>
            </a:r>
            <a:endParaRPr lang="zh-TW" altLang="en-US"/>
          </a:p>
        </p:txBody>
      </p:sp>
      <p:sp>
        <p:nvSpPr>
          <p:cNvPr id="11" name="文字方塊 10">
            <a:extLst>
              <a:ext uri="{FF2B5EF4-FFF2-40B4-BE49-F238E27FC236}">
                <a16:creationId xmlns:a16="http://schemas.microsoft.com/office/drawing/2014/main" id="{4FA3F459-457C-C42B-3426-60DFBD62330D}"/>
              </a:ext>
            </a:extLst>
          </p:cNvPr>
          <p:cNvSpPr txBox="1"/>
          <p:nvPr/>
        </p:nvSpPr>
        <p:spPr>
          <a:xfrm>
            <a:off x="2476500" y="3267525"/>
            <a:ext cx="4953000" cy="369332"/>
          </a:xfrm>
          <a:prstGeom prst="rect">
            <a:avLst/>
          </a:prstGeom>
          <a:noFill/>
        </p:spPr>
        <p:txBody>
          <a:bodyPr wrap="square">
            <a:spAutoFit/>
          </a:bodyPr>
          <a:lstStyle/>
          <a:p>
            <a:r>
              <a:rPr lang="zh-TW" altLang="en-US" b="0">
                <a:effectLst/>
              </a:rPr>
              <a:t>   </a:t>
            </a:r>
            <a:endParaRPr lang="zh-TW" altLang="en-US"/>
          </a:p>
        </p:txBody>
      </p:sp>
    </p:spTree>
    <p:extLst>
      <p:ext uri="{BB962C8B-B14F-4D97-AF65-F5344CB8AC3E}">
        <p14:creationId xmlns:p14="http://schemas.microsoft.com/office/powerpoint/2010/main" val="2831169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5962-F4AF-4C36-BF61-5D29B8205C77}"/>
              </a:ext>
            </a:extLst>
          </p:cNvPr>
          <p:cNvSpPr>
            <a:spLocks noGrp="1"/>
          </p:cNvSpPr>
          <p:nvPr>
            <p:ph type="title"/>
          </p:nvPr>
        </p:nvSpPr>
        <p:spPr/>
        <p:txBody>
          <a:bodyPr/>
          <a:lstStyle/>
          <a:p>
            <a:r>
              <a:rPr lang="en-MY">
                <a:latin typeface="+mj-lt"/>
              </a:rPr>
              <a:t>Data</a:t>
            </a:r>
          </a:p>
        </p:txBody>
      </p:sp>
      <p:sp>
        <p:nvSpPr>
          <p:cNvPr id="3" name="Text Placeholder 2">
            <a:extLst>
              <a:ext uri="{FF2B5EF4-FFF2-40B4-BE49-F238E27FC236}">
                <a16:creationId xmlns:a16="http://schemas.microsoft.com/office/drawing/2014/main" id="{AC2ED175-8E15-4A3F-BF2E-379DA546847A}"/>
              </a:ext>
            </a:extLst>
          </p:cNvPr>
          <p:cNvSpPr>
            <a:spLocks noGrp="1"/>
          </p:cNvSpPr>
          <p:nvPr>
            <p:ph type="body" idx="1"/>
          </p:nvPr>
        </p:nvSpPr>
        <p:spPr>
          <a:xfrm>
            <a:off x="298450" y="1335087"/>
            <a:ext cx="9556178" cy="4008598"/>
          </a:xfrm>
        </p:spPr>
        <p:txBody>
          <a:bodyPr wrap="square" lIns="0" tIns="0" rIns="0" bIns="0" anchor="t">
            <a:spAutoFit/>
          </a:bodyPr>
          <a:lstStyle/>
          <a:p>
            <a:pPr algn="l">
              <a:lnSpc>
                <a:spcPts val="3500"/>
              </a:lnSpc>
            </a:pPr>
            <a:r>
              <a:rPr lang="en-MY" sz="2800" b="1"/>
              <a:t>Binary classification: </a:t>
            </a:r>
            <a:r>
              <a:rPr lang="en" altLang="zh-TW" sz="2800" b="1" i="0" u="none" strike="noStrike">
                <a:solidFill>
                  <a:srgbClr val="202124"/>
                </a:solidFill>
                <a:effectLst/>
                <a:latin typeface="zeitung"/>
              </a:rPr>
              <a:t>Chest X-rays images</a:t>
            </a:r>
            <a:endParaRPr lang="en-US" sz="2800" b="1"/>
          </a:p>
          <a:p>
            <a:pPr marL="457200" indent="-457200">
              <a:lnSpc>
                <a:spcPts val="3500"/>
              </a:lnSpc>
              <a:buFont typeface="+mj-lt"/>
              <a:buAutoNum type="arabicPeriod"/>
            </a:pPr>
            <a:r>
              <a:rPr lang="en-US" sz="2400" b="0" i="0" u="none" strike="noStrike">
                <a:solidFill>
                  <a:srgbClr val="000000"/>
                </a:solidFill>
                <a:effectLst/>
                <a:latin typeface="-webkit-standard"/>
              </a:rPr>
              <a:t>You will receive 600 samples as training data (300 normal and 300 abnormal), </a:t>
            </a:r>
            <a:r>
              <a:rPr lang="en-US" altLang="zh-TW" sz="2400" b="0" i="0" u="none" strike="noStrike">
                <a:solidFill>
                  <a:srgbClr val="000000"/>
                </a:solidFill>
                <a:effectLst/>
                <a:latin typeface="-webkit-standard"/>
              </a:rPr>
              <a:t>300</a:t>
            </a:r>
            <a:r>
              <a:rPr lang="en-US" sz="2400" b="0" i="0" u="none" strike="noStrike">
                <a:solidFill>
                  <a:srgbClr val="000000"/>
                </a:solidFill>
                <a:effectLst/>
                <a:latin typeface="-webkit-standard"/>
              </a:rPr>
              <a:t> samples as public testing data, and </a:t>
            </a:r>
            <a:r>
              <a:rPr lang="en-US" altLang="zh-TW" sz="2400" b="0" i="0" u="none" strike="noStrike">
                <a:solidFill>
                  <a:srgbClr val="000000"/>
                </a:solidFill>
                <a:effectLst/>
                <a:latin typeface="-webkit-standard"/>
              </a:rPr>
              <a:t>300</a:t>
            </a:r>
            <a:r>
              <a:rPr lang="en-US" sz="2400" b="0" i="0" u="none" strike="noStrike">
                <a:solidFill>
                  <a:srgbClr val="000000"/>
                </a:solidFill>
                <a:effectLst/>
                <a:latin typeface="-webkit-standard"/>
              </a:rPr>
              <a:t> samples as private testing data.</a:t>
            </a:r>
          </a:p>
          <a:p>
            <a:pPr marL="457200" indent="-457200">
              <a:lnSpc>
                <a:spcPts val="3500"/>
              </a:lnSpc>
              <a:buFont typeface="+mj-lt"/>
              <a:buAutoNum type="arabicPeriod"/>
            </a:pPr>
            <a:r>
              <a:rPr lang="en-US" altLang="zh-TW" sz="2400"/>
              <a:t>Use the training data to predict whether the patient in test data is normal or not.</a:t>
            </a:r>
          </a:p>
          <a:p>
            <a:pPr marL="514350" indent="-514350">
              <a:lnSpc>
                <a:spcPts val="3500"/>
              </a:lnSpc>
              <a:buFont typeface="+mj-lt"/>
              <a:buAutoNum type="arabicPeriod"/>
            </a:pPr>
            <a:r>
              <a:rPr lang="en-US" altLang="zh-TW" sz="2400"/>
              <a:t>0: normal / 1: abnormal</a:t>
            </a:r>
          </a:p>
          <a:p>
            <a:pPr marL="457200" indent="-457200">
              <a:lnSpc>
                <a:spcPts val="3500"/>
              </a:lnSpc>
              <a:buFont typeface="+mj-lt"/>
              <a:buAutoNum type="arabicPeriod"/>
            </a:pPr>
            <a:r>
              <a:rPr lang="en-US" sz="2400"/>
              <a:t>The shape of </a:t>
            </a:r>
            <a:r>
              <a:rPr lang="en-US" sz="2400" err="1"/>
              <a:t>X_train</a:t>
            </a:r>
            <a:r>
              <a:rPr lang="zh-TW" altLang="en-US" sz="2400"/>
              <a:t> </a:t>
            </a:r>
            <a:r>
              <a:rPr lang="en-US" altLang="zh-TW" sz="2400"/>
              <a:t>is</a:t>
            </a:r>
            <a:r>
              <a:rPr lang="en-US" sz="2400"/>
              <a:t> (600, 32, 32, 1) and the value of each pixel is between 0 and 1.</a:t>
            </a:r>
          </a:p>
        </p:txBody>
      </p:sp>
      <p:sp>
        <p:nvSpPr>
          <p:cNvPr id="4" name="Footer Placeholder 3">
            <a:extLst>
              <a:ext uri="{FF2B5EF4-FFF2-40B4-BE49-F238E27FC236}">
                <a16:creationId xmlns:a16="http://schemas.microsoft.com/office/drawing/2014/main" id="{67ECCFDA-C00E-6A9E-3D52-0BDE9555795C}"/>
              </a:ext>
            </a:extLst>
          </p:cNvPr>
          <p:cNvSpPr>
            <a:spLocks noGrp="1"/>
          </p:cNvSpPr>
          <p:nvPr>
            <p:ph type="ftr" sz="quarter" idx="5"/>
          </p:nvPr>
        </p:nvSpPr>
        <p:spPr/>
        <p:txBody>
          <a:bodyPr/>
          <a:lstStyle/>
          <a:p>
            <a:r>
              <a:rPr lang="en-US"/>
              <a:t>2024 CS 460200</a:t>
            </a:r>
          </a:p>
        </p:txBody>
      </p:sp>
      <p:sp>
        <p:nvSpPr>
          <p:cNvPr id="5" name="Slide Number Placeholder 4">
            <a:extLst>
              <a:ext uri="{FF2B5EF4-FFF2-40B4-BE49-F238E27FC236}">
                <a16:creationId xmlns:a16="http://schemas.microsoft.com/office/drawing/2014/main" id="{BBD0B264-6E97-C307-B214-40C22A819CAC}"/>
              </a:ext>
            </a:extLst>
          </p:cNvPr>
          <p:cNvSpPr>
            <a:spLocks noGrp="1"/>
          </p:cNvSpPr>
          <p:nvPr>
            <p:ph type="sldNum" sz="quarter" idx="7"/>
          </p:nvPr>
        </p:nvSpPr>
        <p:spPr/>
        <p:txBody>
          <a:bodyPr/>
          <a:lstStyle/>
          <a:p>
            <a:pPr marL="38100">
              <a:lnSpc>
                <a:spcPts val="1650"/>
              </a:lnSpc>
            </a:pPr>
            <a:fld id="{81D60167-4931-47E6-BA6A-407CBD079E47}" type="slidenum">
              <a:rPr lang="en-TW" smtClean="0"/>
              <a:t>9</a:t>
            </a:fld>
            <a:endParaRPr lang="en-TW"/>
          </a:p>
        </p:txBody>
      </p:sp>
    </p:spTree>
    <p:extLst>
      <p:ext uri="{BB962C8B-B14F-4D97-AF65-F5344CB8AC3E}">
        <p14:creationId xmlns:p14="http://schemas.microsoft.com/office/powerpoint/2010/main" val="223374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1356</Words>
  <Application>Microsoft Macintosh PowerPoint</Application>
  <PresentationFormat>A4 Paper (210x297 mm)</PresentationFormat>
  <Paragraphs>205</Paragraphs>
  <Slides>22</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-webkit-standard</vt:lpstr>
      <vt:lpstr>ArialMT</vt:lpstr>
      <vt:lpstr>新細明體</vt:lpstr>
      <vt:lpstr>zeitung</vt:lpstr>
      <vt:lpstr>Arial</vt:lpstr>
      <vt:lpstr>Calibri</vt:lpstr>
      <vt:lpstr>Consolas</vt:lpstr>
      <vt:lpstr>Wingdings</vt:lpstr>
      <vt:lpstr>Office Theme</vt:lpstr>
      <vt:lpstr>PowerPoint Presentation</vt:lpstr>
      <vt:lpstr>Goal</vt:lpstr>
      <vt:lpstr>Grading Policy</vt:lpstr>
      <vt:lpstr>Overview</vt:lpstr>
      <vt:lpstr>Overview</vt:lpstr>
      <vt:lpstr>Basic Implementation (65%)</vt:lpstr>
      <vt:lpstr>Basic Implementation (65%)</vt:lpstr>
      <vt:lpstr>Advanced Implementation (30%)</vt:lpstr>
      <vt:lpstr>Data</vt:lpstr>
      <vt:lpstr>Lab5_output.npy File Format</vt:lpstr>
      <vt:lpstr>Lab5_output.npy File Format</vt:lpstr>
      <vt:lpstr>Lab5_prediction.csv file format</vt:lpstr>
      <vt:lpstr>Items for you</vt:lpstr>
      <vt:lpstr>Template</vt:lpstr>
      <vt:lpstr>Kaggle</vt:lpstr>
      <vt:lpstr>Kaggle</vt:lpstr>
      <vt:lpstr>Kaggle</vt:lpstr>
      <vt:lpstr>Kaggle</vt:lpstr>
      <vt:lpstr>Report </vt:lpstr>
      <vt:lpstr>Requirement</vt:lpstr>
      <vt:lpstr>Penalty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Computer Graphics</dc:title>
  <dc:subject>Overview</dc:subject>
  <dc:creator>Ruen-Rone Lee</dc:creator>
  <cp:lastModifiedBy>fenyu hsieh</cp:lastModifiedBy>
  <cp:revision>2</cp:revision>
  <dcterms:created xsi:type="dcterms:W3CDTF">2020-09-22T08:31:53Z</dcterms:created>
  <dcterms:modified xsi:type="dcterms:W3CDTF">2024-11-12T01:57:02Z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2020-04-15T00:00:00Z</vt:filetime>
  </property>
  <property fmtid="{D5CDD505-2E9C-101B-9397-08002B2CF9AE}" pid="3" name="Creator">
    <vt:lpwstr>Acrobat PDFMaker 17 for PowerPoint</vt:lpwstr>
  </property>
  <property fmtid="{D5CDD505-2E9C-101B-9397-08002B2CF9AE}" pid="4" name="LastSaved">
    <vt:filetime>2020-09-22T00:00:00Z</vt:filetime>
  </property>
</Properties>
</file>