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906000"/>
  <p:notesSz cx="9906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5" roundtripDataSignature="AMtx7mjJWtwKHtGzwvc/uplXO02CMM3A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FF5A6C-EB24-4FE2-B89B-1CC18E230A9C}">
  <a:tblStyle styleId="{38FF5A6C-EB24-4FE2-B89B-1CC18E230A9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2926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11813" y="0"/>
            <a:ext cx="42926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42926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11813" y="6513513"/>
            <a:ext cx="42926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0: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11: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8c6959245_0_45: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318c6959245_0_45: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8c6959245_0_10: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318c6959245_0_10: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8c6959245_0_38: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318c6959245_0_38: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2: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8: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84c53d2e7_0_0: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3184c53d2e7_0_0: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9: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95fa3c3a8_0_1: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3195fa3c3a8_0_1: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2: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notes"/>
          <p:cNvSpPr txBox="1"/>
          <p:nvPr>
            <p:ph idx="12" type="sldNum"/>
          </p:nvPr>
        </p:nvSpPr>
        <p:spPr>
          <a:xfrm>
            <a:off x="5611813" y="6513513"/>
            <a:ext cx="42926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3: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4: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6: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8" name="Google Shape;248;p17: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9" name="Google Shape;259;p18: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9: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9:notes"/>
          <p:cNvSpPr txBox="1"/>
          <p:nvPr>
            <p:ph idx="12" type="sldNum"/>
          </p:nvPr>
        </p:nvSpPr>
        <p:spPr>
          <a:xfrm>
            <a:off x="5611813" y="6513513"/>
            <a:ext cx="42926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0: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1: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1:notes"/>
          <p:cNvSpPr txBox="1"/>
          <p:nvPr>
            <p:ph idx="12" type="sldNum"/>
          </p:nvPr>
        </p:nvSpPr>
        <p:spPr>
          <a:xfrm>
            <a:off x="5611813" y="6513513"/>
            <a:ext cx="42926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2: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3: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5: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95fa3c3a8_0_13: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3195fa3c3a8_0_13: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96a5b3f8e_0_0: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3196a5b3f8e_0_0: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84c53d2e7_0_9: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3184c53d2e7_0_9: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6: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7: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7" name="Shape 17"/>
        <p:cNvGrpSpPr/>
        <p:nvPr/>
      </p:nvGrpSpPr>
      <p:grpSpPr>
        <a:xfrm>
          <a:off x="0" y="0"/>
          <a:ext cx="0" cy="0"/>
          <a:chOff x="0" y="0"/>
          <a:chExt cx="0" cy="0"/>
        </a:xfrm>
      </p:grpSpPr>
      <p:sp>
        <p:nvSpPr>
          <p:cNvPr id="18" name="Google Shape;18;p24"/>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2" type="sldNum"/>
          </p:nvPr>
        </p:nvSpPr>
        <p:spPr>
          <a:xfrm>
            <a:off x="9525001" y="6595426"/>
            <a:ext cx="329628"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pic>
        <p:nvPicPr>
          <p:cNvPr id="20" name="Google Shape;20;p24"/>
          <p:cNvPicPr preferRelativeResize="0"/>
          <p:nvPr/>
        </p:nvPicPr>
        <p:blipFill rotWithShape="1">
          <a:blip r:embed="rId2">
            <a:alphaModFix/>
          </a:blip>
          <a:srcRect b="0" l="0" r="27347" t="21093"/>
          <a:stretch/>
        </p:blipFill>
        <p:spPr>
          <a:xfrm>
            <a:off x="7543800" y="0"/>
            <a:ext cx="2362199" cy="2565567"/>
          </a:xfrm>
          <a:prstGeom prst="rect">
            <a:avLst/>
          </a:prstGeom>
          <a:noFill/>
          <a:ln>
            <a:noFill/>
          </a:ln>
        </p:spPr>
      </p:pic>
      <p:pic>
        <p:nvPicPr>
          <p:cNvPr id="21" name="Google Shape;21;p24"/>
          <p:cNvPicPr preferRelativeResize="0"/>
          <p:nvPr/>
        </p:nvPicPr>
        <p:blipFill rotWithShape="1">
          <a:blip r:embed="rId3">
            <a:alphaModFix/>
          </a:blip>
          <a:srcRect b="0" l="0" r="0" t="0"/>
          <a:stretch/>
        </p:blipFill>
        <p:spPr>
          <a:xfrm>
            <a:off x="4495800" y="6098232"/>
            <a:ext cx="1351789" cy="6226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5"/>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4000">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 type="body"/>
          </p:nvPr>
        </p:nvSpPr>
        <p:spPr>
          <a:xfrm>
            <a:off x="298450" y="1335087"/>
            <a:ext cx="9318625" cy="443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25"/>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26"/>
          <p:cNvSpPr txBox="1"/>
          <p:nvPr>
            <p:ph type="ctrTitle"/>
          </p:nvPr>
        </p:nvSpPr>
        <p:spPr>
          <a:xfrm>
            <a:off x="742950" y="2125980"/>
            <a:ext cx="84201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 type="subTitle"/>
          </p:nvPr>
        </p:nvSpPr>
        <p:spPr>
          <a:xfrm>
            <a:off x="1485900" y="3840480"/>
            <a:ext cx="69342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1" type="ftr"/>
          </p:nvPr>
        </p:nvSpPr>
        <p:spPr>
          <a:xfrm>
            <a:off x="3368040" y="6377940"/>
            <a:ext cx="316992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6"/>
          <p:cNvSpPr txBox="1"/>
          <p:nvPr>
            <p:ph idx="12" type="sldNum"/>
          </p:nvPr>
        </p:nvSpPr>
        <p:spPr>
          <a:xfrm>
            <a:off x="9525001" y="6595426"/>
            <a:ext cx="329628"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27"/>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4000">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 type="body"/>
          </p:nvPr>
        </p:nvSpPr>
        <p:spPr>
          <a:xfrm>
            <a:off x="495300" y="1577340"/>
            <a:ext cx="430911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27"/>
          <p:cNvSpPr txBox="1"/>
          <p:nvPr>
            <p:ph idx="2" type="body"/>
          </p:nvPr>
        </p:nvSpPr>
        <p:spPr>
          <a:xfrm>
            <a:off x="5101590" y="1577340"/>
            <a:ext cx="430911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27"/>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7"/>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28"/>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4000">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8"/>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0066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298450" y="1335087"/>
            <a:ext cx="9318625" cy="4432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23"/>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pic>
        <p:nvPicPr>
          <p:cNvPr id="15" name="Google Shape;15;p23"/>
          <p:cNvPicPr preferRelativeResize="0"/>
          <p:nvPr/>
        </p:nvPicPr>
        <p:blipFill rotWithShape="1">
          <a:blip r:embed="rId1">
            <a:alphaModFix/>
          </a:blip>
          <a:srcRect b="0" l="0" r="0" t="0"/>
          <a:stretch/>
        </p:blipFill>
        <p:spPr>
          <a:xfrm>
            <a:off x="4575071" y="6035039"/>
            <a:ext cx="755857" cy="348133"/>
          </a:xfrm>
          <a:prstGeom prst="rect">
            <a:avLst/>
          </a:prstGeom>
          <a:noFill/>
          <a:ln>
            <a:noFill/>
          </a:ln>
        </p:spPr>
      </p:pic>
      <p:pic>
        <p:nvPicPr>
          <p:cNvPr id="16" name="Google Shape;16;p23"/>
          <p:cNvPicPr preferRelativeResize="0"/>
          <p:nvPr/>
        </p:nvPicPr>
        <p:blipFill rotWithShape="1">
          <a:blip r:embed="rId2">
            <a:alphaModFix/>
          </a:blip>
          <a:srcRect b="0" l="0" r="27347" t="21093"/>
          <a:stretch/>
        </p:blipFill>
        <p:spPr>
          <a:xfrm>
            <a:off x="7543800" y="0"/>
            <a:ext cx="2362199" cy="256556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kaggle.com/t/512f44fe285d4c1bb90c39884f8a2a3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kaggle.com/t/95e0b11f63e74566802b0dea5ec4f1b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kaggle.com/t/512f44fe285d4c1bb90c39884f8a2a33" TargetMode="External"/><Relationship Id="rId4" Type="http://schemas.openxmlformats.org/officeDocument/2006/relationships/hyperlink" Target="https://www.kaggle.com/t/95e0b11f63e74566802b0dea5ec4f1b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mailto:ss113062537@gapp.nthu.edu.tw" TargetMode="External"/><Relationship Id="rId4" Type="http://schemas.openxmlformats.org/officeDocument/2006/relationships/hyperlink" Target="https://docs.google.com/spreadsheets/d/1rhmjZfBwO6KizhU9yEb06VgVgc359kKjUyO9MpiwKCc/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pycodemates.com/2023/08/backpropagation-through-time-explained-with-derivation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idx="12" type="sldNum"/>
          </p:nvPr>
        </p:nvSpPr>
        <p:spPr>
          <a:xfrm>
            <a:off x="9525001"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51" name="Google Shape;51;p1"/>
          <p:cNvSpPr txBox="1"/>
          <p:nvPr/>
        </p:nvSpPr>
        <p:spPr>
          <a:xfrm>
            <a:off x="535939" y="2372388"/>
            <a:ext cx="9173100" cy="15033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Calibri"/>
                <a:ea typeface="Calibri"/>
                <a:cs typeface="Calibri"/>
                <a:sym typeface="Calibri"/>
              </a:rPr>
              <a:t>Lab </a:t>
            </a:r>
            <a:r>
              <a:rPr b="1" lang="en-US" sz="4800">
                <a:solidFill>
                  <a:schemeClr val="dk1"/>
                </a:solidFill>
                <a:latin typeface="Calibri"/>
                <a:ea typeface="Calibri"/>
                <a:cs typeface="Calibri"/>
                <a:sym typeface="Calibri"/>
              </a:rPr>
              <a:t>6</a:t>
            </a:r>
            <a:r>
              <a:rPr b="1" i="0" lang="en-US" sz="4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12700" marR="5080" rtl="0" algn="ctr">
              <a:lnSpc>
                <a:spcPct val="100000"/>
              </a:lnSpc>
              <a:spcBef>
                <a:spcPts val="100"/>
              </a:spcBef>
              <a:spcAft>
                <a:spcPts val="0"/>
              </a:spcAft>
              <a:buClr>
                <a:srgbClr val="000000"/>
              </a:buClr>
              <a:buSzPts val="4800"/>
              <a:buFont typeface="Arial"/>
              <a:buNone/>
            </a:pPr>
            <a:r>
              <a:rPr b="1" lang="en-US" sz="4800">
                <a:solidFill>
                  <a:schemeClr val="dk1"/>
                </a:solidFill>
                <a:latin typeface="Calibri"/>
                <a:ea typeface="Calibri"/>
                <a:cs typeface="Calibri"/>
                <a:sym typeface="Calibri"/>
              </a:rPr>
              <a:t>Recurrent neural network</a:t>
            </a:r>
            <a:r>
              <a:rPr b="1" i="0" lang="en-US" sz="4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3248971" y="4064089"/>
            <a:ext cx="39795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Yu-Chieh Lin</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Po-Chih Kuo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Output .npy File Format</a:t>
            </a:r>
            <a:endParaRPr/>
          </a:p>
        </p:txBody>
      </p:sp>
      <p:sp>
        <p:nvSpPr>
          <p:cNvPr id="130" name="Google Shape;130;p10"/>
          <p:cNvSpPr txBox="1"/>
          <p:nvPr>
            <p:ph idx="1" type="body"/>
          </p:nvPr>
        </p:nvSpPr>
        <p:spPr>
          <a:xfrm>
            <a:off x="298450" y="1335087"/>
            <a:ext cx="9318600" cy="2133000"/>
          </a:xfrm>
          <a:prstGeom prst="rect">
            <a:avLst/>
          </a:prstGeom>
          <a:noFill/>
          <a:ln>
            <a:noFill/>
          </a:ln>
        </p:spPr>
        <p:txBody>
          <a:bodyPr anchorCtr="0" anchor="t" bIns="0" lIns="0" spcFirstLastPara="1" rIns="0" wrap="square" tIns="0">
            <a:spAutoFit/>
          </a:bodyPr>
          <a:lstStyle/>
          <a:p>
            <a:pPr indent="-285750" lvl="0" marL="285750" rtl="0" algn="l">
              <a:lnSpc>
                <a:spcPct val="115000"/>
              </a:lnSpc>
              <a:spcBef>
                <a:spcPts val="0"/>
              </a:spcBef>
              <a:spcAft>
                <a:spcPts val="0"/>
              </a:spcAft>
              <a:buClr>
                <a:schemeClr val="dk1"/>
              </a:buClr>
              <a:buSzPts val="2400"/>
              <a:buFont typeface="Arial"/>
              <a:buChar char="•"/>
            </a:pPr>
            <a:r>
              <a:rPr lang="en-US" sz="2400"/>
              <a:t>Named as “</a:t>
            </a:r>
            <a:r>
              <a:rPr b="1" lang="en-US" sz="2400"/>
              <a:t>Lab6_outputs.npy</a:t>
            </a:r>
            <a:r>
              <a:rPr lang="en-US" sz="2400"/>
              <a:t>”.</a:t>
            </a:r>
            <a:endParaRPr sz="2400"/>
          </a:p>
          <a:p>
            <a:pPr indent="0" lvl="0" marL="0" rtl="0" algn="l">
              <a:lnSpc>
                <a:spcPct val="115000"/>
              </a:lnSpc>
              <a:spcBef>
                <a:spcPts val="0"/>
              </a:spcBef>
              <a:spcAft>
                <a:spcPts val="0"/>
              </a:spcAft>
              <a:buNone/>
            </a:pPr>
            <a:r>
              <a:t/>
            </a:r>
            <a:endParaRPr sz="2400"/>
          </a:p>
          <a:p>
            <a:pPr indent="-285750" lvl="0" marL="285750" rtl="0" algn="l">
              <a:lnSpc>
                <a:spcPct val="115000"/>
              </a:lnSpc>
              <a:spcBef>
                <a:spcPts val="500"/>
              </a:spcBef>
              <a:spcAft>
                <a:spcPts val="0"/>
              </a:spcAft>
              <a:buClr>
                <a:schemeClr val="dk1"/>
              </a:buClr>
              <a:buSzPts val="2400"/>
              <a:buFont typeface="Arial"/>
              <a:buChar char="•"/>
            </a:pPr>
            <a:r>
              <a:rPr lang="en-US" sz="2400"/>
              <a:t>This file is a dictionary that stores the output for each testing function. You can use the provided </a:t>
            </a:r>
            <a:r>
              <a:rPr b="1" lang="en-US" sz="2400"/>
              <a:t>sanity check and expected outpu</a:t>
            </a:r>
            <a:r>
              <a:rPr lang="en-US" sz="2400"/>
              <a:t>t in the notebook to ensure nothing is missing. </a:t>
            </a:r>
            <a:endParaRPr sz="2400"/>
          </a:p>
        </p:txBody>
      </p:sp>
      <p:sp>
        <p:nvSpPr>
          <p:cNvPr id="131" name="Google Shape;131;p10"/>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32" name="Google Shape;132;p10"/>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Output .npy File Format</a:t>
            </a:r>
            <a:endParaRPr/>
          </a:p>
        </p:txBody>
      </p:sp>
      <p:sp>
        <p:nvSpPr>
          <p:cNvPr id="138" name="Google Shape;138;p11"/>
          <p:cNvSpPr txBox="1"/>
          <p:nvPr>
            <p:ph idx="1" type="body"/>
          </p:nvPr>
        </p:nvSpPr>
        <p:spPr>
          <a:xfrm>
            <a:off x="298450" y="1335087"/>
            <a:ext cx="8865300" cy="1108200"/>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Clr>
                <a:schemeClr val="dk1"/>
              </a:buClr>
              <a:buSzPts val="2400"/>
              <a:buFont typeface="Arial"/>
              <a:buChar char="•"/>
            </a:pPr>
            <a:r>
              <a:rPr lang="en-US" sz="2400"/>
              <a:t>We will test your</a:t>
            </a:r>
            <a:r>
              <a:rPr b="1" lang="en-US" sz="2400"/>
              <a:t>  </a:t>
            </a:r>
            <a:r>
              <a:rPr lang="en-US" sz="2400">
                <a:latin typeface="Calibri"/>
                <a:ea typeface="Calibri"/>
                <a:cs typeface="Calibri"/>
                <a:sym typeface="Calibri"/>
              </a:rPr>
              <a:t>”</a:t>
            </a:r>
            <a:r>
              <a:rPr b="1" lang="en-US" sz="2400"/>
              <a:t>Lab6_outputs.npy</a:t>
            </a:r>
            <a:r>
              <a:rPr lang="en-US" sz="2400">
                <a:latin typeface="Calibri"/>
                <a:ea typeface="Calibri"/>
                <a:cs typeface="Calibri"/>
                <a:sym typeface="Calibri"/>
              </a:rPr>
              <a:t>”</a:t>
            </a:r>
            <a:r>
              <a:rPr b="1" lang="en-US" sz="2400"/>
              <a:t> </a:t>
            </a:r>
            <a:r>
              <a:rPr lang="en-US" sz="2400"/>
              <a:t>to verify the correctness of your basic implementation.</a:t>
            </a:r>
            <a:endParaRPr sz="2400"/>
          </a:p>
          <a:p>
            <a:pPr indent="-285750" lvl="0" marL="285750" rtl="0" algn="l">
              <a:lnSpc>
                <a:spcPct val="100000"/>
              </a:lnSpc>
              <a:spcBef>
                <a:spcPts val="0"/>
              </a:spcBef>
              <a:spcAft>
                <a:spcPts val="0"/>
              </a:spcAft>
              <a:buClr>
                <a:srgbClr val="FF0000"/>
              </a:buClr>
              <a:buSzPts val="2400"/>
              <a:buFont typeface="Arial"/>
              <a:buChar char="•"/>
            </a:pPr>
            <a:r>
              <a:rPr lang="en-US" sz="2400">
                <a:solidFill>
                  <a:srgbClr val="FF0000"/>
                </a:solidFill>
              </a:rPr>
              <a:t>Submit this file to eeclass.</a:t>
            </a:r>
            <a:endParaRPr sz="2400">
              <a:solidFill>
                <a:srgbClr val="FF0000"/>
              </a:solidFill>
            </a:endParaRPr>
          </a:p>
        </p:txBody>
      </p:sp>
      <p:sp>
        <p:nvSpPr>
          <p:cNvPr id="139" name="Google Shape;139;p11"/>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40" name="Google Shape;140;p11"/>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141" name="Google Shape;141;p11"/>
          <p:cNvSpPr txBox="1"/>
          <p:nvPr/>
        </p:nvSpPr>
        <p:spPr>
          <a:xfrm>
            <a:off x="0" y="2590675"/>
            <a:ext cx="3701400" cy="3099000"/>
          </a:xfrm>
          <a:prstGeom prst="rect">
            <a:avLst/>
          </a:prstGeom>
          <a:noFill/>
          <a:ln>
            <a:noFill/>
          </a:ln>
        </p:spPr>
        <p:txBody>
          <a:bodyPr anchorCtr="0" anchor="t" bIns="45700" lIns="91425" spcFirstLastPara="1" rIns="91425" wrap="square" tIns="45700">
            <a:spAutoFit/>
          </a:bodyPr>
          <a:lstStyle/>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RNN_initialization':</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Wx_shape'</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Wh_shape'</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bh_shape'</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RNN_forward':</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X shape'</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X'</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Output shape'</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Output'</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42" name="Google Shape;142;p11"/>
          <p:cNvSpPr txBox="1"/>
          <p:nvPr/>
        </p:nvSpPr>
        <p:spPr>
          <a:xfrm>
            <a:off x="3111670" y="2376671"/>
            <a:ext cx="3505200" cy="3781500"/>
          </a:xfrm>
          <a:prstGeom prst="rect">
            <a:avLst/>
          </a:prstGeom>
          <a:noFill/>
          <a:ln>
            <a:noFill/>
          </a:ln>
        </p:spPr>
        <p:txBody>
          <a:bodyPr anchorCtr="0" anchor="t" bIns="45700" lIns="91425" spcFirstLastPara="1" rIns="91425" wrap="square" tIns="45700">
            <a:spAutoFit/>
          </a:bodyPr>
          <a:lstStyle/>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RNN_backward</a:t>
            </a: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dH shape'</a:t>
            </a:r>
            <a:r>
              <a:rPr b="0" i="0" lang="en-US" sz="18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dH'</a:t>
            </a:r>
            <a:r>
              <a:rPr b="0" i="0" lang="en-US" sz="18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dL_dX shape'</a:t>
            </a:r>
            <a:r>
              <a:rPr b="0" i="0" lang="en-US" sz="18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dL_dX'</a:t>
            </a:r>
            <a:r>
              <a:rPr b="0" i="0" lang="en-US" sz="18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dL_dWx shape'</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dL_dWx'</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dL_dWh shape'</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dL_dWh',</a:t>
            </a:r>
            <a:endParaRPr b="0" i="0" sz="1800" u="none" cap="none" strike="noStrike">
              <a:solidFill>
                <a:schemeClr val="dk1"/>
              </a:solidFill>
              <a:latin typeface="Consolas"/>
              <a:ea typeface="Consolas"/>
              <a:cs typeface="Consolas"/>
              <a:sym typeface="Consolas"/>
            </a:endParaRPr>
          </a:p>
          <a:p>
            <a:pPr indent="-342900" lvl="2" marL="1371600" marR="0" rtl="0" algn="l">
              <a:lnSpc>
                <a:spcPct val="100000"/>
              </a:lnSpc>
              <a:spcBef>
                <a:spcPts val="500"/>
              </a:spcBef>
              <a:spcAft>
                <a:spcPts val="0"/>
              </a:spcAft>
              <a:buClr>
                <a:schemeClr val="dk1"/>
              </a:buClr>
              <a:buSzPts val="1800"/>
              <a:buFont typeface="Consolas"/>
              <a:buChar char="■"/>
            </a:pPr>
            <a:r>
              <a:rPr lang="en-US" sz="1800">
                <a:solidFill>
                  <a:schemeClr val="dk1"/>
                </a:solidFill>
                <a:latin typeface="Consolas"/>
                <a:ea typeface="Consolas"/>
                <a:cs typeface="Consolas"/>
                <a:sym typeface="Consolas"/>
              </a:rPr>
              <a:t>'dL_dbh shape'</a:t>
            </a:r>
            <a:endParaRPr sz="1800">
              <a:solidFill>
                <a:schemeClr val="dk1"/>
              </a:solidFill>
              <a:latin typeface="Consolas"/>
              <a:ea typeface="Consolas"/>
              <a:cs typeface="Consolas"/>
              <a:sym typeface="Consolas"/>
            </a:endParaRPr>
          </a:p>
          <a:p>
            <a:pPr indent="-342900" lvl="2" marL="1371600" marR="0" rtl="0" algn="l">
              <a:lnSpc>
                <a:spcPct val="100000"/>
              </a:lnSpc>
              <a:spcBef>
                <a:spcPts val="500"/>
              </a:spcBef>
              <a:spcAft>
                <a:spcPts val="0"/>
              </a:spcAft>
              <a:buClr>
                <a:schemeClr val="dk1"/>
              </a:buClr>
              <a:buSzPts val="1800"/>
              <a:buFont typeface="Consolas"/>
              <a:buChar char="■"/>
            </a:pPr>
            <a:r>
              <a:rPr lang="en-US" sz="1800">
                <a:solidFill>
                  <a:schemeClr val="dk1"/>
                </a:solidFill>
                <a:latin typeface="Consolas"/>
                <a:ea typeface="Consolas"/>
                <a:cs typeface="Consolas"/>
                <a:sym typeface="Consolas"/>
              </a:rPr>
              <a:t>'dL_dbh'</a:t>
            </a:r>
            <a:endParaRPr sz="1800">
              <a:solidFill>
                <a:schemeClr val="dk1"/>
              </a:solidFill>
              <a:latin typeface="Consolas"/>
              <a:ea typeface="Consolas"/>
              <a:cs typeface="Consolas"/>
              <a:sym typeface="Consolas"/>
            </a:endParaRPr>
          </a:p>
        </p:txBody>
      </p:sp>
      <p:sp>
        <p:nvSpPr>
          <p:cNvPr id="143" name="Google Shape;143;p11"/>
          <p:cNvSpPr txBox="1"/>
          <p:nvPr/>
        </p:nvSpPr>
        <p:spPr>
          <a:xfrm>
            <a:off x="6204600" y="2443275"/>
            <a:ext cx="3701400" cy="2075400"/>
          </a:xfrm>
          <a:prstGeom prst="rect">
            <a:avLst/>
          </a:prstGeom>
          <a:noFill/>
          <a:ln>
            <a:noFill/>
          </a:ln>
        </p:spPr>
        <p:txBody>
          <a:bodyPr anchorCtr="0" anchor="t" bIns="45700" lIns="91425" spcFirstLastPara="1" rIns="91425" wrap="square" tIns="45700">
            <a:spAutoFit/>
          </a:bodyPr>
          <a:lstStyle/>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Model_class</a:t>
            </a:r>
            <a:r>
              <a:rPr lang="en-US" sz="1800">
                <a:solidFill>
                  <a:schemeClr val="dk1"/>
                </a:solidFill>
                <a:latin typeface="Consolas"/>
                <a:ea typeface="Consolas"/>
                <a:cs typeface="Consolas"/>
                <a:sym typeface="Consolas"/>
              </a:rPr>
              <a:t>':</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AL</a:t>
            </a:r>
            <a:r>
              <a:rPr lang="en-US" sz="1800">
                <a:solidFill>
                  <a:schemeClr val="dk1"/>
                </a:solidFill>
                <a:latin typeface="Consolas"/>
                <a:ea typeface="Consolas"/>
                <a:cs typeface="Consolas"/>
                <a:sym typeface="Consolas"/>
              </a:rPr>
              <a:t>'</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dA_prev</a:t>
            </a:r>
            <a:r>
              <a:rPr lang="en-US" sz="1800">
                <a:solidFill>
                  <a:schemeClr val="dk1"/>
                </a:solidFill>
                <a:latin typeface="Consolas"/>
                <a:ea typeface="Consolas"/>
                <a:cs typeface="Consolas"/>
                <a:sym typeface="Consolas"/>
              </a:rPr>
              <a:t>'</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2" marL="13716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Wx of RNN</a:t>
            </a:r>
            <a:r>
              <a:rPr lang="en-US" sz="1800">
                <a:solidFill>
                  <a:schemeClr val="dk1"/>
                </a:solidFill>
                <a:latin typeface="Consolas"/>
                <a:ea typeface="Consolas"/>
                <a:cs typeface="Consolas"/>
                <a:sym typeface="Consolas"/>
              </a:rPr>
              <a:t>'</a:t>
            </a: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342900" lvl="2" marL="1371600" marR="0" rtl="0" algn="l">
              <a:lnSpc>
                <a:spcPct val="100000"/>
              </a:lnSpc>
              <a:spcBef>
                <a:spcPts val="500"/>
              </a:spcBef>
              <a:spcAft>
                <a:spcPts val="0"/>
              </a:spcAft>
              <a:buClr>
                <a:schemeClr val="dk1"/>
              </a:buClr>
              <a:buSzPts val="1800"/>
              <a:buFont typeface="Noto Sans Symbols"/>
              <a:buChar char="■"/>
            </a:pPr>
            <a:r>
              <a:rPr lang="en-US" sz="1800">
                <a:solidFill>
                  <a:schemeClr val="dk1"/>
                </a:solidFill>
                <a:latin typeface="Consolas"/>
                <a:ea typeface="Consolas"/>
                <a:cs typeface="Consolas"/>
                <a:sym typeface="Consolas"/>
              </a:rPr>
              <a:t>'Wh of RNN',</a:t>
            </a:r>
            <a:endParaRPr sz="1800">
              <a:solidFill>
                <a:schemeClr val="dk1"/>
              </a:solidFill>
              <a:latin typeface="Consolas"/>
              <a:ea typeface="Consolas"/>
              <a:cs typeface="Consolas"/>
              <a:sym typeface="Consolas"/>
            </a:endParaRPr>
          </a:p>
          <a:p>
            <a:pPr indent="-342900" lvl="2" marL="1371600" marR="0" rtl="0" algn="l">
              <a:lnSpc>
                <a:spcPct val="100000"/>
              </a:lnSpc>
              <a:spcBef>
                <a:spcPts val="500"/>
              </a:spcBef>
              <a:spcAft>
                <a:spcPts val="0"/>
              </a:spcAft>
              <a:buClr>
                <a:schemeClr val="dk1"/>
              </a:buClr>
              <a:buSzPts val="1800"/>
              <a:buFont typeface="Noto Sans Symbols"/>
              <a:buChar char="■"/>
            </a:pPr>
            <a:r>
              <a:rPr lang="en-US" sz="1800">
                <a:solidFill>
                  <a:schemeClr val="dk1"/>
                </a:solidFill>
                <a:latin typeface="Consolas"/>
                <a:ea typeface="Consolas"/>
                <a:cs typeface="Consolas"/>
                <a:sym typeface="Consolas"/>
              </a:rPr>
              <a:t>'bh of RNN'</a:t>
            </a:r>
            <a:r>
              <a:rPr b="0" i="0" lang="en-US"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8c6959245_0_45"/>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Part (60%)</a:t>
            </a:r>
            <a:endParaRPr/>
          </a:p>
        </p:txBody>
      </p:sp>
      <p:sp>
        <p:nvSpPr>
          <p:cNvPr id="149" name="Google Shape;149;g318c6959245_0_45"/>
          <p:cNvSpPr txBox="1"/>
          <p:nvPr>
            <p:ph idx="1" type="body"/>
          </p:nvPr>
        </p:nvSpPr>
        <p:spPr>
          <a:xfrm>
            <a:off x="293700" y="1046011"/>
            <a:ext cx="9318600" cy="31017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SzPts val="1400"/>
              <a:buNone/>
            </a:pPr>
            <a:r>
              <a:rPr b="1" lang="en-US" sz="2700"/>
              <a:t>Sinusoidal wave data (20%)</a:t>
            </a:r>
            <a:endParaRPr sz="1700"/>
          </a:p>
          <a:p>
            <a:pPr indent="-374650" lvl="0" marL="457200" rtl="0" algn="l">
              <a:lnSpc>
                <a:spcPct val="150000"/>
              </a:lnSpc>
              <a:spcBef>
                <a:spcPts val="0"/>
              </a:spcBef>
              <a:spcAft>
                <a:spcPts val="0"/>
              </a:spcAft>
              <a:buSzPts val="2300"/>
              <a:buChar char="●"/>
            </a:pPr>
            <a:r>
              <a:rPr lang="en-US" sz="2300"/>
              <a:t>In this dataset, we want you to build your model to predict the </a:t>
            </a:r>
            <a:r>
              <a:rPr b="1" lang="en-US" sz="2300"/>
              <a:t>last value</a:t>
            </a:r>
            <a:r>
              <a:rPr lang="en-US" sz="2300"/>
              <a:t> of given Sine wave data (sequential data).</a:t>
            </a:r>
            <a:endParaRPr sz="2300"/>
          </a:p>
          <a:p>
            <a:pPr indent="-374650" lvl="0" marL="457200" rtl="0" algn="l">
              <a:lnSpc>
                <a:spcPct val="150000"/>
              </a:lnSpc>
              <a:spcBef>
                <a:spcPts val="0"/>
              </a:spcBef>
              <a:spcAft>
                <a:spcPts val="0"/>
              </a:spcAft>
              <a:buSzPts val="2300"/>
              <a:buChar char="●"/>
            </a:pPr>
            <a:r>
              <a:rPr lang="en-US" sz="2300"/>
              <a:t>We provided a function </a:t>
            </a:r>
            <a:r>
              <a:rPr i="1" lang="en-US" sz="2300"/>
              <a:t>generate_sine_wave_dat</a:t>
            </a:r>
            <a:r>
              <a:rPr lang="en-US" sz="2300"/>
              <a:t>a that you can generate your own training data with custom frequency and amplitude.</a:t>
            </a:r>
            <a:endParaRPr sz="2300"/>
          </a:p>
          <a:p>
            <a:pPr indent="-374650" lvl="0" marL="457200" rtl="0" algn="l">
              <a:lnSpc>
                <a:spcPct val="150000"/>
              </a:lnSpc>
              <a:spcBef>
                <a:spcPts val="0"/>
              </a:spcBef>
              <a:spcAft>
                <a:spcPts val="0"/>
              </a:spcAft>
              <a:buSzPts val="2300"/>
              <a:buChar char="●"/>
            </a:pPr>
            <a:r>
              <a:rPr lang="en-US" sz="2300"/>
              <a:t>There are 500 samples with each 99 timesteps in testing data.</a:t>
            </a:r>
            <a:endParaRPr sz="2300"/>
          </a:p>
        </p:txBody>
      </p:sp>
      <p:sp>
        <p:nvSpPr>
          <p:cNvPr id="150" name="Google Shape;150;g318c6959245_0_45"/>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51" name="Google Shape;151;g318c6959245_0_45"/>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id="152" name="Google Shape;152;g318c6959245_0_45"/>
          <p:cNvPicPr preferRelativeResize="0"/>
          <p:nvPr/>
        </p:nvPicPr>
        <p:blipFill>
          <a:blip r:embed="rId3">
            <a:alphaModFix/>
          </a:blip>
          <a:stretch>
            <a:fillRect/>
          </a:stretch>
        </p:blipFill>
        <p:spPr>
          <a:xfrm>
            <a:off x="693084" y="4350550"/>
            <a:ext cx="3314890" cy="250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18c6959245_0_10"/>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Part </a:t>
            </a:r>
            <a:r>
              <a:rPr lang="en-US">
                <a:latin typeface="Calibri"/>
                <a:ea typeface="Calibri"/>
                <a:cs typeface="Calibri"/>
                <a:sym typeface="Calibri"/>
              </a:rPr>
              <a:t>(</a:t>
            </a:r>
            <a:r>
              <a:rPr lang="en-US">
                <a:latin typeface="Calibri"/>
                <a:ea typeface="Calibri"/>
                <a:cs typeface="Calibri"/>
                <a:sym typeface="Calibri"/>
              </a:rPr>
              <a:t>6</a:t>
            </a:r>
            <a:r>
              <a:rPr lang="en-US">
                <a:latin typeface="Calibri"/>
                <a:ea typeface="Calibri"/>
                <a:cs typeface="Calibri"/>
                <a:sym typeface="Calibri"/>
              </a:rPr>
              <a:t>0%)</a:t>
            </a:r>
            <a:endParaRPr/>
          </a:p>
        </p:txBody>
      </p:sp>
      <p:sp>
        <p:nvSpPr>
          <p:cNvPr id="158" name="Google Shape;158;g318c6959245_0_10"/>
          <p:cNvSpPr txBox="1"/>
          <p:nvPr>
            <p:ph idx="1" type="body"/>
          </p:nvPr>
        </p:nvSpPr>
        <p:spPr>
          <a:xfrm>
            <a:off x="293700" y="1325936"/>
            <a:ext cx="9318600" cy="46947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SzPts val="1400"/>
              <a:buNone/>
            </a:pPr>
            <a:r>
              <a:rPr b="1" lang="en-US" sz="2700"/>
              <a:t>Sinusoidal wave data (20%)</a:t>
            </a:r>
            <a:endParaRPr sz="1700"/>
          </a:p>
          <a:p>
            <a:pPr indent="0" lvl="0" marL="0" rtl="0" algn="l">
              <a:lnSpc>
                <a:spcPct val="150000"/>
              </a:lnSpc>
              <a:spcBef>
                <a:spcPts val="0"/>
              </a:spcBef>
              <a:spcAft>
                <a:spcPts val="0"/>
              </a:spcAft>
              <a:buSzPts val="1400"/>
              <a:buNone/>
            </a:pPr>
            <a:r>
              <a:rPr lang="en-US" sz="2300"/>
              <a:t>1. You have to create your own training dataset by the given function in Lab6_template.ipynb.</a:t>
            </a:r>
            <a:endParaRPr sz="2300"/>
          </a:p>
          <a:p>
            <a:pPr indent="0" lvl="0" marL="0" rtl="0" algn="l">
              <a:lnSpc>
                <a:spcPct val="150000"/>
              </a:lnSpc>
              <a:spcBef>
                <a:spcPts val="0"/>
              </a:spcBef>
              <a:spcAft>
                <a:spcPts val="0"/>
              </a:spcAft>
              <a:buSzPts val="1400"/>
              <a:buNone/>
            </a:pPr>
            <a:r>
              <a:rPr lang="en-US" sz="2300"/>
              <a:t>2. First, try to construct the model without using RNN layer, that is, just using Dense layers to build the model. Then build another model with RNN layer to compare their performance. </a:t>
            </a:r>
            <a:endParaRPr sz="2300"/>
          </a:p>
          <a:p>
            <a:pPr indent="0" lvl="0" marL="0" rtl="0" algn="l">
              <a:lnSpc>
                <a:spcPct val="150000"/>
              </a:lnSpc>
              <a:spcBef>
                <a:spcPts val="0"/>
              </a:spcBef>
              <a:spcAft>
                <a:spcPts val="0"/>
              </a:spcAft>
              <a:buSzPts val="1400"/>
              <a:buNone/>
            </a:pPr>
            <a:r>
              <a:rPr lang="en-US" sz="2300"/>
              <a:t>3. </a:t>
            </a:r>
            <a:r>
              <a:rPr lang="en-US" sz="2300">
                <a:solidFill>
                  <a:srgbClr val="C00000"/>
                </a:solidFill>
              </a:rPr>
              <a:t>Download the testing data(</a:t>
            </a:r>
            <a:r>
              <a:rPr i="1" lang="en-US" sz="2300">
                <a:solidFill>
                  <a:srgbClr val="C00000"/>
                </a:solidFill>
              </a:rPr>
              <a:t>X_test.csv</a:t>
            </a:r>
            <a:r>
              <a:rPr lang="en-US" sz="2300">
                <a:solidFill>
                  <a:srgbClr val="C00000"/>
                </a:solidFill>
              </a:rPr>
              <a:t>) </a:t>
            </a:r>
            <a:r>
              <a:rPr b="1" lang="en-US" sz="2300">
                <a:solidFill>
                  <a:srgbClr val="C00000"/>
                </a:solidFill>
              </a:rPr>
              <a:t>from Kaggle</a:t>
            </a:r>
            <a:r>
              <a:rPr lang="en-US" sz="2300"/>
              <a:t> to generate the prediction </a:t>
            </a:r>
            <a:r>
              <a:rPr i="1" lang="en-US" sz="2300"/>
              <a:t>y_pred_basic.csv. </a:t>
            </a:r>
            <a:r>
              <a:rPr lang="en-US" sz="2300"/>
              <a:t>Submit the </a:t>
            </a:r>
            <a:r>
              <a:rPr i="1" lang="en-US" sz="2300"/>
              <a:t>y_pred_basic.csv</a:t>
            </a:r>
            <a:r>
              <a:rPr lang="en-US" sz="2300"/>
              <a:t> to Kaggle for evaluation.  </a:t>
            </a:r>
            <a:endParaRPr sz="2300"/>
          </a:p>
        </p:txBody>
      </p:sp>
      <p:sp>
        <p:nvSpPr>
          <p:cNvPr id="159" name="Google Shape;159;g318c6959245_0_10"/>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60" name="Google Shape;160;g318c6959245_0_10"/>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8c6959245_0_38"/>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Part</a:t>
            </a:r>
            <a:r>
              <a:rPr lang="en-US">
                <a:latin typeface="Calibri"/>
                <a:ea typeface="Calibri"/>
                <a:cs typeface="Calibri"/>
                <a:sym typeface="Calibri"/>
              </a:rPr>
              <a:t> (</a:t>
            </a:r>
            <a:r>
              <a:rPr lang="en-US">
                <a:latin typeface="Calibri"/>
                <a:ea typeface="Calibri"/>
                <a:cs typeface="Calibri"/>
                <a:sym typeface="Calibri"/>
              </a:rPr>
              <a:t>6</a:t>
            </a:r>
            <a:r>
              <a:rPr lang="en-US">
                <a:latin typeface="Calibri"/>
                <a:ea typeface="Calibri"/>
                <a:cs typeface="Calibri"/>
                <a:sym typeface="Calibri"/>
              </a:rPr>
              <a:t>0%)</a:t>
            </a:r>
            <a:endParaRPr/>
          </a:p>
        </p:txBody>
      </p:sp>
      <p:sp>
        <p:nvSpPr>
          <p:cNvPr id="166" name="Google Shape;166;g318c6959245_0_38"/>
          <p:cNvSpPr txBox="1"/>
          <p:nvPr>
            <p:ph idx="1" type="body"/>
          </p:nvPr>
        </p:nvSpPr>
        <p:spPr>
          <a:xfrm>
            <a:off x="293700" y="1193786"/>
            <a:ext cx="9318600" cy="31656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SzPts val="1400"/>
              <a:buNone/>
            </a:pPr>
            <a:r>
              <a:rPr b="1" lang="en-US" sz="2700"/>
              <a:t>Sinusoidal wave data (20%)</a:t>
            </a:r>
            <a:endParaRPr sz="1700"/>
          </a:p>
          <a:p>
            <a:pPr indent="0" lvl="0" marL="0" rtl="0" algn="l">
              <a:lnSpc>
                <a:spcPct val="150000"/>
              </a:lnSpc>
              <a:spcBef>
                <a:spcPts val="0"/>
              </a:spcBef>
              <a:spcAft>
                <a:spcPts val="0"/>
              </a:spcAft>
              <a:buClr>
                <a:schemeClr val="dk1"/>
              </a:buClr>
              <a:buSzPts val="1400"/>
              <a:buFont typeface="Arial"/>
              <a:buNone/>
            </a:pPr>
            <a:r>
              <a:rPr b="1" lang="en-US" sz="2300">
                <a:solidFill>
                  <a:srgbClr val="C00000"/>
                </a:solidFill>
              </a:rPr>
              <a:t>4. Kaggle link</a:t>
            </a:r>
            <a:r>
              <a:rPr lang="en-US" sz="2300"/>
              <a:t>: </a:t>
            </a:r>
            <a:r>
              <a:rPr lang="en-US" sz="2300" u="sng">
                <a:solidFill>
                  <a:schemeClr val="hlink"/>
                </a:solidFill>
                <a:hlinkClick r:id="rId3"/>
              </a:rPr>
              <a:t>2024ML-Lab6-Sinusoidal wave</a:t>
            </a:r>
            <a:endParaRPr sz="2300"/>
          </a:p>
          <a:p>
            <a:pPr indent="0" lvl="0" marL="0" rtl="0" algn="l">
              <a:lnSpc>
                <a:spcPct val="150000"/>
              </a:lnSpc>
              <a:spcBef>
                <a:spcPts val="0"/>
              </a:spcBef>
              <a:spcAft>
                <a:spcPts val="0"/>
              </a:spcAft>
              <a:buNone/>
            </a:pPr>
            <a:r>
              <a:rPr lang="en-US" sz="2300"/>
              <a:t>5</a:t>
            </a:r>
            <a:r>
              <a:rPr lang="en-US" sz="2300"/>
              <a:t>. We will use MAPE for evaluation. (On public leaderboard)</a:t>
            </a:r>
            <a:endParaRPr sz="2300"/>
          </a:p>
          <a:p>
            <a:pPr indent="-374650" lvl="1" marL="914400" rtl="0" algn="l">
              <a:lnSpc>
                <a:spcPct val="150000"/>
              </a:lnSpc>
              <a:spcBef>
                <a:spcPts val="500"/>
              </a:spcBef>
              <a:spcAft>
                <a:spcPts val="0"/>
              </a:spcAft>
              <a:buClr>
                <a:schemeClr val="dk1"/>
              </a:buClr>
              <a:buSzPts val="2300"/>
              <a:buChar char="•"/>
            </a:pPr>
            <a:r>
              <a:rPr lang="en-US" sz="2300">
                <a:solidFill>
                  <a:schemeClr val="dk1"/>
                </a:solidFill>
              </a:rPr>
              <a:t>Baseline 1: MAPE &lt;=  17 (%) (10%)</a:t>
            </a:r>
            <a:endParaRPr sz="1700">
              <a:solidFill>
                <a:schemeClr val="dk1"/>
              </a:solidFill>
            </a:endParaRPr>
          </a:p>
          <a:p>
            <a:pPr indent="-374650" lvl="1" marL="914400" rtl="0" algn="l">
              <a:lnSpc>
                <a:spcPct val="150000"/>
              </a:lnSpc>
              <a:spcBef>
                <a:spcPts val="0"/>
              </a:spcBef>
              <a:spcAft>
                <a:spcPts val="0"/>
              </a:spcAft>
              <a:buClr>
                <a:schemeClr val="dk1"/>
              </a:buClr>
              <a:buSzPts val="2300"/>
              <a:buChar char="•"/>
            </a:pPr>
            <a:r>
              <a:rPr lang="en-US" sz="2300">
                <a:solidFill>
                  <a:schemeClr val="dk1"/>
                </a:solidFill>
              </a:rPr>
              <a:t>Baseline 2: MAPE &lt;= 14 (%) (10%)	</a:t>
            </a:r>
            <a:endParaRPr sz="2300">
              <a:solidFill>
                <a:schemeClr val="dk1"/>
              </a:solidFill>
            </a:endParaRPr>
          </a:p>
          <a:p>
            <a:pPr indent="0" lvl="0" marL="0" rtl="0" algn="l">
              <a:lnSpc>
                <a:spcPct val="150000"/>
              </a:lnSpc>
              <a:spcBef>
                <a:spcPts val="0"/>
              </a:spcBef>
              <a:spcAft>
                <a:spcPts val="0"/>
              </a:spcAft>
              <a:buNone/>
            </a:pPr>
            <a:r>
              <a:rPr lang="en-US" sz="2300"/>
              <a:t>6. There is only public score (no private testing data) on Kaggle in this part!</a:t>
            </a:r>
            <a:endParaRPr sz="2300">
              <a:solidFill>
                <a:schemeClr val="dk1"/>
              </a:solidFill>
            </a:endParaRPr>
          </a:p>
        </p:txBody>
      </p:sp>
      <p:sp>
        <p:nvSpPr>
          <p:cNvPr id="167" name="Google Shape;167;g318c6959245_0_38"/>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68" name="Google Shape;168;g318c6959245_0_38"/>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i="1" lang="en-US" sz="4000" u="none" strike="noStrike">
                <a:solidFill>
                  <a:srgbClr val="006699"/>
                </a:solidFill>
                <a:latin typeface="Calibri"/>
                <a:ea typeface="Calibri"/>
                <a:cs typeface="Calibri"/>
                <a:sym typeface="Calibri"/>
              </a:rPr>
              <a:t>Output  .csv file format </a:t>
            </a:r>
            <a:r>
              <a:rPr lang="en-US">
                <a:latin typeface="Calibri"/>
                <a:ea typeface="Calibri"/>
                <a:cs typeface="Calibri"/>
                <a:sym typeface="Calibri"/>
              </a:rPr>
              <a:t>(Basic part)</a:t>
            </a:r>
            <a:endParaRPr/>
          </a:p>
        </p:txBody>
      </p:sp>
      <p:sp>
        <p:nvSpPr>
          <p:cNvPr id="174" name="Google Shape;174;p12"/>
          <p:cNvSpPr txBox="1"/>
          <p:nvPr>
            <p:ph idx="1" type="body"/>
          </p:nvPr>
        </p:nvSpPr>
        <p:spPr>
          <a:xfrm>
            <a:off x="233875" y="1766175"/>
            <a:ext cx="6561900" cy="4123500"/>
          </a:xfrm>
          <a:prstGeom prst="rect">
            <a:avLst/>
          </a:prstGeom>
          <a:noFill/>
          <a:ln>
            <a:noFill/>
          </a:ln>
        </p:spPr>
        <p:txBody>
          <a:bodyPr anchorCtr="0" anchor="t" bIns="0" lIns="0" spcFirstLastPara="1" rIns="0" wrap="square" tIns="0">
            <a:spAutoFit/>
          </a:bodyPr>
          <a:lstStyle/>
          <a:p>
            <a:pPr indent="-166687" lvl="0" marL="160337" rtl="0" algn="l">
              <a:lnSpc>
                <a:spcPct val="150000"/>
              </a:lnSpc>
              <a:spcBef>
                <a:spcPts val="0"/>
              </a:spcBef>
              <a:spcAft>
                <a:spcPts val="0"/>
              </a:spcAft>
              <a:buClr>
                <a:srgbClr val="000000"/>
              </a:buClr>
              <a:buSzPts val="2300"/>
              <a:buFont typeface="Arial"/>
              <a:buChar char="•"/>
            </a:pPr>
            <a:r>
              <a:rPr lang="en-US" sz="2300">
                <a:solidFill>
                  <a:srgbClr val="000000"/>
                </a:solidFill>
              </a:rPr>
              <a:t> Here are some output format:</a:t>
            </a:r>
            <a:endParaRPr sz="2300"/>
          </a:p>
          <a:p>
            <a:pPr indent="-349250" lvl="1" marL="617537" rtl="0" algn="l">
              <a:lnSpc>
                <a:spcPct val="150000"/>
              </a:lnSpc>
              <a:spcBef>
                <a:spcPts val="0"/>
              </a:spcBef>
              <a:spcAft>
                <a:spcPts val="0"/>
              </a:spcAft>
              <a:buClr>
                <a:srgbClr val="000000"/>
              </a:buClr>
              <a:buSzPts val="2300"/>
              <a:buFont typeface="Noto Sans Symbols"/>
              <a:buChar char="▪"/>
            </a:pPr>
            <a:r>
              <a:rPr b="0" i="0" lang="en-US" sz="2300" u="none" strike="noStrike">
                <a:solidFill>
                  <a:srgbClr val="000000"/>
                </a:solidFill>
                <a:latin typeface="Calibri"/>
                <a:ea typeface="Calibri"/>
                <a:cs typeface="Calibri"/>
                <a:sym typeface="Calibri"/>
              </a:rPr>
              <a:t>First row is the header [I</a:t>
            </a:r>
            <a:r>
              <a:rPr lang="en-US" sz="2300"/>
              <a:t>d</a:t>
            </a:r>
            <a:r>
              <a:rPr b="0" i="0" lang="en-US" sz="2300" u="none" strike="noStrike">
                <a:solidFill>
                  <a:srgbClr val="000000"/>
                </a:solidFill>
                <a:latin typeface="Calibri"/>
                <a:ea typeface="Calibri"/>
                <a:cs typeface="Calibri"/>
                <a:sym typeface="Calibri"/>
              </a:rPr>
              <a:t>, </a:t>
            </a:r>
            <a:r>
              <a:rPr lang="en-US" sz="2300"/>
              <a:t>answer</a:t>
            </a:r>
            <a:r>
              <a:rPr b="0" i="0" lang="en-US" sz="2300" u="none" strike="noStrike">
                <a:solidFill>
                  <a:srgbClr val="000000"/>
                </a:solidFill>
                <a:latin typeface="Calibri"/>
                <a:ea typeface="Calibri"/>
                <a:cs typeface="Calibri"/>
                <a:sym typeface="Calibri"/>
              </a:rPr>
              <a:t>]</a:t>
            </a:r>
            <a:r>
              <a:rPr lang="en-US" sz="2300"/>
              <a:t>.</a:t>
            </a:r>
            <a:endParaRPr sz="2300">
              <a:solidFill>
                <a:schemeClr val="dk1"/>
              </a:solidFill>
            </a:endParaRPr>
          </a:p>
          <a:p>
            <a:pPr indent="-349250" lvl="1" marL="617537" rtl="0" algn="l">
              <a:lnSpc>
                <a:spcPct val="150000"/>
              </a:lnSpc>
              <a:spcBef>
                <a:spcPts val="0"/>
              </a:spcBef>
              <a:spcAft>
                <a:spcPts val="0"/>
              </a:spcAft>
              <a:buClr>
                <a:srgbClr val="000000"/>
              </a:buClr>
              <a:buSzPts val="2300"/>
              <a:buFont typeface="Noto Sans Symbols"/>
              <a:buChar char="▪"/>
            </a:pPr>
            <a:r>
              <a:rPr b="0" i="0" lang="en-US" sz="2300" u="none" strike="noStrike">
                <a:solidFill>
                  <a:srgbClr val="000000"/>
                </a:solidFill>
                <a:latin typeface="Calibri"/>
                <a:ea typeface="Calibri"/>
                <a:cs typeface="Calibri"/>
                <a:sym typeface="Calibri"/>
              </a:rPr>
              <a:t>Your prediction answer should be </a:t>
            </a:r>
            <a:r>
              <a:rPr lang="en-US" sz="2300"/>
              <a:t>value in </a:t>
            </a:r>
            <a:r>
              <a:rPr i="1" lang="en-US" sz="2300"/>
              <a:t>y_pred_basic.csv</a:t>
            </a:r>
            <a:r>
              <a:rPr lang="en-US" sz="2300"/>
              <a:t>.</a:t>
            </a:r>
            <a:endParaRPr sz="2300"/>
          </a:p>
          <a:p>
            <a:pPr indent="-349250" lvl="1" marL="617537" rtl="0" algn="l">
              <a:lnSpc>
                <a:spcPct val="150000"/>
              </a:lnSpc>
              <a:spcBef>
                <a:spcPts val="0"/>
              </a:spcBef>
              <a:spcAft>
                <a:spcPts val="0"/>
              </a:spcAft>
              <a:buSzPts val="2300"/>
              <a:buChar char="▪"/>
            </a:pPr>
            <a:r>
              <a:rPr lang="en-US" sz="2300"/>
              <a:t>There should be 500 rows output.</a:t>
            </a:r>
            <a:endParaRPr sz="2300"/>
          </a:p>
          <a:p>
            <a:pPr indent="-374650" lvl="0" marL="457200" rtl="0" algn="l">
              <a:lnSpc>
                <a:spcPct val="150000"/>
              </a:lnSpc>
              <a:spcBef>
                <a:spcPts val="0"/>
              </a:spcBef>
              <a:spcAft>
                <a:spcPts val="0"/>
              </a:spcAft>
              <a:buClr>
                <a:srgbClr val="000000"/>
              </a:buClr>
              <a:buSzPts val="2300"/>
              <a:buFont typeface="Noto Sans Symbols"/>
              <a:buChar char="•"/>
            </a:pPr>
            <a:r>
              <a:rPr lang="en-US" sz="2300">
                <a:solidFill>
                  <a:srgbClr val="000000"/>
                </a:solidFill>
              </a:rPr>
              <a:t>Don’t change the output cell in template so that the format would be correct!</a:t>
            </a:r>
            <a:endParaRPr b="0" sz="2300"/>
          </a:p>
          <a:p>
            <a:pPr indent="-160337" lvl="0" marL="160337" rtl="0" algn="l">
              <a:lnSpc>
                <a:spcPct val="150000"/>
              </a:lnSpc>
              <a:spcBef>
                <a:spcPts val="406"/>
              </a:spcBef>
              <a:spcAft>
                <a:spcPts val="0"/>
              </a:spcAft>
              <a:buClr>
                <a:srgbClr val="FF0000"/>
              </a:buClr>
              <a:buSzPts val="2200"/>
              <a:buFont typeface="Arial"/>
              <a:buChar char="•"/>
            </a:pPr>
            <a:r>
              <a:rPr b="0" i="0" lang="en-US" sz="2300" u="none" strike="noStrike">
                <a:solidFill>
                  <a:srgbClr val="FF0000"/>
                </a:solidFill>
                <a:latin typeface="Calibri"/>
                <a:ea typeface="Calibri"/>
                <a:cs typeface="Calibri"/>
                <a:sym typeface="Calibri"/>
              </a:rPr>
              <a:t>Submit the answer (</a:t>
            </a:r>
            <a:r>
              <a:rPr i="1" lang="en-US" sz="2300">
                <a:solidFill>
                  <a:srgbClr val="FF0000"/>
                </a:solidFill>
              </a:rPr>
              <a:t>y</a:t>
            </a:r>
            <a:r>
              <a:rPr b="0" i="1" lang="en-US" sz="2300" u="none" strike="noStrike">
                <a:solidFill>
                  <a:srgbClr val="FF0000"/>
                </a:solidFill>
                <a:latin typeface="Calibri"/>
                <a:ea typeface="Calibri"/>
                <a:cs typeface="Calibri"/>
                <a:sym typeface="Calibri"/>
              </a:rPr>
              <a:t>_pred</a:t>
            </a:r>
            <a:r>
              <a:rPr i="1" lang="en-US" sz="2300">
                <a:solidFill>
                  <a:srgbClr val="FF0000"/>
                </a:solidFill>
              </a:rPr>
              <a:t>_basic</a:t>
            </a:r>
            <a:r>
              <a:rPr b="0" i="1" lang="en-US" sz="2300" u="none" strike="noStrike">
                <a:solidFill>
                  <a:srgbClr val="FF0000"/>
                </a:solidFill>
                <a:latin typeface="Calibri"/>
                <a:ea typeface="Calibri"/>
                <a:cs typeface="Calibri"/>
                <a:sym typeface="Calibri"/>
              </a:rPr>
              <a:t>.csv</a:t>
            </a:r>
            <a:r>
              <a:rPr b="0" i="0" lang="en-US" sz="2200" u="none" strike="noStrike">
                <a:solidFill>
                  <a:srgbClr val="FF0000"/>
                </a:solidFill>
                <a:latin typeface="Calibri"/>
                <a:ea typeface="Calibri"/>
                <a:cs typeface="Calibri"/>
                <a:sym typeface="Calibri"/>
              </a:rPr>
              <a:t>) to Kaggle .</a:t>
            </a:r>
            <a:endParaRPr b="0" sz="2200"/>
          </a:p>
        </p:txBody>
      </p:sp>
      <p:sp>
        <p:nvSpPr>
          <p:cNvPr id="175" name="Google Shape;175;p12"/>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76" name="Google Shape;176;p12"/>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id="177" name="Google Shape;177;p12"/>
          <p:cNvPicPr preferRelativeResize="0"/>
          <p:nvPr/>
        </p:nvPicPr>
        <p:blipFill>
          <a:blip r:embed="rId3">
            <a:alphaModFix/>
          </a:blip>
          <a:stretch>
            <a:fillRect/>
          </a:stretch>
        </p:blipFill>
        <p:spPr>
          <a:xfrm>
            <a:off x="6684725" y="1154866"/>
            <a:ext cx="3169900" cy="4814821"/>
          </a:xfrm>
          <a:prstGeom prst="rect">
            <a:avLst/>
          </a:prstGeom>
          <a:noFill/>
          <a:ln>
            <a:noFill/>
          </a:ln>
        </p:spPr>
      </p:pic>
      <p:sp>
        <p:nvSpPr>
          <p:cNvPr id="178" name="Google Shape;178;p12"/>
          <p:cNvSpPr txBox="1"/>
          <p:nvPr/>
        </p:nvSpPr>
        <p:spPr>
          <a:xfrm>
            <a:off x="7402275" y="5969700"/>
            <a:ext cx="19890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y_pred_basic.csv</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Advanced Part</a:t>
            </a:r>
            <a:r>
              <a:rPr lang="en-US">
                <a:latin typeface="Calibri"/>
                <a:ea typeface="Calibri"/>
                <a:cs typeface="Calibri"/>
                <a:sym typeface="Calibri"/>
              </a:rPr>
              <a:t> </a:t>
            </a:r>
            <a:r>
              <a:rPr lang="en-US">
                <a:latin typeface="Calibri"/>
                <a:ea typeface="Calibri"/>
                <a:cs typeface="Calibri"/>
                <a:sym typeface="Calibri"/>
              </a:rPr>
              <a:t>(35%)</a:t>
            </a:r>
            <a:endParaRPr/>
          </a:p>
        </p:txBody>
      </p:sp>
      <p:sp>
        <p:nvSpPr>
          <p:cNvPr id="184" name="Google Shape;184;p8"/>
          <p:cNvSpPr txBox="1"/>
          <p:nvPr>
            <p:ph idx="1" type="body"/>
          </p:nvPr>
        </p:nvSpPr>
        <p:spPr>
          <a:xfrm>
            <a:off x="293700" y="1168962"/>
            <a:ext cx="9318600" cy="5370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1" lang="en-US" sz="2800"/>
              <a:t>Designing a RNN Model for Categorical</a:t>
            </a:r>
            <a:r>
              <a:rPr b="1" lang="en-US" sz="2800"/>
              <a:t> Classification</a:t>
            </a:r>
            <a:endParaRPr b="1"/>
          </a:p>
          <a:p>
            <a:pPr indent="-457200" lvl="0" marL="457200" rtl="0" algn="l">
              <a:lnSpc>
                <a:spcPct val="115000"/>
              </a:lnSpc>
              <a:spcBef>
                <a:spcPts val="500"/>
              </a:spcBef>
              <a:spcAft>
                <a:spcPts val="0"/>
              </a:spcAft>
              <a:buClr>
                <a:schemeClr val="dk1"/>
              </a:buClr>
              <a:buSzPts val="2400"/>
              <a:buFont typeface="Calibri"/>
              <a:buAutoNum type="arabicPeriod"/>
            </a:pPr>
            <a:r>
              <a:rPr lang="en-US" sz="2400"/>
              <a:t>Design your RNN model with the given sequential data of Accelerometer and Gyroscope and predict the user’s activity type</a:t>
            </a:r>
            <a:r>
              <a:rPr lang="en-US" sz="2400"/>
              <a:t>. (There are 3 kinds of activity in this task)</a:t>
            </a:r>
            <a:endParaRPr sz="2400"/>
          </a:p>
          <a:p>
            <a:pPr indent="-457200" lvl="0" marL="457200" rtl="0" algn="l">
              <a:lnSpc>
                <a:spcPct val="115000"/>
              </a:lnSpc>
              <a:spcBef>
                <a:spcPts val="500"/>
              </a:spcBef>
              <a:spcAft>
                <a:spcPts val="0"/>
              </a:spcAft>
              <a:buClr>
                <a:schemeClr val="dk1"/>
              </a:buClr>
              <a:buSzPts val="2400"/>
              <a:buFont typeface="Calibri"/>
              <a:buAutoNum type="arabicPeriod"/>
            </a:pPr>
            <a:r>
              <a:rPr lang="en-US" sz="2400"/>
              <a:t>You can only use the functions you implement in the basic part.</a:t>
            </a:r>
            <a:endParaRPr/>
          </a:p>
          <a:p>
            <a:pPr indent="-457200" lvl="0" marL="457200" rtl="0" algn="l">
              <a:lnSpc>
                <a:spcPct val="115000"/>
              </a:lnSpc>
              <a:spcBef>
                <a:spcPts val="500"/>
              </a:spcBef>
              <a:spcAft>
                <a:spcPts val="0"/>
              </a:spcAft>
              <a:buClr>
                <a:schemeClr val="dk1"/>
              </a:buClr>
              <a:buSzPts val="2400"/>
              <a:buFont typeface="Calibri"/>
              <a:buAutoNum type="arabicPeriod"/>
            </a:pPr>
            <a:r>
              <a:rPr lang="en-US" sz="2400"/>
              <a:t>We will use </a:t>
            </a:r>
            <a:r>
              <a:rPr b="1" lang="en-US" sz="2400"/>
              <a:t>accuracy</a:t>
            </a:r>
            <a:r>
              <a:rPr lang="en-US" sz="2400"/>
              <a:t> to evaluate your model.</a:t>
            </a:r>
            <a:endParaRPr/>
          </a:p>
          <a:p>
            <a:pPr indent="-342900" lvl="1" marL="800100" rtl="0" algn="l">
              <a:lnSpc>
                <a:spcPct val="115000"/>
              </a:lnSpc>
              <a:spcBef>
                <a:spcPts val="500"/>
              </a:spcBef>
              <a:spcAft>
                <a:spcPts val="0"/>
              </a:spcAft>
              <a:buSzPts val="2400"/>
              <a:buFont typeface="Arial"/>
              <a:buChar char="•"/>
            </a:pPr>
            <a:r>
              <a:rPr lang="en-US" sz="2400"/>
              <a:t>Baseline 1: Accuracy &gt;= 0.65 (10%)</a:t>
            </a:r>
            <a:endParaRPr/>
          </a:p>
          <a:p>
            <a:pPr indent="-342900" lvl="1" marL="800100" rtl="0" algn="l">
              <a:lnSpc>
                <a:spcPct val="115000"/>
              </a:lnSpc>
              <a:spcBef>
                <a:spcPts val="0"/>
              </a:spcBef>
              <a:spcAft>
                <a:spcPts val="0"/>
              </a:spcAft>
              <a:buSzPts val="2400"/>
              <a:buFont typeface="Arial"/>
              <a:buChar char="•"/>
            </a:pPr>
            <a:r>
              <a:rPr lang="en-US" sz="2400"/>
              <a:t>Baseline 2: Accuracy &gt;= 0.7 (10%)</a:t>
            </a:r>
            <a:endParaRPr sz="2400"/>
          </a:p>
          <a:p>
            <a:pPr indent="-342900" lvl="1" marL="800100" rtl="0" algn="l">
              <a:lnSpc>
                <a:spcPct val="115000"/>
              </a:lnSpc>
              <a:spcBef>
                <a:spcPts val="0"/>
              </a:spcBef>
              <a:spcAft>
                <a:spcPts val="0"/>
              </a:spcAft>
              <a:buSzPts val="2400"/>
              <a:buChar char="•"/>
            </a:pPr>
            <a:r>
              <a:rPr lang="en-US" sz="2400"/>
              <a:t>Baseline 3: Accuracy &gt;= 0.75 (10%)</a:t>
            </a:r>
            <a:endParaRPr sz="2400"/>
          </a:p>
          <a:p>
            <a:pPr indent="-342900" lvl="1" marL="800100" rtl="0" algn="l">
              <a:lnSpc>
                <a:spcPct val="115000"/>
              </a:lnSpc>
              <a:spcBef>
                <a:spcPts val="0"/>
              </a:spcBef>
              <a:spcAft>
                <a:spcPts val="0"/>
              </a:spcAft>
              <a:buSzPts val="2400"/>
              <a:buFont typeface="Arial"/>
              <a:buChar char="•"/>
            </a:pPr>
            <a:r>
              <a:rPr lang="en-US" sz="2400"/>
              <a:t>Ranking (5%)</a:t>
            </a:r>
            <a:endParaRPr sz="2400"/>
          </a:p>
          <a:p>
            <a:pPr indent="-381000" lvl="0" marL="457200" rtl="0" algn="l">
              <a:lnSpc>
                <a:spcPct val="115000"/>
              </a:lnSpc>
              <a:spcBef>
                <a:spcPts val="0"/>
              </a:spcBef>
              <a:spcAft>
                <a:spcPts val="0"/>
              </a:spcAft>
              <a:buSzPts val="2400"/>
              <a:buAutoNum type="arabicPeriod"/>
            </a:pPr>
            <a:r>
              <a:rPr lang="en-US" sz="2400"/>
              <a:t>We’ve splitted the testing data to 60% for public score &amp; 40% for private score.</a:t>
            </a:r>
            <a:endParaRPr sz="2400"/>
          </a:p>
        </p:txBody>
      </p:sp>
      <p:sp>
        <p:nvSpPr>
          <p:cNvPr id="185" name="Google Shape;185;p8"/>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86" name="Google Shape;186;p8"/>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187" name="Google Shape;187;p8"/>
          <p:cNvSpPr txBox="1"/>
          <p:nvPr/>
        </p:nvSpPr>
        <p:spPr>
          <a:xfrm>
            <a:off x="2476500" y="3267525"/>
            <a:ext cx="4953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188" name="Google Shape;188;p8"/>
          <p:cNvSpPr txBox="1"/>
          <p:nvPr/>
        </p:nvSpPr>
        <p:spPr>
          <a:xfrm>
            <a:off x="2476500" y="3267525"/>
            <a:ext cx="4953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189" name="Google Shape;189;p8"/>
          <p:cNvSpPr txBox="1"/>
          <p:nvPr/>
        </p:nvSpPr>
        <p:spPr>
          <a:xfrm>
            <a:off x="2476500" y="3267525"/>
            <a:ext cx="4953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84c53d2e7_0_0"/>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Data in Advanced Part</a:t>
            </a:r>
            <a:endParaRPr/>
          </a:p>
        </p:txBody>
      </p:sp>
      <p:sp>
        <p:nvSpPr>
          <p:cNvPr id="195" name="Google Shape;195;g3184c53d2e7_0_0"/>
          <p:cNvSpPr txBox="1"/>
          <p:nvPr>
            <p:ph idx="1" type="body"/>
          </p:nvPr>
        </p:nvSpPr>
        <p:spPr>
          <a:xfrm>
            <a:off x="298425" y="1060425"/>
            <a:ext cx="9556200" cy="3894300"/>
          </a:xfrm>
          <a:prstGeom prst="rect">
            <a:avLst/>
          </a:prstGeom>
          <a:noFill/>
          <a:ln>
            <a:noFill/>
          </a:ln>
        </p:spPr>
        <p:txBody>
          <a:bodyPr anchorCtr="0" anchor="t" bIns="0" lIns="0" spcFirstLastPara="1" rIns="0" wrap="square" tIns="0">
            <a:spAutoFit/>
          </a:bodyPr>
          <a:lstStyle/>
          <a:p>
            <a:pPr indent="0" lvl="0" marL="0" rtl="0" algn="l">
              <a:lnSpc>
                <a:spcPct val="125000"/>
              </a:lnSpc>
              <a:spcBef>
                <a:spcPts val="0"/>
              </a:spcBef>
              <a:spcAft>
                <a:spcPts val="0"/>
              </a:spcAft>
              <a:buSzPts val="1400"/>
              <a:buNone/>
            </a:pPr>
            <a:r>
              <a:rPr b="1" lang="en-US" sz="2700"/>
              <a:t>Categorical classification: Accelerometer and Gyroscope data</a:t>
            </a:r>
            <a:endParaRPr b="1" sz="2700"/>
          </a:p>
          <a:p>
            <a:pPr indent="-450850" lvl="0" marL="457200" rtl="0" algn="l">
              <a:lnSpc>
                <a:spcPct val="145833"/>
              </a:lnSpc>
              <a:spcBef>
                <a:spcPts val="0"/>
              </a:spcBef>
              <a:spcAft>
                <a:spcPts val="0"/>
              </a:spcAft>
              <a:buClr>
                <a:srgbClr val="000000"/>
              </a:buClr>
              <a:buSzPts val="2300"/>
              <a:buFont typeface="Calibri"/>
              <a:buAutoNum type="arabicPeriod"/>
            </a:pPr>
            <a:r>
              <a:rPr i="0" lang="en-US" sz="2300" u="none" strike="noStrike">
                <a:solidFill>
                  <a:srgbClr val="000000"/>
                </a:solidFill>
              </a:rPr>
              <a:t>You will receive </a:t>
            </a:r>
            <a:r>
              <a:rPr lang="en-US" sz="2300">
                <a:solidFill>
                  <a:srgbClr val="000000"/>
                </a:solidFill>
              </a:rPr>
              <a:t>time-series (sequential) data of </a:t>
            </a:r>
            <a:r>
              <a:rPr b="1" lang="en-US" sz="2300"/>
              <a:t>Accelerometer and Gyroscope </a:t>
            </a:r>
            <a:r>
              <a:rPr lang="en-US" sz="2300"/>
              <a:t>each has 3-axial(x, y, z) data. For each record, there will be 128 timesteps.</a:t>
            </a:r>
            <a:endParaRPr sz="2300"/>
          </a:p>
          <a:p>
            <a:pPr indent="-450850" lvl="0" marL="457200" rtl="0" algn="l">
              <a:lnSpc>
                <a:spcPct val="145833"/>
              </a:lnSpc>
              <a:spcBef>
                <a:spcPts val="0"/>
              </a:spcBef>
              <a:spcAft>
                <a:spcPts val="0"/>
              </a:spcAft>
              <a:buSzPts val="2300"/>
              <a:buAutoNum type="arabicPeriod"/>
            </a:pPr>
            <a:r>
              <a:rPr lang="en-US" sz="2300"/>
              <a:t>Please </a:t>
            </a:r>
            <a:r>
              <a:rPr lang="en-US" sz="2300">
                <a:solidFill>
                  <a:srgbClr val="C00000"/>
                </a:solidFill>
              </a:rPr>
              <a:t>download the training(X_train, y_train) and X_test from Kaggle</a:t>
            </a:r>
            <a:r>
              <a:rPr lang="en-US" sz="2300"/>
              <a:t>.</a:t>
            </a:r>
            <a:endParaRPr sz="2300"/>
          </a:p>
          <a:p>
            <a:pPr indent="0" lvl="0" marL="0" rtl="0" algn="l">
              <a:lnSpc>
                <a:spcPct val="145833"/>
              </a:lnSpc>
              <a:spcBef>
                <a:spcPts val="0"/>
              </a:spcBef>
              <a:spcAft>
                <a:spcPts val="0"/>
              </a:spcAft>
              <a:buNone/>
            </a:pPr>
            <a:r>
              <a:rPr lang="en-US" sz="2300"/>
              <a:t>	X_train would contains 7352 samples.</a:t>
            </a:r>
            <a:endParaRPr sz="2300"/>
          </a:p>
          <a:p>
            <a:pPr indent="0" lvl="0" marL="457200" rtl="0" algn="l">
              <a:lnSpc>
                <a:spcPct val="145833"/>
              </a:lnSpc>
              <a:spcBef>
                <a:spcPts val="0"/>
              </a:spcBef>
              <a:spcAft>
                <a:spcPts val="0"/>
              </a:spcAft>
              <a:buNone/>
            </a:pPr>
            <a:r>
              <a:t/>
            </a:r>
            <a:endParaRPr sz="2300"/>
          </a:p>
          <a:p>
            <a:pPr indent="0" lvl="0" marL="0" rtl="0" algn="l">
              <a:lnSpc>
                <a:spcPct val="145833"/>
              </a:lnSpc>
              <a:spcBef>
                <a:spcPts val="0"/>
              </a:spcBef>
              <a:spcAft>
                <a:spcPts val="0"/>
              </a:spcAft>
              <a:buNone/>
            </a:pPr>
            <a:r>
              <a:t/>
            </a:r>
            <a:endParaRPr/>
          </a:p>
        </p:txBody>
      </p:sp>
      <p:sp>
        <p:nvSpPr>
          <p:cNvPr id="196" name="Google Shape;196;g3184c53d2e7_0_0"/>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97" name="Google Shape;197;g3184c53d2e7_0_0"/>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id="198" name="Google Shape;198;g3184c53d2e7_0_0"/>
          <p:cNvPicPr preferRelativeResize="0"/>
          <p:nvPr/>
        </p:nvPicPr>
        <p:blipFill>
          <a:blip r:embed="rId3">
            <a:alphaModFix/>
          </a:blip>
          <a:stretch>
            <a:fillRect/>
          </a:stretch>
        </p:blipFill>
        <p:spPr>
          <a:xfrm>
            <a:off x="2959023" y="4066625"/>
            <a:ext cx="4966826" cy="266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Data in Advanced Part</a:t>
            </a:r>
            <a:endParaRPr/>
          </a:p>
        </p:txBody>
      </p:sp>
      <p:sp>
        <p:nvSpPr>
          <p:cNvPr id="204" name="Google Shape;204;p9"/>
          <p:cNvSpPr txBox="1"/>
          <p:nvPr>
            <p:ph idx="1" type="body"/>
          </p:nvPr>
        </p:nvSpPr>
        <p:spPr>
          <a:xfrm>
            <a:off x="298425" y="1326750"/>
            <a:ext cx="9556200" cy="3458100"/>
          </a:xfrm>
          <a:prstGeom prst="rect">
            <a:avLst/>
          </a:prstGeom>
          <a:noFill/>
          <a:ln>
            <a:noFill/>
          </a:ln>
        </p:spPr>
        <p:txBody>
          <a:bodyPr anchorCtr="0" anchor="t" bIns="0" lIns="0" spcFirstLastPara="1" rIns="0" wrap="square" tIns="0">
            <a:spAutoFit/>
          </a:bodyPr>
          <a:lstStyle/>
          <a:p>
            <a:pPr indent="0" lvl="0" marL="0" rtl="0" algn="l">
              <a:lnSpc>
                <a:spcPct val="125000"/>
              </a:lnSpc>
              <a:spcBef>
                <a:spcPts val="0"/>
              </a:spcBef>
              <a:spcAft>
                <a:spcPts val="0"/>
              </a:spcAft>
              <a:buSzPts val="1400"/>
              <a:buNone/>
            </a:pPr>
            <a:r>
              <a:rPr b="1" lang="en-US" sz="2700"/>
              <a:t>Categorical </a:t>
            </a:r>
            <a:r>
              <a:rPr b="1" lang="en-US" sz="2700"/>
              <a:t>classification: </a:t>
            </a:r>
            <a:r>
              <a:rPr b="1" lang="en-US" sz="2700"/>
              <a:t>Accelerometer </a:t>
            </a:r>
            <a:r>
              <a:rPr b="1" lang="en-US" sz="2700"/>
              <a:t>and Gyroscope data</a:t>
            </a:r>
            <a:endParaRPr b="1" sz="2700"/>
          </a:p>
          <a:p>
            <a:pPr indent="0" lvl="0" marL="0" rtl="0" algn="l">
              <a:lnSpc>
                <a:spcPct val="125000"/>
              </a:lnSpc>
              <a:spcBef>
                <a:spcPts val="0"/>
              </a:spcBef>
              <a:spcAft>
                <a:spcPts val="0"/>
              </a:spcAft>
              <a:buSzPts val="1400"/>
              <a:buNone/>
            </a:pPr>
            <a:r>
              <a:t/>
            </a:r>
            <a:endParaRPr b="1" sz="2700"/>
          </a:p>
          <a:p>
            <a:pPr indent="0" lvl="0" marL="0" rtl="0" algn="l">
              <a:lnSpc>
                <a:spcPct val="145833"/>
              </a:lnSpc>
              <a:spcBef>
                <a:spcPts val="0"/>
              </a:spcBef>
              <a:spcAft>
                <a:spcPts val="0"/>
              </a:spcAft>
              <a:buNone/>
            </a:pPr>
            <a:r>
              <a:rPr lang="en-US" sz="2300"/>
              <a:t>3.	</a:t>
            </a:r>
            <a:r>
              <a:rPr lang="en-US" sz="2300"/>
              <a:t>Use the training data to classify 3 Human activities.</a:t>
            </a:r>
            <a:endParaRPr sz="2300"/>
          </a:p>
          <a:p>
            <a:pPr indent="0" lvl="0" marL="0" rtl="0" algn="l">
              <a:lnSpc>
                <a:spcPct val="145833"/>
              </a:lnSpc>
              <a:spcBef>
                <a:spcPts val="0"/>
              </a:spcBef>
              <a:spcAft>
                <a:spcPts val="0"/>
              </a:spcAft>
              <a:buNone/>
            </a:pPr>
            <a:r>
              <a:rPr lang="en-US" sz="2300"/>
              <a:t>4.	 Submit the </a:t>
            </a:r>
            <a:r>
              <a:rPr i="1" lang="en-US" sz="2300"/>
              <a:t>y_pred_advanced.csv</a:t>
            </a:r>
            <a:r>
              <a:rPr lang="en-US" sz="2300"/>
              <a:t> to Kaggle, link: </a:t>
            </a:r>
            <a:r>
              <a:rPr lang="en-US" sz="2300" u="sng">
                <a:solidFill>
                  <a:schemeClr val="hlink"/>
                </a:solidFill>
                <a:hlinkClick r:id="rId3"/>
              </a:rPr>
              <a:t>ML2024-Lab6-Activity classification</a:t>
            </a:r>
            <a:endParaRPr sz="2300"/>
          </a:p>
          <a:p>
            <a:pPr indent="0" lvl="0" marL="0" rtl="0" algn="l">
              <a:lnSpc>
                <a:spcPct val="145833"/>
              </a:lnSpc>
              <a:spcBef>
                <a:spcPts val="0"/>
              </a:spcBef>
              <a:spcAft>
                <a:spcPts val="0"/>
              </a:spcAft>
              <a:buNone/>
            </a:pPr>
            <a:r>
              <a:rPr lang="en-US" sz="2300"/>
              <a:t>5</a:t>
            </a:r>
            <a:r>
              <a:rPr lang="en-US" sz="2300"/>
              <a:t>. 	For </a:t>
            </a:r>
            <a:r>
              <a:rPr i="1" lang="en-US" sz="2300"/>
              <a:t>y_train.npy</a:t>
            </a:r>
            <a:r>
              <a:rPr lang="en-US" sz="2300"/>
              <a:t>, you should one-hot encode the labels before training the model</a:t>
            </a:r>
            <a:endParaRPr/>
          </a:p>
        </p:txBody>
      </p:sp>
      <p:sp>
        <p:nvSpPr>
          <p:cNvPr id="205" name="Google Shape;205;p9"/>
          <p:cNvSpPr txBox="1"/>
          <p:nvPr>
            <p:ph idx="11" type="ftr"/>
          </p:nvPr>
        </p:nvSpPr>
        <p:spPr>
          <a:xfrm>
            <a:off x="3368040" y="6377940"/>
            <a:ext cx="316980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206" name="Google Shape;206;p9"/>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95fa3c3a8_0_1"/>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i="1" lang="en-US" sz="4000" u="none" strike="noStrike">
                <a:solidFill>
                  <a:srgbClr val="006699"/>
                </a:solidFill>
                <a:latin typeface="Calibri"/>
                <a:ea typeface="Calibri"/>
                <a:cs typeface="Calibri"/>
                <a:sym typeface="Calibri"/>
              </a:rPr>
              <a:t>Output  .csv file format (Advanced Part)</a:t>
            </a:r>
            <a:endParaRPr/>
          </a:p>
        </p:txBody>
      </p:sp>
      <p:sp>
        <p:nvSpPr>
          <p:cNvPr id="212" name="Google Shape;212;g3195fa3c3a8_0_1"/>
          <p:cNvSpPr txBox="1"/>
          <p:nvPr>
            <p:ph idx="1" type="body"/>
          </p:nvPr>
        </p:nvSpPr>
        <p:spPr>
          <a:xfrm>
            <a:off x="148050" y="1702600"/>
            <a:ext cx="6561900" cy="4123500"/>
          </a:xfrm>
          <a:prstGeom prst="rect">
            <a:avLst/>
          </a:prstGeom>
          <a:noFill/>
          <a:ln>
            <a:noFill/>
          </a:ln>
        </p:spPr>
        <p:txBody>
          <a:bodyPr anchorCtr="0" anchor="t" bIns="0" lIns="0" spcFirstLastPara="1" rIns="0" wrap="square" tIns="0">
            <a:spAutoFit/>
          </a:bodyPr>
          <a:lstStyle/>
          <a:p>
            <a:pPr indent="-166687" lvl="0" marL="160337" rtl="0" algn="l">
              <a:lnSpc>
                <a:spcPct val="150000"/>
              </a:lnSpc>
              <a:spcBef>
                <a:spcPts val="0"/>
              </a:spcBef>
              <a:spcAft>
                <a:spcPts val="0"/>
              </a:spcAft>
              <a:buClr>
                <a:srgbClr val="000000"/>
              </a:buClr>
              <a:buSzPts val="2300"/>
              <a:buFont typeface="Arial"/>
              <a:buChar char="•"/>
            </a:pPr>
            <a:r>
              <a:rPr lang="en-US" sz="2300">
                <a:solidFill>
                  <a:srgbClr val="000000"/>
                </a:solidFill>
              </a:rPr>
              <a:t>Here are some output format:</a:t>
            </a:r>
            <a:endParaRPr sz="2300"/>
          </a:p>
          <a:p>
            <a:pPr indent="-349250" lvl="1" marL="617537" rtl="0" algn="l">
              <a:lnSpc>
                <a:spcPct val="150000"/>
              </a:lnSpc>
              <a:spcBef>
                <a:spcPts val="0"/>
              </a:spcBef>
              <a:spcAft>
                <a:spcPts val="0"/>
              </a:spcAft>
              <a:buClr>
                <a:srgbClr val="000000"/>
              </a:buClr>
              <a:buSzPts val="2300"/>
              <a:buFont typeface="Noto Sans Symbols"/>
              <a:buChar char="▪"/>
            </a:pPr>
            <a:r>
              <a:rPr b="0" i="0" lang="en-US" sz="2300" u="none" strike="noStrike">
                <a:solidFill>
                  <a:srgbClr val="000000"/>
                </a:solidFill>
                <a:latin typeface="Calibri"/>
                <a:ea typeface="Calibri"/>
                <a:cs typeface="Calibri"/>
                <a:sym typeface="Calibri"/>
              </a:rPr>
              <a:t>First row is the header </a:t>
            </a:r>
            <a:r>
              <a:rPr lang="en-US" sz="2300"/>
              <a:t>[Id, Classes].</a:t>
            </a:r>
            <a:endParaRPr sz="2300">
              <a:solidFill>
                <a:schemeClr val="dk1"/>
              </a:solidFill>
            </a:endParaRPr>
          </a:p>
          <a:p>
            <a:pPr indent="-349250" lvl="1" marL="617537" rtl="0" algn="l">
              <a:lnSpc>
                <a:spcPct val="150000"/>
              </a:lnSpc>
              <a:spcBef>
                <a:spcPts val="0"/>
              </a:spcBef>
              <a:spcAft>
                <a:spcPts val="0"/>
              </a:spcAft>
              <a:buClr>
                <a:srgbClr val="000000"/>
              </a:buClr>
              <a:buSzPts val="2300"/>
              <a:buFont typeface="Noto Sans Symbols"/>
              <a:buChar char="▪"/>
            </a:pPr>
            <a:r>
              <a:rPr b="0" i="0" lang="en-US" sz="2300" u="none" strike="noStrike">
                <a:solidFill>
                  <a:srgbClr val="000000"/>
                </a:solidFill>
                <a:latin typeface="Calibri"/>
                <a:ea typeface="Calibri"/>
                <a:cs typeface="Calibri"/>
                <a:sym typeface="Calibri"/>
              </a:rPr>
              <a:t>Your prediction answer should be </a:t>
            </a:r>
            <a:r>
              <a:rPr lang="en-US" sz="2300"/>
              <a:t>class 0, 1, 2 in </a:t>
            </a:r>
            <a:r>
              <a:rPr i="1" lang="en-US" sz="2300"/>
              <a:t>y_pred_advanced.csv</a:t>
            </a:r>
            <a:endParaRPr i="1" sz="2300"/>
          </a:p>
          <a:p>
            <a:pPr indent="-349250" lvl="1" marL="617537" rtl="0" algn="l">
              <a:lnSpc>
                <a:spcPct val="150000"/>
              </a:lnSpc>
              <a:spcBef>
                <a:spcPts val="0"/>
              </a:spcBef>
              <a:spcAft>
                <a:spcPts val="0"/>
              </a:spcAft>
              <a:buSzPts val="2300"/>
              <a:buChar char="▪"/>
            </a:pPr>
            <a:r>
              <a:rPr lang="en-US" sz="2300"/>
              <a:t>There </a:t>
            </a:r>
            <a:r>
              <a:rPr lang="en-US" sz="2300"/>
              <a:t>should</a:t>
            </a:r>
            <a:r>
              <a:rPr lang="en-US" sz="2300"/>
              <a:t> be 2947 row outputs.</a:t>
            </a:r>
            <a:endParaRPr sz="2300"/>
          </a:p>
          <a:p>
            <a:pPr indent="-166687" lvl="0" marL="160337" rtl="0" algn="l">
              <a:lnSpc>
                <a:spcPct val="150000"/>
              </a:lnSpc>
              <a:spcBef>
                <a:spcPts val="0"/>
              </a:spcBef>
              <a:spcAft>
                <a:spcPts val="0"/>
              </a:spcAft>
              <a:buClr>
                <a:srgbClr val="000000"/>
              </a:buClr>
              <a:buSzPts val="2300"/>
              <a:buFont typeface="Arial"/>
              <a:buChar char="•"/>
            </a:pPr>
            <a:r>
              <a:rPr lang="en-US" sz="2300">
                <a:solidFill>
                  <a:srgbClr val="000000"/>
                </a:solidFill>
              </a:rPr>
              <a:t>Don’t change the output cell in template so that the format would be correct!</a:t>
            </a:r>
            <a:endParaRPr b="0" sz="2300"/>
          </a:p>
          <a:p>
            <a:pPr indent="-160337" lvl="0" marL="160337" rtl="0" algn="l">
              <a:lnSpc>
                <a:spcPct val="150000"/>
              </a:lnSpc>
              <a:spcBef>
                <a:spcPts val="406"/>
              </a:spcBef>
              <a:spcAft>
                <a:spcPts val="0"/>
              </a:spcAft>
              <a:buClr>
                <a:srgbClr val="FF0000"/>
              </a:buClr>
              <a:buSzPts val="2200"/>
              <a:buFont typeface="Arial"/>
              <a:buChar char="•"/>
            </a:pPr>
            <a:r>
              <a:rPr b="0" i="0" lang="en-US" sz="2300" u="none" strike="noStrike">
                <a:solidFill>
                  <a:srgbClr val="FF0000"/>
                </a:solidFill>
                <a:latin typeface="Calibri"/>
                <a:ea typeface="Calibri"/>
                <a:cs typeface="Calibri"/>
                <a:sym typeface="Calibri"/>
              </a:rPr>
              <a:t>Submit the answer (</a:t>
            </a:r>
            <a:r>
              <a:rPr i="1" lang="en-US" sz="2200">
                <a:solidFill>
                  <a:srgbClr val="FF0000"/>
                </a:solidFill>
              </a:rPr>
              <a:t>y_pred_advanced.csv</a:t>
            </a:r>
            <a:r>
              <a:rPr b="0" i="0" lang="en-US" sz="2200" u="none" strike="noStrike">
                <a:solidFill>
                  <a:srgbClr val="FF0000"/>
                </a:solidFill>
                <a:latin typeface="Calibri"/>
                <a:ea typeface="Calibri"/>
                <a:cs typeface="Calibri"/>
                <a:sym typeface="Calibri"/>
              </a:rPr>
              <a:t>) to Kaggle .</a:t>
            </a:r>
            <a:endParaRPr b="0" sz="2200"/>
          </a:p>
        </p:txBody>
      </p:sp>
      <p:sp>
        <p:nvSpPr>
          <p:cNvPr id="213" name="Google Shape;213;g3195fa3c3a8_0_1"/>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214" name="Google Shape;214;g3195fa3c3a8_0_1"/>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215" name="Google Shape;215;g3195fa3c3a8_0_1"/>
          <p:cNvSpPr txBox="1"/>
          <p:nvPr/>
        </p:nvSpPr>
        <p:spPr>
          <a:xfrm>
            <a:off x="7542225" y="5864725"/>
            <a:ext cx="25038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y_pred_advanced.csv</a:t>
            </a:r>
            <a:endParaRPr sz="1800">
              <a:solidFill>
                <a:schemeClr val="dk1"/>
              </a:solidFill>
              <a:latin typeface="Calibri"/>
              <a:ea typeface="Calibri"/>
              <a:cs typeface="Calibri"/>
              <a:sym typeface="Calibri"/>
            </a:endParaRPr>
          </a:p>
        </p:txBody>
      </p:sp>
      <p:pic>
        <p:nvPicPr>
          <p:cNvPr id="216" name="Google Shape;216;g3195fa3c3a8_0_1"/>
          <p:cNvPicPr preferRelativeResize="0"/>
          <p:nvPr/>
        </p:nvPicPr>
        <p:blipFill>
          <a:blip r:embed="rId3">
            <a:alphaModFix/>
          </a:blip>
          <a:stretch>
            <a:fillRect/>
          </a:stretch>
        </p:blipFill>
        <p:spPr>
          <a:xfrm>
            <a:off x="7850725" y="1097875"/>
            <a:ext cx="1374164" cy="480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Goal</a:t>
            </a:r>
            <a:endParaRPr/>
          </a:p>
        </p:txBody>
      </p:sp>
      <p:sp>
        <p:nvSpPr>
          <p:cNvPr id="59" name="Google Shape;59;p2"/>
          <p:cNvSpPr txBox="1"/>
          <p:nvPr>
            <p:ph idx="1" type="body"/>
          </p:nvPr>
        </p:nvSpPr>
        <p:spPr>
          <a:xfrm>
            <a:off x="293688" y="1212912"/>
            <a:ext cx="9318600" cy="4432200"/>
          </a:xfrm>
          <a:prstGeom prst="rect">
            <a:avLst/>
          </a:prstGeom>
          <a:noFill/>
          <a:ln>
            <a:noFill/>
          </a:ln>
        </p:spPr>
        <p:txBody>
          <a:bodyPr anchorCtr="0" anchor="t" bIns="0" lIns="0" spcFirstLastPara="1" rIns="0" wrap="square" tIns="0">
            <a:normAutofit/>
          </a:bodyPr>
          <a:lstStyle/>
          <a:p>
            <a:pPr indent="-266700" lvl="0" marL="285750" rtl="0" algn="l">
              <a:lnSpc>
                <a:spcPct val="150000"/>
              </a:lnSpc>
              <a:spcBef>
                <a:spcPts val="0"/>
              </a:spcBef>
              <a:spcAft>
                <a:spcPts val="0"/>
              </a:spcAft>
              <a:buClr>
                <a:schemeClr val="dk1"/>
              </a:buClr>
              <a:buSzPts val="2500"/>
              <a:buFont typeface="Calibri"/>
              <a:buChar char="•"/>
            </a:pPr>
            <a:r>
              <a:rPr lang="en-US" sz="2500"/>
              <a:t>Build your own r</a:t>
            </a:r>
            <a:r>
              <a:rPr lang="en-US" sz="2500"/>
              <a:t>ecurrent neural network (RNN) by extending the previous Lab (Dense layer).</a:t>
            </a:r>
            <a:endParaRPr sz="2500"/>
          </a:p>
          <a:p>
            <a:pPr indent="-266700" lvl="0" marL="285750" rtl="0" algn="l">
              <a:lnSpc>
                <a:spcPct val="150000"/>
              </a:lnSpc>
              <a:spcBef>
                <a:spcPts val="500"/>
              </a:spcBef>
              <a:spcAft>
                <a:spcPts val="0"/>
              </a:spcAft>
              <a:buClr>
                <a:schemeClr val="dk1"/>
              </a:buClr>
              <a:buSzPts val="2500"/>
              <a:buFont typeface="Calibri"/>
              <a:buChar char="•"/>
            </a:pPr>
            <a:r>
              <a:rPr lang="en-US" sz="2500"/>
              <a:t>Implement certain functions required to build a RNN.</a:t>
            </a:r>
            <a:endParaRPr sz="2500"/>
          </a:p>
          <a:p>
            <a:pPr indent="-266700" lvl="0" marL="285750" rtl="0" algn="l">
              <a:lnSpc>
                <a:spcPct val="150000"/>
              </a:lnSpc>
              <a:spcBef>
                <a:spcPts val="500"/>
              </a:spcBef>
              <a:spcAft>
                <a:spcPts val="0"/>
              </a:spcAft>
              <a:buClr>
                <a:schemeClr val="dk1"/>
              </a:buClr>
              <a:buSzPts val="2500"/>
              <a:buFont typeface="Calibri"/>
              <a:buChar char="•"/>
            </a:pPr>
            <a:r>
              <a:rPr lang="en-US" sz="2500"/>
              <a:t>Understand how the forward propagation, backward propagation work in RNN.</a:t>
            </a:r>
            <a:endParaRPr sz="2500"/>
          </a:p>
          <a:p>
            <a:pPr indent="-266700" lvl="0" marL="285750" rtl="0" algn="l">
              <a:lnSpc>
                <a:spcPct val="150000"/>
              </a:lnSpc>
              <a:spcBef>
                <a:spcPts val="500"/>
              </a:spcBef>
              <a:spcAft>
                <a:spcPts val="0"/>
              </a:spcAft>
              <a:buClr>
                <a:schemeClr val="dk1"/>
              </a:buClr>
              <a:buSzPts val="2500"/>
              <a:buFont typeface="Calibri"/>
              <a:buChar char="•"/>
            </a:pPr>
            <a:r>
              <a:rPr lang="en-US" sz="2500"/>
              <a:t>Build a model using RNN layer to (1)</a:t>
            </a:r>
            <a:r>
              <a:rPr lang="en-US" sz="2500" u="sng"/>
              <a:t>model a </a:t>
            </a:r>
            <a:r>
              <a:rPr lang="en-US" sz="2400" u="sng"/>
              <a:t>Sinusoidal</a:t>
            </a:r>
            <a:r>
              <a:rPr lang="en-US" sz="2500" u="sng"/>
              <a:t> wave</a:t>
            </a:r>
            <a:r>
              <a:rPr lang="en-US" sz="2500"/>
              <a:t> and (2)</a:t>
            </a:r>
            <a:r>
              <a:rPr lang="en-US" sz="2500" u="sng"/>
              <a:t>classify human activity</a:t>
            </a:r>
            <a:r>
              <a:rPr lang="en-US" sz="2500"/>
              <a:t>.</a:t>
            </a:r>
            <a:endParaRPr sz="2500"/>
          </a:p>
        </p:txBody>
      </p:sp>
      <p:sp>
        <p:nvSpPr>
          <p:cNvPr id="60" name="Google Shape;60;p2"/>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61" name="Google Shape;61;p2"/>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Items for you</a:t>
            </a:r>
            <a:endParaRPr/>
          </a:p>
        </p:txBody>
      </p:sp>
      <p:sp>
        <p:nvSpPr>
          <p:cNvPr id="222" name="Google Shape;222;p13"/>
          <p:cNvSpPr txBox="1"/>
          <p:nvPr>
            <p:ph idx="1" type="body"/>
          </p:nvPr>
        </p:nvSpPr>
        <p:spPr>
          <a:xfrm>
            <a:off x="298450" y="1335087"/>
            <a:ext cx="9318600" cy="1985700"/>
          </a:xfrm>
          <a:prstGeom prst="rect">
            <a:avLst/>
          </a:prstGeom>
          <a:noFill/>
          <a:ln>
            <a:noFill/>
          </a:ln>
        </p:spPr>
        <p:txBody>
          <a:bodyPr anchorCtr="0" anchor="t" bIns="0" lIns="0" spcFirstLastPara="1" rIns="0" wrap="square" tIns="0">
            <a:spAutoFit/>
          </a:bodyPr>
          <a:lstStyle/>
          <a:p>
            <a:pPr indent="-285750" lvl="0" marL="285750" rtl="0" algn="l">
              <a:lnSpc>
                <a:spcPct val="145833"/>
              </a:lnSpc>
              <a:spcBef>
                <a:spcPts val="0"/>
              </a:spcBef>
              <a:spcAft>
                <a:spcPts val="0"/>
              </a:spcAft>
              <a:buClr>
                <a:schemeClr val="dk1"/>
              </a:buClr>
              <a:buSzPts val="2400"/>
              <a:buFont typeface="Arial"/>
              <a:buChar char="•"/>
            </a:pPr>
            <a:r>
              <a:rPr lang="en-US" sz="2400"/>
              <a:t>Template: </a:t>
            </a:r>
            <a:r>
              <a:rPr b="1" lang="en-US" sz="2400"/>
              <a:t>Lab6_template.ipynb</a:t>
            </a:r>
            <a:endParaRPr b="1" sz="2400"/>
          </a:p>
          <a:p>
            <a:pPr indent="-285750" lvl="0" marL="285750" rtl="0" algn="l">
              <a:lnSpc>
                <a:spcPct val="145833"/>
              </a:lnSpc>
              <a:spcBef>
                <a:spcPts val="0"/>
              </a:spcBef>
              <a:spcAft>
                <a:spcPts val="0"/>
              </a:spcAft>
              <a:buClr>
                <a:schemeClr val="dk1"/>
              </a:buClr>
              <a:buSzPts val="2400"/>
              <a:buFont typeface="Arial"/>
              <a:buChar char="•"/>
            </a:pPr>
            <a:r>
              <a:rPr lang="en-US" sz="2400"/>
              <a:t>Some files: </a:t>
            </a:r>
            <a:r>
              <a:rPr b="1" lang="en-US" sz="2400"/>
              <a:t>Dense.py, Activation.py, Loss.py &amp; Flatten.py (</a:t>
            </a:r>
            <a:r>
              <a:rPr lang="en-US" sz="2400"/>
              <a:t>You can paste the code you wrote in Lab4 &amp; Lab5 into these files). </a:t>
            </a:r>
            <a:endParaRPr/>
          </a:p>
          <a:p>
            <a:pPr indent="-133350" lvl="0" marL="285750" rtl="0" algn="l">
              <a:lnSpc>
                <a:spcPct val="145833"/>
              </a:lnSpc>
              <a:spcBef>
                <a:spcPts val="0"/>
              </a:spcBef>
              <a:spcAft>
                <a:spcPts val="0"/>
              </a:spcAft>
              <a:buClr>
                <a:schemeClr val="dk1"/>
              </a:buClr>
              <a:buSzPts val="2400"/>
              <a:buFont typeface="Arial"/>
              <a:buNone/>
            </a:pPr>
            <a:r>
              <a:t/>
            </a:r>
            <a:endParaRPr sz="2400"/>
          </a:p>
        </p:txBody>
      </p:sp>
      <p:sp>
        <p:nvSpPr>
          <p:cNvPr id="223" name="Google Shape;223;p13"/>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224" name="Google Shape;224;p13"/>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Template</a:t>
            </a:r>
            <a:endParaRPr/>
          </a:p>
        </p:txBody>
      </p:sp>
      <p:sp>
        <p:nvSpPr>
          <p:cNvPr id="230" name="Google Shape;230;p14"/>
          <p:cNvSpPr txBox="1"/>
          <p:nvPr>
            <p:ph idx="1" type="body"/>
          </p:nvPr>
        </p:nvSpPr>
        <p:spPr>
          <a:xfrm>
            <a:off x="298450" y="1335087"/>
            <a:ext cx="9318600" cy="1172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Except for the imported packages in the template, you cannot use any other packages.</a:t>
            </a:r>
            <a:endParaRPr sz="2400"/>
          </a:p>
          <a:p>
            <a:pPr indent="0" lvl="0" marL="0" rtl="0" algn="l">
              <a:lnSpc>
                <a:spcPct val="100000"/>
              </a:lnSpc>
              <a:spcBef>
                <a:spcPts val="500"/>
              </a:spcBef>
              <a:spcAft>
                <a:spcPts val="0"/>
              </a:spcAft>
              <a:buSzPts val="1400"/>
              <a:buNone/>
            </a:pPr>
            <a:r>
              <a:rPr lang="en-US" sz="2400"/>
              <a:t>Remember to save the code file to </a:t>
            </a:r>
            <a:r>
              <a:rPr b="1" lang="en-US" sz="2400"/>
              <a:t>Lab6.ipynb</a:t>
            </a:r>
            <a:endParaRPr/>
          </a:p>
        </p:txBody>
      </p:sp>
      <p:sp>
        <p:nvSpPr>
          <p:cNvPr id="231" name="Google Shape;231;p14"/>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232" name="Google Shape;232;p14"/>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descr="A white background with black text&#10;&#10;Description automatically generated" id="233" name="Google Shape;233;p14"/>
          <p:cNvPicPr preferRelativeResize="0"/>
          <p:nvPr/>
        </p:nvPicPr>
        <p:blipFill rotWithShape="1">
          <a:blip r:embed="rId3">
            <a:alphaModFix/>
          </a:blip>
          <a:srcRect b="0" l="0" r="0" t="0"/>
          <a:stretch/>
        </p:blipFill>
        <p:spPr>
          <a:xfrm>
            <a:off x="508652" y="2987618"/>
            <a:ext cx="8888696" cy="17209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i="1" lang="en-US" sz="4000" u="none" cap="none" strike="noStrike">
                <a:solidFill>
                  <a:srgbClr val="006699"/>
                </a:solidFill>
                <a:latin typeface="Calibri"/>
                <a:ea typeface="Calibri"/>
                <a:cs typeface="Calibri"/>
                <a:sym typeface="Calibri"/>
              </a:rPr>
              <a:t>Kaggle</a:t>
            </a:r>
            <a:endParaRPr/>
          </a:p>
        </p:txBody>
      </p:sp>
      <p:sp>
        <p:nvSpPr>
          <p:cNvPr id="239" name="Google Shape;239;p16"/>
          <p:cNvSpPr txBox="1"/>
          <p:nvPr>
            <p:ph idx="1" type="body"/>
          </p:nvPr>
        </p:nvSpPr>
        <p:spPr>
          <a:xfrm>
            <a:off x="298450" y="1335087"/>
            <a:ext cx="9318600" cy="802800"/>
          </a:xfrm>
          <a:prstGeom prst="rect">
            <a:avLst/>
          </a:prstGeom>
          <a:noFill/>
          <a:ln>
            <a:noFill/>
          </a:ln>
        </p:spPr>
        <p:txBody>
          <a:bodyPr anchorCtr="0" anchor="t" bIns="0" lIns="0" spcFirstLastPara="1" rIns="0" wrap="square" tIns="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Please register your account.</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Click the ‘Join competition’ button to join.</a:t>
            </a:r>
            <a:endParaRPr b="0" i="0" sz="2400" u="none" cap="none" strike="noStrike">
              <a:solidFill>
                <a:schemeClr val="dk1"/>
              </a:solidFill>
              <a:latin typeface="Calibri"/>
              <a:ea typeface="Calibri"/>
              <a:cs typeface="Calibri"/>
              <a:sym typeface="Calibri"/>
            </a:endParaRPr>
          </a:p>
        </p:txBody>
      </p:sp>
      <p:sp>
        <p:nvSpPr>
          <p:cNvPr id="240" name="Google Shape;240;p16"/>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241" name="Google Shape;241;p16"/>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id="242" name="Google Shape;242;p16"/>
          <p:cNvPicPr preferRelativeResize="0"/>
          <p:nvPr/>
        </p:nvPicPr>
        <p:blipFill>
          <a:blip r:embed="rId3">
            <a:alphaModFix/>
          </a:blip>
          <a:stretch>
            <a:fillRect/>
          </a:stretch>
        </p:blipFill>
        <p:spPr>
          <a:xfrm>
            <a:off x="478175" y="2585614"/>
            <a:ext cx="9138898" cy="1686773"/>
          </a:xfrm>
          <a:prstGeom prst="rect">
            <a:avLst/>
          </a:prstGeom>
          <a:noFill/>
          <a:ln>
            <a:noFill/>
          </a:ln>
        </p:spPr>
      </p:pic>
      <p:sp>
        <p:nvSpPr>
          <p:cNvPr id="243" name="Google Shape;243;p16"/>
          <p:cNvSpPr/>
          <p:nvPr/>
        </p:nvSpPr>
        <p:spPr>
          <a:xfrm>
            <a:off x="7702950" y="2272025"/>
            <a:ext cx="1588500" cy="1014000"/>
          </a:xfrm>
          <a:prstGeom prst="ellipse">
            <a:avLst/>
          </a:prstGeom>
          <a:noFill/>
          <a:ln cap="flat" cmpd="sng" w="25400">
            <a:solidFill>
              <a:srgbClr val="FF0000"/>
            </a:solidFill>
            <a:prstDash val="solid"/>
            <a:miter lim="400000"/>
            <a:headEnd len="sm" w="sm" type="none"/>
            <a:tailEnd len="sm" w="sm" type="none"/>
          </a:ln>
          <a:effectLst>
            <a:outerShdw blurRad="38100" rotWithShape="0" dir="5400000" dist="23000">
              <a:srgbClr val="000000">
                <a:alpha val="33333"/>
              </a:srgbClr>
            </a:outerShdw>
          </a:effectLst>
        </p:spPr>
        <p:txBody>
          <a:bodyPr anchorCtr="0" anchor="ctr" bIns="37125" lIns="37125" spcFirstLastPara="1" rIns="37125" wrap="square" tIns="37125">
            <a:noAutofit/>
          </a:bodyPr>
          <a:lstStyle/>
          <a:p>
            <a:pPr indent="0" lvl="0" marL="0" marR="0" rtl="0" algn="l">
              <a:lnSpc>
                <a:spcPct val="100000"/>
              </a:lnSpc>
              <a:spcBef>
                <a:spcPts val="0"/>
              </a:spcBef>
              <a:spcAft>
                <a:spcPts val="0"/>
              </a:spcAft>
              <a:buClr>
                <a:schemeClr val="dk1"/>
              </a:buClr>
              <a:buSzPts val="1138"/>
              <a:buFont typeface="Calibri"/>
              <a:buNone/>
            </a:pPr>
            <a:r>
              <a:t/>
            </a:r>
            <a:endParaRPr b="0" i="0" sz="1138" u="none" cap="none" strike="noStrike">
              <a:solidFill>
                <a:srgbClr val="000000"/>
              </a:solidFill>
              <a:latin typeface="Arial"/>
              <a:ea typeface="Arial"/>
              <a:cs typeface="Arial"/>
              <a:sym typeface="Arial"/>
            </a:endParaRPr>
          </a:p>
        </p:txBody>
      </p:sp>
      <p:pic>
        <p:nvPicPr>
          <p:cNvPr id="244" name="Google Shape;244;p16"/>
          <p:cNvPicPr preferRelativeResize="0"/>
          <p:nvPr/>
        </p:nvPicPr>
        <p:blipFill>
          <a:blip r:embed="rId4">
            <a:alphaModFix/>
          </a:blip>
          <a:stretch>
            <a:fillRect/>
          </a:stretch>
        </p:blipFill>
        <p:spPr>
          <a:xfrm>
            <a:off x="478175" y="4375850"/>
            <a:ext cx="9138898" cy="1686775"/>
          </a:xfrm>
          <a:prstGeom prst="rect">
            <a:avLst/>
          </a:prstGeom>
          <a:noFill/>
          <a:ln>
            <a:noFill/>
          </a:ln>
        </p:spPr>
      </p:pic>
      <p:sp>
        <p:nvSpPr>
          <p:cNvPr id="245" name="Google Shape;245;p16"/>
          <p:cNvSpPr/>
          <p:nvPr/>
        </p:nvSpPr>
        <p:spPr>
          <a:xfrm>
            <a:off x="7702950" y="4065000"/>
            <a:ext cx="1588500" cy="1014000"/>
          </a:xfrm>
          <a:prstGeom prst="ellipse">
            <a:avLst/>
          </a:prstGeom>
          <a:noFill/>
          <a:ln cap="flat" cmpd="sng" w="25400">
            <a:solidFill>
              <a:srgbClr val="FF0000"/>
            </a:solidFill>
            <a:prstDash val="solid"/>
            <a:miter lim="400000"/>
            <a:headEnd len="sm" w="sm" type="none"/>
            <a:tailEnd len="sm" w="sm" type="none"/>
          </a:ln>
          <a:effectLst>
            <a:outerShdw blurRad="38100" rotWithShape="0" dir="5400000" dist="23000">
              <a:srgbClr val="000000">
                <a:alpha val="33330"/>
              </a:srgbClr>
            </a:outerShdw>
          </a:effectLst>
        </p:spPr>
        <p:txBody>
          <a:bodyPr anchorCtr="0" anchor="ctr" bIns="37125" lIns="37125" spcFirstLastPara="1" rIns="37125" wrap="square" tIns="37125">
            <a:noAutofit/>
          </a:bodyPr>
          <a:lstStyle/>
          <a:p>
            <a:pPr indent="0" lvl="0" marL="0" marR="0" rtl="0" algn="l">
              <a:lnSpc>
                <a:spcPct val="100000"/>
              </a:lnSpc>
              <a:spcBef>
                <a:spcPts val="0"/>
              </a:spcBef>
              <a:spcAft>
                <a:spcPts val="0"/>
              </a:spcAft>
              <a:buClr>
                <a:schemeClr val="dk1"/>
              </a:buClr>
              <a:buSzPts val="1138"/>
              <a:buFont typeface="Calibri"/>
              <a:buNone/>
            </a:pPr>
            <a:r>
              <a:t/>
            </a:r>
            <a:endParaRPr b="0" i="0" sz="1138"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6699"/>
              </a:buClr>
              <a:buSzPts val="1400"/>
              <a:buFont typeface="Calibri"/>
              <a:buNone/>
            </a:pPr>
            <a:r>
              <a:rPr lang="en-US">
                <a:latin typeface="Calibri"/>
                <a:ea typeface="Calibri"/>
                <a:cs typeface="Calibri"/>
                <a:sym typeface="Calibri"/>
              </a:rPr>
              <a:t>Kaggle</a:t>
            </a:r>
            <a:endParaRPr>
              <a:latin typeface="Calibri"/>
              <a:ea typeface="Calibri"/>
              <a:cs typeface="Calibri"/>
              <a:sym typeface="Calibri"/>
            </a:endParaRPr>
          </a:p>
        </p:txBody>
      </p:sp>
      <p:sp>
        <p:nvSpPr>
          <p:cNvPr id="251" name="Google Shape;251;p17"/>
          <p:cNvSpPr txBox="1"/>
          <p:nvPr/>
        </p:nvSpPr>
        <p:spPr>
          <a:xfrm>
            <a:off x="383540" y="1666913"/>
            <a:ext cx="5205300" cy="4838100"/>
          </a:xfrm>
          <a:prstGeom prst="rect">
            <a:avLst/>
          </a:prstGeom>
          <a:noFill/>
          <a:ln>
            <a:noFill/>
          </a:ln>
        </p:spPr>
        <p:txBody>
          <a:bodyPr anchorCtr="0" anchor="t" bIns="37100" lIns="37100" spcFirstLastPara="1" rIns="37100" wrap="square" tIns="37100">
            <a:noAutofit/>
          </a:bodyPr>
          <a:lstStyle/>
          <a:p>
            <a:pPr indent="-342900" lvl="0" marL="571500" marR="0" rtl="0" algn="l">
              <a:lnSpc>
                <a:spcPct val="100000"/>
              </a:lnSpc>
              <a:spcBef>
                <a:spcPts val="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After joining the competition, you should change your team's name (each student is a team) to your </a:t>
            </a:r>
            <a:r>
              <a:rPr b="1" i="0" lang="en-US" sz="2400" u="none" cap="none" strike="noStrike">
                <a:solidFill>
                  <a:srgbClr val="C00000"/>
                </a:solidFill>
                <a:latin typeface="Calibri"/>
                <a:ea typeface="Calibri"/>
                <a:cs typeface="Calibri"/>
                <a:sym typeface="Calibri"/>
              </a:rPr>
              <a:t>student ID</a:t>
            </a:r>
            <a:r>
              <a:rPr b="1" i="0" lang="en-US" sz="24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0" marL="571500" marR="0" rtl="0" algn="l">
              <a:lnSpc>
                <a:spcPct val="100000"/>
              </a:lnSpc>
              <a:spcBef>
                <a:spcPts val="500"/>
              </a:spcBef>
              <a:spcAft>
                <a:spcPts val="0"/>
              </a:spcAft>
              <a:buClr>
                <a:srgbClr val="000000"/>
              </a:buClr>
              <a:buSzPts val="2400"/>
              <a:buFont typeface="Arial"/>
              <a:buChar char="•"/>
            </a:pPr>
            <a:r>
              <a:rPr b="1" i="0" lang="en-US" sz="2400" u="none" cap="none" strike="noStrike">
                <a:solidFill>
                  <a:schemeClr val="dk1"/>
                </a:solidFill>
                <a:latin typeface="Calibri"/>
                <a:ea typeface="Calibri"/>
                <a:cs typeface="Calibri"/>
                <a:sym typeface="Calibri"/>
              </a:rPr>
              <a:t>Please remember to </a:t>
            </a:r>
            <a:r>
              <a:rPr b="1" i="0" lang="en-US" sz="2400" u="none" cap="none" strike="noStrike">
                <a:solidFill>
                  <a:srgbClr val="C00000"/>
                </a:solidFill>
                <a:latin typeface="Calibri"/>
                <a:ea typeface="Calibri"/>
                <a:cs typeface="Calibri"/>
                <a:sym typeface="Calibri"/>
              </a:rPr>
              <a:t>SAVE CHANGES</a:t>
            </a:r>
            <a:endParaRPr b="0" i="0" sz="1800" u="none" cap="none" strike="noStrike">
              <a:solidFill>
                <a:schemeClr val="dk1"/>
              </a:solidFill>
              <a:latin typeface="Calibri"/>
              <a:ea typeface="Calibri"/>
              <a:cs typeface="Calibri"/>
              <a:sym typeface="Calibri"/>
            </a:endParaRPr>
          </a:p>
          <a:p>
            <a:pPr indent="-342900" lvl="0" marL="571500" marR="0" rtl="0" algn="l">
              <a:lnSpc>
                <a:spcPct val="100000"/>
              </a:lnSpc>
              <a:spcBef>
                <a:spcPts val="50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You can submit </a:t>
            </a:r>
            <a:r>
              <a:rPr lang="en-US" sz="2400">
                <a:solidFill>
                  <a:schemeClr val="dk1"/>
                </a:solidFill>
                <a:latin typeface="Calibri"/>
                <a:ea typeface="Calibri"/>
                <a:cs typeface="Calibri"/>
                <a:sym typeface="Calibri"/>
              </a:rPr>
              <a:t>100</a:t>
            </a:r>
            <a:r>
              <a:rPr b="0" i="0" lang="en-US" sz="2400" u="none" cap="none" strike="noStrike">
                <a:solidFill>
                  <a:schemeClr val="dk1"/>
                </a:solidFill>
                <a:latin typeface="Calibri"/>
                <a:ea typeface="Calibri"/>
                <a:cs typeface="Calibri"/>
                <a:sym typeface="Calibri"/>
              </a:rPr>
              <a:t> times per day.</a:t>
            </a:r>
            <a:endParaRPr b="0" i="0" sz="1800" u="none" cap="none" strike="noStrike">
              <a:solidFill>
                <a:schemeClr val="dk1"/>
              </a:solidFill>
              <a:latin typeface="Calibri"/>
              <a:ea typeface="Calibri"/>
              <a:cs typeface="Calibri"/>
              <a:sym typeface="Calibri"/>
            </a:endParaRPr>
          </a:p>
          <a:p>
            <a:pPr indent="0" lvl="0" marL="228600" marR="0" rtl="0" algn="l">
              <a:lnSpc>
                <a:spcPct val="100000"/>
              </a:lnSpc>
              <a:spcBef>
                <a:spcPts val="5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228600" marR="0" rtl="0" algn="l">
              <a:lnSpc>
                <a:spcPct val="100000"/>
              </a:lnSpc>
              <a:spcBef>
                <a:spcPts val="5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228600" marR="0" rtl="0" algn="l">
              <a:lnSpc>
                <a:spcPct val="100000"/>
              </a:lnSpc>
              <a:spcBef>
                <a:spcPts val="500"/>
              </a:spcBef>
              <a:spcAft>
                <a:spcPts val="50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Notes: </a:t>
            </a:r>
            <a:r>
              <a:rPr b="0" i="0" lang="en-US" sz="2400" u="none" cap="none" strike="noStrike">
                <a:solidFill>
                  <a:schemeClr val="dk1"/>
                </a:solidFill>
                <a:latin typeface="Calibri"/>
                <a:ea typeface="Calibri"/>
                <a:cs typeface="Calibri"/>
                <a:sym typeface="Calibri"/>
              </a:rPr>
              <a:t>Please verify your team's name on the leaderboard - changing profile name does not change team name.</a:t>
            </a:r>
            <a:endParaRPr b="0" i="0" sz="1800" u="none" cap="none" strike="noStrike">
              <a:solidFill>
                <a:schemeClr val="dk1"/>
              </a:solidFill>
              <a:latin typeface="Calibri"/>
              <a:ea typeface="Calibri"/>
              <a:cs typeface="Calibri"/>
              <a:sym typeface="Calibri"/>
            </a:endParaRPr>
          </a:p>
        </p:txBody>
      </p:sp>
      <p:pic>
        <p:nvPicPr>
          <p:cNvPr id="252" name="Google Shape;252;p17"/>
          <p:cNvPicPr preferRelativeResize="0"/>
          <p:nvPr/>
        </p:nvPicPr>
        <p:blipFill rotWithShape="1">
          <a:blip r:embed="rId3">
            <a:alphaModFix/>
          </a:blip>
          <a:srcRect b="0" l="0" r="0" t="0"/>
          <a:stretch/>
        </p:blipFill>
        <p:spPr>
          <a:xfrm>
            <a:off x="5938095" y="1688930"/>
            <a:ext cx="3604635" cy="3874167"/>
          </a:xfrm>
          <a:prstGeom prst="rect">
            <a:avLst/>
          </a:prstGeom>
          <a:noFill/>
          <a:ln>
            <a:noFill/>
          </a:ln>
        </p:spPr>
      </p:pic>
      <p:sp>
        <p:nvSpPr>
          <p:cNvPr id="253" name="Google Shape;253;p17"/>
          <p:cNvSpPr/>
          <p:nvPr/>
        </p:nvSpPr>
        <p:spPr>
          <a:xfrm>
            <a:off x="7838863" y="1592791"/>
            <a:ext cx="633263" cy="485306"/>
          </a:xfrm>
          <a:prstGeom prst="ellipse">
            <a:avLst/>
          </a:prstGeom>
          <a:noFill/>
          <a:ln cap="flat" cmpd="sng" w="25400">
            <a:solidFill>
              <a:schemeClr val="accent2"/>
            </a:solidFill>
            <a:prstDash val="solid"/>
            <a:miter lim="400000"/>
            <a:headEnd len="sm" w="sm" type="none"/>
            <a:tailEnd len="sm" w="sm" type="none"/>
          </a:ln>
          <a:effectLst>
            <a:outerShdw blurRad="38100" rotWithShape="0" dir="5400000" dist="23000">
              <a:srgbClr val="000000">
                <a:alpha val="33333"/>
              </a:srgbClr>
            </a:outerShdw>
          </a:effectLst>
        </p:spPr>
        <p:txBody>
          <a:bodyPr anchorCtr="0" anchor="ctr" bIns="37125" lIns="37125" spcFirstLastPara="1" rIns="37125" wrap="square" tIns="37125">
            <a:noAutofit/>
          </a:bodyPr>
          <a:lstStyle/>
          <a:p>
            <a:pPr indent="0" lvl="0" marL="0" marR="0" rtl="0" algn="l">
              <a:lnSpc>
                <a:spcPct val="100000"/>
              </a:lnSpc>
              <a:spcBef>
                <a:spcPts val="0"/>
              </a:spcBef>
              <a:spcAft>
                <a:spcPts val="0"/>
              </a:spcAft>
              <a:buClr>
                <a:schemeClr val="dk1"/>
              </a:buClr>
              <a:buSzPts val="1138"/>
              <a:buFont typeface="Calibri"/>
              <a:buNone/>
            </a:pPr>
            <a:r>
              <a:t/>
            </a:r>
            <a:endParaRPr b="0" i="0" sz="1138" u="none" cap="none" strike="noStrike">
              <a:solidFill>
                <a:srgbClr val="000000"/>
              </a:solidFill>
              <a:latin typeface="Arial"/>
              <a:ea typeface="Arial"/>
              <a:cs typeface="Arial"/>
              <a:sym typeface="Arial"/>
            </a:endParaRPr>
          </a:p>
        </p:txBody>
      </p:sp>
      <p:sp>
        <p:nvSpPr>
          <p:cNvPr id="254" name="Google Shape;254;p17"/>
          <p:cNvSpPr/>
          <p:nvPr/>
        </p:nvSpPr>
        <p:spPr>
          <a:xfrm>
            <a:off x="5938104" y="2692729"/>
            <a:ext cx="1567069" cy="589144"/>
          </a:xfrm>
          <a:prstGeom prst="ellipse">
            <a:avLst/>
          </a:prstGeom>
          <a:noFill/>
          <a:ln cap="flat" cmpd="sng" w="25400">
            <a:solidFill>
              <a:schemeClr val="accent2"/>
            </a:solidFill>
            <a:prstDash val="solid"/>
            <a:miter lim="400000"/>
            <a:headEnd len="sm" w="sm" type="none"/>
            <a:tailEnd len="sm" w="sm" type="none"/>
          </a:ln>
          <a:effectLst>
            <a:outerShdw blurRad="38100" rotWithShape="0" dir="5400000" dist="23000">
              <a:srgbClr val="000000">
                <a:alpha val="33333"/>
              </a:srgbClr>
            </a:outerShdw>
          </a:effectLst>
        </p:spPr>
        <p:txBody>
          <a:bodyPr anchorCtr="0" anchor="ctr" bIns="37125" lIns="37125" spcFirstLastPara="1" rIns="37125" wrap="square" tIns="37125">
            <a:noAutofit/>
          </a:bodyPr>
          <a:lstStyle/>
          <a:p>
            <a:pPr indent="0" lvl="0" marL="0" marR="0" rtl="0" algn="l">
              <a:lnSpc>
                <a:spcPct val="100000"/>
              </a:lnSpc>
              <a:spcBef>
                <a:spcPts val="0"/>
              </a:spcBef>
              <a:spcAft>
                <a:spcPts val="0"/>
              </a:spcAft>
              <a:buClr>
                <a:schemeClr val="dk1"/>
              </a:buClr>
              <a:buSzPts val="1138"/>
              <a:buFont typeface="Calibri"/>
              <a:buNone/>
            </a:pPr>
            <a:r>
              <a:t/>
            </a:r>
            <a:endParaRPr b="0" i="0" sz="1138" u="none" cap="none" strike="noStrike">
              <a:solidFill>
                <a:srgbClr val="000000"/>
              </a:solidFill>
              <a:latin typeface="Arial"/>
              <a:ea typeface="Arial"/>
              <a:cs typeface="Arial"/>
              <a:sym typeface="Arial"/>
            </a:endParaRPr>
          </a:p>
        </p:txBody>
      </p:sp>
      <p:sp>
        <p:nvSpPr>
          <p:cNvPr id="255" name="Google Shape;255;p17"/>
          <p:cNvSpPr/>
          <p:nvPr/>
        </p:nvSpPr>
        <p:spPr>
          <a:xfrm>
            <a:off x="5862841" y="5142542"/>
            <a:ext cx="936488" cy="485306"/>
          </a:xfrm>
          <a:prstGeom prst="ellipse">
            <a:avLst/>
          </a:prstGeom>
          <a:noFill/>
          <a:ln cap="flat" cmpd="sng" w="25400">
            <a:solidFill>
              <a:schemeClr val="accent2"/>
            </a:solidFill>
            <a:prstDash val="solid"/>
            <a:miter lim="400000"/>
            <a:headEnd len="sm" w="sm" type="none"/>
            <a:tailEnd len="sm" w="sm" type="none"/>
          </a:ln>
          <a:effectLst>
            <a:outerShdw blurRad="38100" rotWithShape="0" dir="5400000" dist="23000">
              <a:srgbClr val="000000">
                <a:alpha val="33725"/>
              </a:srgbClr>
            </a:outerShdw>
          </a:effectLst>
        </p:spPr>
        <p:txBody>
          <a:bodyPr anchorCtr="0" anchor="ctr" bIns="37125" lIns="37125" spcFirstLastPara="1" rIns="37125" wrap="square" tIns="37125">
            <a:noAutofit/>
          </a:bodyPr>
          <a:lstStyle/>
          <a:p>
            <a:pPr indent="0" lvl="0" marL="0" marR="0" rtl="0" algn="l">
              <a:lnSpc>
                <a:spcPct val="100000"/>
              </a:lnSpc>
              <a:spcBef>
                <a:spcPts val="0"/>
              </a:spcBef>
              <a:spcAft>
                <a:spcPts val="0"/>
              </a:spcAft>
              <a:buClr>
                <a:schemeClr val="dk1"/>
              </a:buClr>
              <a:buSzPts val="1138"/>
              <a:buFont typeface="Calibri"/>
              <a:buNone/>
            </a:pPr>
            <a:r>
              <a:t/>
            </a:r>
            <a:endParaRPr b="0" i="0" sz="1138" u="none" cap="none" strike="noStrike">
              <a:solidFill>
                <a:srgbClr val="000000"/>
              </a:solidFill>
              <a:latin typeface="Arial"/>
              <a:ea typeface="Arial"/>
              <a:cs typeface="Arial"/>
              <a:sym typeface="Arial"/>
            </a:endParaRPr>
          </a:p>
        </p:txBody>
      </p:sp>
      <p:sp>
        <p:nvSpPr>
          <p:cNvPr id="256" name="Google Shape;256;p17"/>
          <p:cNvSpPr txBox="1"/>
          <p:nvPr>
            <p:ph idx="12" type="sldNum"/>
          </p:nvPr>
        </p:nvSpPr>
        <p:spPr>
          <a:xfrm>
            <a:off x="9410699" y="6377940"/>
            <a:ext cx="443929" cy="254237"/>
          </a:xfrm>
          <a:prstGeom prst="rect">
            <a:avLst/>
          </a:prstGeom>
          <a:noFill/>
          <a:ln>
            <a:noFill/>
          </a:ln>
        </p:spPr>
        <p:txBody>
          <a:bodyPr anchorCtr="0" anchor="t" bIns="0" lIns="0" spcFirstLastPara="1" rIns="0" wrap="square" tIns="0">
            <a:spAutoFit/>
          </a:bodyPr>
          <a:lstStyle/>
          <a:p>
            <a:pPr indent="0" lvl="0" marL="38100" marR="0" rtl="0" algn="l">
              <a:lnSpc>
                <a:spcPct val="117857"/>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5E574E"/>
                </a:solidFill>
                <a:latin typeface="Arial"/>
                <a:ea typeface="Arial"/>
                <a:cs typeface="Arial"/>
                <a:sym typeface="Arial"/>
              </a:rPr>
              <a:t>‹#›</a:t>
            </a:fld>
            <a:endParaRPr b="0" i="0" sz="1400" u="none" cap="none" strike="noStrike">
              <a:solidFill>
                <a:srgbClr val="5E574E"/>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6699"/>
              </a:buClr>
              <a:buSzPts val="1400"/>
              <a:buFont typeface="Calibri"/>
              <a:buNone/>
            </a:pPr>
            <a:r>
              <a:rPr lang="en-US">
                <a:latin typeface="Calibri"/>
                <a:ea typeface="Calibri"/>
                <a:cs typeface="Calibri"/>
                <a:sym typeface="Calibri"/>
              </a:rPr>
              <a:t>Kaggle</a:t>
            </a:r>
            <a:endParaRPr>
              <a:latin typeface="Calibri"/>
              <a:ea typeface="Calibri"/>
              <a:cs typeface="Calibri"/>
              <a:sym typeface="Calibri"/>
            </a:endParaRPr>
          </a:p>
        </p:txBody>
      </p:sp>
      <p:sp>
        <p:nvSpPr>
          <p:cNvPr id="262" name="Google Shape;262;p18"/>
          <p:cNvSpPr txBox="1"/>
          <p:nvPr/>
        </p:nvSpPr>
        <p:spPr>
          <a:xfrm>
            <a:off x="383540" y="1666913"/>
            <a:ext cx="9138918" cy="4838091"/>
          </a:xfrm>
          <a:prstGeom prst="rect">
            <a:avLst/>
          </a:prstGeom>
          <a:noFill/>
          <a:ln>
            <a:noFill/>
          </a:ln>
        </p:spPr>
        <p:txBody>
          <a:bodyPr anchorCtr="0" anchor="t" bIns="37100" lIns="37100" spcFirstLastPara="1" rIns="37100" wrap="square" tIns="37100">
            <a:noAutofit/>
          </a:bodyPr>
          <a:lstStyle/>
          <a:p>
            <a:pPr indent="0" lvl="0" marL="228600" marR="0" rtl="0" algn="l">
              <a:lnSpc>
                <a:spcPct val="100000"/>
              </a:lnSpc>
              <a:spcBef>
                <a:spcPts val="0"/>
              </a:spcBef>
              <a:spcAft>
                <a:spcPts val="500"/>
              </a:spcAft>
              <a:buClr>
                <a:srgbClr val="000000"/>
              </a:buClr>
              <a:buSzPts val="1400"/>
              <a:buFont typeface="Arial"/>
              <a:buNone/>
            </a:pPr>
            <a:r>
              <a:rPr b="0" i="0" lang="en-US" sz="2400" u="none" cap="none" strike="noStrike">
                <a:solidFill>
                  <a:schemeClr val="dk1"/>
                </a:solidFill>
                <a:latin typeface="Calibri"/>
                <a:ea typeface="Calibri"/>
                <a:cs typeface="Calibri"/>
                <a:sym typeface="Calibri"/>
              </a:rPr>
              <a:t>You can manually select up to 1 submission that will count towards your final leaderboard score. If no submission is selected, Kaggle will automatically select your submission with the best public score.</a:t>
            </a:r>
            <a:endParaRPr b="0" i="0" sz="2400" u="none" cap="none" strike="noStrike">
              <a:solidFill>
                <a:schemeClr val="dk1"/>
              </a:solidFill>
              <a:latin typeface="Calibri"/>
              <a:ea typeface="Calibri"/>
              <a:cs typeface="Calibri"/>
              <a:sym typeface="Calibri"/>
            </a:endParaRPr>
          </a:p>
        </p:txBody>
      </p:sp>
      <p:sp>
        <p:nvSpPr>
          <p:cNvPr id="263" name="Google Shape;263;p18"/>
          <p:cNvSpPr txBox="1"/>
          <p:nvPr>
            <p:ph idx="12" type="sldNum"/>
          </p:nvPr>
        </p:nvSpPr>
        <p:spPr>
          <a:xfrm>
            <a:off x="9410699" y="6377940"/>
            <a:ext cx="443929" cy="254237"/>
          </a:xfrm>
          <a:prstGeom prst="rect">
            <a:avLst/>
          </a:prstGeom>
          <a:noFill/>
          <a:ln>
            <a:noFill/>
          </a:ln>
        </p:spPr>
        <p:txBody>
          <a:bodyPr anchorCtr="0" anchor="t" bIns="0" lIns="0" spcFirstLastPara="1" rIns="0" wrap="square" tIns="0">
            <a:spAutoFit/>
          </a:bodyPr>
          <a:lstStyle/>
          <a:p>
            <a:pPr indent="0" lvl="0" marL="38100" marR="0" rtl="0" algn="l">
              <a:lnSpc>
                <a:spcPct val="117857"/>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5E574E"/>
                </a:solidFill>
                <a:latin typeface="Arial"/>
                <a:ea typeface="Arial"/>
                <a:cs typeface="Arial"/>
                <a:sym typeface="Arial"/>
              </a:rPr>
              <a:t>‹#›</a:t>
            </a:fld>
            <a:endParaRPr b="0" i="0" sz="1400" u="none" cap="none" strike="noStrike">
              <a:solidFill>
                <a:srgbClr val="5E574E"/>
              </a:solidFill>
              <a:latin typeface="Arial"/>
              <a:ea typeface="Arial"/>
              <a:cs typeface="Arial"/>
              <a:sym typeface="Arial"/>
            </a:endParaRPr>
          </a:p>
        </p:txBody>
      </p:sp>
      <p:pic>
        <p:nvPicPr>
          <p:cNvPr id="264" name="Google Shape;264;p18"/>
          <p:cNvPicPr preferRelativeResize="0"/>
          <p:nvPr/>
        </p:nvPicPr>
        <p:blipFill rotWithShape="1">
          <a:blip r:embed="rId3">
            <a:alphaModFix/>
          </a:blip>
          <a:srcRect b="0" l="0" r="0" t="0"/>
          <a:stretch/>
        </p:blipFill>
        <p:spPr>
          <a:xfrm>
            <a:off x="85491" y="2937331"/>
            <a:ext cx="4787062" cy="238120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65" name="Google Shape;265;p18"/>
          <p:cNvPicPr preferRelativeResize="0"/>
          <p:nvPr/>
        </p:nvPicPr>
        <p:blipFill rotWithShape="1">
          <a:blip r:embed="rId4">
            <a:alphaModFix/>
          </a:blip>
          <a:srcRect b="1135" l="0" r="0" t="0"/>
          <a:stretch/>
        </p:blipFill>
        <p:spPr>
          <a:xfrm>
            <a:off x="5033445" y="2937332"/>
            <a:ext cx="4787062" cy="238120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66" name="Google Shape;266;p18"/>
          <p:cNvSpPr txBox="1"/>
          <p:nvPr/>
        </p:nvSpPr>
        <p:spPr>
          <a:xfrm>
            <a:off x="6767180" y="5540461"/>
            <a:ext cx="13195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Auto-selection</a:t>
            </a:r>
            <a:endParaRPr b="0" i="0" sz="1400" u="none" cap="none" strike="noStrike">
              <a:solidFill>
                <a:srgbClr val="000000"/>
              </a:solidFill>
              <a:latin typeface="Arial"/>
              <a:ea typeface="Arial"/>
              <a:cs typeface="Arial"/>
              <a:sym typeface="Arial"/>
            </a:endParaRPr>
          </a:p>
        </p:txBody>
      </p:sp>
      <p:sp>
        <p:nvSpPr>
          <p:cNvPr id="267" name="Google Shape;267;p18"/>
          <p:cNvSpPr txBox="1"/>
          <p:nvPr/>
        </p:nvSpPr>
        <p:spPr>
          <a:xfrm>
            <a:off x="1819226" y="5544530"/>
            <a:ext cx="1537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Manual-selection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Report </a:t>
            </a:r>
            <a:endParaRPr>
              <a:latin typeface="Calibri"/>
              <a:ea typeface="Calibri"/>
              <a:cs typeface="Calibri"/>
              <a:sym typeface="Calibri"/>
            </a:endParaRPr>
          </a:p>
        </p:txBody>
      </p:sp>
      <p:sp>
        <p:nvSpPr>
          <p:cNvPr id="274" name="Google Shape;274;p19"/>
          <p:cNvSpPr txBox="1"/>
          <p:nvPr>
            <p:ph idx="1" type="body"/>
          </p:nvPr>
        </p:nvSpPr>
        <p:spPr>
          <a:xfrm>
            <a:off x="225455" y="1101917"/>
            <a:ext cx="9455100" cy="4833300"/>
          </a:xfrm>
          <a:prstGeom prst="rect">
            <a:avLst/>
          </a:prstGeom>
          <a:noFill/>
          <a:ln>
            <a:noFill/>
          </a:ln>
        </p:spPr>
        <p:txBody>
          <a:bodyPr anchorCtr="0" anchor="t" bIns="0" lIns="0" spcFirstLastPara="1" rIns="0" wrap="square" tIns="0">
            <a:spAutoFit/>
          </a:bodyPr>
          <a:lstStyle/>
          <a:p>
            <a:pPr indent="-450850" lvl="0" marL="457200" rtl="0" algn="l">
              <a:lnSpc>
                <a:spcPct val="125000"/>
              </a:lnSpc>
              <a:spcBef>
                <a:spcPts val="0"/>
              </a:spcBef>
              <a:spcAft>
                <a:spcPts val="0"/>
              </a:spcAft>
              <a:buClr>
                <a:schemeClr val="dk1"/>
              </a:buClr>
              <a:buSzPts val="2300"/>
              <a:buFont typeface="Calibri"/>
              <a:buAutoNum type="arabicPeriod"/>
            </a:pPr>
            <a:r>
              <a:rPr lang="en-US" sz="2300"/>
              <a:t>When predicting values using sine wave data, is there a performance difference between the model that only contains Dense layers and one that includes an RNN layer? Which performs better? </a:t>
            </a:r>
            <a:r>
              <a:rPr lang="en-US" sz="2300"/>
              <a:t>(1%)</a:t>
            </a:r>
            <a:endParaRPr sz="1700"/>
          </a:p>
          <a:p>
            <a:pPr indent="-450850" lvl="0" marL="457200" rtl="0" algn="l">
              <a:lnSpc>
                <a:spcPct val="125000"/>
              </a:lnSpc>
              <a:spcBef>
                <a:spcPts val="0"/>
              </a:spcBef>
              <a:spcAft>
                <a:spcPts val="0"/>
              </a:spcAft>
              <a:buClr>
                <a:schemeClr val="dk1"/>
              </a:buClr>
              <a:buSzPts val="2300"/>
              <a:buFont typeface="Calibri"/>
              <a:buAutoNum type="arabicPeriod"/>
            </a:pPr>
            <a:r>
              <a:rPr lang="en-US" sz="2300"/>
              <a:t>Have you tried stacking two consecutive RNN layers in the model? How would you configure the parameters for the second RNN layer if the first RNN layer is defined as RNN(1, 16)? Briefly explain your reasoning.</a:t>
            </a:r>
            <a:r>
              <a:rPr lang="en-US" sz="2300"/>
              <a:t>(2%)</a:t>
            </a:r>
            <a:endParaRPr sz="1700"/>
          </a:p>
          <a:p>
            <a:pPr indent="-450850" lvl="0" marL="457200" rtl="0" algn="l">
              <a:lnSpc>
                <a:spcPct val="125000"/>
              </a:lnSpc>
              <a:spcBef>
                <a:spcPts val="0"/>
              </a:spcBef>
              <a:spcAft>
                <a:spcPts val="0"/>
              </a:spcAft>
              <a:buClr>
                <a:schemeClr val="dk1"/>
              </a:buClr>
              <a:buSzPts val="2300"/>
              <a:buFont typeface="Calibri"/>
              <a:buAutoNum type="arabicPeriod"/>
            </a:pPr>
            <a:r>
              <a:rPr lang="en-US" sz="2300"/>
              <a:t>What would be the effects with the larger size of hidden units in RNN layer? </a:t>
            </a:r>
            <a:r>
              <a:rPr lang="en-US" sz="2300"/>
              <a:t>(2%) </a:t>
            </a:r>
            <a:endParaRPr sz="1700"/>
          </a:p>
          <a:p>
            <a:pPr indent="0" lvl="0" marL="0" rtl="0" algn="l">
              <a:lnSpc>
                <a:spcPct val="125000"/>
              </a:lnSpc>
              <a:spcBef>
                <a:spcPts val="0"/>
              </a:spcBef>
              <a:spcAft>
                <a:spcPts val="0"/>
              </a:spcAft>
              <a:buSzPts val="1400"/>
              <a:buNone/>
            </a:pPr>
            <a:r>
              <a:rPr lang="en-US" sz="2400"/>
              <a:t>Notes:</a:t>
            </a:r>
            <a:endParaRPr/>
          </a:p>
          <a:p>
            <a:pPr indent="-457200" lvl="0" marL="457200" rtl="0" algn="l">
              <a:lnSpc>
                <a:spcPct val="125000"/>
              </a:lnSpc>
              <a:spcBef>
                <a:spcPts val="0"/>
              </a:spcBef>
              <a:spcAft>
                <a:spcPts val="0"/>
              </a:spcAft>
              <a:buClr>
                <a:schemeClr val="dk1"/>
              </a:buClr>
              <a:buSzPts val="2400"/>
              <a:buFont typeface="Calibri"/>
              <a:buAutoNum type="arabicPeriod"/>
            </a:pPr>
            <a:r>
              <a:rPr lang="en-US" sz="2400"/>
              <a:t>Do not exceed 1 page! </a:t>
            </a:r>
            <a:endParaRPr/>
          </a:p>
          <a:p>
            <a:pPr indent="-457200" lvl="0" marL="457200" rtl="0" algn="l">
              <a:lnSpc>
                <a:spcPct val="125000"/>
              </a:lnSpc>
              <a:spcBef>
                <a:spcPts val="0"/>
              </a:spcBef>
              <a:spcAft>
                <a:spcPts val="0"/>
              </a:spcAft>
              <a:buClr>
                <a:schemeClr val="dk1"/>
              </a:buClr>
              <a:buSzPts val="2400"/>
              <a:buFont typeface="Calibri"/>
              <a:buAutoNum type="arabicPeriod"/>
            </a:pPr>
            <a:r>
              <a:rPr lang="en-US" sz="2400"/>
              <a:t>Name your report file as “</a:t>
            </a:r>
            <a:r>
              <a:rPr b="1" lang="en-US" sz="2400"/>
              <a:t>Lab6_report.pdf</a:t>
            </a:r>
            <a:r>
              <a:rPr lang="en-US" sz="2400"/>
              <a:t>”.</a:t>
            </a:r>
            <a:endParaRPr/>
          </a:p>
        </p:txBody>
      </p:sp>
      <p:sp>
        <p:nvSpPr>
          <p:cNvPr id="275" name="Google Shape;275;p19"/>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Requirement</a:t>
            </a:r>
            <a:endParaRPr>
              <a:latin typeface="Calibri"/>
              <a:ea typeface="Calibri"/>
              <a:cs typeface="Calibri"/>
              <a:sym typeface="Calibri"/>
            </a:endParaRPr>
          </a:p>
        </p:txBody>
      </p:sp>
      <p:sp>
        <p:nvSpPr>
          <p:cNvPr id="281" name="Google Shape;281;p20"/>
          <p:cNvSpPr txBox="1"/>
          <p:nvPr>
            <p:ph idx="1" type="body"/>
          </p:nvPr>
        </p:nvSpPr>
        <p:spPr>
          <a:xfrm>
            <a:off x="293700" y="1146537"/>
            <a:ext cx="9318600" cy="4987200"/>
          </a:xfrm>
          <a:prstGeom prst="rect">
            <a:avLst/>
          </a:prstGeom>
          <a:noFill/>
          <a:ln>
            <a:noFill/>
          </a:ln>
        </p:spPr>
        <p:txBody>
          <a:bodyPr anchorCtr="0" anchor="t" bIns="0" lIns="0" spcFirstLastPara="1" rIns="0" wrap="square" tIns="0">
            <a:spAutoFit/>
          </a:bodyPr>
          <a:lstStyle/>
          <a:p>
            <a:pPr indent="-285750" lvl="0" marL="285750" rtl="0" algn="l">
              <a:lnSpc>
                <a:spcPct val="125000"/>
              </a:lnSpc>
              <a:spcBef>
                <a:spcPts val="0"/>
              </a:spcBef>
              <a:spcAft>
                <a:spcPts val="0"/>
              </a:spcAft>
              <a:buClr>
                <a:schemeClr val="dk1"/>
              </a:buClr>
              <a:buSzPts val="2400"/>
              <a:buFont typeface="Arial"/>
              <a:buChar char="•"/>
            </a:pPr>
            <a:r>
              <a:rPr lang="en-US" sz="2400"/>
              <a:t>Do it individually! Not as a team! (team is for final project)</a:t>
            </a:r>
            <a:endParaRPr/>
          </a:p>
          <a:p>
            <a:pPr indent="-285750" lvl="0" marL="285750" rtl="0" algn="l">
              <a:lnSpc>
                <a:spcPct val="125000"/>
              </a:lnSpc>
              <a:spcBef>
                <a:spcPts val="0"/>
              </a:spcBef>
              <a:spcAft>
                <a:spcPts val="0"/>
              </a:spcAft>
              <a:buClr>
                <a:schemeClr val="dk1"/>
              </a:buClr>
              <a:buSzPts val="2400"/>
              <a:buFont typeface="Arial"/>
              <a:buChar char="•"/>
            </a:pPr>
            <a:r>
              <a:rPr lang="en-US" sz="2400"/>
              <a:t>Announce date: 2024/11/28</a:t>
            </a:r>
            <a:endParaRPr/>
          </a:p>
          <a:p>
            <a:pPr indent="-285750" lvl="0" marL="285750" rtl="0" algn="l">
              <a:lnSpc>
                <a:spcPct val="125000"/>
              </a:lnSpc>
              <a:spcBef>
                <a:spcPts val="0"/>
              </a:spcBef>
              <a:spcAft>
                <a:spcPts val="0"/>
              </a:spcAft>
              <a:buClr>
                <a:schemeClr val="dk1"/>
              </a:buClr>
              <a:buSzPts val="2400"/>
              <a:buFont typeface="Arial"/>
              <a:buChar char="•"/>
            </a:pPr>
            <a:r>
              <a:rPr lang="en-US" sz="2400"/>
              <a:t>Deadline:</a:t>
            </a:r>
            <a:r>
              <a:rPr lang="en-US" sz="2400">
                <a:solidFill>
                  <a:srgbClr val="FF0000"/>
                </a:solidFill>
              </a:rPr>
              <a:t> 2024/12/19 23:59 </a:t>
            </a:r>
            <a:r>
              <a:rPr lang="en-US" sz="2400"/>
              <a:t>(Late submission is not allowed!)</a:t>
            </a:r>
            <a:endParaRPr/>
          </a:p>
          <a:p>
            <a:pPr indent="-285750" lvl="0" marL="285750" rtl="0" algn="l">
              <a:lnSpc>
                <a:spcPct val="125000"/>
              </a:lnSpc>
              <a:spcBef>
                <a:spcPts val="0"/>
              </a:spcBef>
              <a:spcAft>
                <a:spcPts val="0"/>
              </a:spcAft>
              <a:buClr>
                <a:schemeClr val="dk1"/>
              </a:buClr>
              <a:buSzPts val="2400"/>
              <a:buFont typeface="Arial"/>
              <a:buChar char="•"/>
            </a:pPr>
            <a:r>
              <a:rPr lang="en-US" sz="2400"/>
              <a:t>Submit the answers (.csv) to corresponding Kaggle competition (Ensure that your leaderboard </a:t>
            </a:r>
            <a:r>
              <a:rPr b="1" lang="en-US" sz="2400"/>
              <a:t>team name</a:t>
            </a:r>
            <a:r>
              <a:rPr lang="en-US" sz="2400"/>
              <a:t> matches your </a:t>
            </a:r>
            <a:r>
              <a:rPr b="1" lang="en-US" sz="2400"/>
              <a:t>student ID</a:t>
            </a:r>
            <a:r>
              <a:rPr lang="en-US" sz="2400"/>
              <a:t>)</a:t>
            </a:r>
            <a:endParaRPr sz="2400"/>
          </a:p>
          <a:p>
            <a:pPr indent="-342900" lvl="1" marL="800100" rtl="0" algn="l">
              <a:lnSpc>
                <a:spcPct val="125000"/>
              </a:lnSpc>
              <a:spcBef>
                <a:spcPts val="0"/>
              </a:spcBef>
              <a:spcAft>
                <a:spcPts val="0"/>
              </a:spcAft>
              <a:buSzPts val="2400"/>
              <a:buFont typeface="Noto Sans Symbols"/>
              <a:buChar char="▪"/>
            </a:pPr>
            <a:r>
              <a:rPr lang="en-US" sz="2400"/>
              <a:t>Basic (Sinewave): </a:t>
            </a:r>
            <a:r>
              <a:rPr lang="en-US" sz="2400" u="sng">
                <a:solidFill>
                  <a:schemeClr val="hlink"/>
                </a:solidFill>
                <a:hlinkClick r:id="rId3"/>
              </a:rPr>
              <a:t>ML2024-Lab6-Sinusoidal wave</a:t>
            </a:r>
            <a:endParaRPr sz="2400"/>
          </a:p>
          <a:p>
            <a:pPr indent="-342900" lvl="1" marL="800100" rtl="0" algn="l">
              <a:lnSpc>
                <a:spcPct val="125000"/>
              </a:lnSpc>
              <a:spcBef>
                <a:spcPts val="0"/>
              </a:spcBef>
              <a:spcAft>
                <a:spcPts val="0"/>
              </a:spcAft>
              <a:buSzPts val="2400"/>
              <a:buFont typeface="Noto Sans Symbols"/>
              <a:buChar char="▪"/>
            </a:pPr>
            <a:r>
              <a:rPr lang="en-US" sz="2400"/>
              <a:t>Advance (Activity prediction): </a:t>
            </a:r>
            <a:r>
              <a:rPr lang="en-US" sz="2400" u="sng">
                <a:solidFill>
                  <a:schemeClr val="hlink"/>
                </a:solidFill>
                <a:hlinkClick r:id="rId4"/>
              </a:rPr>
              <a:t>2024ML-Lab6-Activity classification</a:t>
            </a:r>
            <a:endParaRPr sz="2400"/>
          </a:p>
          <a:p>
            <a:pPr indent="-342900" lvl="0" marL="342900" rtl="0" algn="l">
              <a:lnSpc>
                <a:spcPct val="125000"/>
              </a:lnSpc>
              <a:spcBef>
                <a:spcPts val="0"/>
              </a:spcBef>
              <a:spcAft>
                <a:spcPts val="0"/>
              </a:spcAft>
              <a:buClr>
                <a:schemeClr val="dk1"/>
              </a:buClr>
              <a:buSzPts val="2400"/>
              <a:buFont typeface="Arial"/>
              <a:buChar char="•"/>
            </a:pPr>
            <a:r>
              <a:rPr lang="en-US" sz="2400"/>
              <a:t>Hand in your files in the following format (Do not zip the files!)</a:t>
            </a:r>
            <a:endParaRPr/>
          </a:p>
          <a:p>
            <a:pPr indent="-342900" lvl="1" marL="800100" rtl="0" algn="l">
              <a:lnSpc>
                <a:spcPct val="125000"/>
              </a:lnSpc>
              <a:spcBef>
                <a:spcPts val="0"/>
              </a:spcBef>
              <a:spcAft>
                <a:spcPts val="0"/>
              </a:spcAft>
              <a:buSzPts val="2400"/>
              <a:buFont typeface="Noto Sans Symbols"/>
              <a:buChar char="▪"/>
            </a:pPr>
            <a:r>
              <a:rPr lang="en-US" sz="2400"/>
              <a:t>Lab6.ipynb </a:t>
            </a:r>
            <a:r>
              <a:rPr lang="en-US" sz="2400">
                <a:solidFill>
                  <a:srgbClr val="FF0000"/>
                </a:solidFill>
              </a:rPr>
              <a:t>(Please keep your execution output)</a:t>
            </a:r>
            <a:endParaRPr/>
          </a:p>
          <a:p>
            <a:pPr indent="-342900" lvl="1" marL="800100" rtl="0" algn="l">
              <a:lnSpc>
                <a:spcPct val="125000"/>
              </a:lnSpc>
              <a:spcBef>
                <a:spcPts val="0"/>
              </a:spcBef>
              <a:spcAft>
                <a:spcPts val="0"/>
              </a:spcAft>
              <a:buSzPts val="2400"/>
              <a:buFont typeface="Noto Sans Symbols"/>
              <a:buChar char="▪"/>
            </a:pPr>
            <a:r>
              <a:rPr lang="en-US" sz="2400"/>
              <a:t>Lab6_outputs.npy</a:t>
            </a:r>
            <a:endParaRPr/>
          </a:p>
          <a:p>
            <a:pPr indent="-342900" lvl="1" marL="800100" rtl="0" algn="l">
              <a:lnSpc>
                <a:spcPct val="125000"/>
              </a:lnSpc>
              <a:spcBef>
                <a:spcPts val="0"/>
              </a:spcBef>
              <a:spcAft>
                <a:spcPts val="0"/>
              </a:spcAft>
              <a:buSzPts val="2400"/>
              <a:buFont typeface="Noto Sans Symbols"/>
              <a:buChar char="▪"/>
            </a:pPr>
            <a:r>
              <a:rPr lang="en-US" sz="2400"/>
              <a:t>Lab6_report.pdf</a:t>
            </a:r>
            <a:endParaRPr/>
          </a:p>
        </p:txBody>
      </p:sp>
      <p:sp>
        <p:nvSpPr>
          <p:cNvPr id="282" name="Google Shape;282;p20"/>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283" name="Google Shape;283;p20"/>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Penalty</a:t>
            </a:r>
            <a:endParaRPr/>
          </a:p>
        </p:txBody>
      </p:sp>
      <p:sp>
        <p:nvSpPr>
          <p:cNvPr id="290" name="Google Shape;290;p21"/>
          <p:cNvSpPr txBox="1"/>
          <p:nvPr>
            <p:ph idx="1" type="body"/>
          </p:nvPr>
        </p:nvSpPr>
        <p:spPr>
          <a:xfrm>
            <a:off x="298450" y="1335077"/>
            <a:ext cx="9318600" cy="5802900"/>
          </a:xfrm>
          <a:prstGeom prst="rect">
            <a:avLst/>
          </a:prstGeom>
          <a:noFill/>
          <a:ln>
            <a:noFill/>
          </a:ln>
        </p:spPr>
        <p:txBody>
          <a:bodyPr anchorCtr="0" anchor="t" bIns="0" lIns="0" spcFirstLastPara="1" rIns="0" wrap="square" tIns="0">
            <a:spAutoFit/>
          </a:bodyPr>
          <a:lstStyle/>
          <a:p>
            <a:pPr indent="0" lvl="0" marL="0" rtl="0" algn="l">
              <a:lnSpc>
                <a:spcPct val="116666"/>
              </a:lnSpc>
              <a:spcBef>
                <a:spcPts val="0"/>
              </a:spcBef>
              <a:spcAft>
                <a:spcPts val="0"/>
              </a:spcAft>
              <a:buSzPts val="1400"/>
              <a:buNone/>
            </a:pPr>
            <a:r>
              <a:rPr lang="en-US" sz="2100"/>
              <a:t>0 points if any of the following conditions happened:</a:t>
            </a:r>
            <a:endParaRPr sz="1500"/>
          </a:p>
          <a:p>
            <a:pPr indent="-298450" lvl="0" marL="457200" rtl="0" algn="l">
              <a:lnSpc>
                <a:spcPct val="116666"/>
              </a:lnSpc>
              <a:spcBef>
                <a:spcPts val="500"/>
              </a:spcBef>
              <a:spcAft>
                <a:spcPts val="0"/>
              </a:spcAft>
              <a:buClr>
                <a:schemeClr val="dk1"/>
              </a:buClr>
              <a:buSzPts val="1100"/>
              <a:buFont typeface="Calibri"/>
              <a:buChar char="●"/>
            </a:pPr>
            <a:r>
              <a:rPr lang="en-US" sz="2100"/>
              <a:t>Plagiarism</a:t>
            </a:r>
            <a:endParaRPr sz="1500"/>
          </a:p>
          <a:p>
            <a:pPr indent="-298450" lvl="0" marL="457200" rtl="0" algn="l">
              <a:lnSpc>
                <a:spcPct val="116666"/>
              </a:lnSpc>
              <a:spcBef>
                <a:spcPts val="500"/>
              </a:spcBef>
              <a:spcAft>
                <a:spcPts val="0"/>
              </a:spcAft>
              <a:buClr>
                <a:schemeClr val="dk1"/>
              </a:buClr>
              <a:buSzPts val="1100"/>
              <a:buFont typeface="Calibri"/>
              <a:buChar char="●"/>
            </a:pPr>
            <a:r>
              <a:rPr lang="en-US" sz="2100"/>
              <a:t>Late submission</a:t>
            </a:r>
            <a:endParaRPr sz="1500"/>
          </a:p>
          <a:p>
            <a:pPr indent="-298450" lvl="0" marL="457200" rtl="0" algn="l">
              <a:lnSpc>
                <a:spcPct val="116666"/>
              </a:lnSpc>
              <a:spcBef>
                <a:spcPts val="500"/>
              </a:spcBef>
              <a:spcAft>
                <a:spcPts val="0"/>
              </a:spcAft>
              <a:buClr>
                <a:schemeClr val="dk1"/>
              </a:buClr>
              <a:buSzPts val="1100"/>
              <a:buFont typeface="Calibri"/>
              <a:buChar char="●"/>
            </a:pPr>
            <a:r>
              <a:rPr lang="en-US" sz="2100"/>
              <a:t>Not using a template or importing any other packages</a:t>
            </a:r>
            <a:endParaRPr sz="1500"/>
          </a:p>
          <a:p>
            <a:pPr indent="-298450" lvl="0" marL="457200" rtl="0" algn="l">
              <a:lnSpc>
                <a:spcPct val="116666"/>
              </a:lnSpc>
              <a:spcBef>
                <a:spcPts val="500"/>
              </a:spcBef>
              <a:spcAft>
                <a:spcPts val="0"/>
              </a:spcAft>
              <a:buClr>
                <a:schemeClr val="dk1"/>
              </a:buClr>
              <a:buSzPts val="1100"/>
              <a:buFont typeface="Calibri"/>
              <a:buChar char="●"/>
            </a:pPr>
            <a:r>
              <a:rPr lang="en-US" sz="2100"/>
              <a:t>Incorrect input/output format</a:t>
            </a:r>
            <a:endParaRPr sz="1500"/>
          </a:p>
          <a:p>
            <a:pPr indent="-298450" lvl="0" marL="457200" rtl="0" algn="l">
              <a:lnSpc>
                <a:spcPct val="116666"/>
              </a:lnSpc>
              <a:spcBef>
                <a:spcPts val="500"/>
              </a:spcBef>
              <a:spcAft>
                <a:spcPts val="0"/>
              </a:spcAft>
              <a:buClr>
                <a:schemeClr val="dk1"/>
              </a:buClr>
              <a:buSzPts val="1100"/>
              <a:buFont typeface="Calibri"/>
              <a:buChar char="●"/>
            </a:pPr>
            <a:r>
              <a:rPr lang="en-US" sz="2100"/>
              <a:t>No submission record on Kaggle </a:t>
            </a:r>
            <a:endParaRPr sz="1500"/>
          </a:p>
          <a:p>
            <a:pPr indent="-298450" lvl="0" marL="457200" rtl="0" algn="l">
              <a:lnSpc>
                <a:spcPct val="116666"/>
              </a:lnSpc>
              <a:spcBef>
                <a:spcPts val="500"/>
              </a:spcBef>
              <a:spcAft>
                <a:spcPts val="0"/>
              </a:spcAft>
              <a:buClr>
                <a:schemeClr val="dk1"/>
              </a:buClr>
              <a:buSzPts val="1100"/>
              <a:buFont typeface="Calibri"/>
              <a:buChar char="●"/>
            </a:pPr>
            <a:r>
              <a:rPr lang="en-US" sz="2100"/>
              <a:t>Wrong team name on Kaggle (the team should be your </a:t>
            </a:r>
            <a:r>
              <a:rPr b="1" lang="en-US" sz="2100"/>
              <a:t>student ID</a:t>
            </a:r>
            <a:r>
              <a:rPr lang="en-US" sz="2100"/>
              <a:t>)</a:t>
            </a:r>
            <a:endParaRPr sz="1500"/>
          </a:p>
          <a:p>
            <a:pPr indent="-298450" lvl="0" marL="457200" rtl="0" algn="l">
              <a:lnSpc>
                <a:spcPct val="116666"/>
              </a:lnSpc>
              <a:spcBef>
                <a:spcPts val="500"/>
              </a:spcBef>
              <a:spcAft>
                <a:spcPts val="0"/>
              </a:spcAft>
              <a:buClr>
                <a:schemeClr val="dk1"/>
              </a:buClr>
              <a:buSzPts val="1100"/>
              <a:buFont typeface="Calibri"/>
              <a:buChar char="●"/>
            </a:pPr>
            <a:r>
              <a:rPr lang="en-US" sz="2100"/>
              <a:t>No code(“</a:t>
            </a:r>
            <a:r>
              <a:rPr b="1" lang="en-US" sz="2100"/>
              <a:t>Lab6.ipynb</a:t>
            </a:r>
            <a:r>
              <a:rPr lang="en-US" sz="2100"/>
              <a:t>”) submission on eeclass</a:t>
            </a:r>
            <a:endParaRPr sz="2100"/>
          </a:p>
          <a:p>
            <a:pPr indent="-298450" lvl="0" marL="457200" rtl="0" algn="l">
              <a:lnSpc>
                <a:spcPct val="116666"/>
              </a:lnSpc>
              <a:spcBef>
                <a:spcPts val="500"/>
              </a:spcBef>
              <a:spcAft>
                <a:spcPts val="0"/>
              </a:spcAft>
              <a:buClr>
                <a:schemeClr val="dk1"/>
              </a:buClr>
              <a:buSzPts val="1100"/>
              <a:buFont typeface="Calibri"/>
              <a:buChar char="●"/>
            </a:pPr>
            <a:r>
              <a:rPr lang="en-US" sz="2100"/>
              <a:t>Your submission on Kaggle was not generated by your code</a:t>
            </a:r>
            <a:endParaRPr sz="1500"/>
          </a:p>
          <a:p>
            <a:pPr indent="0" lvl="0" marL="228600" rtl="0" algn="l">
              <a:lnSpc>
                <a:spcPct val="116666"/>
              </a:lnSpc>
              <a:spcBef>
                <a:spcPts val="500"/>
              </a:spcBef>
              <a:spcAft>
                <a:spcPts val="0"/>
              </a:spcAft>
              <a:buSzPts val="1400"/>
              <a:buNone/>
            </a:pPr>
            <a:r>
              <a:rPr b="0" i="0" lang="en-US" sz="2100" u="none" strike="noStrike">
                <a:solidFill>
                  <a:srgbClr val="FF0000"/>
                </a:solidFill>
                <a:latin typeface="Calibri"/>
                <a:ea typeface="Calibri"/>
                <a:cs typeface="Calibri"/>
                <a:sym typeface="Calibri"/>
              </a:rPr>
              <a:t>5 Points would be deducted if your submission format </a:t>
            </a:r>
            <a:r>
              <a:rPr lang="en-US" sz="2100">
                <a:solidFill>
                  <a:srgbClr val="FF0000"/>
                </a:solidFill>
              </a:rPr>
              <a:t>or</a:t>
            </a:r>
            <a:r>
              <a:rPr b="0" i="0" lang="en-US" sz="2100" u="none" strike="noStrike">
                <a:solidFill>
                  <a:srgbClr val="FF0000"/>
                </a:solidFill>
                <a:latin typeface="Calibri"/>
                <a:ea typeface="Calibri"/>
                <a:cs typeface="Calibri"/>
                <a:sym typeface="Calibri"/>
              </a:rPr>
              <a:t> file name </a:t>
            </a:r>
            <a:r>
              <a:rPr lang="en-US" sz="2100">
                <a:solidFill>
                  <a:srgbClr val="FF0000"/>
                </a:solidFill>
              </a:rPr>
              <a:t>is</a:t>
            </a:r>
            <a:r>
              <a:rPr b="0" i="0" lang="en-US" sz="2100" u="none" strike="noStrike">
                <a:solidFill>
                  <a:srgbClr val="FF0000"/>
                </a:solidFill>
                <a:latin typeface="Calibri"/>
                <a:ea typeface="Calibri"/>
                <a:cs typeface="Calibri"/>
                <a:sym typeface="Calibri"/>
              </a:rPr>
              <a:t> incorrect</a:t>
            </a:r>
            <a:endParaRPr b="0" sz="2100"/>
          </a:p>
          <a:p>
            <a:pPr indent="0" lvl="0" marL="228600" rtl="0" algn="l">
              <a:lnSpc>
                <a:spcPct val="116666"/>
              </a:lnSpc>
              <a:spcBef>
                <a:spcPts val="0"/>
              </a:spcBef>
              <a:spcAft>
                <a:spcPts val="0"/>
              </a:spcAft>
              <a:buSzPts val="1400"/>
              <a:buNone/>
            </a:pPr>
            <a:r>
              <a:rPr b="0" i="0" lang="en-US" sz="2100" u="none" strike="noStrike">
                <a:solidFill>
                  <a:srgbClr val="FF0000"/>
                </a:solidFill>
                <a:latin typeface="Calibri"/>
                <a:ea typeface="Calibri"/>
                <a:cs typeface="Calibri"/>
                <a:sym typeface="Calibri"/>
              </a:rPr>
              <a:t>0 Points will be given in the Basic implementation if you don’t submit “</a:t>
            </a:r>
            <a:r>
              <a:rPr b="1" lang="en-US" sz="2100">
                <a:solidFill>
                  <a:srgbClr val="FF0000"/>
                </a:solidFill>
              </a:rPr>
              <a:t>Lab6_outputs.npy</a:t>
            </a:r>
            <a:r>
              <a:rPr b="0" i="0" lang="en-US" sz="2100" u="none" strike="noStrike">
                <a:solidFill>
                  <a:srgbClr val="FF0000"/>
                </a:solidFill>
                <a:latin typeface="Calibri"/>
                <a:ea typeface="Calibri"/>
                <a:cs typeface="Calibri"/>
                <a:sym typeface="Calibri"/>
              </a:rPr>
              <a:t>”</a:t>
            </a:r>
            <a:endParaRPr b="0" sz="2100"/>
          </a:p>
          <a:p>
            <a:pPr indent="0" lvl="0" marL="0" rtl="0" algn="l">
              <a:lnSpc>
                <a:spcPct val="116666"/>
              </a:lnSpc>
              <a:spcBef>
                <a:spcPts val="0"/>
              </a:spcBef>
              <a:spcAft>
                <a:spcPts val="0"/>
              </a:spcAft>
              <a:buSzPts val="1400"/>
              <a:buNone/>
            </a:pPr>
            <a:br>
              <a:rPr lang="en-US" sz="2100"/>
            </a:br>
            <a:endParaRPr sz="2100"/>
          </a:p>
        </p:txBody>
      </p:sp>
      <p:sp>
        <p:nvSpPr>
          <p:cNvPr id="291" name="Google Shape;291;p21"/>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292" name="Google Shape;292;p21"/>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Questions?</a:t>
            </a:r>
            <a:endParaRPr/>
          </a:p>
        </p:txBody>
      </p:sp>
      <p:sp>
        <p:nvSpPr>
          <p:cNvPr id="298" name="Google Shape;298;p22"/>
          <p:cNvSpPr txBox="1"/>
          <p:nvPr>
            <p:ph idx="1" type="body"/>
          </p:nvPr>
        </p:nvSpPr>
        <p:spPr>
          <a:xfrm>
            <a:off x="298450" y="1335087"/>
            <a:ext cx="9318600" cy="2103600"/>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Clr>
                <a:schemeClr val="dk1"/>
              </a:buClr>
              <a:buSzPts val="2400"/>
              <a:buFont typeface="Arial"/>
              <a:buChar char="•"/>
            </a:pPr>
            <a:r>
              <a:rPr lang="en-US" sz="2400"/>
              <a:t>TA: </a:t>
            </a:r>
            <a:endParaRPr/>
          </a:p>
          <a:p>
            <a:pPr indent="-285750" lvl="1" marL="742950" rtl="0" algn="l">
              <a:lnSpc>
                <a:spcPct val="100000"/>
              </a:lnSpc>
              <a:spcBef>
                <a:spcPts val="500"/>
              </a:spcBef>
              <a:spcAft>
                <a:spcPts val="0"/>
              </a:spcAft>
              <a:buSzPts val="2400"/>
              <a:buFont typeface="Arial"/>
              <a:buChar char="•"/>
            </a:pPr>
            <a:r>
              <a:rPr lang="en-US" sz="2400"/>
              <a:t>Yu-Chieh Lin</a:t>
            </a:r>
            <a:r>
              <a:rPr lang="en-US" sz="2400"/>
              <a:t> (</a:t>
            </a:r>
            <a:r>
              <a:rPr lang="en-US" sz="2400" u="sng">
                <a:solidFill>
                  <a:schemeClr val="hlink"/>
                </a:solidFill>
                <a:hlinkClick r:id="rId3"/>
              </a:rPr>
              <a:t>ss113062537@gapp.nthu.edu.tw</a:t>
            </a:r>
            <a:r>
              <a:rPr lang="en-US" sz="2400"/>
              <a:t>)</a:t>
            </a:r>
            <a:endParaRPr sz="2400"/>
          </a:p>
          <a:p>
            <a:pPr indent="-381000" lvl="0" marL="457200" rtl="0" algn="l">
              <a:lnSpc>
                <a:spcPct val="100000"/>
              </a:lnSpc>
              <a:spcBef>
                <a:spcPts val="500"/>
              </a:spcBef>
              <a:spcAft>
                <a:spcPts val="0"/>
              </a:spcAft>
              <a:buSzPts val="2400"/>
              <a:buChar char="•"/>
            </a:pPr>
            <a:r>
              <a:rPr lang="en-US" sz="2400"/>
              <a:t>TA time: Thursday 17:00~18:00 at EECS 638</a:t>
            </a:r>
            <a:endParaRPr sz="2400"/>
          </a:p>
          <a:p>
            <a:pPr indent="-381000" lvl="0" marL="457200" rtl="0" algn="l">
              <a:lnSpc>
                <a:spcPct val="100000"/>
              </a:lnSpc>
              <a:spcBef>
                <a:spcPts val="500"/>
              </a:spcBef>
              <a:spcAft>
                <a:spcPts val="0"/>
              </a:spcAft>
              <a:buSzPts val="2400"/>
              <a:buChar char="•"/>
            </a:pPr>
            <a:r>
              <a:rPr lang="en-US" sz="2400"/>
              <a:t>TA time reservation sheet: </a:t>
            </a:r>
            <a:r>
              <a:rPr lang="en-US" sz="2400" u="sng">
                <a:solidFill>
                  <a:schemeClr val="hlink"/>
                </a:solidFill>
                <a:hlinkClick r:id="rId4"/>
              </a:rPr>
              <a:t>TA reservation</a:t>
            </a:r>
            <a:endParaRPr sz="2400"/>
          </a:p>
          <a:p>
            <a:pPr indent="-285750" lvl="0" marL="285750" rtl="0" algn="l">
              <a:lnSpc>
                <a:spcPct val="100000"/>
              </a:lnSpc>
              <a:spcBef>
                <a:spcPts val="500"/>
              </a:spcBef>
              <a:spcAft>
                <a:spcPts val="0"/>
              </a:spcAft>
              <a:buClr>
                <a:srgbClr val="FF0000"/>
              </a:buClr>
              <a:buSzPts val="2400"/>
              <a:buFont typeface="Arial"/>
              <a:buChar char="•"/>
            </a:pPr>
            <a:r>
              <a:rPr b="1" lang="en-US" sz="2400">
                <a:solidFill>
                  <a:srgbClr val="FF0000"/>
                </a:solidFill>
              </a:rPr>
              <a:t>No debugging service</a:t>
            </a:r>
            <a:endParaRPr/>
          </a:p>
        </p:txBody>
      </p:sp>
      <p:sp>
        <p:nvSpPr>
          <p:cNvPr id="299" name="Google Shape;299;p22"/>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300" name="Google Shape;300;p22"/>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Grading Policy</a:t>
            </a:r>
            <a:endParaRPr/>
          </a:p>
        </p:txBody>
      </p:sp>
      <p:graphicFrame>
        <p:nvGraphicFramePr>
          <p:cNvPr id="67" name="Google Shape;67;p3"/>
          <p:cNvGraphicFramePr/>
          <p:nvPr/>
        </p:nvGraphicFramePr>
        <p:xfrm>
          <a:off x="383541" y="2269066"/>
          <a:ext cx="3000000" cy="3000000"/>
        </p:xfrm>
        <a:graphic>
          <a:graphicData uri="http://schemas.openxmlformats.org/drawingml/2006/table">
            <a:tbl>
              <a:tblPr bandRow="1" firstRow="1">
                <a:noFill/>
                <a:tableStyleId>{38FF5A6C-EB24-4FE2-B89B-1CC18E230A9C}</a:tableStyleId>
              </a:tblPr>
              <a:tblGrid>
                <a:gridCol w="7311125"/>
                <a:gridCol w="1827775"/>
              </a:tblGrid>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Item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Score</a:t>
                      </a:r>
                      <a:endParaRPr sz="1400" u="none" cap="none" strike="noStrike"/>
                    </a:p>
                  </a:txBody>
                  <a:tcPr marT="45725" marB="45725" marR="91450" marL="91450"/>
                </a:tc>
              </a:tr>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Basic </a:t>
                      </a:r>
                      <a:r>
                        <a:rPr lang="en-US" sz="2400"/>
                        <a:t>Part</a:t>
                      </a:r>
                      <a:endParaRPr sz="2400"/>
                    </a:p>
                    <a:p>
                      <a:pPr indent="0" lvl="0" marL="457200" marR="0" rtl="0" algn="l">
                        <a:lnSpc>
                          <a:spcPct val="100000"/>
                        </a:lnSpc>
                        <a:spcBef>
                          <a:spcPts val="0"/>
                        </a:spcBef>
                        <a:spcAft>
                          <a:spcPts val="0"/>
                        </a:spcAft>
                        <a:buNone/>
                      </a:pPr>
                      <a:r>
                        <a:rPr lang="en-US" sz="2400"/>
                        <a:t>RNN layer (30%)</a:t>
                      </a:r>
                      <a:endParaRPr sz="2400"/>
                    </a:p>
                    <a:p>
                      <a:pPr indent="0" lvl="0" marL="457200" marR="0" rtl="0" algn="l">
                        <a:lnSpc>
                          <a:spcPct val="100000"/>
                        </a:lnSpc>
                        <a:spcBef>
                          <a:spcPts val="0"/>
                        </a:spcBef>
                        <a:spcAft>
                          <a:spcPts val="0"/>
                        </a:spcAft>
                        <a:buNone/>
                      </a:pPr>
                      <a:r>
                        <a:rPr lang="en-US" sz="2400"/>
                        <a:t>Model class (10%)</a:t>
                      </a:r>
                      <a:endParaRPr sz="2400"/>
                    </a:p>
                    <a:p>
                      <a:pPr indent="0" lvl="0" marL="457200" marR="0" rtl="0" algn="l">
                        <a:lnSpc>
                          <a:spcPct val="100000"/>
                        </a:lnSpc>
                        <a:spcBef>
                          <a:spcPts val="0"/>
                        </a:spcBef>
                        <a:spcAft>
                          <a:spcPts val="0"/>
                        </a:spcAft>
                        <a:buNone/>
                      </a:pPr>
                      <a:r>
                        <a:rPr lang="en-US" sz="2400"/>
                        <a:t>Sinusoidal wave data (20%)</a:t>
                      </a:r>
                      <a:endParaRPr sz="2400"/>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a:t>60</a:t>
                      </a:r>
                      <a:r>
                        <a:rPr lang="en-US" sz="2400" u="none" cap="none" strike="noStrike"/>
                        <a:t>%</a:t>
                      </a:r>
                      <a:endParaRPr sz="1400" u="none" cap="none" strike="noStrike"/>
                    </a:p>
                  </a:txBody>
                  <a:tcPr marT="45725" marB="45725" marR="91450" marL="91450"/>
                </a:tc>
              </a:tr>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Advanced </a:t>
                      </a:r>
                      <a:r>
                        <a:rPr lang="en-US" sz="2400"/>
                        <a:t>Part (</a:t>
                      </a:r>
                      <a:r>
                        <a:rPr lang="en-US" sz="2400"/>
                        <a:t>human activity classification)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3</a:t>
                      </a:r>
                      <a:r>
                        <a:rPr lang="en-US" sz="2400"/>
                        <a:t>5</a:t>
                      </a:r>
                      <a:r>
                        <a:rPr lang="en-US" sz="2400" u="none" cap="none" strike="noStrike"/>
                        <a:t>%</a:t>
                      </a:r>
                      <a:endParaRPr sz="1400" u="none" cap="none" strike="noStrike"/>
                    </a:p>
                  </a:txBody>
                  <a:tcPr marT="45725" marB="45725" marR="91450" marL="91450"/>
                </a:tc>
              </a:tr>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Report</a:t>
                      </a:r>
                      <a:endParaRPr sz="2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5%</a:t>
                      </a:r>
                      <a:endParaRPr sz="1400" u="none" cap="none" strike="noStrike"/>
                    </a:p>
                  </a:txBody>
                  <a:tcPr marT="45725" marB="45725" marR="91450" marL="91450"/>
                </a:tc>
              </a:tr>
            </a:tbl>
          </a:graphicData>
        </a:graphic>
      </p:graphicFrame>
      <p:sp>
        <p:nvSpPr>
          <p:cNvPr id="68" name="Google Shape;68;p3"/>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69" name="Google Shape;69;p3"/>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Overview</a:t>
            </a:r>
            <a:endParaRPr/>
          </a:p>
        </p:txBody>
      </p:sp>
      <p:sp>
        <p:nvSpPr>
          <p:cNvPr id="75" name="Google Shape;75;p5"/>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76" name="Google Shape;76;p5"/>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77" name="Google Shape;77;p5"/>
          <p:cNvSpPr txBox="1"/>
          <p:nvPr/>
        </p:nvSpPr>
        <p:spPr>
          <a:xfrm>
            <a:off x="383559" y="1185788"/>
            <a:ext cx="3207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RNN layer </a:t>
            </a:r>
            <a:endParaRPr b="0" i="0" sz="1400" u="none" cap="none" strike="noStrike">
              <a:solidFill>
                <a:srgbClr val="000000"/>
              </a:solidFill>
              <a:latin typeface="Arial"/>
              <a:ea typeface="Arial"/>
              <a:cs typeface="Arial"/>
              <a:sym typeface="Arial"/>
            </a:endParaRPr>
          </a:p>
        </p:txBody>
      </p:sp>
      <p:pic>
        <p:nvPicPr>
          <p:cNvPr id="78" name="Google Shape;78;p5"/>
          <p:cNvPicPr preferRelativeResize="0"/>
          <p:nvPr/>
        </p:nvPicPr>
        <p:blipFill>
          <a:blip r:embed="rId3">
            <a:alphaModFix/>
          </a:blip>
          <a:stretch>
            <a:fillRect/>
          </a:stretch>
        </p:blipFill>
        <p:spPr>
          <a:xfrm>
            <a:off x="2381224" y="1107276"/>
            <a:ext cx="6549824" cy="4836424"/>
          </a:xfrm>
          <a:prstGeom prst="rect">
            <a:avLst/>
          </a:prstGeom>
          <a:noFill/>
          <a:ln>
            <a:noFill/>
          </a:ln>
        </p:spPr>
      </p:pic>
      <p:pic>
        <p:nvPicPr>
          <p:cNvPr id="79" name="Google Shape;79;p5"/>
          <p:cNvPicPr preferRelativeResize="0"/>
          <p:nvPr/>
        </p:nvPicPr>
        <p:blipFill>
          <a:blip r:embed="rId4">
            <a:alphaModFix/>
          </a:blip>
          <a:stretch>
            <a:fillRect/>
          </a:stretch>
        </p:blipFill>
        <p:spPr>
          <a:xfrm>
            <a:off x="383550" y="4804075"/>
            <a:ext cx="2925875" cy="81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195fa3c3a8_0_13"/>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Overview</a:t>
            </a:r>
            <a:endParaRPr/>
          </a:p>
        </p:txBody>
      </p:sp>
      <p:sp>
        <p:nvSpPr>
          <p:cNvPr id="85" name="Google Shape;85;g3195fa3c3a8_0_13"/>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86" name="Google Shape;86;g3195fa3c3a8_0_13"/>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87" name="Google Shape;87;g3195fa3c3a8_0_13"/>
          <p:cNvSpPr txBox="1"/>
          <p:nvPr/>
        </p:nvSpPr>
        <p:spPr>
          <a:xfrm>
            <a:off x="383559" y="1185788"/>
            <a:ext cx="3207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RNN layer (Cont’d) </a:t>
            </a:r>
            <a:endParaRPr b="0" i="0" sz="1400" u="none" cap="none" strike="noStrike">
              <a:solidFill>
                <a:srgbClr val="000000"/>
              </a:solidFill>
              <a:latin typeface="Arial"/>
              <a:ea typeface="Arial"/>
              <a:cs typeface="Arial"/>
              <a:sym typeface="Arial"/>
            </a:endParaRPr>
          </a:p>
        </p:txBody>
      </p:sp>
      <p:pic>
        <p:nvPicPr>
          <p:cNvPr id="88" name="Google Shape;88;g3195fa3c3a8_0_13"/>
          <p:cNvPicPr preferRelativeResize="0"/>
          <p:nvPr/>
        </p:nvPicPr>
        <p:blipFill>
          <a:blip r:embed="rId3">
            <a:alphaModFix/>
          </a:blip>
          <a:stretch>
            <a:fillRect/>
          </a:stretch>
        </p:blipFill>
        <p:spPr>
          <a:xfrm>
            <a:off x="917525" y="1750150"/>
            <a:ext cx="8607473" cy="41019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196a5b3f8e_0_0"/>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Overview</a:t>
            </a:r>
            <a:endParaRPr/>
          </a:p>
        </p:txBody>
      </p:sp>
      <p:sp>
        <p:nvSpPr>
          <p:cNvPr id="94" name="Google Shape;94;g3196a5b3f8e_0_0"/>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95" name="Google Shape;95;g3196a5b3f8e_0_0"/>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96" name="Google Shape;96;g3196a5b3f8e_0_0"/>
          <p:cNvSpPr txBox="1"/>
          <p:nvPr/>
        </p:nvSpPr>
        <p:spPr>
          <a:xfrm>
            <a:off x="383559" y="1185788"/>
            <a:ext cx="3207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RNN layer connection</a:t>
            </a:r>
            <a:endParaRPr b="0" i="0" sz="1400" u="none" cap="none" strike="noStrike">
              <a:solidFill>
                <a:srgbClr val="000000"/>
              </a:solidFill>
              <a:latin typeface="Arial"/>
              <a:ea typeface="Arial"/>
              <a:cs typeface="Arial"/>
              <a:sym typeface="Arial"/>
            </a:endParaRPr>
          </a:p>
        </p:txBody>
      </p:sp>
      <p:pic>
        <p:nvPicPr>
          <p:cNvPr id="97" name="Google Shape;97;g3196a5b3f8e_0_0"/>
          <p:cNvPicPr preferRelativeResize="0"/>
          <p:nvPr/>
        </p:nvPicPr>
        <p:blipFill>
          <a:blip r:embed="rId3">
            <a:alphaModFix/>
          </a:blip>
          <a:stretch>
            <a:fillRect/>
          </a:stretch>
        </p:blipFill>
        <p:spPr>
          <a:xfrm>
            <a:off x="680475" y="1785924"/>
            <a:ext cx="8544952" cy="4072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184c53d2e7_0_9"/>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Overview</a:t>
            </a:r>
            <a:endParaRPr/>
          </a:p>
        </p:txBody>
      </p:sp>
      <p:sp>
        <p:nvSpPr>
          <p:cNvPr id="103" name="Google Shape;103;g3184c53d2e7_0_9"/>
          <p:cNvSpPr txBox="1"/>
          <p:nvPr>
            <p:ph idx="11" type="ftr"/>
          </p:nvPr>
        </p:nvSpPr>
        <p:spPr>
          <a:xfrm>
            <a:off x="3368040" y="6377940"/>
            <a:ext cx="3169800" cy="277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04" name="Google Shape;104;g3184c53d2e7_0_9"/>
          <p:cNvSpPr txBox="1"/>
          <p:nvPr>
            <p:ph idx="12" type="sldNum"/>
          </p:nvPr>
        </p:nvSpPr>
        <p:spPr>
          <a:xfrm>
            <a:off x="9525000" y="6595426"/>
            <a:ext cx="3297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105" name="Google Shape;105;g3184c53d2e7_0_9"/>
          <p:cNvSpPr txBox="1"/>
          <p:nvPr/>
        </p:nvSpPr>
        <p:spPr>
          <a:xfrm>
            <a:off x="383559" y="1185788"/>
            <a:ext cx="3207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Each neuron in RNN</a:t>
            </a:r>
            <a:endParaRPr b="0" i="0" sz="1400" u="none" cap="none" strike="noStrike">
              <a:solidFill>
                <a:srgbClr val="000000"/>
              </a:solidFill>
              <a:latin typeface="Arial"/>
              <a:ea typeface="Arial"/>
              <a:cs typeface="Arial"/>
              <a:sym typeface="Arial"/>
            </a:endParaRPr>
          </a:p>
        </p:txBody>
      </p:sp>
      <p:pic>
        <p:nvPicPr>
          <p:cNvPr id="106" name="Google Shape;106;g3184c53d2e7_0_9"/>
          <p:cNvPicPr preferRelativeResize="0"/>
          <p:nvPr/>
        </p:nvPicPr>
        <p:blipFill>
          <a:blip r:embed="rId3">
            <a:alphaModFix/>
          </a:blip>
          <a:stretch>
            <a:fillRect/>
          </a:stretch>
        </p:blipFill>
        <p:spPr>
          <a:xfrm>
            <a:off x="3120625" y="2319625"/>
            <a:ext cx="3417230" cy="270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Part (60%)</a:t>
            </a:r>
            <a:endParaRPr/>
          </a:p>
        </p:txBody>
      </p:sp>
      <p:sp>
        <p:nvSpPr>
          <p:cNvPr id="112" name="Google Shape;112;p6"/>
          <p:cNvSpPr txBox="1"/>
          <p:nvPr>
            <p:ph idx="1" type="body"/>
          </p:nvPr>
        </p:nvSpPr>
        <p:spPr>
          <a:xfrm>
            <a:off x="383540" y="1451734"/>
            <a:ext cx="9318600" cy="37866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SzPts val="1400"/>
              <a:buNone/>
            </a:pPr>
            <a:r>
              <a:rPr b="1" lang="en-US" sz="2800">
                <a:solidFill>
                  <a:srgbClr val="212121"/>
                </a:solidFill>
              </a:rPr>
              <a:t>RNN</a:t>
            </a:r>
            <a:r>
              <a:rPr b="1" i="0" lang="en-US" sz="2800">
                <a:solidFill>
                  <a:srgbClr val="212121"/>
                </a:solidFill>
              </a:rPr>
              <a:t> layer (30%)</a:t>
            </a:r>
            <a:endParaRPr b="1" i="0" sz="2400">
              <a:solidFill>
                <a:srgbClr val="212121"/>
              </a:solidFill>
            </a:endParaRPr>
          </a:p>
          <a:p>
            <a:pPr indent="-457200" lvl="0" marL="457200" rtl="0" algn="l">
              <a:lnSpc>
                <a:spcPct val="150000"/>
              </a:lnSpc>
              <a:spcBef>
                <a:spcPts val="0"/>
              </a:spcBef>
              <a:spcAft>
                <a:spcPts val="0"/>
              </a:spcAft>
              <a:buClr>
                <a:srgbClr val="212121"/>
              </a:buClr>
              <a:buSzPts val="2400"/>
              <a:buFont typeface="Calibri"/>
              <a:buAutoNum type="arabicPeriod"/>
            </a:pPr>
            <a:r>
              <a:rPr lang="en-US" sz="2400">
                <a:solidFill>
                  <a:srgbClr val="212121"/>
                </a:solidFill>
              </a:rPr>
              <a:t>Implement </a:t>
            </a:r>
            <a:r>
              <a:rPr lang="en-US" sz="2400">
                <a:solidFill>
                  <a:srgbClr val="212121"/>
                </a:solidFill>
              </a:rPr>
              <a:t>initialize_parameters</a:t>
            </a:r>
            <a:r>
              <a:rPr lang="en-US" sz="2400">
                <a:solidFill>
                  <a:srgbClr val="212121"/>
                </a:solidFill>
              </a:rPr>
              <a:t> function (3%)</a:t>
            </a:r>
            <a:endParaRPr/>
          </a:p>
          <a:p>
            <a:pPr indent="-457200" lvl="0" marL="457200" rtl="0" algn="l">
              <a:lnSpc>
                <a:spcPct val="150000"/>
              </a:lnSpc>
              <a:spcBef>
                <a:spcPts val="0"/>
              </a:spcBef>
              <a:spcAft>
                <a:spcPts val="0"/>
              </a:spcAft>
              <a:buClr>
                <a:srgbClr val="212121"/>
              </a:buClr>
              <a:buSzPts val="2400"/>
              <a:buFont typeface="Calibri"/>
              <a:buAutoNum type="arabicPeriod"/>
            </a:pPr>
            <a:r>
              <a:rPr lang="en-US" sz="2400">
                <a:solidFill>
                  <a:srgbClr val="212121"/>
                </a:solidFill>
              </a:rPr>
              <a:t>Implement forward pass (12%)</a:t>
            </a:r>
            <a:endParaRPr/>
          </a:p>
          <a:p>
            <a:pPr indent="-457200" lvl="0" marL="457200" rtl="0" algn="l">
              <a:lnSpc>
                <a:spcPct val="150000"/>
              </a:lnSpc>
              <a:spcBef>
                <a:spcPts val="0"/>
              </a:spcBef>
              <a:spcAft>
                <a:spcPts val="0"/>
              </a:spcAft>
              <a:buClr>
                <a:srgbClr val="212121"/>
              </a:buClr>
              <a:buSzPts val="2400"/>
              <a:buFont typeface="Calibri"/>
              <a:buAutoNum type="arabicPeriod"/>
            </a:pPr>
            <a:r>
              <a:rPr lang="en-US" sz="2400">
                <a:solidFill>
                  <a:srgbClr val="212121"/>
                </a:solidFill>
              </a:rPr>
              <a:t>Implement backward pass (15%)</a:t>
            </a:r>
            <a:endParaRPr sz="2400">
              <a:solidFill>
                <a:srgbClr val="212121"/>
              </a:solidFill>
            </a:endParaRPr>
          </a:p>
          <a:p>
            <a:pPr indent="0" lvl="0" marL="0" rtl="0" algn="l">
              <a:lnSpc>
                <a:spcPct val="150000"/>
              </a:lnSpc>
              <a:spcBef>
                <a:spcPts val="0"/>
              </a:spcBef>
              <a:spcAft>
                <a:spcPts val="0"/>
              </a:spcAft>
              <a:buNone/>
            </a:pPr>
            <a:r>
              <a:rPr lang="en-US" sz="2400">
                <a:solidFill>
                  <a:srgbClr val="212121"/>
                </a:solidFill>
              </a:rPr>
              <a:t>Back propagation of RNN: </a:t>
            </a:r>
            <a:r>
              <a:rPr lang="en-US" sz="2400" u="sng">
                <a:solidFill>
                  <a:schemeClr val="hlink"/>
                </a:solidFill>
                <a:hlinkClick r:id="rId3"/>
              </a:rPr>
              <a:t>https://www.pycodemates.com/2023/08/backpropagation-through-time-explained-with-derivations.html</a:t>
            </a:r>
            <a:endParaRPr/>
          </a:p>
        </p:txBody>
      </p:sp>
      <p:sp>
        <p:nvSpPr>
          <p:cNvPr id="113" name="Google Shape;113;p6"/>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14" name="Google Shape;114;p6"/>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Part (60%)</a:t>
            </a:r>
            <a:endParaRPr/>
          </a:p>
        </p:txBody>
      </p:sp>
      <p:sp>
        <p:nvSpPr>
          <p:cNvPr id="120" name="Google Shape;120;p7"/>
          <p:cNvSpPr txBox="1"/>
          <p:nvPr>
            <p:ph idx="1" type="body"/>
          </p:nvPr>
        </p:nvSpPr>
        <p:spPr>
          <a:xfrm>
            <a:off x="293700" y="1371136"/>
            <a:ext cx="9318600" cy="21858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SzPts val="1400"/>
              <a:buNone/>
            </a:pPr>
            <a:r>
              <a:rPr b="1" lang="en-US" sz="2800"/>
              <a:t>Model class</a:t>
            </a:r>
            <a:r>
              <a:rPr b="1" lang="en-US" sz="2800"/>
              <a:t> (10%)</a:t>
            </a:r>
            <a:endParaRPr/>
          </a:p>
          <a:p>
            <a:pPr indent="-457200" lvl="0" marL="457200" rtl="0" algn="l">
              <a:lnSpc>
                <a:spcPct val="150000"/>
              </a:lnSpc>
              <a:spcBef>
                <a:spcPts val="0"/>
              </a:spcBef>
              <a:spcAft>
                <a:spcPts val="0"/>
              </a:spcAft>
              <a:buClr>
                <a:schemeClr val="dk1"/>
              </a:buClr>
              <a:buSzPts val="2400"/>
              <a:buFont typeface="Calibri"/>
              <a:buAutoNum type="arabicPeriod"/>
            </a:pPr>
            <a:r>
              <a:rPr lang="en-US" sz="2400"/>
              <a:t>Implement</a:t>
            </a:r>
            <a:r>
              <a:rPr b="1" lang="en-US" sz="2400"/>
              <a:t> </a:t>
            </a:r>
            <a:r>
              <a:rPr lang="en-US" sz="2400"/>
              <a:t>forward pass, backward pass, </a:t>
            </a:r>
            <a:r>
              <a:rPr lang="en-US" sz="2400">
                <a:solidFill>
                  <a:srgbClr val="212121"/>
                </a:solidFill>
              </a:rPr>
              <a:t>update parameters and training function.</a:t>
            </a:r>
            <a:endParaRPr b="1" sz="2400"/>
          </a:p>
          <a:p>
            <a:pPr indent="0" lvl="0" marL="0" rtl="0" algn="l">
              <a:lnSpc>
                <a:spcPct val="150000"/>
              </a:lnSpc>
              <a:spcBef>
                <a:spcPts val="0"/>
              </a:spcBef>
              <a:spcAft>
                <a:spcPts val="0"/>
              </a:spcAft>
              <a:buSzPts val="1400"/>
              <a:buNone/>
            </a:pPr>
            <a:r>
              <a:t/>
            </a:r>
            <a:endParaRPr b="1" sz="2800"/>
          </a:p>
        </p:txBody>
      </p:sp>
      <p:sp>
        <p:nvSpPr>
          <p:cNvPr id="121" name="Google Shape;121;p7"/>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a:t>2024 CS 460200</a:t>
            </a:r>
            <a:endParaRPr/>
          </a:p>
        </p:txBody>
      </p:sp>
      <p:sp>
        <p:nvSpPr>
          <p:cNvPr id="122" name="Google Shape;122;p7"/>
          <p:cNvSpPr txBox="1"/>
          <p:nvPr>
            <p:ph idx="12" type="sldNum"/>
          </p:nvPr>
        </p:nvSpPr>
        <p:spPr>
          <a:xfrm>
            <a:off x="9525000" y="6595426"/>
            <a:ext cx="329628"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descr="A white rectangular sign with black text&#10;&#10;Description automatically generated" id="123" name="Google Shape;123;p7"/>
          <p:cNvPicPr preferRelativeResize="0"/>
          <p:nvPr/>
        </p:nvPicPr>
        <p:blipFill rotWithShape="1">
          <a:blip r:embed="rId3">
            <a:alphaModFix/>
          </a:blip>
          <a:srcRect b="0" l="0" r="0" t="0"/>
          <a:stretch/>
        </p:blipFill>
        <p:spPr>
          <a:xfrm>
            <a:off x="1118721" y="4086575"/>
            <a:ext cx="7668558" cy="1171585"/>
          </a:xfrm>
          <a:prstGeom prst="rect">
            <a:avLst/>
          </a:prstGeom>
          <a:noFill/>
          <a:ln>
            <a:noFill/>
          </a:ln>
        </p:spPr>
      </p:pic>
      <p:sp>
        <p:nvSpPr>
          <p:cNvPr id="124" name="Google Shape;124;p7"/>
          <p:cNvSpPr txBox="1"/>
          <p:nvPr/>
        </p:nvSpPr>
        <p:spPr>
          <a:xfrm>
            <a:off x="298459" y="3313855"/>
            <a:ext cx="3207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Training process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2020-09-22T08:31:53Z</dcterms:created>
  <dc:creator>Ruen-Rone Lee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