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KN112Uijt/9IRUoi5mEAtbzW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F2B7E-1025-417C-96F3-6F6F7D03A7C2}">
  <a:tblStyle styleId="{ABAF2B7E-1025-417C-96F3-6F6F7D03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97E689CC-000C-452A-AA48-72A5EE9EDC2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</a:seCell>
    <a:swCell>
      <a:tcTxStyle b="on" i="off">
        <a:font>
          <a:latin typeface="Arial"/>
          <a:ea typeface="Arial"/>
          <a:cs typeface="Arial"/>
        </a:font>
        <a:schemeClr val="dk1"/>
      </a:tcTx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2d5a6bf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002d5a6b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002d5a6b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2d5a6bf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002d5a6bf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002d5a6bf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02d5a6bf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002d5a6bf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002d5a6bf8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02d5a6bf8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02d5a6bf8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002d5a6bf8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288d31e2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0288d31e2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0288d31e2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3dc42c6d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03dc42c6d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2d5a6bf8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002d5a6bf8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002d5a6bf8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2d5a6bf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002d5a6bf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002d5a6bf8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03dc42c6dd_0_9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g303dc42c6dd_0_9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406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indent="-406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indent="-4064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indent="-4064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indent="-4064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indent="-4064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indent="-4064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indent="-4064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/>
        </p:txBody>
      </p:sp>
      <p:sp>
        <p:nvSpPr>
          <p:cNvPr id="33" name="Google Shape;33;g303dc42c6dd_0_98"/>
          <p:cNvSpPr txBox="1"/>
          <p:nvPr>
            <p:ph idx="12" type="sldNum"/>
          </p:nvPr>
        </p:nvSpPr>
        <p:spPr>
          <a:xfrm>
            <a:off x="11095267" y="6414805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b="1" i="1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">
            <a:alphaModFix/>
          </a:blip>
          <a:srcRect b="0" l="0" r="27347" t="21093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t/f429abd0842e414e9685155f9bcb21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vylin752@gmail.com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2184982" y="2079614"/>
            <a:ext cx="78219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500"/>
              <a:t>NTHU Introduction to ML 2024</a:t>
            </a:r>
            <a:endParaRPr sz="4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500"/>
              <a:t>Lab 2</a:t>
            </a:r>
            <a:endParaRPr i="0" sz="45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523999" y="4549349"/>
            <a:ext cx="91440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Ya-Ting Lin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Po-Chih Kuo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030434" y="2389327"/>
            <a:ext cx="81312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b="1" i="1" lang="en-US" sz="3500" u="sng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Mortality Prediction using Decision Tree and Random Forest</a:t>
            </a:r>
            <a:endParaRPr b="0" i="0" sz="35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1949327" y="22690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{ABAF2B7E-1025-417C-96F3-6F6F7D03A7C2}</a:tableStyleId>
              </a:tblPr>
              <a:tblGrid>
                <a:gridCol w="6066950"/>
                <a:gridCol w="2226375"/>
              </a:tblGrid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Item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4D92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Score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4D92C3"/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Basic Implementation (Decision Tree)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30%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Advanced Implementation (Random Forest)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65%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Report</a:t>
                      </a:r>
                      <a:endParaRPr sz="2400" u="none" cap="none" strike="noStrike"/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5%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02d5a6bf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Implementation (30%)</a:t>
            </a:r>
            <a:endParaRPr/>
          </a:p>
        </p:txBody>
      </p:sp>
      <p:sp>
        <p:nvSpPr>
          <p:cNvPr id="184" name="Google Shape;184;g3002d5a6bf8_0_0"/>
          <p:cNvSpPr txBox="1"/>
          <p:nvPr>
            <p:ph idx="1" type="body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Section 1: Function Implementation and Testing</a:t>
            </a:r>
            <a:endParaRPr b="1" sz="2600"/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Implement 5 functions that are necessary for building a decision tree model.</a:t>
            </a:r>
            <a:endParaRPr/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After implementing each function, you must run it with the given input variables to verify its correctness.</a:t>
            </a:r>
            <a:endParaRPr/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Section 2: Build a Decision Tree Model and make Predictions </a:t>
            </a:r>
            <a:endParaRPr b="1" sz="2600"/>
          </a:p>
          <a:p>
            <a:pPr indent="-3810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the functions from section 1 to build a decision tree model and make predictions.</a:t>
            </a:r>
            <a:endParaRPr/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use </a:t>
            </a:r>
            <a:r>
              <a:rPr b="1" i="1" lang="en-US" sz="2600">
                <a:solidFill>
                  <a:srgbClr val="FF0000"/>
                </a:solidFill>
              </a:rPr>
              <a:t>lab2_basic_input.csv</a:t>
            </a:r>
            <a:r>
              <a:rPr lang="en-US" sz="2600"/>
              <a:t> as your input data </a:t>
            </a:r>
            <a:endParaRPr b="1" i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02d5a6bf8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Grading Policy</a:t>
            </a:r>
            <a:endParaRPr/>
          </a:p>
        </p:txBody>
      </p:sp>
      <p:sp>
        <p:nvSpPr>
          <p:cNvPr id="191" name="Google Shape;191;g3002d5a6bf8_0_20"/>
          <p:cNvSpPr txBox="1"/>
          <p:nvPr>
            <p:ph idx="1" type="body"/>
          </p:nvPr>
        </p:nvSpPr>
        <p:spPr>
          <a:xfrm>
            <a:off x="838200" y="14494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Given information on 40 patients and whether they survived 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Section 1: Function Implementation and Testing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1 : Calculate the Entropy								(5%)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2 : Calculate the Information Gain						(5%)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3 : Find the Best Split								(5%)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4 : Split the data into two branches					(5%)</a:t>
            </a:r>
            <a:endParaRPr sz="1800"/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5 : Build the decision tree							(5%)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6: Save answers</a:t>
            </a:r>
            <a:endParaRPr sz="1800"/>
          </a:p>
          <a:p>
            <a:pPr indent="-3429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Section 2: Build a Decision Tree Model and make Predictions 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1: Split the data into training set and validation set 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2: Train a decision tree model with the training set 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3: Predict the cases in the validation set by using the model trained in Step 2 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4: Calculate the</a:t>
            </a:r>
            <a:r>
              <a:rPr b="1" lang="en-US" sz="1800"/>
              <a:t> </a:t>
            </a:r>
            <a:r>
              <a:rPr lang="en-US" sz="1800"/>
              <a:t>f1-score of your predictions in Step 3		(5%)		</a:t>
            </a:r>
            <a:endParaRPr sz="1800"/>
          </a:p>
          <a:p>
            <a:pPr indent="-3429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5: Save answer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Output File Format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838200" y="1376088"/>
            <a:ext cx="99237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Please save your answers into </a:t>
            </a:r>
            <a:r>
              <a:rPr b="1" i="1" lang="en-US" sz="10400">
                <a:solidFill>
                  <a:srgbClr val="FF0000"/>
                </a:solidFill>
              </a:rPr>
              <a:t>lab2_basic.csv</a:t>
            </a:r>
            <a:endParaRPr b="1" i="1" sz="10400">
              <a:solidFill>
                <a:srgbClr val="FF0000"/>
              </a:solidFill>
            </a:endParaRPr>
          </a:p>
          <a:p>
            <a:pPr indent="-3937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Submit the file to </a:t>
            </a:r>
            <a:r>
              <a:rPr b="1" lang="en-US" sz="10400"/>
              <a:t>eeclass</a:t>
            </a:r>
            <a:endParaRPr b="1" sz="10400"/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There should be 7 rows in your csv file:</a:t>
            </a:r>
            <a:endParaRPr sz="104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1497924" y="268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{97E689CC-000C-452A-AA48-72A5EE9EDC28}</a:tableStyleId>
              </a:tblPr>
              <a:tblGrid>
                <a:gridCol w="2129700"/>
                <a:gridCol w="4539125"/>
                <a:gridCol w="2527325"/>
              </a:tblGrid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number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variable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Header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[‘Id’, ‘Ans’]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entropy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‘ans_entropy’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information gain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‘ans_informationGain’</a:t>
                      </a:r>
                      <a:endParaRPr i="1" sz="1800" u="none" cap="none" strike="noStrike"/>
                    </a:p>
                  </a:txBody>
                  <a:tcPr marT="45725" marB="45725" marR="91450" marL="91450"/>
                </a:tc>
              </a:tr>
              <a:tr h="5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best split information gain, value, feature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[‘ans_ig’, ‘ans_value’, ‘ans_name’]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number of instances in the left subtree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‘ans_left’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81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 features and the threshold corresponding to each feature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‘ans_features’ + ‘ans_thresholds‘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Row 7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F1-score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‘ans_f1score’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02d5a6bf8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Implementation (65%)</a:t>
            </a:r>
            <a:endParaRPr/>
          </a:p>
        </p:txBody>
      </p:sp>
      <p:sp>
        <p:nvSpPr>
          <p:cNvPr id="206" name="Google Shape;206;g3002d5a6bf8_0_34"/>
          <p:cNvSpPr txBox="1"/>
          <p:nvPr>
            <p:ph idx="1" type="body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Build a random forest</a:t>
            </a:r>
            <a:endParaRPr sz="2600"/>
          </a:p>
          <a:p>
            <a:pPr indent="-3937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use </a:t>
            </a:r>
            <a:r>
              <a:rPr b="1" i="1" lang="en-US" sz="2600">
                <a:solidFill>
                  <a:srgbClr val="FF0000"/>
                </a:solidFill>
              </a:rPr>
              <a:t>lab2_advanced_training.csv</a:t>
            </a:r>
            <a:r>
              <a:rPr lang="en-US" sz="2600"/>
              <a:t> as the training data</a:t>
            </a:r>
            <a:endParaRPr sz="2600"/>
          </a:p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Make predictions with the Random Forest on the testing data </a:t>
            </a:r>
            <a:r>
              <a:rPr b="1" i="1" lang="en-US" sz="2600">
                <a:solidFill>
                  <a:srgbClr val="FF0000"/>
                </a:solidFill>
              </a:rPr>
              <a:t>lab2_advanced_testing.csv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02d5a6bf8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213" name="Google Shape;213;g3002d5a6bf8_0_50"/>
          <p:cNvSpPr txBox="1"/>
          <p:nvPr>
            <p:ph idx="1" type="body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Baseline – 55%</a:t>
            </a:r>
            <a:endParaRPr sz="2600"/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0.65		(25%)</a:t>
            </a:r>
            <a:endParaRPr/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0.68		(15%)</a:t>
            </a:r>
            <a:endParaRPr/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0.7		(15%)</a:t>
            </a:r>
            <a:endParaRPr/>
          </a:p>
          <a:p>
            <a:pPr indent="-3937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Ranking – 10%</a:t>
            </a:r>
            <a:endParaRPr b="1" i="1" sz="2600"/>
          </a:p>
          <a:p>
            <a:pPr indent="-3810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Compete your F1-Score with the whole class</a:t>
            </a:r>
            <a:endParaRPr b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Output File Format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838200" y="1690700"/>
            <a:ext cx="82113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There should be (900+1) rows in your csv file</a:t>
            </a:r>
            <a:endParaRPr sz="2600"/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First row is the header [‘Id’, ‘hospital_death’]</a:t>
            </a:r>
            <a:endParaRPr/>
          </a:p>
          <a:p>
            <a:pPr indent="-3810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Your prediction answer should be either 0 or 1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 starts from 0, and </a:t>
            </a:r>
            <a:r>
              <a:rPr b="1" lang="en-US"/>
              <a:t>hospital_death </a:t>
            </a:r>
            <a:r>
              <a:rPr lang="en-US"/>
              <a:t>is the predicted answer</a:t>
            </a:r>
            <a:endParaRPr/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make sure that your output format is correct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Submit the answer (.csv) to Kaggle </a:t>
            </a:r>
            <a:r>
              <a:rPr b="1" lang="en-US" sz="2600">
                <a:solidFill>
                  <a:srgbClr val="FF0000"/>
                </a:solidFill>
              </a:rPr>
              <a:t>ML2024-Lab2-AdvancedPart</a:t>
            </a:r>
            <a:endParaRPr sz="2600"/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1390" r="0" t="674"/>
          <a:stretch/>
        </p:blipFill>
        <p:spPr>
          <a:xfrm>
            <a:off x="9124600" y="657375"/>
            <a:ext cx="2605825" cy="43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288d31e27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Kaggle </a:t>
            </a:r>
            <a:endParaRPr/>
          </a:p>
        </p:txBody>
      </p:sp>
      <p:sp>
        <p:nvSpPr>
          <p:cNvPr id="228" name="Google Shape;228;g30288d31e27_0_7"/>
          <p:cNvSpPr txBox="1"/>
          <p:nvPr>
            <p:ph idx="1" type="body"/>
          </p:nvPr>
        </p:nvSpPr>
        <p:spPr>
          <a:xfrm>
            <a:off x="838200" y="1690700"/>
            <a:ext cx="106023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We’ve created a competition for the Advanced part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link: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https://www.kaggle.com/t/f429abd0842e414e9685155f9bcb21ce</a:t>
            </a:r>
            <a:endParaRPr sz="2000"/>
          </a:p>
          <a:p>
            <a:pPr indent="-381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the advanced part, we split the testing data into </a:t>
            </a:r>
            <a:r>
              <a:rPr b="1" lang="en-US"/>
              <a:t>public </a:t>
            </a:r>
            <a:r>
              <a:rPr lang="en-US"/>
              <a:t>&amp; </a:t>
            </a:r>
            <a:r>
              <a:rPr b="1" lang="en-US"/>
              <a:t>private </a:t>
            </a:r>
            <a:r>
              <a:rPr lang="en-US"/>
              <a:t>parts.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score you see on kaggle after submission is your public score</a:t>
            </a:r>
            <a:endParaRPr/>
          </a:p>
          <a:p>
            <a:pPr indent="-3810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You can directly check if you have passed the three baselines</a:t>
            </a:r>
            <a:endParaRPr sz="2800"/>
          </a:p>
          <a:p>
            <a:pPr indent="-3810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Private score is for ranking.</a:t>
            </a:r>
            <a:endParaRPr u="sng"/>
          </a:p>
          <a:p>
            <a:pPr indent="-3810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The private score will be revealed after the deadline. 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3dc42c6dd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b="1" i="1" lang="en-US" sz="44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Kaggle </a:t>
            </a:r>
            <a:endParaRPr/>
          </a:p>
        </p:txBody>
      </p:sp>
      <p:sp>
        <p:nvSpPr>
          <p:cNvPr id="234" name="Google Shape;234;g303dc42c6dd_0_6"/>
          <p:cNvSpPr txBox="1"/>
          <p:nvPr>
            <p:ph idx="1" type="body"/>
          </p:nvPr>
        </p:nvSpPr>
        <p:spPr>
          <a:xfrm>
            <a:off x="671601" y="150501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 lnSpcReduction="10000"/>
          </a:bodyPr>
          <a:lstStyle/>
          <a:p>
            <a:pPr indent="-193485" lvl="0" marL="1934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solidFill>
                  <a:srgbClr val="FF0000"/>
                </a:solidFill>
              </a:rPr>
              <a:t>After joining the competition, you should change your team name (each student is a team) to your</a:t>
            </a:r>
            <a:r>
              <a:rPr lang="en-US" sz="2300">
                <a:solidFill>
                  <a:srgbClr val="D31F00"/>
                </a:solidFill>
              </a:rPr>
              <a:t> </a:t>
            </a:r>
            <a:r>
              <a:rPr b="1" lang="en-US" sz="2576">
                <a:solidFill>
                  <a:srgbClr val="000000"/>
                </a:solidFill>
              </a:rPr>
              <a:t>student ID.</a:t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98611" lvl="0" marL="474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5" name="Google Shape;235;g303dc42c6d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638" y="2571924"/>
            <a:ext cx="9501527" cy="30295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g303dc42c6dd_0_6"/>
          <p:cNvSpPr/>
          <p:nvPr/>
        </p:nvSpPr>
        <p:spPr>
          <a:xfrm>
            <a:off x="4944732" y="2571924"/>
            <a:ext cx="779400" cy="5973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03dc42c6dd_0_6"/>
          <p:cNvSpPr/>
          <p:nvPr/>
        </p:nvSpPr>
        <p:spPr>
          <a:xfrm>
            <a:off x="955535" y="4597695"/>
            <a:ext cx="1928700" cy="7251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44" name="Google Shape;244;p14"/>
          <p:cNvSpPr txBox="1"/>
          <p:nvPr>
            <p:ph idx="1" type="body"/>
          </p:nvPr>
        </p:nvSpPr>
        <p:spPr>
          <a:xfrm>
            <a:off x="838200" y="1605585"/>
            <a:ext cx="11088757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as “</a:t>
            </a:r>
            <a:r>
              <a:rPr b="1" lang="en-US" sz="2600">
                <a:solidFill>
                  <a:srgbClr val="FF0000"/>
                </a:solidFill>
              </a:rPr>
              <a:t>lab2_report.pdf</a:t>
            </a:r>
            <a:r>
              <a:rPr lang="en-US" sz="2600"/>
              <a:t>” 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Briefly describe the attributes setting of the random forest model , including: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number of trees you used </a:t>
            </a:r>
            <a:r>
              <a:rPr lang="en-US" sz="2600"/>
              <a:t>(1%)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number of features you used </a:t>
            </a:r>
            <a:r>
              <a:rPr lang="en-US" sz="2600"/>
              <a:t>(1%)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number of instances you used to build each tree </a:t>
            </a:r>
            <a:r>
              <a:rPr lang="en-US" sz="2600"/>
              <a:t>(1%)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(optional) any other settings 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Briefly describe the difficulty you encountered (1%)</a:t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Summarize how you solved the difficulty and your reflections (1%)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b="1" lang="en-US" sz="2600">
                <a:solidFill>
                  <a:srgbClr val="FF0000"/>
                </a:solidFill>
              </a:rPr>
              <a:t>No more than one page</a:t>
            </a:r>
            <a:endParaRPr b="1"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8199" y="1690688"/>
            <a:ext cx="10383300" cy="4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Machine learning is playing an increasingly important role in healthcare, where its ability to analyze vast amounts of data can directly </a:t>
            </a:r>
            <a:r>
              <a:rPr b="1" lang="en-US" sz="2600"/>
              <a:t>impact human lives</a:t>
            </a:r>
            <a:r>
              <a:rPr lang="en-US" sz="2600"/>
              <a:t>. </a:t>
            </a:r>
            <a:endParaRPr sz="26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By implementing predictive models on ICU patient data, you'll explore how machine learning can be used to support critical healthcare decisions. Whether it's identifying at-risk patients or improving care outcomes, these techniques offer the potential to transform patient care and </a:t>
            </a:r>
            <a:r>
              <a:rPr b="1" lang="en-US" sz="2600">
                <a:solidFill>
                  <a:srgbClr val="FF0000"/>
                </a:solidFill>
              </a:rPr>
              <a:t>save lives</a:t>
            </a:r>
            <a:r>
              <a:rPr lang="en-US" sz="2600"/>
              <a:t>.</a:t>
            </a:r>
            <a:endParaRPr sz="26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By the end of this lab, you will have a deeper understanding of how machine learning can be applied to healthcare scenarios, where every decision can make a difference. 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Lab 2 Requirements</a:t>
            </a:r>
            <a:endParaRPr/>
          </a:p>
        </p:txBody>
      </p:sp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838200" y="1690688"/>
            <a:ext cx="10515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Do it individually! Not as a team! (The team is for the final project)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Announce date: 2024/10/1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Deadline: 2024/10/15 23:59 (Late submission is not allowed!)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Hand in your files in the following format (Do not compress!)</a:t>
            </a:r>
            <a:endParaRPr/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lab2.ipynb</a:t>
            </a:r>
            <a:endParaRPr sz="2400"/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lab2_report.pdf</a:t>
            </a:r>
            <a:endParaRPr sz="2400"/>
          </a:p>
          <a:p>
            <a:pPr indent="-3810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lab2_basic.csv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58" name="Google Shape;258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F1-score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For example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The class you predicted: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i="1" lang="en-US"/>
              <a:t>ŷ</a:t>
            </a:r>
            <a:r>
              <a:rPr lang="en-US"/>
              <a:t>  = [1, 1, 0, 0, 0, 0, 1]</a:t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Actual values: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i="1" lang="en-US"/>
              <a:t>y  </a:t>
            </a:r>
            <a:r>
              <a:rPr lang="en-US"/>
              <a:t>= [0, 0, 0, 0, 0, 1, 1]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F1-score = 0.4</a:t>
            </a:r>
            <a:endParaRPr/>
          </a:p>
        </p:txBody>
      </p:sp>
      <p:graphicFrame>
        <p:nvGraphicFramePr>
          <p:cNvPr id="259" name="Google Shape;259;p16"/>
          <p:cNvGraphicFramePr/>
          <p:nvPr/>
        </p:nvGraphicFramePr>
        <p:xfrm>
          <a:off x="5514745" y="3734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{ABAF2B7E-1025-417C-96F3-6F6F7D03A7C2}</a:tableStyleId>
              </a:tblPr>
              <a:tblGrid>
                <a:gridCol w="432000"/>
                <a:gridCol w="509850"/>
                <a:gridCol w="996800"/>
                <a:gridCol w="996800"/>
              </a:tblGrid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6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716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0" name="Google Shape;260;p16"/>
          <p:cNvSpPr txBox="1"/>
          <p:nvPr/>
        </p:nvSpPr>
        <p:spPr>
          <a:xfrm>
            <a:off x="1419237" y="2317652"/>
            <a:ext cx="4676763" cy="588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402" l="0" r="0" t="-2037"/>
            </a:stretch>
          </a:blip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6"/>
          <p:cNvGraphicFramePr/>
          <p:nvPr/>
        </p:nvGraphicFramePr>
        <p:xfrm>
          <a:off x="8794658" y="3746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{ABAF2B7E-1025-417C-96F3-6F6F7D03A7C2}</a:tableStyleId>
              </a:tblPr>
              <a:tblGrid>
                <a:gridCol w="432000"/>
                <a:gridCol w="509850"/>
                <a:gridCol w="996800"/>
                <a:gridCol w="996800"/>
              </a:tblGrid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  <a:tr h="27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6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positive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FP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2F2F2"/>
                    </a:solidFill>
                  </a:tcPr>
                </a:tc>
              </a:tr>
              <a:tr h="716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negative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TN</a:t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16"/>
          <p:cNvSpPr/>
          <p:nvPr/>
        </p:nvSpPr>
        <p:spPr>
          <a:xfrm>
            <a:off x="6480313" y="4333461"/>
            <a:ext cx="1969882" cy="728869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9760226" y="4333461"/>
            <a:ext cx="947531" cy="1443994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6480313" y="4333461"/>
            <a:ext cx="967409" cy="7288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9740348" y="4333461"/>
            <a:ext cx="967409" cy="7288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72" name="Google Shape;272;p17"/>
          <p:cNvSpPr txBox="1"/>
          <p:nvPr>
            <p:ph idx="1" type="body"/>
          </p:nvPr>
        </p:nvSpPr>
        <p:spPr>
          <a:xfrm>
            <a:off x="838200" y="1690688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0 points if any of the following conditions happened</a:t>
            </a:r>
            <a:endParaRPr sz="2600"/>
          </a:p>
          <a:p>
            <a:pPr indent="-3937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Plagiarism</a:t>
            </a:r>
            <a:endParaRPr sz="2600"/>
          </a:p>
          <a:p>
            <a:pPr indent="-3937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Late submission</a:t>
            </a:r>
            <a:endParaRPr sz="2600"/>
          </a:p>
          <a:p>
            <a:pPr indent="-3937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Not using a template or importing any other packages in this assignment</a:t>
            </a:r>
            <a:endParaRPr sz="2600"/>
          </a:p>
          <a:p>
            <a:pPr indent="-3937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 submission record on Kaggle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Your submission was not generated by your code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Not following the instructions to print certain answers in the template</a:t>
            </a:r>
            <a:endParaRPr sz="2600"/>
          </a:p>
          <a:p>
            <a:pPr indent="-3937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Kaggle’s team name is not your student ID(we cannot identify who you are)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79" name="Google Shape;279;p18"/>
          <p:cNvSpPr txBox="1"/>
          <p:nvPr>
            <p:ph idx="1" type="body"/>
          </p:nvPr>
        </p:nvSpPr>
        <p:spPr>
          <a:xfrm>
            <a:off x="838200" y="1690700"/>
            <a:ext cx="5978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/>
              <a:t>TA: Ya-Ting Lin (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ivylin752@gmail.com</a:t>
            </a:r>
            <a:r>
              <a:rPr lang="en-US" sz="2600"/>
              <a:t>)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/>
              <a:t>Do not ask for debugging.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 sz="2600">
                <a:solidFill>
                  <a:srgbClr val="FF0000"/>
                </a:solidFill>
              </a:rPr>
              <a:t>TA time for 10/3 and 10/9 will be moved to 17:30~18:30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6300" y="2727600"/>
            <a:ext cx="4592175" cy="3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199" y="1650071"/>
            <a:ext cx="11077136" cy="442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i="1" lang="en-US" sz="2600"/>
              <a:t>Real</a:t>
            </a:r>
            <a:r>
              <a:rPr lang="en-US" sz="2600"/>
              <a:t> Data </a:t>
            </a:r>
            <a:endParaRPr sz="2600"/>
          </a:p>
          <a:p>
            <a:pPr indent="-3810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database containing a large amount of critical care data from many different intensive care units (ICUs) worldwide</a:t>
            </a:r>
            <a:endParaRPr/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Basic Part: We extracted 40 cases with 10 attributes and 1 label (‘hospital_death’)</a:t>
            </a:r>
            <a:endParaRPr sz="2600"/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Advanced Part: We extracted 8500 cases with 29 attributes and 1 label (‘hospital_death’)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2d5a6bf8_0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9" name="Google Shape;119;g3002d5a6bf8_0_44"/>
          <p:cNvSpPr txBox="1"/>
          <p:nvPr>
            <p:ph idx="1" type="body"/>
          </p:nvPr>
        </p:nvSpPr>
        <p:spPr>
          <a:xfrm>
            <a:off x="838199" y="1650071"/>
            <a:ext cx="11077200" cy="4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Be familiar with the concepts of building a decision tree</a:t>
            </a:r>
            <a:endParaRPr sz="2600"/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Implement a decision tree </a:t>
            </a:r>
            <a:endParaRPr/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Implement a random forest</a:t>
            </a:r>
            <a:endParaRPr/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Make predictions on patients’ survival (‘hospital_death’) from real data</a:t>
            </a:r>
            <a:endParaRPr/>
          </a:p>
          <a:p>
            <a:pPr indent="-3937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Fine-tune the model for better performance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You will have the following items</a:t>
            </a:r>
            <a:endParaRPr/>
          </a:p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838200" y="1690688"/>
            <a:ext cx="86371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35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Template : lab2.ipynb</a:t>
            </a:r>
            <a:endParaRPr sz="2600"/>
          </a:p>
          <a:p>
            <a:pPr indent="-444500" lvl="0" marL="635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Input file : </a:t>
            </a:r>
            <a:endParaRPr sz="2600"/>
          </a:p>
          <a:p>
            <a:pPr indent="-431800" lvl="1" marL="1092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lab2_basic_input.csv</a:t>
            </a:r>
            <a:endParaRPr/>
          </a:p>
          <a:p>
            <a:pPr indent="-431800" lvl="1" marL="1092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lab2_advanced_training.csv</a:t>
            </a:r>
            <a:endParaRPr/>
          </a:p>
          <a:p>
            <a:pPr indent="-431800" lvl="1" marL="1092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lab2_advanced_testing.csv (without label ‘hospital_death’)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2d5a6bf8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33" name="Google Shape;133;g3002d5a6bf8_0_66"/>
          <p:cNvSpPr txBox="1"/>
          <p:nvPr>
            <p:ph idx="1" type="body"/>
          </p:nvPr>
        </p:nvSpPr>
        <p:spPr>
          <a:xfrm>
            <a:off x="838200" y="1690700"/>
            <a:ext cx="4815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You must use the given file </a:t>
            </a:r>
            <a:r>
              <a:rPr b="1" lang="en-US" sz="2600"/>
              <a:t>lab2.ipynb </a:t>
            </a:r>
            <a:r>
              <a:rPr lang="en-US" sz="2600"/>
              <a:t>to build the model</a:t>
            </a:r>
            <a:endParaRPr sz="2600"/>
          </a:p>
          <a:p>
            <a:pPr indent="-3937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Except for the imported packages in the template, you </a:t>
            </a:r>
            <a:r>
              <a:rPr b="1" lang="en-US" sz="2600">
                <a:solidFill>
                  <a:srgbClr val="FF0000"/>
                </a:solidFill>
              </a:rPr>
              <a:t>cannot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use any other packages</a:t>
            </a:r>
            <a:endParaRPr sz="2600"/>
          </a:p>
          <a:p>
            <a:pPr indent="-3937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follow the template, and only modify the content where we specifically indicate you can.</a:t>
            </a:r>
            <a:endParaRPr sz="2600"/>
          </a:p>
        </p:txBody>
      </p:sp>
      <p:pic>
        <p:nvPicPr>
          <p:cNvPr id="134" name="Google Shape;134;g3002d5a6bf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050" y="1036250"/>
            <a:ext cx="5468274" cy="40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Input File Format</a:t>
            </a:r>
            <a:endParaRPr/>
          </a:p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b="1" lang="en-US" sz="2600"/>
              <a:t>lab2_basic_input.csv</a:t>
            </a:r>
            <a:r>
              <a:rPr lang="en-US" sz="2600"/>
              <a:t>” </a:t>
            </a:r>
            <a:endParaRPr sz="2600"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40 instances in total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10 features and 1 class label</a:t>
            </a:r>
            <a:endParaRPr/>
          </a:p>
        </p:txBody>
      </p:sp>
      <p:sp>
        <p:nvSpPr>
          <p:cNvPr id="142" name="Google Shape;142;p32"/>
          <p:cNvSpPr/>
          <p:nvPr/>
        </p:nvSpPr>
        <p:spPr>
          <a:xfrm rot="5400000">
            <a:off x="5376025" y="-339950"/>
            <a:ext cx="225900" cy="8145600"/>
          </a:xfrm>
          <a:prstGeom prst="lef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4723139" y="3103613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9292221" y="3173850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Class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54922" l="1101" r="462" t="0"/>
          <a:stretch/>
        </p:blipFill>
        <p:spPr>
          <a:xfrm>
            <a:off x="1416325" y="3907125"/>
            <a:ext cx="9220926" cy="2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/>
          <p:nvPr/>
        </p:nvSpPr>
        <p:spPr>
          <a:xfrm>
            <a:off x="9605625" y="3907125"/>
            <a:ext cx="1031700" cy="211890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Training File Format</a:t>
            </a:r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b="1" i="1" lang="en-US" sz="2600"/>
              <a:t>lab2_advanced_training</a:t>
            </a:r>
            <a:r>
              <a:rPr b="1" lang="en-US" sz="2600"/>
              <a:t>.csv</a:t>
            </a:r>
            <a:r>
              <a:rPr lang="en-US" sz="2600"/>
              <a:t>” </a:t>
            </a:r>
            <a:endParaRPr sz="2600"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8500 instances in total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29 features and 1 class label</a:t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rot="5400000">
            <a:off x="5563625" y="-623000"/>
            <a:ext cx="225900" cy="8609400"/>
          </a:xfrm>
          <a:prstGeom prst="leftBrace">
            <a:avLst>
              <a:gd fmla="val 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793974" y="3052487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29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9608468" y="3082166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Class 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1"/>
          <p:cNvGrpSpPr/>
          <p:nvPr/>
        </p:nvGrpSpPr>
        <p:grpSpPr>
          <a:xfrm>
            <a:off x="1298890" y="3934668"/>
            <a:ext cx="9547633" cy="1792975"/>
            <a:chOff x="961845" y="5095648"/>
            <a:chExt cx="3858253" cy="521684"/>
          </a:xfrm>
        </p:grpSpPr>
        <p:pic>
          <p:nvPicPr>
            <p:cNvPr id="158" name="Google Shape;158;p11"/>
            <p:cNvPicPr preferRelativeResize="0"/>
            <p:nvPr/>
          </p:nvPicPr>
          <p:blipFill rotWithShape="1">
            <a:blip r:embed="rId3">
              <a:alphaModFix/>
            </a:blip>
            <a:srcRect b="33923" l="5605" r="27499" t="47164"/>
            <a:stretch/>
          </p:blipFill>
          <p:spPr>
            <a:xfrm>
              <a:off x="961845" y="5095648"/>
              <a:ext cx="3433162" cy="521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1"/>
            <p:cNvPicPr preferRelativeResize="0"/>
            <p:nvPr/>
          </p:nvPicPr>
          <p:blipFill rotWithShape="1">
            <a:blip r:embed="rId4">
              <a:alphaModFix/>
            </a:blip>
            <a:srcRect b="33923" l="72552" r="3084" t="47164"/>
            <a:stretch/>
          </p:blipFill>
          <p:spPr>
            <a:xfrm>
              <a:off x="3569770" y="5095648"/>
              <a:ext cx="1250328" cy="521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1"/>
          <p:cNvSpPr/>
          <p:nvPr/>
        </p:nvSpPr>
        <p:spPr>
          <a:xfrm>
            <a:off x="10037750" y="3974350"/>
            <a:ext cx="808800" cy="1753200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Testing File Format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838200" y="1712697"/>
            <a:ext cx="8504700" cy="1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b="1" i="1" lang="en-US" sz="2600"/>
              <a:t>lab2_advanced_testing</a:t>
            </a:r>
            <a:r>
              <a:rPr b="1" lang="en-US" sz="2600"/>
              <a:t>.csv</a:t>
            </a:r>
            <a:r>
              <a:rPr lang="en-US" sz="2600"/>
              <a:t>” </a:t>
            </a:r>
            <a:endParaRPr sz="2600"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900 instances in total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29 features</a:t>
            </a:r>
            <a:endParaRPr/>
          </a:p>
          <a:p>
            <a:pPr indent="-3810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Without class label</a:t>
            </a:r>
            <a:endParaRPr/>
          </a:p>
        </p:txBody>
      </p:sp>
      <p:sp>
        <p:nvSpPr>
          <p:cNvPr id="168" name="Google Shape;168;p33"/>
          <p:cNvSpPr/>
          <p:nvPr/>
        </p:nvSpPr>
        <p:spPr>
          <a:xfrm rot="5400000">
            <a:off x="6073590" y="-1201856"/>
            <a:ext cx="270108" cy="10058403"/>
          </a:xfrm>
          <a:prstGeom prst="lef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5502965" y="317601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29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 b="0" l="0" r="14096" t="0"/>
          <a:stretch/>
        </p:blipFill>
        <p:spPr>
          <a:xfrm>
            <a:off x="1169800" y="4132500"/>
            <a:ext cx="10077709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2021-09-26T13:10:10Z</dcterms:created>
</cp:coreProperties>
</file>