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hUcuxmnirmknAQu+3t2FHunjV9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F47537-D90E-4B96-902F-11481D54BEC0}">
  <a:tblStyle styleId="{1FF47537-D90E-4B96-902F-11481D54BEC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CFD7E7"/>
          </a:solidFill>
        </a:fill>
      </a:tcStyle>
    </a:wholeTbl>
    <a:band1H>
      <a:tcTxStyle b="off" i="off"/>
    </a:band1H>
    <a:band2H>
      <a:tcTxStyle b="off" i="off"/>
      <a:tcStyle>
        <a:fill>
          <a:solidFill>
            <a:srgbClr val="E8ECF4"/>
          </a:solidFill>
        </a:fill>
      </a:tcStyle>
    </a:band2H>
    <a:band1V>
      <a:tcTxStyle b="off" i="off"/>
    </a:band1V>
    <a:band2V>
      <a:tcTxStyle b="off" i="off"/>
    </a:band2V>
    <a:lastCol>
      <a:tcTxStyle b="off" i="off"/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13A5036B-C0CB-4148-9D82-F124F2B78FD1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aadbb56c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faadbb56c5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a6eacd761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30a6eacd761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fa3d29488e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fa3d29488e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2fa3d29488e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c3923fa5f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fc3923fa5f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2fc3923fa5f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c3923fa5f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c3923fa5f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5;p19" id="13" name="Google Shape;13;p22"/>
          <p:cNvPicPr preferRelativeResize="0"/>
          <p:nvPr/>
        </p:nvPicPr>
        <p:blipFill rotWithShape="1">
          <a:blip r:embed="rId2">
            <a:alphaModFix/>
          </a:blip>
          <a:srcRect b="0" l="0" r="27347" t="21093"/>
          <a:stretch/>
        </p:blipFill>
        <p:spPr>
          <a:xfrm>
            <a:off x="9829800" y="-37947"/>
            <a:ext cx="2362200" cy="256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2"/>
          <p:cNvSpPr/>
          <p:nvPr/>
        </p:nvSpPr>
        <p:spPr>
          <a:xfrm>
            <a:off x="10840211" y="5926256"/>
            <a:ext cx="1351789" cy="9265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7;p19" id="15" name="Google Shape;1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060" y="6235391"/>
            <a:ext cx="1351790" cy="62260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2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body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indent="-228600" lvl="1" marL="914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indent="-228600" lvl="2" marL="1371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indent="-228600" lvl="3" marL="18288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indent="-228600" lvl="4" marL="22860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2" type="sldNum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showMasterSp="0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5;p19" id="76" name="Google Shape;76;p31"/>
          <p:cNvPicPr preferRelativeResize="0"/>
          <p:nvPr/>
        </p:nvPicPr>
        <p:blipFill rotWithShape="1">
          <a:blip r:embed="rId2">
            <a:alphaModFix/>
          </a:blip>
          <a:srcRect b="0" l="0" r="27347" t="21093"/>
          <a:stretch/>
        </p:blipFill>
        <p:spPr>
          <a:xfrm>
            <a:off x="9829800" y="-37947"/>
            <a:ext cx="2362200" cy="256556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1"/>
          <p:cNvSpPr/>
          <p:nvPr/>
        </p:nvSpPr>
        <p:spPr>
          <a:xfrm>
            <a:off x="10840211" y="5926256"/>
            <a:ext cx="1351789" cy="9265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7;p19" id="78" name="Google Shape;7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060" y="6235391"/>
            <a:ext cx="1351790" cy="62260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" type="body"/>
          </p:nvPr>
        </p:nvSpPr>
        <p:spPr>
          <a:xfrm rot="5400000">
            <a:off x="3920330" y="-1256506"/>
            <a:ext cx="4351339" cy="10515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2" type="sldNum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5;p19" id="83" name="Google Shape;83;p32"/>
          <p:cNvPicPr preferRelativeResize="0"/>
          <p:nvPr/>
        </p:nvPicPr>
        <p:blipFill rotWithShape="1">
          <a:blip r:embed="rId2">
            <a:alphaModFix/>
          </a:blip>
          <a:srcRect b="0" l="0" r="27347" t="21093"/>
          <a:stretch/>
        </p:blipFill>
        <p:spPr>
          <a:xfrm>
            <a:off x="9829800" y="-37947"/>
            <a:ext cx="2362200" cy="256556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2"/>
          <p:cNvSpPr/>
          <p:nvPr/>
        </p:nvSpPr>
        <p:spPr>
          <a:xfrm>
            <a:off x="10840211" y="5926256"/>
            <a:ext cx="1351789" cy="9265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7;p19" id="85" name="Google Shape;8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060" y="6235391"/>
            <a:ext cx="1351790" cy="62260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2"/>
          <p:cNvSpPr txBox="1"/>
          <p:nvPr>
            <p:ph type="title"/>
          </p:nvPr>
        </p:nvSpPr>
        <p:spPr>
          <a:xfrm rot="5400000">
            <a:off x="7133431" y="1956593"/>
            <a:ext cx="5811839" cy="2628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" type="body"/>
          </p:nvPr>
        </p:nvSpPr>
        <p:spPr>
          <a:xfrm rot="5400000">
            <a:off x="1799431" y="-596107"/>
            <a:ext cx="5811838" cy="7734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2" type="sldNum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a3d29488e_0_9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2fa3d29488e_0_9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g2fa3d29488e_0_9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2fa3d29488e_0_9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2fa3d29488e_0_9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showMasterSp="0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5;p19" id="24" name="Google Shape;24;p24"/>
          <p:cNvPicPr preferRelativeResize="0"/>
          <p:nvPr/>
        </p:nvPicPr>
        <p:blipFill rotWithShape="1">
          <a:blip r:embed="rId2">
            <a:alphaModFix/>
          </a:blip>
          <a:srcRect b="0" l="0" r="27347" t="21093"/>
          <a:stretch/>
        </p:blipFill>
        <p:spPr>
          <a:xfrm>
            <a:off x="9829800" y="-37947"/>
            <a:ext cx="2362200" cy="256556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4"/>
          <p:cNvSpPr/>
          <p:nvPr/>
        </p:nvSpPr>
        <p:spPr>
          <a:xfrm>
            <a:off x="10840211" y="5926256"/>
            <a:ext cx="1351789" cy="9265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7;p19" id="26" name="Google Shape;2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060" y="6235391"/>
            <a:ext cx="1351790" cy="62260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" type="body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2" type="sldNum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showMasterSp="0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5;p19" id="31" name="Google Shape;31;p25"/>
          <p:cNvPicPr preferRelativeResize="0"/>
          <p:nvPr/>
        </p:nvPicPr>
        <p:blipFill rotWithShape="1">
          <a:blip r:embed="rId2">
            <a:alphaModFix/>
          </a:blip>
          <a:srcRect b="0" l="0" r="27347" t="21093"/>
          <a:stretch/>
        </p:blipFill>
        <p:spPr>
          <a:xfrm>
            <a:off x="9829800" y="-37947"/>
            <a:ext cx="2362200" cy="256556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5"/>
          <p:cNvSpPr/>
          <p:nvPr/>
        </p:nvSpPr>
        <p:spPr>
          <a:xfrm>
            <a:off x="10840211" y="5926256"/>
            <a:ext cx="1351789" cy="9265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7;p19" id="33" name="Google Shape;3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060" y="6235391"/>
            <a:ext cx="1351790" cy="62260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2" type="sldNum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showMasterSp="0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5;p19" id="39" name="Google Shape;39;p26"/>
          <p:cNvPicPr preferRelativeResize="0"/>
          <p:nvPr/>
        </p:nvPicPr>
        <p:blipFill rotWithShape="1">
          <a:blip r:embed="rId2">
            <a:alphaModFix/>
          </a:blip>
          <a:srcRect b="0" l="0" r="27347" t="21093"/>
          <a:stretch/>
        </p:blipFill>
        <p:spPr>
          <a:xfrm>
            <a:off x="9829800" y="-37947"/>
            <a:ext cx="2362200" cy="256556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6"/>
          <p:cNvSpPr/>
          <p:nvPr/>
        </p:nvSpPr>
        <p:spPr>
          <a:xfrm>
            <a:off x="10840211" y="5926256"/>
            <a:ext cx="1351789" cy="9265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7;p19" id="41" name="Google Shape;4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060" y="6235391"/>
            <a:ext cx="1351790" cy="62260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6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" type="body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2" type="body"/>
          </p:nvPr>
        </p:nvSpPr>
        <p:spPr>
          <a:xfrm>
            <a:off x="839787" y="2505075"/>
            <a:ext cx="515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3" type="body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showMasterSp="0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5;p19" id="49" name="Google Shape;49;p27"/>
          <p:cNvPicPr preferRelativeResize="0"/>
          <p:nvPr/>
        </p:nvPicPr>
        <p:blipFill rotWithShape="1">
          <a:blip r:embed="rId2">
            <a:alphaModFix/>
          </a:blip>
          <a:srcRect b="0" l="0" r="27347" t="21093"/>
          <a:stretch/>
        </p:blipFill>
        <p:spPr>
          <a:xfrm>
            <a:off x="9829800" y="-37947"/>
            <a:ext cx="2362200" cy="2565567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7"/>
          <p:cNvSpPr/>
          <p:nvPr/>
        </p:nvSpPr>
        <p:spPr>
          <a:xfrm>
            <a:off x="10840211" y="5926256"/>
            <a:ext cx="1351789" cy="9265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7;p19" id="51" name="Google Shape;5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060" y="6235391"/>
            <a:ext cx="1351790" cy="62260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5;p19" id="55" name="Google Shape;55;p28"/>
          <p:cNvPicPr preferRelativeResize="0"/>
          <p:nvPr/>
        </p:nvPicPr>
        <p:blipFill rotWithShape="1">
          <a:blip r:embed="rId2">
            <a:alphaModFix/>
          </a:blip>
          <a:srcRect b="0" l="0" r="27347" t="21093"/>
          <a:stretch/>
        </p:blipFill>
        <p:spPr>
          <a:xfrm>
            <a:off x="9829800" y="-37947"/>
            <a:ext cx="2362200" cy="2565567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8"/>
          <p:cNvSpPr/>
          <p:nvPr/>
        </p:nvSpPr>
        <p:spPr>
          <a:xfrm>
            <a:off x="10840211" y="5926256"/>
            <a:ext cx="1351789" cy="9265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7;p19" id="57" name="Google Shape;5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060" y="6235391"/>
            <a:ext cx="1351790" cy="62260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8"/>
          <p:cNvSpPr txBox="1"/>
          <p:nvPr>
            <p:ph idx="12" type="sldNum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5;p19" id="60" name="Google Shape;60;p29"/>
          <p:cNvPicPr preferRelativeResize="0"/>
          <p:nvPr/>
        </p:nvPicPr>
        <p:blipFill rotWithShape="1">
          <a:blip r:embed="rId2">
            <a:alphaModFix/>
          </a:blip>
          <a:srcRect b="0" l="0" r="27347" t="21093"/>
          <a:stretch/>
        </p:blipFill>
        <p:spPr>
          <a:xfrm>
            <a:off x="9829800" y="-37947"/>
            <a:ext cx="2362200" cy="256556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9"/>
          <p:cNvSpPr/>
          <p:nvPr/>
        </p:nvSpPr>
        <p:spPr>
          <a:xfrm>
            <a:off x="10840211" y="5926256"/>
            <a:ext cx="1351789" cy="9265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7;p19" id="62" name="Google Shape;6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060" y="6235391"/>
            <a:ext cx="1351790" cy="62260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9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" type="body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318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2pPr>
            <a:lvl3pPr indent="-4318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3pPr>
            <a:lvl4pPr indent="-4318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4pPr>
            <a:lvl5pPr indent="-4318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2" type="body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2" type="sldNum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showMasterSp="0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5;p19" id="68" name="Google Shape;68;p30"/>
          <p:cNvPicPr preferRelativeResize="0"/>
          <p:nvPr/>
        </p:nvPicPr>
        <p:blipFill rotWithShape="1">
          <a:blip r:embed="rId2">
            <a:alphaModFix/>
          </a:blip>
          <a:srcRect b="0" l="0" r="27347" t="21093"/>
          <a:stretch/>
        </p:blipFill>
        <p:spPr>
          <a:xfrm>
            <a:off x="9829800" y="-37947"/>
            <a:ext cx="2362200" cy="256556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0"/>
          <p:cNvSpPr/>
          <p:nvPr/>
        </p:nvSpPr>
        <p:spPr>
          <a:xfrm>
            <a:off x="10840211" y="5926256"/>
            <a:ext cx="1351789" cy="9265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7;p19" id="70" name="Google Shape;7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060" y="6235391"/>
            <a:ext cx="1351790" cy="62260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0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30"/>
          <p:cNvSpPr/>
          <p:nvPr>
            <p:ph idx="2" type="pic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30"/>
          <p:cNvSpPr txBox="1"/>
          <p:nvPr>
            <p:ph idx="1" type="body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2" type="sldNum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image" Target="../media/image3.jp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5;p19" id="6" name="Google Shape;6;p21"/>
          <p:cNvPicPr preferRelativeResize="0"/>
          <p:nvPr/>
        </p:nvPicPr>
        <p:blipFill rotWithShape="1">
          <a:blip r:embed="rId1">
            <a:alphaModFix/>
          </a:blip>
          <a:srcRect b="0" l="0" r="27347" t="21093"/>
          <a:stretch/>
        </p:blipFill>
        <p:spPr>
          <a:xfrm>
            <a:off x="9829800" y="-37947"/>
            <a:ext cx="2362200" cy="256556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1"/>
          <p:cNvSpPr/>
          <p:nvPr/>
        </p:nvSpPr>
        <p:spPr>
          <a:xfrm>
            <a:off x="10840211" y="5926256"/>
            <a:ext cx="1351789" cy="92659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7;p19" id="8" name="Google Shape;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060" y="6235391"/>
            <a:ext cx="1351790" cy="62260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  <a:defRPr b="1" i="1" sz="4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  <a:defRPr b="1" i="1" sz="4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  <a:defRPr b="1" i="1" sz="4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  <a:defRPr b="1" i="1" sz="4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  <a:defRPr b="1" i="1" sz="4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  <a:defRPr b="1" i="1" sz="4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  <a:defRPr b="1" i="1" sz="4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  <a:defRPr b="1" i="1" sz="4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  <a:defRPr b="1" i="1" sz="4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2" type="sldNum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kaggle.com/t/45991d6a368e12568344cae35a1e4d9b" TargetMode="External"/><Relationship Id="rId4" Type="http://schemas.openxmlformats.org/officeDocument/2006/relationships/hyperlink" Target="https://www.kaggle.com/t/2a4ed439f6bd997affa01473fd9f0b32" TargetMode="External"/><Relationship Id="rId5" Type="http://schemas.openxmlformats.org/officeDocument/2006/relationships/hyperlink" Target="https://www.kaggle.com/t/6d62fd46fbb3421ea893761f77317c31" TargetMode="External"/><Relationship Id="rId6" Type="http://schemas.openxmlformats.org/officeDocument/2006/relationships/hyperlink" Target="https://www.kaggle.com/t/f833b5c488d14f8581ce76fe4ec68228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mailto:fabienne1023@gapp.nthu.edu.tw" TargetMode="External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hyperlink" Target="https://www.amazon.com/Pattern-Recognition-Learning-Information-Statistics/dp/038731073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idx="4294967295" type="ctr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6000"/>
              <a:buFont typeface="Calibri"/>
              <a:buNone/>
            </a:pPr>
            <a:r>
              <a:rPr b="1" i="1" lang="en-US" sz="60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Lab 3</a:t>
            </a:r>
            <a:br>
              <a:rPr b="1" i="1" lang="en-US" sz="60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sz="60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Linear Classification</a:t>
            </a:r>
            <a:endParaRPr b="1" i="1" sz="4400" u="none" cap="none" strike="noStrik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 txBox="1"/>
          <p:nvPr>
            <p:ph idx="4294967295" type="subTitle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Chien-Hui Su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Po-Chih Kuo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aadbb56c5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3 - </a:t>
            </a:r>
            <a:r>
              <a:rPr lang="en-US"/>
              <a:t>LDA with MAP</a:t>
            </a:r>
            <a:endParaRPr/>
          </a:p>
        </p:txBody>
      </p:sp>
      <p:sp>
        <p:nvSpPr>
          <p:cNvPr id="166" name="Google Shape;166;g2faadbb56c5_0_0"/>
          <p:cNvSpPr txBox="1"/>
          <p:nvPr>
            <p:ph idx="1" type="body"/>
          </p:nvPr>
        </p:nvSpPr>
        <p:spPr>
          <a:xfrm>
            <a:off x="838200" y="1825625"/>
            <a:ext cx="10515600" cy="4866300"/>
          </a:xfrm>
          <a:prstGeom prst="rect">
            <a:avLst/>
          </a:prstGeom>
        </p:spPr>
        <p:txBody>
          <a:bodyPr anchorCtr="0" anchor="t" bIns="45675" lIns="45675" spcFirstLastPara="1" rIns="45675" wrap="square" tIns="45675">
            <a:normAutofit fontScale="92500" lnSpcReduction="20000"/>
          </a:bodyPr>
          <a:lstStyle/>
          <a:p>
            <a:pPr indent="-39306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LDA projects the data onto a lower-dimensional space that maximizes class separability</a:t>
            </a:r>
            <a:endParaRPr/>
          </a:p>
          <a:p>
            <a:pPr indent="-39306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After projection, we assume each class follows a Gaussian distribution in this new space. Computes the means, variances, and priors of each class in the LDA-projected space.</a:t>
            </a:r>
            <a:endParaRPr/>
          </a:p>
          <a:p>
            <a:pPr indent="-3930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Implement the Gaussian density function.</a:t>
            </a:r>
            <a:endParaRPr/>
          </a:p>
          <a:p>
            <a:pPr indent="-3930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Use MAP estimation</a:t>
            </a:r>
            <a:endParaRPr/>
          </a:p>
          <a:p>
            <a:pPr indent="-3930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/>
              <a:t>For each test point, calculate its likelihood of belonging to each class using the likelihood function.</a:t>
            </a:r>
            <a:endParaRPr/>
          </a:p>
          <a:p>
            <a:pPr indent="-3930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/>
              <a:t>Multiply these likelihoods by the class priors to get quantities proportional to the posterior probabilities.</a:t>
            </a:r>
            <a:endParaRPr/>
          </a:p>
          <a:p>
            <a:pPr indent="-3930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/>
              <a:t>Predict based on the highest posterior probability.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a6eacd761_0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Grading Policy-Part 3: LDA with MAP </a:t>
            </a:r>
            <a:r>
              <a:rPr b="1" i="1" lang="en-US" sz="4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/>
              <a:t>25</a:t>
            </a:r>
            <a:r>
              <a:rPr b="1" i="1" lang="en-US" sz="4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%)</a:t>
            </a:r>
            <a:endParaRPr/>
          </a:p>
        </p:txBody>
      </p:sp>
      <p:sp>
        <p:nvSpPr>
          <p:cNvPr id="172" name="Google Shape;172;g30a6eacd761_0_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280736" lvl="0" marL="28073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Implement key functions of Linear Discriminant Analysis (LDA) </a:t>
            </a:r>
            <a:r>
              <a:rPr b="1" lang="en-US"/>
              <a:t>using </a:t>
            </a:r>
            <a:r>
              <a:rPr lang="en-US"/>
              <a:t>Gaussian distributions and Maximum A Posterior (MAP) estimation.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>
                <a:solidFill>
                  <a:schemeClr val="dk1"/>
                </a:solidFill>
              </a:rPr>
              <a:t>Submit the answer (.csv) to Kaggle </a:t>
            </a:r>
            <a:r>
              <a:rPr b="1" lang="en-US">
                <a:solidFill>
                  <a:schemeClr val="dk1"/>
                </a:solidFill>
              </a:rPr>
              <a:t>ML2024-Lab3-LDAMAP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>
                <a:solidFill>
                  <a:schemeClr val="dk1"/>
                </a:solidFill>
              </a:rPr>
              <a:t>Get all if F1 score &gt;= 0.6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Template</a:t>
            </a:r>
            <a:endParaRPr/>
          </a:p>
        </p:txBody>
      </p:sp>
      <p:sp>
        <p:nvSpPr>
          <p:cNvPr id="178" name="Google Shape;178;p11"/>
          <p:cNvSpPr txBox="1"/>
          <p:nvPr>
            <p:ph idx="1" type="body"/>
          </p:nvPr>
        </p:nvSpPr>
        <p:spPr>
          <a:xfrm>
            <a:off x="813717" y="1787370"/>
            <a:ext cx="5001128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You must use the given file “Lab3_template.ipynb” to build the model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Except for the imported packages in the template, you cannot use any other packages in this lab</a:t>
            </a:r>
            <a:endParaRPr/>
          </a:p>
        </p:txBody>
      </p:sp>
      <p:pic>
        <p:nvPicPr>
          <p:cNvPr id="179" name="Google Shape;17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7545" y="1140913"/>
            <a:ext cx="5791368" cy="4862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2025" y="999375"/>
            <a:ext cx="4031949" cy="25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Input File Format</a:t>
            </a:r>
            <a:endParaRPr/>
          </a:p>
        </p:txBody>
      </p:sp>
      <p:sp>
        <p:nvSpPr>
          <p:cNvPr id="186" name="Google Shape;186;p12"/>
          <p:cNvSpPr txBox="1"/>
          <p:nvPr>
            <p:ph idx="1" type="body"/>
          </p:nvPr>
        </p:nvSpPr>
        <p:spPr>
          <a:xfrm>
            <a:off x="838200" y="1690688"/>
            <a:ext cx="6452415" cy="480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There will be two input files: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374314" lvl="0" marL="37431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lang="en-US"/>
              <a:t>“lab3_training.csv”</a:t>
            </a:r>
            <a:endParaRPr/>
          </a:p>
          <a:p>
            <a:pPr indent="-400050" lvl="1" marL="9715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solidFill>
                  <a:schemeClr val="dk1"/>
                </a:solidFill>
              </a:rPr>
              <a:t>Label 0, 1</a:t>
            </a:r>
            <a:endParaRPr/>
          </a:p>
          <a:p>
            <a:pPr indent="-400050" lvl="1" marL="9715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solidFill>
                  <a:schemeClr val="dk1"/>
                </a:solidFill>
              </a:rPr>
              <a:t>Each row has 3 features</a:t>
            </a:r>
            <a:endParaRPr/>
          </a:p>
          <a:p>
            <a:pPr indent="-400050" lvl="1" marL="9715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solidFill>
                  <a:schemeClr val="dk1"/>
                </a:solidFill>
              </a:rPr>
              <a:t>Contains 25000 rows</a:t>
            </a:r>
            <a:endParaRPr/>
          </a:p>
          <a:p>
            <a:pPr indent="-50800" lvl="1" marL="800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374314" lvl="0" marL="37431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lang="en-US"/>
              <a:t>“lab3_testing.csv”</a:t>
            </a:r>
            <a:endParaRPr/>
          </a:p>
          <a:p>
            <a:pPr indent="-400050" lvl="1" marL="9715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solidFill>
                  <a:schemeClr val="dk1"/>
                </a:solidFill>
              </a:rPr>
              <a:t>Contains 5000 rows</a:t>
            </a:r>
            <a:endParaRPr/>
          </a:p>
        </p:txBody>
      </p:sp>
      <p:sp>
        <p:nvSpPr>
          <p:cNvPr id="187" name="Google Shape;187;p12"/>
          <p:cNvSpPr txBox="1"/>
          <p:nvPr/>
        </p:nvSpPr>
        <p:spPr>
          <a:xfrm flipH="1">
            <a:off x="7290613" y="534994"/>
            <a:ext cx="208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lab3_training.csv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2"/>
          <p:cNvSpPr txBox="1"/>
          <p:nvPr/>
        </p:nvSpPr>
        <p:spPr>
          <a:xfrm flipH="1">
            <a:off x="7324611" y="3687182"/>
            <a:ext cx="208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lab3_testing.csv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2"/>
          <p:cNvSpPr/>
          <p:nvPr/>
        </p:nvSpPr>
        <p:spPr>
          <a:xfrm>
            <a:off x="8976116" y="999457"/>
            <a:ext cx="1407900" cy="2576700"/>
          </a:xfrm>
          <a:prstGeom prst="rect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2"/>
          <p:cNvSpPr txBox="1"/>
          <p:nvPr/>
        </p:nvSpPr>
        <p:spPr>
          <a:xfrm flipH="1">
            <a:off x="10384026" y="2470922"/>
            <a:ext cx="7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5448" y="4105975"/>
            <a:ext cx="2285119" cy="25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a3d29488e_0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Output File Format</a:t>
            </a:r>
            <a:endParaRPr/>
          </a:p>
        </p:txBody>
      </p:sp>
      <p:sp>
        <p:nvSpPr>
          <p:cNvPr id="198" name="Google Shape;198;g2fa3d29488e_0_1"/>
          <p:cNvSpPr txBox="1"/>
          <p:nvPr>
            <p:ph idx="1" type="body"/>
          </p:nvPr>
        </p:nvSpPr>
        <p:spPr>
          <a:xfrm>
            <a:off x="838200" y="1690700"/>
            <a:ext cx="8011500" cy="48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There should be (5000+1) rows in your csv file</a:t>
            </a:r>
            <a:endParaRPr sz="2600"/>
          </a:p>
          <a:p>
            <a:pPr indent="-3810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First row is the header [‘id’, </a:t>
            </a:r>
            <a:r>
              <a:rPr lang="en-US"/>
              <a:t>‘diabetes_mellitus’</a:t>
            </a:r>
            <a:r>
              <a:rPr lang="en-US"/>
              <a:t>]</a:t>
            </a:r>
            <a:endParaRPr/>
          </a:p>
          <a:p>
            <a:pPr indent="-3810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Your prediction answer should be either 0 or 1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Id starts from 0, and </a:t>
            </a:r>
            <a:r>
              <a:rPr b="1" lang="en-US"/>
              <a:t>diabetes_mellitus </a:t>
            </a:r>
            <a:r>
              <a:rPr lang="en-US"/>
              <a:t>is the predicted answer</a:t>
            </a:r>
            <a:endParaRPr/>
          </a:p>
          <a:p>
            <a:pPr indent="-3937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Please make sure that your output format is correct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600"/>
              <a:buChar char="•"/>
            </a:pPr>
            <a:r>
              <a:rPr lang="en-US" sz="2600">
                <a:solidFill>
                  <a:srgbClr val="FF0000"/>
                </a:solidFill>
              </a:rPr>
              <a:t>Submit the answer (.csv) to Kaggle </a:t>
            </a:r>
            <a:r>
              <a:rPr b="1" lang="en-US" sz="2600">
                <a:solidFill>
                  <a:srgbClr val="FF0000"/>
                </a:solidFill>
              </a:rPr>
              <a:t>ML2024-Lab3-Perceptron, </a:t>
            </a:r>
            <a:r>
              <a:rPr b="1" lang="en-US" sz="2600">
                <a:solidFill>
                  <a:srgbClr val="FF0000"/>
                </a:solidFill>
              </a:rPr>
              <a:t>ML2024-Lab3-LDA, ML2024-Lab3-LDAMAP respectively</a:t>
            </a:r>
            <a:endParaRPr sz="2600"/>
          </a:p>
        </p:txBody>
      </p:sp>
      <p:pic>
        <p:nvPicPr>
          <p:cNvPr id="199" name="Google Shape;199;g2fa3d29488e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9700" y="2801700"/>
            <a:ext cx="2927400" cy="27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Kaggle </a:t>
            </a:r>
            <a:endParaRPr/>
          </a:p>
        </p:txBody>
      </p:sp>
      <p:sp>
        <p:nvSpPr>
          <p:cNvPr id="205" name="Google Shape;205;p14"/>
          <p:cNvSpPr txBox="1"/>
          <p:nvPr>
            <p:ph idx="1" type="body"/>
          </p:nvPr>
        </p:nvSpPr>
        <p:spPr>
          <a:xfrm>
            <a:off x="838200" y="1787370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We’ve created three competitions for each part respectively.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Part 1 link:</a:t>
            </a:r>
            <a:r>
              <a:rPr lang="en-US" sz="2000"/>
              <a:t>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https://www.kaggle.com/t/45991d6a368e12568344cae35a1e4d9b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Part 2 link: 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https://www.kaggle.com/t/2a4ed439f6bd997affa01473fd9f0b32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Part 3 link: </a:t>
            </a:r>
            <a:r>
              <a:rPr lang="en-US" sz="2000" u="sng">
                <a:solidFill>
                  <a:schemeClr val="hlink"/>
                </a:solidFill>
                <a:hlinkClick r:id="rId5"/>
              </a:rPr>
              <a:t>https://www.kaggle.com/t/6d62fd46fbb3421ea893761f77317c31</a:t>
            </a:r>
            <a:endParaRPr sz="2000" u="sng">
              <a:solidFill>
                <a:schemeClr val="hlink"/>
              </a:solidFill>
              <a:hlinkClick r:id="rId6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chemeClr val="dk1"/>
                </a:solidFill>
              </a:rPr>
              <a:t>For each part of the lab, only a public score is provided. You can check if you pass the baseline directly.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>
            <p:ph idx="1" type="body"/>
          </p:nvPr>
        </p:nvSpPr>
        <p:spPr>
          <a:xfrm>
            <a:off x="838200" y="185424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Please register your account.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Click the ‘Join competition’ button to join.</a:t>
            </a:r>
            <a:endParaRPr/>
          </a:p>
        </p:txBody>
      </p:sp>
      <p:sp>
        <p:nvSpPr>
          <p:cNvPr id="211" name="Google Shape;21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Kaggle </a:t>
            </a:r>
            <a:endParaRPr/>
          </a:p>
        </p:txBody>
      </p:sp>
      <p:pic>
        <p:nvPicPr>
          <p:cNvPr id="212" name="Google Shape;2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825" y="3053826"/>
            <a:ext cx="9247426" cy="229324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5"/>
          <p:cNvSpPr/>
          <p:nvPr/>
        </p:nvSpPr>
        <p:spPr>
          <a:xfrm>
            <a:off x="8567653" y="2977168"/>
            <a:ext cx="1617000" cy="7494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Kaggle </a:t>
            </a:r>
            <a:endParaRPr/>
          </a:p>
        </p:txBody>
      </p:sp>
      <p:sp>
        <p:nvSpPr>
          <p:cNvPr id="219" name="Google Shape;219;p16"/>
          <p:cNvSpPr txBox="1"/>
          <p:nvPr>
            <p:ph idx="1" type="body"/>
          </p:nvPr>
        </p:nvSpPr>
        <p:spPr>
          <a:xfrm>
            <a:off x="671600" y="1505025"/>
            <a:ext cx="6544200" cy="49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After joining the competition, you should change your team name (each student is a team) to your </a:t>
            </a:r>
            <a:r>
              <a:rPr b="1" lang="en-US">
                <a:solidFill>
                  <a:srgbClr val="C00000"/>
                </a:solidFill>
              </a:rPr>
              <a:t>student ID</a:t>
            </a:r>
            <a:r>
              <a:rPr b="1" lang="en-US"/>
              <a:t>.</a:t>
            </a:r>
            <a:endParaRPr b="1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Please remember to </a:t>
            </a:r>
            <a:r>
              <a:rPr b="1" lang="en-US">
                <a:solidFill>
                  <a:srgbClr val="C00000"/>
                </a:solidFill>
              </a:rPr>
              <a:t>SAVE CHANGES</a:t>
            </a:r>
            <a:endParaRPr b="1">
              <a:solidFill>
                <a:srgbClr val="C00000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You can submit 50 times per day.</a:t>
            </a:r>
            <a:endParaRPr/>
          </a:p>
        </p:txBody>
      </p:sp>
      <p:pic>
        <p:nvPicPr>
          <p:cNvPr id="220" name="Google Shape;2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8425" y="1287375"/>
            <a:ext cx="4436474" cy="476820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6"/>
          <p:cNvSpPr/>
          <p:nvPr/>
        </p:nvSpPr>
        <p:spPr>
          <a:xfrm>
            <a:off x="9647832" y="1169050"/>
            <a:ext cx="779400" cy="5973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6"/>
          <p:cNvSpPr/>
          <p:nvPr/>
        </p:nvSpPr>
        <p:spPr>
          <a:xfrm>
            <a:off x="7308436" y="2522821"/>
            <a:ext cx="1928700" cy="7251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6"/>
          <p:cNvSpPr/>
          <p:nvPr/>
        </p:nvSpPr>
        <p:spPr>
          <a:xfrm>
            <a:off x="7215804" y="5537974"/>
            <a:ext cx="1152600" cy="5973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Report</a:t>
            </a:r>
            <a:endParaRPr/>
          </a:p>
        </p:txBody>
      </p:sp>
      <p:sp>
        <p:nvSpPr>
          <p:cNvPr id="229" name="Google Shape;229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Named as “</a:t>
            </a:r>
            <a:r>
              <a:rPr b="1" lang="en-US"/>
              <a:t>Lab3_report.pdf</a:t>
            </a:r>
            <a:r>
              <a:rPr lang="en-US"/>
              <a:t>”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solidFill>
                  <a:schemeClr val="dk1"/>
                </a:solidFill>
              </a:rPr>
              <a:t>State the possible reason why </a:t>
            </a:r>
            <a:r>
              <a:rPr lang="en-US"/>
              <a:t>the accuracy or F1-score change </a:t>
            </a:r>
            <a:r>
              <a:rPr lang="en-US">
                <a:solidFill>
                  <a:schemeClr val="dk1"/>
                </a:solidFill>
              </a:rPr>
              <a:t>between Perceptron and LDA</a:t>
            </a:r>
            <a:r>
              <a:rPr lang="en-US"/>
              <a:t>? </a:t>
            </a:r>
            <a:r>
              <a:rPr lang="en-US">
                <a:solidFill>
                  <a:schemeClr val="dk1"/>
                </a:solidFill>
              </a:rPr>
              <a:t>(2%)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solidFill>
                  <a:schemeClr val="dk1"/>
                </a:solidFill>
              </a:rPr>
              <a:t>Does </a:t>
            </a:r>
            <a:r>
              <a:rPr lang="en-US">
                <a:solidFill>
                  <a:schemeClr val="dk1"/>
                </a:solidFill>
              </a:rPr>
              <a:t>MAP help? Why?(2%)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Summarize how you solve the difficulty and your reflections (1%</a:t>
            </a:r>
            <a:r>
              <a:rPr lang="en-US"/>
              <a:t>)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No more than one page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>
            <p:ph type="title"/>
          </p:nvPr>
        </p:nvSpPr>
        <p:spPr>
          <a:xfrm>
            <a:off x="838200" y="338961"/>
            <a:ext cx="10515600" cy="1325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Lab 3 Requirement</a:t>
            </a:r>
            <a:endParaRPr/>
          </a:p>
        </p:txBody>
      </p:sp>
      <p:sp>
        <p:nvSpPr>
          <p:cNvPr id="235" name="Google Shape;235;p18"/>
          <p:cNvSpPr txBox="1"/>
          <p:nvPr>
            <p:ph idx="1" type="body"/>
          </p:nvPr>
        </p:nvSpPr>
        <p:spPr>
          <a:xfrm>
            <a:off x="838200" y="1825625"/>
            <a:ext cx="10515600" cy="47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 lnSpcReduction="20000"/>
          </a:bodyPr>
          <a:lstStyle/>
          <a:p>
            <a:pPr indent="-203453" lvl="0" marL="20345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Do it individually! Not as a team! (The team is for final project)</a:t>
            </a:r>
            <a:endParaRPr/>
          </a:p>
          <a:p>
            <a:pPr indent="-203453" lvl="0" marL="203454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Announce date: 2024/10/17</a:t>
            </a:r>
            <a:endParaRPr/>
          </a:p>
          <a:p>
            <a:pPr indent="-203453" lvl="0" marL="203454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Deadline: </a:t>
            </a:r>
            <a:r>
              <a:rPr lang="en-US">
                <a:solidFill>
                  <a:srgbClr val="FF2600"/>
                </a:solidFill>
              </a:rPr>
              <a:t>2024/10/31</a:t>
            </a:r>
            <a:r>
              <a:rPr lang="en-US">
                <a:solidFill>
                  <a:srgbClr val="FF2600"/>
                </a:solidFill>
              </a:rPr>
              <a:t> 23:59</a:t>
            </a:r>
            <a:r>
              <a:rPr lang="en-US"/>
              <a:t> (Late submission is not allowed!)</a:t>
            </a:r>
            <a:endParaRPr/>
          </a:p>
          <a:p>
            <a:pPr indent="-203453" lvl="0" marL="203454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Submit the answers (csv) to corresponding Kaggle competition. </a:t>
            </a:r>
            <a:endParaRPr/>
          </a:p>
          <a:p>
            <a:pPr indent="-203453" lvl="2" marL="1017269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Calibri"/>
              <a:buChar char="‐"/>
            </a:pPr>
            <a:r>
              <a:rPr b="1" lang="en-US"/>
              <a:t>ML2024-Lab3-Perceptron</a:t>
            </a:r>
            <a:endParaRPr/>
          </a:p>
          <a:p>
            <a:pPr indent="-203453" lvl="2" marL="101726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Calibri"/>
              <a:buChar char="‐"/>
            </a:pPr>
            <a:r>
              <a:rPr b="1" lang="en-US"/>
              <a:t>ML2024-Lab3-LDA</a:t>
            </a:r>
            <a:endParaRPr b="1"/>
          </a:p>
          <a:p>
            <a:pPr indent="-235202" lvl="2" marL="101726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‐"/>
            </a:pPr>
            <a:r>
              <a:rPr b="1" lang="en-US"/>
              <a:t>ML2024-Lab3-LDAMAP</a:t>
            </a:r>
            <a:endParaRPr b="1"/>
          </a:p>
          <a:p>
            <a:pPr indent="-4064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Hand in following files to </a:t>
            </a:r>
            <a:r>
              <a:rPr lang="en-US">
                <a:solidFill>
                  <a:srgbClr val="F12400"/>
                </a:solidFill>
              </a:rPr>
              <a:t>eeclass</a:t>
            </a:r>
            <a:r>
              <a:rPr lang="en-US"/>
              <a:t> in the following format (Do not compressed!)</a:t>
            </a:r>
            <a:endParaRPr sz="1779"/>
          </a:p>
          <a:p>
            <a:pPr indent="-229870" lvl="2" marL="1017269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3620"/>
              <a:buFont typeface="Calibri"/>
              <a:buChar char="‐"/>
            </a:pPr>
            <a:r>
              <a:rPr lang="en-US">
                <a:solidFill>
                  <a:srgbClr val="F12400"/>
                </a:solidFill>
              </a:rPr>
              <a:t>Lab3.ipynb</a:t>
            </a:r>
            <a:endParaRPr>
              <a:solidFill>
                <a:srgbClr val="F12400"/>
              </a:solidFill>
            </a:endParaRPr>
          </a:p>
          <a:p>
            <a:pPr indent="-229870" lvl="2" marL="101726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3620"/>
              <a:buFont typeface="Calibri"/>
              <a:buChar char="‐"/>
            </a:pPr>
            <a:r>
              <a:rPr lang="en-US">
                <a:solidFill>
                  <a:srgbClr val="F12400"/>
                </a:solidFill>
              </a:rPr>
              <a:t>Lab3_report.pdf</a:t>
            </a:r>
            <a:endParaRPr>
              <a:solidFill>
                <a:srgbClr val="FF0000"/>
              </a:solidFill>
            </a:endParaRPr>
          </a:p>
          <a:p>
            <a:pPr indent="-203453" lvl="0" marL="203454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Lab 3 would be covered on the exam next time.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06" name="Google Shape;106;p2"/>
          <p:cNvSpPr txBox="1"/>
          <p:nvPr>
            <p:ph idx="1" type="body"/>
          </p:nvPr>
        </p:nvSpPr>
        <p:spPr>
          <a:xfrm>
            <a:off x="1086899" y="1885023"/>
            <a:ext cx="10018202" cy="4842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</a:t>
            </a:r>
            <a:r>
              <a:rPr lang="en-US"/>
              <a:t>n this lab, students will need to implement classification methods to accurately classify whether the patient has diabetes (1) or not (0) based on their Age, BMI, and Glucose.</a:t>
            </a:r>
            <a:endParaRPr/>
          </a:p>
        </p:txBody>
      </p:sp>
      <p:pic>
        <p:nvPicPr>
          <p:cNvPr id="107" name="Google Shape;10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1825" y="3624825"/>
            <a:ext cx="2551726" cy="255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5725" y="3624825"/>
            <a:ext cx="4252875" cy="255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Penalty</a:t>
            </a:r>
            <a:endParaRPr/>
          </a:p>
        </p:txBody>
      </p:sp>
      <p:sp>
        <p:nvSpPr>
          <p:cNvPr id="241" name="Google Shape;241;p19"/>
          <p:cNvSpPr txBox="1"/>
          <p:nvPr>
            <p:ph idx="1" type="body"/>
          </p:nvPr>
        </p:nvSpPr>
        <p:spPr>
          <a:xfrm>
            <a:off x="838199" y="1825625"/>
            <a:ext cx="1128712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0 points if any of the following conditions happened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/>
              <a:t>Plagiarism</a:t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/>
              <a:t>Late submission</a:t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/>
              <a:t>Not using a template or importing any other packages </a:t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/>
              <a:t>No submission record on Kaggle (we cannot identify who you are)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/>
              <a:t>Your submission was not generated by your code</a:t>
            </a:r>
            <a:endParaRPr/>
          </a:p>
          <a:p>
            <a:pPr indent="-406400" lvl="0" marL="457200" rtl="0" algn="l">
              <a:spcBef>
                <a:spcPts val="8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5 Points would be deducted if your submission format is incorrect</a:t>
            </a:r>
            <a:endParaRPr/>
          </a:p>
          <a:p>
            <a:pPr indent="-508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247" name="Google Shape;24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TA: Chien-Hui Su (</a:t>
            </a:r>
            <a:r>
              <a:rPr lang="en-US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fabienne1023@gapp.nthu.edu.tw</a:t>
            </a:r>
            <a:r>
              <a:rPr lang="en-US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Do not ask for debugging.</a:t>
            </a:r>
            <a:endParaRPr/>
          </a:p>
        </p:txBody>
      </p:sp>
      <p:pic>
        <p:nvPicPr>
          <p:cNvPr id="248" name="Google Shape;24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1775" y="2403575"/>
            <a:ext cx="3706525" cy="42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/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851281" y="1563994"/>
            <a:ext cx="9753601" cy="4842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</a:rPr>
              <a:t>Given 25000 records for training/validation, 5000 for testing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</a:rPr>
              <a:t>The data used in this lab has 3 features of patients. </a:t>
            </a:r>
            <a:endParaRPr>
              <a:solidFill>
                <a:schemeClr val="dk1"/>
              </a:solidFill>
            </a:endParaRPr>
          </a:p>
          <a:p>
            <a:pPr indent="-400050" lvl="1" marL="9715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</a:rPr>
              <a:t>Age, BMI, and Glucose(血糖)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</a:rPr>
              <a:t>Classes</a:t>
            </a:r>
            <a:endParaRPr>
              <a:solidFill>
                <a:schemeClr val="dk1"/>
              </a:solidFill>
            </a:endParaRPr>
          </a:p>
          <a:p>
            <a:pPr indent="-400050" lvl="1" marL="9715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</a:rPr>
              <a:t>2 classes: no diabetes(0), diabetes(1)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Goal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Predict if the patients have diabetes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Implement the Perceptron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Implement Fisher’s Linear Discriminant Analysis (LDA)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Implement </a:t>
            </a:r>
            <a:r>
              <a:rPr lang="en-US">
                <a:solidFill>
                  <a:schemeClr val="dk1"/>
                </a:solidFill>
              </a:rPr>
              <a:t>LDA</a:t>
            </a:r>
            <a:r>
              <a:rPr lang="en-US"/>
              <a:t> classifier </a:t>
            </a:r>
            <a:r>
              <a:rPr b="1" lang="en-US"/>
              <a:t>using</a:t>
            </a:r>
            <a:r>
              <a:rPr lang="en-US"/>
              <a:t> Gaussian distributions and MAP estimation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-1" y="-1"/>
            <a:ext cx="3000002" cy="380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Grading Policy</a:t>
            </a:r>
            <a:endParaRPr/>
          </a:p>
        </p:txBody>
      </p:sp>
      <p:graphicFrame>
        <p:nvGraphicFramePr>
          <p:cNvPr id="127" name="Google Shape;127;p5"/>
          <p:cNvGraphicFramePr/>
          <p:nvPr/>
        </p:nvGraphicFramePr>
        <p:xfrm>
          <a:off x="1526541" y="19790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{1FF47537-D90E-4B96-902F-11481D54BEC0}</a:tableStyleId>
              </a:tblPr>
              <a:tblGrid>
                <a:gridCol w="7311125"/>
                <a:gridCol w="1827775"/>
              </a:tblGrid>
              <a:tr h="57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FFFF"/>
                          </a:solidFill>
                        </a:rPr>
                        <a:t>Item</a:t>
                      </a:r>
                      <a:endParaRPr sz="1400" u="none" cap="none" strike="noStrike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FFFF"/>
                          </a:solidFill>
                        </a:rPr>
                        <a:t>Score</a:t>
                      </a:r>
                      <a:endParaRPr sz="1400" u="none" cap="none" strike="noStrike"/>
                    </a:p>
                  </a:txBody>
                  <a:tcPr marT="45725" marB="45725" marR="45725" marL="45725"/>
                </a:tc>
              </a:tr>
              <a:tr h="57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Part 1: Perceptron</a:t>
                      </a:r>
                      <a:endParaRPr sz="1400" u="none" cap="none" strike="noStrike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35%</a:t>
                      </a:r>
                      <a:endParaRPr sz="1400" u="none" cap="none" strike="noStrike"/>
                    </a:p>
                  </a:txBody>
                  <a:tcPr marT="45725" marB="45725" marR="45725" marL="45725"/>
                </a:tc>
              </a:tr>
              <a:tr h="57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Part 2: Fisher</a:t>
                      </a:r>
                      <a:r>
                        <a:rPr lang="en-US" sz="2400"/>
                        <a:t>’s </a:t>
                      </a:r>
                      <a:r>
                        <a:rPr lang="en-US" sz="2400" u="none" cap="none" strike="noStrike"/>
                        <a:t>LDA</a:t>
                      </a:r>
                      <a:endParaRPr sz="1400" u="none" cap="none" strike="noStrike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3</a:t>
                      </a:r>
                      <a:r>
                        <a:rPr lang="en-US" sz="2400"/>
                        <a:t>5</a:t>
                      </a:r>
                      <a:r>
                        <a:rPr lang="en-US" sz="2400" u="none" cap="none" strike="noStrike"/>
                        <a:t>%</a:t>
                      </a:r>
                      <a:endParaRPr sz="1400" u="none" cap="none" strike="noStrike"/>
                    </a:p>
                  </a:txBody>
                  <a:tcPr marT="45725" marB="45725" marR="45725" marL="45725"/>
                </a:tc>
              </a:tr>
              <a:tr h="57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Part 3: LDA + MAP</a:t>
                      </a:r>
                      <a:endParaRPr sz="2400" u="none" cap="none" strike="noStrike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/>
                        <a:t>25</a:t>
                      </a:r>
                      <a:r>
                        <a:rPr lang="en-US" sz="2400" u="none" cap="none" strike="noStrike"/>
                        <a:t>%</a:t>
                      </a:r>
                      <a:endParaRPr sz="2400" u="none" cap="none" strike="noStrike"/>
                    </a:p>
                  </a:txBody>
                  <a:tcPr marT="45725" marB="45725" marR="45725" marL="45725"/>
                </a:tc>
              </a:tr>
              <a:tr h="57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Report</a:t>
                      </a:r>
                      <a:endParaRPr sz="1400" u="none" cap="none" strike="noStrike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5%</a:t>
                      </a:r>
                      <a:endParaRPr sz="1400" u="none" cap="none" strike="noStrike"/>
                    </a:p>
                  </a:txBody>
                  <a:tcPr marT="45725" marB="45725" marR="45725" marL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c3923fa5f_2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The Evaluation Metric</a:t>
            </a:r>
            <a:endParaRPr/>
          </a:p>
        </p:txBody>
      </p:sp>
      <p:sp>
        <p:nvSpPr>
          <p:cNvPr id="134" name="Google Shape;134;g2fc3923fa5f_2_0"/>
          <p:cNvSpPr txBox="1"/>
          <p:nvPr>
            <p:ph idx="1" type="body"/>
          </p:nvPr>
        </p:nvSpPr>
        <p:spPr>
          <a:xfrm>
            <a:off x="838200" y="1690688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600"/>
              <a:t>F1-score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600"/>
          </a:p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600"/>
              <a:t>For example</a:t>
            </a:r>
            <a:endParaRPr/>
          </a:p>
          <a:p>
            <a:pPr indent="-342900" lvl="1" marL="8001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/>
              <a:t>The class you predicted:</a:t>
            </a:r>
            <a:endParaRPr/>
          </a:p>
          <a:p>
            <a:pPr indent="0" lvl="1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	</a:t>
            </a:r>
            <a:r>
              <a:rPr i="1" lang="en-US"/>
              <a:t>ŷ</a:t>
            </a:r>
            <a:r>
              <a:rPr lang="en-US"/>
              <a:t>  = [1, 1, 0, 0, 0, 0, 1]</a:t>
            </a:r>
            <a:endParaRPr/>
          </a:p>
          <a:p>
            <a:pPr indent="-342900" lvl="1" marL="8001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/>
              <a:t>Actual values:</a:t>
            </a:r>
            <a:endParaRPr/>
          </a:p>
          <a:p>
            <a:pPr indent="0" lvl="1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	</a:t>
            </a:r>
            <a:r>
              <a:rPr i="1" lang="en-US"/>
              <a:t>y  </a:t>
            </a:r>
            <a:r>
              <a:rPr lang="en-US"/>
              <a:t>= [0, 0, 0, 0, 0, 1, 1]</a:t>
            </a:r>
            <a:endParaRPr/>
          </a:p>
          <a:p>
            <a:pPr indent="0" lvl="1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342900" lvl="1" marL="8001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/>
              <a:t>F1-score = 0.4</a:t>
            </a:r>
            <a:endParaRPr/>
          </a:p>
        </p:txBody>
      </p:sp>
      <p:graphicFrame>
        <p:nvGraphicFramePr>
          <p:cNvPr id="135" name="Google Shape;135;g2fc3923fa5f_2_0"/>
          <p:cNvGraphicFramePr/>
          <p:nvPr/>
        </p:nvGraphicFramePr>
        <p:xfrm>
          <a:off x="5514745" y="37342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{13A5036B-C0CB-4148-9D82-F124F2B78FD1}</a:tableStyleId>
              </a:tblPr>
              <a:tblGrid>
                <a:gridCol w="432000"/>
                <a:gridCol w="509850"/>
                <a:gridCol w="996800"/>
                <a:gridCol w="996800"/>
              </a:tblGrid>
              <a:tr h="27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Actual/True value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27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positive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negative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168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Predicted value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positive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TP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FP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</a:tr>
              <a:tr h="716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negative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FN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TN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36" name="Google Shape;136;g2fc3923fa5f_2_0"/>
          <p:cNvSpPr txBox="1"/>
          <p:nvPr/>
        </p:nvSpPr>
        <p:spPr>
          <a:xfrm>
            <a:off x="1419237" y="2317652"/>
            <a:ext cx="4676700" cy="588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0399" l="0" r="0" t="-2039"/>
            </a:stretch>
          </a:blip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7" name="Google Shape;137;g2fc3923fa5f_2_0"/>
          <p:cNvGraphicFramePr/>
          <p:nvPr/>
        </p:nvGraphicFramePr>
        <p:xfrm>
          <a:off x="8794658" y="37466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{13A5036B-C0CB-4148-9D82-F124F2B78FD1}</a:tableStyleId>
              </a:tblPr>
              <a:tblGrid>
                <a:gridCol w="432000"/>
                <a:gridCol w="509850"/>
                <a:gridCol w="996800"/>
                <a:gridCol w="996800"/>
              </a:tblGrid>
              <a:tr h="27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Actual/True value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27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positive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negative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168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Predicted value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positive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TP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FP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</a:tr>
              <a:tr h="716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negative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FN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TN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38" name="Google Shape;138;g2fc3923fa5f_2_0"/>
          <p:cNvSpPr/>
          <p:nvPr/>
        </p:nvSpPr>
        <p:spPr>
          <a:xfrm>
            <a:off x="6480313" y="4333461"/>
            <a:ext cx="1969800" cy="729000"/>
          </a:xfrm>
          <a:prstGeom prst="rect">
            <a:avLst/>
          </a:prstGeom>
          <a:noFill/>
          <a:ln cap="flat" cmpd="sng" w="571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2fc3923fa5f_2_0"/>
          <p:cNvSpPr/>
          <p:nvPr/>
        </p:nvSpPr>
        <p:spPr>
          <a:xfrm>
            <a:off x="9760226" y="4333461"/>
            <a:ext cx="947400" cy="1443900"/>
          </a:xfrm>
          <a:prstGeom prst="rect">
            <a:avLst/>
          </a:prstGeom>
          <a:noFill/>
          <a:ln cap="flat" cmpd="sng" w="571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2fc3923fa5f_2_0"/>
          <p:cNvSpPr/>
          <p:nvPr/>
        </p:nvSpPr>
        <p:spPr>
          <a:xfrm>
            <a:off x="6480313" y="4333461"/>
            <a:ext cx="967500" cy="729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fc3923fa5f_2_0"/>
          <p:cNvSpPr/>
          <p:nvPr/>
        </p:nvSpPr>
        <p:spPr>
          <a:xfrm>
            <a:off x="9740348" y="4333461"/>
            <a:ext cx="967500" cy="729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Grading Policy-Part 1: Perceptron </a:t>
            </a:r>
            <a:r>
              <a:rPr lang="en-US"/>
              <a:t>(35%)</a:t>
            </a:r>
            <a:endParaRPr/>
          </a:p>
        </p:txBody>
      </p:sp>
      <p:sp>
        <p:nvSpPr>
          <p:cNvPr id="147" name="Google Shape;147;p7"/>
          <p:cNvSpPr txBox="1"/>
          <p:nvPr>
            <p:ph idx="1" type="body"/>
          </p:nvPr>
        </p:nvSpPr>
        <p:spPr>
          <a:xfrm>
            <a:off x="686231" y="1787370"/>
            <a:ext cx="10515601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Implement key </a:t>
            </a:r>
            <a:r>
              <a:rPr lang="en-US">
                <a:solidFill>
                  <a:schemeClr val="dk1"/>
                </a:solidFill>
              </a:rPr>
              <a:t>functions </a:t>
            </a:r>
            <a:r>
              <a:rPr lang="en-US"/>
              <a:t>of a Perceptron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solidFill>
                  <a:schemeClr val="dk1"/>
                </a:solidFill>
              </a:rPr>
              <a:t>Submit the answer (.csv) to Kaggle </a:t>
            </a:r>
            <a:r>
              <a:rPr b="1" lang="en-US">
                <a:solidFill>
                  <a:schemeClr val="dk1"/>
                </a:solidFill>
              </a:rPr>
              <a:t>ML2024-Lab3-Perceptron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solidFill>
                  <a:schemeClr val="dk1"/>
                </a:solidFill>
              </a:rPr>
              <a:t>Get all if F1 score &gt;= 0.5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Grading Policy-</a:t>
            </a:r>
            <a:r>
              <a:rPr lang="en-US"/>
              <a:t>Part 2: LDA </a:t>
            </a:r>
            <a:r>
              <a:rPr b="1" i="1" lang="en-US" sz="4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/>
              <a:t>35</a:t>
            </a:r>
            <a:r>
              <a:rPr b="1" i="1" lang="en-US" sz="4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%)</a:t>
            </a:r>
            <a:endParaRPr/>
          </a:p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280736" lvl="0" marL="28073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Implement key functions of Linear Discriminant Analysis (LDA)</a:t>
            </a:r>
            <a:endParaRPr/>
          </a:p>
          <a:p>
            <a:pPr indent="-280736" lvl="0" marL="28073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>
                <a:solidFill>
                  <a:schemeClr val="dk1"/>
                </a:solidFill>
              </a:rPr>
              <a:t>Submit the answer (.csv) to Kaggle </a:t>
            </a:r>
            <a:r>
              <a:rPr b="1" lang="en-US">
                <a:solidFill>
                  <a:schemeClr val="dk1"/>
                </a:solidFill>
              </a:rPr>
              <a:t>ML2024-Lab3-LDA</a:t>
            </a:r>
            <a:endParaRPr>
              <a:solidFill>
                <a:schemeClr val="dk1"/>
              </a:solidFill>
            </a:endParaRPr>
          </a:p>
          <a:p>
            <a:pPr indent="-280736" lvl="0" marL="28073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>
                <a:solidFill>
                  <a:schemeClr val="dk1"/>
                </a:solidFill>
              </a:rPr>
              <a:t>Get all if F1 score &gt;= 0.6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c3923fa5f_0_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3 - LDA with MAP</a:t>
            </a:r>
            <a:endParaRPr/>
          </a:p>
        </p:txBody>
      </p:sp>
      <p:pic>
        <p:nvPicPr>
          <p:cNvPr id="159" name="Google Shape;159;g2fc3923fa5f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800" y="1603225"/>
            <a:ext cx="7056468" cy="486237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2fc3923fa5f_0_4"/>
          <p:cNvSpPr txBox="1"/>
          <p:nvPr/>
        </p:nvSpPr>
        <p:spPr>
          <a:xfrm>
            <a:off x="3279500" y="6465600"/>
            <a:ext cx="6616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304047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(C</a:t>
            </a:r>
            <a:r>
              <a:rPr lang="en-US" sz="1350">
                <a:solidFill>
                  <a:srgbClr val="304047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hapter 4.5.1 of </a:t>
            </a:r>
            <a:r>
              <a:rPr lang="en-US" sz="1350">
                <a:solidFill>
                  <a:srgbClr val="3F51B5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Pattern Recognition and Machine Learning</a:t>
            </a:r>
            <a:r>
              <a:rPr lang="en-US" sz="1350">
                <a:solidFill>
                  <a:srgbClr val="304047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i="1" lang="en-US" sz="1350">
                <a:solidFill>
                  <a:srgbClr val="304047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Book by Christopher Bishop)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