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spc="10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2" r:id="rId6"/>
    <p:sldLayoutId id="2147484488" r:id="rId7"/>
    <p:sldLayoutId id="2147484489" r:id="rId8"/>
    <p:sldLayoutId id="2147484490" r:id="rId9"/>
    <p:sldLayoutId id="2147484491" r:id="rId10"/>
    <p:sldLayoutId id="21474844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4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4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4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uzzorange.com/techorange/2018/04/26/ptt-ask-should-engineer-responsible-for-business-logi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7" name="Rectangle 496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0" name="Picture 1">
            <a:extLst>
              <a:ext uri="{FF2B5EF4-FFF2-40B4-BE49-F238E27FC236}">
                <a16:creationId xmlns:a16="http://schemas.microsoft.com/office/drawing/2014/main" id="{E07E6A00-1744-FAF0-E0BF-397390BD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2" r="6695"/>
          <a:stretch/>
        </p:blipFill>
        <p:spPr>
          <a:xfrm>
            <a:off x="4442492" y="393121"/>
            <a:ext cx="7281673" cy="5884760"/>
          </a:xfrm>
          <a:custGeom>
            <a:avLst/>
            <a:gdLst/>
            <a:ahLst/>
            <a:cxnLst/>
            <a:rect l="l" t="t" r="r" b="b"/>
            <a:pathLst>
              <a:path w="7441204" h="6013687">
                <a:moveTo>
                  <a:pt x="521773" y="33"/>
                </a:moveTo>
                <a:cubicBezTo>
                  <a:pt x="691085" y="398"/>
                  <a:pt x="903236" y="3814"/>
                  <a:pt x="1092688" y="8577"/>
                </a:cubicBezTo>
                <a:lnTo>
                  <a:pt x="6484220" y="37240"/>
                </a:lnTo>
                <a:lnTo>
                  <a:pt x="7441204" y="64264"/>
                </a:lnTo>
                <a:lnTo>
                  <a:pt x="7441204" y="5983295"/>
                </a:lnTo>
                <a:lnTo>
                  <a:pt x="7288194" y="5982896"/>
                </a:lnTo>
                <a:cubicBezTo>
                  <a:pt x="5457820" y="5980096"/>
                  <a:pt x="2920476" y="6013687"/>
                  <a:pt x="1210410" y="6013687"/>
                </a:cubicBezTo>
                <a:cubicBezTo>
                  <a:pt x="725939" y="5985023"/>
                  <a:pt x="379887" y="6013688"/>
                  <a:pt x="47679" y="5985023"/>
                </a:cubicBezTo>
                <a:cubicBezTo>
                  <a:pt x="-53829" y="4045425"/>
                  <a:pt x="24608" y="1346230"/>
                  <a:pt x="116889" y="123233"/>
                </a:cubicBezTo>
                <a:cubicBezTo>
                  <a:pt x="124824" y="-27018"/>
                  <a:pt x="118248" y="22145"/>
                  <a:pt x="277431" y="3036"/>
                </a:cubicBezTo>
                <a:cubicBezTo>
                  <a:pt x="334020" y="692"/>
                  <a:pt x="420186" y="-187"/>
                  <a:pt x="521773" y="33"/>
                </a:cubicBezTo>
                <a:close/>
              </a:path>
            </a:pathLst>
          </a:custGeom>
        </p:spPr>
      </p:pic>
      <p:sp>
        <p:nvSpPr>
          <p:cNvPr id="558" name="Freeform: Shape 498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7470" y="403281"/>
            <a:ext cx="7281672" cy="588475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9" name="Freeform: Shape 500">
            <a:extLst>
              <a:ext uri="{FF2B5EF4-FFF2-40B4-BE49-F238E27FC236}">
                <a16:creationId xmlns:a16="http://schemas.microsoft.com/office/drawing/2014/main" id="{631CD342-6DAC-49CD-BD8C-EC611F34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7363" y="1029432"/>
            <a:ext cx="4639490" cy="3819791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663685">
                <a:moveTo>
                  <a:pt x="3850484" y="3417073"/>
                </a:moveTo>
                <a:cubicBezTo>
                  <a:pt x="4310029" y="3448903"/>
                  <a:pt x="4661186" y="3376665"/>
                  <a:pt x="4927311" y="3061336"/>
                </a:cubicBezTo>
                <a:cubicBezTo>
                  <a:pt x="5193436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48347" y="3539098"/>
                  <a:pt x="3195190" y="3663685"/>
                </a:cubicBezTo>
                <a:cubicBezTo>
                  <a:pt x="3584414" y="3580975"/>
                  <a:pt x="3850484" y="3417073"/>
                  <a:pt x="3850484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0" name="Freeform: Shape 502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9643" y="968193"/>
            <a:ext cx="4639490" cy="3819791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663685">
                <a:moveTo>
                  <a:pt x="3850484" y="3417073"/>
                </a:moveTo>
                <a:cubicBezTo>
                  <a:pt x="4310029" y="3448903"/>
                  <a:pt x="4661186" y="3376665"/>
                  <a:pt x="4927311" y="3061336"/>
                </a:cubicBezTo>
                <a:cubicBezTo>
                  <a:pt x="5193436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48347" y="3539098"/>
                  <a:pt x="3195190" y="3663685"/>
                </a:cubicBezTo>
                <a:cubicBezTo>
                  <a:pt x="3584414" y="3580975"/>
                  <a:pt x="3850484" y="3417073"/>
                  <a:pt x="3850484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90AE59CE-A355-FE2A-4C1E-A3CB23482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392" y="1421217"/>
            <a:ext cx="3845432" cy="2795184"/>
          </a:xfrm>
        </p:spPr>
        <p:txBody>
          <a:bodyPr anchor="ctr">
            <a:norm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</a:t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</a:t>
            </a:r>
          </a:p>
        </p:txBody>
      </p:sp>
    </p:spTree>
    <p:extLst>
      <p:ext uri="{BB962C8B-B14F-4D97-AF65-F5344CB8AC3E}">
        <p14:creationId xmlns:p14="http://schemas.microsoft.com/office/powerpoint/2010/main" val="18770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5B97-534A-E5F4-1DCD-1FACE505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E9903-1745-FEEA-D4B1-CBD8768C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根據選定主題，撰寫一個動態網站。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完成基本資料管理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(CRUD)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完成登入功能。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3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E9903-1745-FEEA-D4B1-CBD8768C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934948"/>
            <a:ext cx="10333074" cy="50035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依照興趣或第一專長決定主題。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根據主題，切分出「基本資料」。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建立資料庫、建立資料表，保存基本資料。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撰寫前端畫面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JavaScript)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，提供使用者操作介面。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3" indent="-342900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前台：一般使用者所見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3" indent="-342900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後台：管理員介面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撰寫後端程式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(Servlet)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，介接前端與資料庫。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D12432-E5EF-33A2-0220-BD35D18AC54D}"/>
              </a:ext>
            </a:extLst>
          </p:cNvPr>
          <p:cNvSpPr txBox="1"/>
          <p:nvPr/>
        </p:nvSpPr>
        <p:spPr>
          <a:xfrm>
            <a:off x="161214" y="119007"/>
            <a:ext cx="3455289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根據主題撰寫動態網站</a:t>
            </a:r>
          </a:p>
        </p:txBody>
      </p:sp>
    </p:spTree>
    <p:extLst>
      <p:ext uri="{BB962C8B-B14F-4D97-AF65-F5344CB8AC3E}">
        <p14:creationId xmlns:p14="http://schemas.microsoft.com/office/powerpoint/2010/main" val="56154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 descr="一張含有 杯子, 咖啡, 桌, 餐具 的圖片&#10;&#10;自動產生的描述">
            <a:extLst>
              <a:ext uri="{FF2B5EF4-FFF2-40B4-BE49-F238E27FC236}">
                <a16:creationId xmlns:a16="http://schemas.microsoft.com/office/drawing/2014/main" id="{B57CD435-F2FD-44B7-AB4E-8101EAD1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23" y="767368"/>
            <a:ext cx="1440000" cy="144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11216E7-2044-4BDC-8C64-2F349B54CB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58" y="786128"/>
            <a:ext cx="1143000" cy="1440000"/>
          </a:xfrm>
          <a:prstGeom prst="rect">
            <a:avLst/>
          </a:prstGeom>
        </p:spPr>
      </p:pic>
      <p:pic>
        <p:nvPicPr>
          <p:cNvPr id="51" name="圖片 50" descr="一張含有 文字, 顯示 的圖片&#10;&#10;自動產生的描述">
            <a:extLst>
              <a:ext uri="{FF2B5EF4-FFF2-40B4-BE49-F238E27FC236}">
                <a16:creationId xmlns:a16="http://schemas.microsoft.com/office/drawing/2014/main" id="{42F84208-1A82-4D36-A556-8C8A1A4C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0" y="786128"/>
            <a:ext cx="1440000" cy="1440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5E685605-B388-4EFF-B683-A76582703044}"/>
              </a:ext>
            </a:extLst>
          </p:cNvPr>
          <p:cNvGrpSpPr/>
          <p:nvPr/>
        </p:nvGrpSpPr>
        <p:grpSpPr>
          <a:xfrm>
            <a:off x="3103622" y="1303804"/>
            <a:ext cx="2507366" cy="404648"/>
            <a:chOff x="2736331" y="1240541"/>
            <a:chExt cx="2507366" cy="404648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F4F7ABCF-1550-4903-AEBF-4846D8A01C5D}"/>
                </a:ext>
              </a:extLst>
            </p:cNvPr>
            <p:cNvCxnSpPr>
              <a:cxnSpLocks/>
            </p:cNvCxnSpPr>
            <p:nvPr/>
          </p:nvCxnSpPr>
          <p:spPr>
            <a:xfrm>
              <a:off x="3369904" y="1240541"/>
              <a:ext cx="1240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DA080A57-4949-4F23-8A89-83275619A30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69904" y="1645189"/>
              <a:ext cx="1240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0E344556-EB2B-493F-B0FC-1AB8CB13D975}"/>
                </a:ext>
              </a:extLst>
            </p:cNvPr>
            <p:cNvSpPr txBox="1"/>
            <p:nvPr/>
          </p:nvSpPr>
          <p:spPr>
            <a:xfrm>
              <a:off x="2736331" y="1266124"/>
              <a:ext cx="2507366" cy="37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使用</a:t>
              </a:r>
              <a:r>
                <a:rPr lang="en-US" altLang="zh-TW" dirty="0">
                  <a:latin typeface="+mj-ea"/>
                  <a:ea typeface="+mj-ea"/>
                </a:rPr>
                <a:t>http</a:t>
              </a:r>
              <a:r>
                <a:rPr lang="zh-TW" altLang="en-US" dirty="0">
                  <a:latin typeface="+mj-ea"/>
                  <a:ea typeface="+mj-ea"/>
                </a:rPr>
                <a:t>通訊協定溝通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16E274-4078-35A2-2D44-65CE467F7803}"/>
              </a:ext>
            </a:extLst>
          </p:cNvPr>
          <p:cNvGrpSpPr/>
          <p:nvPr/>
        </p:nvGrpSpPr>
        <p:grpSpPr>
          <a:xfrm>
            <a:off x="1388809" y="2615226"/>
            <a:ext cx="1347522" cy="1581276"/>
            <a:chOff x="1226980" y="2584404"/>
            <a:chExt cx="1347522" cy="1581276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9EF07EB-4846-4CEC-8721-A3E930362786}"/>
                </a:ext>
              </a:extLst>
            </p:cNvPr>
            <p:cNvSpPr txBox="1"/>
            <p:nvPr/>
          </p:nvSpPr>
          <p:spPr>
            <a:xfrm>
              <a:off x="1226980" y="2584404"/>
              <a:ext cx="1347522" cy="377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Client</a:t>
              </a:r>
              <a:r>
                <a:rPr lang="zh-TW" altLang="en-US" dirty="0">
                  <a:latin typeface="+mj-ea"/>
                  <a:ea typeface="+mj-ea"/>
                </a:rPr>
                <a:t>端</a:t>
              </a:r>
              <a:endParaRPr lang="en-US" altLang="zh-TW" dirty="0">
                <a:latin typeface="+mj-ea"/>
                <a:ea typeface="+mj-ea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56F63A33-E901-4857-8A20-716CAE865647}"/>
                </a:ext>
              </a:extLst>
            </p:cNvPr>
            <p:cNvSpPr txBox="1"/>
            <p:nvPr/>
          </p:nvSpPr>
          <p:spPr>
            <a:xfrm>
              <a:off x="1226980" y="3242350"/>
              <a:ext cx="1347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HTML</a:t>
              </a:r>
            </a:p>
            <a:p>
              <a:pPr algn="ctr"/>
              <a:r>
                <a:rPr lang="en-US" altLang="zh-TW" dirty="0">
                  <a:latin typeface="+mj-ea"/>
                  <a:ea typeface="+mj-ea"/>
                </a:rPr>
                <a:t>CSS</a:t>
              </a:r>
            </a:p>
            <a:p>
              <a:pPr algn="ctr"/>
              <a:r>
                <a:rPr lang="en-US" altLang="zh-TW" dirty="0">
                  <a:latin typeface="+mj-ea"/>
                  <a:ea typeface="+mj-ea"/>
                </a:rPr>
                <a:t>JavaScript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F4CA65-467E-3675-2B12-5D5E60CFE6CB}"/>
              </a:ext>
            </a:extLst>
          </p:cNvPr>
          <p:cNvGrpSpPr/>
          <p:nvPr/>
        </p:nvGrpSpPr>
        <p:grpSpPr>
          <a:xfrm>
            <a:off x="9622019" y="2566482"/>
            <a:ext cx="1706808" cy="1296204"/>
            <a:chOff x="2903317" y="2567603"/>
            <a:chExt cx="1706808" cy="1296204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46BF30A-E8B9-4704-A1E6-0A183DA1C02E}"/>
                </a:ext>
              </a:extLst>
            </p:cNvPr>
            <p:cNvSpPr txBox="1"/>
            <p:nvPr/>
          </p:nvSpPr>
          <p:spPr>
            <a:xfrm>
              <a:off x="3157038" y="2567603"/>
              <a:ext cx="119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Database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4B58BE6A-EF7F-4A4D-9786-FB55FBB65836}"/>
                </a:ext>
              </a:extLst>
            </p:cNvPr>
            <p:cNvSpPr txBox="1"/>
            <p:nvPr/>
          </p:nvSpPr>
          <p:spPr>
            <a:xfrm>
              <a:off x="2903317" y="3494475"/>
              <a:ext cx="170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SQL SERVER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ED42A02-846E-678C-D68B-038AE506147E}"/>
              </a:ext>
            </a:extLst>
          </p:cNvPr>
          <p:cNvGrpSpPr/>
          <p:nvPr/>
        </p:nvGrpSpPr>
        <p:grpSpPr>
          <a:xfrm>
            <a:off x="5599228" y="2585359"/>
            <a:ext cx="1569660" cy="1434193"/>
            <a:chOff x="2118311" y="2589732"/>
            <a:chExt cx="1569660" cy="143419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D9CFBD43-B86B-45A4-A331-556673976E79}"/>
                </a:ext>
              </a:extLst>
            </p:cNvPr>
            <p:cNvSpPr txBox="1"/>
            <p:nvPr/>
          </p:nvSpPr>
          <p:spPr>
            <a:xfrm>
              <a:off x="2118311" y="2589732"/>
              <a:ext cx="1569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Server</a:t>
              </a:r>
              <a:r>
                <a:rPr lang="zh-TW" altLang="en-US" dirty="0">
                  <a:latin typeface="+mj-ea"/>
                  <a:ea typeface="+mj-ea"/>
                </a:rPr>
                <a:t>端</a:t>
              </a:r>
              <a:endParaRPr lang="en-US" altLang="zh-TW" dirty="0">
                <a:latin typeface="+mj-ea"/>
                <a:ea typeface="+mj-ea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BC5EF8-B614-4039-9309-AAE783D3F665}"/>
                </a:ext>
              </a:extLst>
            </p:cNvPr>
            <p:cNvSpPr txBox="1"/>
            <p:nvPr/>
          </p:nvSpPr>
          <p:spPr>
            <a:xfrm>
              <a:off x="2436379" y="3377594"/>
              <a:ext cx="933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Servlet</a:t>
              </a:r>
            </a:p>
            <a:p>
              <a:pPr algn="ctr"/>
              <a:r>
                <a:rPr lang="en-US" altLang="zh-TW" dirty="0">
                  <a:latin typeface="+mj-ea"/>
                  <a:ea typeface="+mj-ea"/>
                </a:rPr>
                <a:t>JSP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D0EDFC5-C767-497A-B746-7A2032AAA939}"/>
              </a:ext>
            </a:extLst>
          </p:cNvPr>
          <p:cNvCxnSpPr>
            <a:cxnSpLocks/>
          </p:cNvCxnSpPr>
          <p:nvPr/>
        </p:nvCxnSpPr>
        <p:spPr>
          <a:xfrm>
            <a:off x="482885" y="4548848"/>
            <a:ext cx="11322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E139E2-99B5-42F5-85BE-A1CD73A10DE3}"/>
              </a:ext>
            </a:extLst>
          </p:cNvPr>
          <p:cNvSpPr txBox="1"/>
          <p:nvPr/>
        </p:nvSpPr>
        <p:spPr>
          <a:xfrm>
            <a:off x="161214" y="119007"/>
            <a:ext cx="2768421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使用技術與關注點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A76B13-F549-6AB7-6C7F-056BCFDE0E1D}"/>
              </a:ext>
            </a:extLst>
          </p:cNvPr>
          <p:cNvGrpSpPr/>
          <p:nvPr/>
        </p:nvGrpSpPr>
        <p:grpSpPr>
          <a:xfrm>
            <a:off x="5003453" y="4840669"/>
            <a:ext cx="2761209" cy="1130736"/>
            <a:chOff x="3047556" y="4860075"/>
            <a:chExt cx="2761209" cy="1130736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15B916F-B9E0-40C4-8212-0979A561CE72}"/>
                </a:ext>
              </a:extLst>
            </p:cNvPr>
            <p:cNvSpPr txBox="1"/>
            <p:nvPr/>
          </p:nvSpPr>
          <p:spPr>
            <a:xfrm>
              <a:off x="3672101" y="4860075"/>
              <a:ext cx="1512118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7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MVC</a:t>
              </a:r>
              <a:r>
                <a:rPr lang="zh-TW" altLang="en-US" sz="27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架構</a:t>
              </a:r>
              <a:endParaRPr lang="en-US" altLang="zh-TW" sz="27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556983CA-C205-4839-911D-B9C2B965B782}"/>
                </a:ext>
              </a:extLst>
            </p:cNvPr>
            <p:cNvSpPr txBox="1"/>
            <p:nvPr/>
          </p:nvSpPr>
          <p:spPr>
            <a:xfrm>
              <a:off x="3047556" y="5406036"/>
              <a:ext cx="27612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Model</a:t>
              </a:r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View</a:t>
              </a:r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Controller</a:t>
              </a:r>
            </a:p>
            <a:p>
              <a:pPr algn="ctr"/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Service</a:t>
              </a:r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DAO</a:t>
              </a:r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Bean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814E609-4D47-FAF3-83DC-D1617A503F49}"/>
              </a:ext>
            </a:extLst>
          </p:cNvPr>
          <p:cNvGrpSpPr/>
          <p:nvPr/>
        </p:nvGrpSpPr>
        <p:grpSpPr>
          <a:xfrm>
            <a:off x="482885" y="4860076"/>
            <a:ext cx="3159371" cy="1130736"/>
            <a:chOff x="482885" y="4860076"/>
            <a:chExt cx="3159371" cy="1130736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61B665D-EB94-461F-A089-38774C3CDF35}"/>
                </a:ext>
              </a:extLst>
            </p:cNvPr>
            <p:cNvSpPr txBox="1"/>
            <p:nvPr/>
          </p:nvSpPr>
          <p:spPr>
            <a:xfrm>
              <a:off x="1451350" y="4860076"/>
              <a:ext cx="1222440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7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UI/UX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AE66FF6-D110-44C0-8F03-A5B87E4F618D}"/>
                </a:ext>
              </a:extLst>
            </p:cNvPr>
            <p:cNvSpPr txBox="1"/>
            <p:nvPr/>
          </p:nvSpPr>
          <p:spPr>
            <a:xfrm>
              <a:off x="482885" y="5406037"/>
              <a:ext cx="31593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User Interface   </a:t>
              </a:r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使用者介面</a:t>
              </a:r>
              <a:endPara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User Experience</a:t>
              </a:r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使用者體驗</a:t>
              </a:r>
              <a:endPara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F557400-45EE-8019-0B44-997A8753B69C}"/>
              </a:ext>
            </a:extLst>
          </p:cNvPr>
          <p:cNvGrpSpPr/>
          <p:nvPr/>
        </p:nvGrpSpPr>
        <p:grpSpPr>
          <a:xfrm>
            <a:off x="9094819" y="4857349"/>
            <a:ext cx="2761209" cy="1131056"/>
            <a:chOff x="5230103" y="4859755"/>
            <a:chExt cx="2761209" cy="1131056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EBB4463-5EE7-4D9B-84BF-DC5481DDB3E6}"/>
                </a:ext>
              </a:extLst>
            </p:cNvPr>
            <p:cNvSpPr txBox="1"/>
            <p:nvPr/>
          </p:nvSpPr>
          <p:spPr>
            <a:xfrm>
              <a:off x="5640391" y="4859755"/>
              <a:ext cx="1940633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27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資料庫設計</a:t>
              </a:r>
              <a:endParaRPr lang="en-US" altLang="zh-TW" sz="27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89265CC-1763-492F-B41E-FC0C8D49812B}"/>
                </a:ext>
              </a:extLst>
            </p:cNvPr>
            <p:cNvSpPr txBox="1"/>
            <p:nvPr/>
          </p:nvSpPr>
          <p:spPr>
            <a:xfrm>
              <a:off x="5230103" y="5406036"/>
              <a:ext cx="27612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整理所需資料，轉為資料庫</a:t>
              </a:r>
              <a:endPara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資料庫正規化</a:t>
              </a:r>
              <a:endPara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F0596D7D-4F8B-9EF8-9F88-712AF513285D}"/>
              </a:ext>
            </a:extLst>
          </p:cNvPr>
          <p:cNvGrpSpPr/>
          <p:nvPr/>
        </p:nvGrpSpPr>
        <p:grpSpPr>
          <a:xfrm>
            <a:off x="7850442" y="1303804"/>
            <a:ext cx="1240221" cy="404648"/>
            <a:chOff x="7524550" y="2962319"/>
            <a:chExt cx="1240221" cy="404648"/>
          </a:xfrm>
        </p:grpSpPr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91260EE-21EF-40F2-8B60-368DDB0442E2}"/>
                </a:ext>
              </a:extLst>
            </p:cNvPr>
            <p:cNvSpPr txBox="1"/>
            <p:nvPr/>
          </p:nvSpPr>
          <p:spPr>
            <a:xfrm>
              <a:off x="7648982" y="2977087"/>
              <a:ext cx="99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+mj-ea"/>
                  <a:ea typeface="+mj-ea"/>
                </a:rPr>
                <a:t>JDBC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AD452FC9-1204-F51D-7E30-41E579F1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550" y="2962319"/>
              <a:ext cx="1240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F6B5EE16-C832-AF35-0610-8C34683F22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24550" y="3366967"/>
              <a:ext cx="12402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95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BE6629-90D4-D688-451B-6CA32D861605}"/>
              </a:ext>
            </a:extLst>
          </p:cNvPr>
          <p:cNvSpPr txBox="1"/>
          <p:nvPr/>
        </p:nvSpPr>
        <p:spPr>
          <a:xfrm>
            <a:off x="161214" y="119007"/>
            <a:ext cx="2362711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何謂基本資料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3A06A-DFFE-1E76-1286-11B8C50F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65" y="753658"/>
            <a:ext cx="11034445" cy="26753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一個資訊系統可以粗略分成三個部分：基本資料、商業邏輯、報表。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即是「資料表」，也是組成系統的最小元素。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商業邏輯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為「與基本資料互動的方法」，即便是同一件事情，不同公司的邏輯也不一會相同。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可視為進階的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R(read)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，基本上是把商業邏輯互動的結果顯現出來。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9" name="表格 37">
            <a:extLst>
              <a:ext uri="{FF2B5EF4-FFF2-40B4-BE49-F238E27FC236}">
                <a16:creationId xmlns:a16="http://schemas.microsoft.com/office/drawing/2014/main" id="{522C4FEC-C344-5E19-EB6A-4E4B471B6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13103"/>
              </p:ext>
            </p:extLst>
          </p:nvPr>
        </p:nvGraphicFramePr>
        <p:xfrm>
          <a:off x="729465" y="3749944"/>
          <a:ext cx="10962168" cy="211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698">
                  <a:extLst>
                    <a:ext uri="{9D8B030D-6E8A-4147-A177-3AD203B41FA5}">
                      <a16:colId xmlns:a16="http://schemas.microsoft.com/office/drawing/2014/main" val="3337307300"/>
                    </a:ext>
                  </a:extLst>
                </a:gridCol>
                <a:gridCol w="2266507">
                  <a:extLst>
                    <a:ext uri="{9D8B030D-6E8A-4147-A177-3AD203B41FA5}">
                      <a16:colId xmlns:a16="http://schemas.microsoft.com/office/drawing/2014/main" val="475031567"/>
                    </a:ext>
                  </a:extLst>
                </a:gridCol>
                <a:gridCol w="4094421">
                  <a:extLst>
                    <a:ext uri="{9D8B030D-6E8A-4147-A177-3AD203B41FA5}">
                      <a16:colId xmlns:a16="http://schemas.microsoft.com/office/drawing/2014/main" val="3558164475"/>
                    </a:ext>
                  </a:extLst>
                </a:gridCol>
                <a:gridCol w="2740542">
                  <a:extLst>
                    <a:ext uri="{9D8B030D-6E8A-4147-A177-3AD203B41FA5}">
                      <a16:colId xmlns:a16="http://schemas.microsoft.com/office/drawing/2014/main" val="4244594038"/>
                    </a:ext>
                  </a:extLst>
                </a:gridCol>
              </a:tblGrid>
              <a:tr h="68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商業邏輯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546939"/>
                  </a:ext>
                </a:extLst>
              </a:tr>
              <a:tr h="1433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線上商城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購物車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把商品加入會員的購物車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首頁顯示熱門商品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根據會員等級、商品組合給予折扣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商品交易量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會員在線時間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3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9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BE6629-90D4-D688-451B-6CA32D861605}"/>
              </a:ext>
            </a:extLst>
          </p:cNvPr>
          <p:cNvSpPr txBox="1"/>
          <p:nvPr/>
        </p:nvSpPr>
        <p:spPr>
          <a:xfrm>
            <a:off x="161215" y="119007"/>
            <a:ext cx="1554570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資訊系統</a:t>
            </a:r>
          </a:p>
        </p:txBody>
      </p:sp>
      <p:graphicFrame>
        <p:nvGraphicFramePr>
          <p:cNvPr id="37" name="表格 37">
            <a:extLst>
              <a:ext uri="{FF2B5EF4-FFF2-40B4-BE49-F238E27FC236}">
                <a16:creationId xmlns:a16="http://schemas.microsoft.com/office/drawing/2014/main" id="{F2667A3C-7EBA-C050-41E0-B907300C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4336"/>
              </p:ext>
            </p:extLst>
          </p:nvPr>
        </p:nvGraphicFramePr>
        <p:xfrm>
          <a:off x="637953" y="836623"/>
          <a:ext cx="10962168" cy="509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542">
                  <a:extLst>
                    <a:ext uri="{9D8B030D-6E8A-4147-A177-3AD203B41FA5}">
                      <a16:colId xmlns:a16="http://schemas.microsoft.com/office/drawing/2014/main" val="3337307300"/>
                    </a:ext>
                  </a:extLst>
                </a:gridCol>
                <a:gridCol w="2740542">
                  <a:extLst>
                    <a:ext uri="{9D8B030D-6E8A-4147-A177-3AD203B41FA5}">
                      <a16:colId xmlns:a16="http://schemas.microsoft.com/office/drawing/2014/main" val="475031567"/>
                    </a:ext>
                  </a:extLst>
                </a:gridCol>
                <a:gridCol w="2740542">
                  <a:extLst>
                    <a:ext uri="{9D8B030D-6E8A-4147-A177-3AD203B41FA5}">
                      <a16:colId xmlns:a16="http://schemas.microsoft.com/office/drawing/2014/main" val="3558164475"/>
                    </a:ext>
                  </a:extLst>
                </a:gridCol>
                <a:gridCol w="2740542">
                  <a:extLst>
                    <a:ext uri="{9D8B030D-6E8A-4147-A177-3AD203B41FA5}">
                      <a16:colId xmlns:a16="http://schemas.microsoft.com/office/drawing/2014/main" val="4244594038"/>
                    </a:ext>
                  </a:extLst>
                </a:gridCol>
              </a:tblGrid>
              <a:tr h="7954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商業邏輯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546939"/>
                  </a:ext>
                </a:extLst>
              </a:tr>
              <a:tr h="1433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旅遊網站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旅遊景點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使用者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揪團旅遊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推薦景點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將景點加入最愛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隨機配對出團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顯示最熱門景點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旅遊行程圖像化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35006"/>
                  </a:ext>
                </a:extLst>
              </a:tr>
              <a:tr h="1433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交友網站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會員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好友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聊天室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配對規則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好友申請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聊天室互動</a:t>
                      </a:r>
                      <a:endParaRPr lang="en-US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誰來我家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誰看過我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?)</a:t>
                      </a:r>
                    </a:p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好友清單</a:t>
                      </a:r>
                    </a:p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聊天室搜尋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693111"/>
                  </a:ext>
                </a:extLst>
              </a:tr>
              <a:tr h="1433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員工資訊系統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員工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員工假期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根據年資給予假期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主管角色可核定休假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員工請假計算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員工休假累計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員工排班顯示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9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3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BE6629-90D4-D688-451B-6CA32D861605}"/>
              </a:ext>
            </a:extLst>
          </p:cNvPr>
          <p:cNvSpPr txBox="1"/>
          <p:nvPr/>
        </p:nvSpPr>
        <p:spPr>
          <a:xfrm>
            <a:off x="161215" y="119007"/>
            <a:ext cx="1554570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148C5-15C5-D985-FC16-C1BC24B9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98" y="794753"/>
            <a:ext cx="10845926" cy="13217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完成基本資料管理，即基本資料的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CRUD(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新增、查詢、修改、刪除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完成登入功能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6D7710-70D5-17C6-0B3C-37981ABE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28429"/>
              </p:ext>
            </p:extLst>
          </p:nvPr>
        </p:nvGraphicFramePr>
        <p:xfrm>
          <a:off x="623298" y="2085653"/>
          <a:ext cx="11109788" cy="406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447">
                  <a:extLst>
                    <a:ext uri="{9D8B030D-6E8A-4147-A177-3AD203B41FA5}">
                      <a16:colId xmlns:a16="http://schemas.microsoft.com/office/drawing/2014/main" val="2269444620"/>
                    </a:ext>
                  </a:extLst>
                </a:gridCol>
                <a:gridCol w="2777447">
                  <a:extLst>
                    <a:ext uri="{9D8B030D-6E8A-4147-A177-3AD203B41FA5}">
                      <a16:colId xmlns:a16="http://schemas.microsoft.com/office/drawing/2014/main" val="1576040453"/>
                    </a:ext>
                  </a:extLst>
                </a:gridCol>
                <a:gridCol w="2777447">
                  <a:extLst>
                    <a:ext uri="{9D8B030D-6E8A-4147-A177-3AD203B41FA5}">
                      <a16:colId xmlns:a16="http://schemas.microsoft.com/office/drawing/2014/main" val="1216263089"/>
                    </a:ext>
                  </a:extLst>
                </a:gridCol>
                <a:gridCol w="2777447">
                  <a:extLst>
                    <a:ext uri="{9D8B030D-6E8A-4147-A177-3AD203B41FA5}">
                      <a16:colId xmlns:a16="http://schemas.microsoft.com/office/drawing/2014/main" val="4055439167"/>
                    </a:ext>
                  </a:extLst>
                </a:gridCol>
              </a:tblGrid>
              <a:tr h="6073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</a:t>
                      </a:r>
                      <a:endParaRPr lang="zh-TW" altLang="en-US"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</a:t>
                      </a:r>
                      <a:endParaRPr lang="zh-TW" altLang="en-US"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Update</a:t>
                      </a:r>
                      <a:endParaRPr lang="zh-TW" altLang="en-US"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Delete</a:t>
                      </a:r>
                      <a:endParaRPr lang="zh-TW" altLang="en-US"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38125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新增文字資料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顯示文字資料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更新文字資料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刪除單筆資料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5251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新增圖片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顯示文字、圖片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更新圖片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刪除資料的一小部分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19375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圖片放在資料庫</a:t>
                      </a:r>
                      <a:endParaRPr lang="en-US" altLang="zh-TW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還是資料夾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資料分頁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同時更新多筆資料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同時刪除多筆資料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84998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一次新增一整份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關鍵字搜尋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更新的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UX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真的要刪除資料嗎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72238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3B84E03-735A-D039-D4AB-DE65BCF31D65}"/>
              </a:ext>
            </a:extLst>
          </p:cNvPr>
          <p:cNvSpPr/>
          <p:nvPr/>
        </p:nvSpPr>
        <p:spPr>
          <a:xfrm>
            <a:off x="753598" y="4500995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5755B6-49EB-D4BA-C608-ADF6BD8F0BFB}"/>
              </a:ext>
            </a:extLst>
          </p:cNvPr>
          <p:cNvSpPr/>
          <p:nvPr/>
        </p:nvSpPr>
        <p:spPr>
          <a:xfrm>
            <a:off x="753598" y="2768097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7E61B-C01D-4394-ED09-FC0D6EF8E193}"/>
              </a:ext>
            </a:extLst>
          </p:cNvPr>
          <p:cNvSpPr/>
          <p:nvPr/>
        </p:nvSpPr>
        <p:spPr>
          <a:xfrm>
            <a:off x="753598" y="3634546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32F8CD-9E59-4B2B-74DA-55E9E0654038}"/>
              </a:ext>
            </a:extLst>
          </p:cNvPr>
          <p:cNvSpPr/>
          <p:nvPr/>
        </p:nvSpPr>
        <p:spPr>
          <a:xfrm>
            <a:off x="753598" y="5372507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814015-BE4A-0CAA-504D-2222F95A3E3D}"/>
              </a:ext>
            </a:extLst>
          </p:cNvPr>
          <p:cNvSpPr/>
          <p:nvPr/>
        </p:nvSpPr>
        <p:spPr>
          <a:xfrm>
            <a:off x="3525908" y="4506432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8263C0-4BEE-3FD5-F224-49B189C586EB}"/>
              </a:ext>
            </a:extLst>
          </p:cNvPr>
          <p:cNvSpPr/>
          <p:nvPr/>
        </p:nvSpPr>
        <p:spPr>
          <a:xfrm>
            <a:off x="3525908" y="2768471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D2FE86-8280-BEB6-ADB1-8FD85A60EC63}"/>
              </a:ext>
            </a:extLst>
          </p:cNvPr>
          <p:cNvSpPr/>
          <p:nvPr/>
        </p:nvSpPr>
        <p:spPr>
          <a:xfrm>
            <a:off x="3525908" y="3630930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E51519-3EF3-A941-7EDF-6A2B1EE4262A}"/>
              </a:ext>
            </a:extLst>
          </p:cNvPr>
          <p:cNvSpPr/>
          <p:nvPr/>
        </p:nvSpPr>
        <p:spPr>
          <a:xfrm>
            <a:off x="3525908" y="5372506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EE779-EBA7-B8C3-1C73-CD3C29266C97}"/>
              </a:ext>
            </a:extLst>
          </p:cNvPr>
          <p:cNvSpPr/>
          <p:nvPr/>
        </p:nvSpPr>
        <p:spPr>
          <a:xfrm>
            <a:off x="6304986" y="4506058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8647-3F65-C704-2086-2409BC36672F}"/>
              </a:ext>
            </a:extLst>
          </p:cNvPr>
          <p:cNvSpPr/>
          <p:nvPr/>
        </p:nvSpPr>
        <p:spPr>
          <a:xfrm>
            <a:off x="6304986" y="2768097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1795EC-5E03-43B8-26A4-7813B2BDBECF}"/>
              </a:ext>
            </a:extLst>
          </p:cNvPr>
          <p:cNvSpPr/>
          <p:nvPr/>
        </p:nvSpPr>
        <p:spPr>
          <a:xfrm>
            <a:off x="6304986" y="3630556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6465DB-25C5-F9FE-2127-B0256AA4DCBE}"/>
              </a:ext>
            </a:extLst>
          </p:cNvPr>
          <p:cNvSpPr/>
          <p:nvPr/>
        </p:nvSpPr>
        <p:spPr>
          <a:xfrm>
            <a:off x="6304986" y="5372132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3152B4-010B-3038-3E8F-4644D1FC77EA}"/>
              </a:ext>
            </a:extLst>
          </p:cNvPr>
          <p:cNvSpPr/>
          <p:nvPr/>
        </p:nvSpPr>
        <p:spPr>
          <a:xfrm>
            <a:off x="9116762" y="4506058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2337EB-C6AE-B4F6-26E9-07D2F5F34E72}"/>
              </a:ext>
            </a:extLst>
          </p:cNvPr>
          <p:cNvSpPr/>
          <p:nvPr/>
        </p:nvSpPr>
        <p:spPr>
          <a:xfrm>
            <a:off x="9116762" y="2768097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8586A0-831B-C1FD-B4D4-EAE5EF333956}"/>
              </a:ext>
            </a:extLst>
          </p:cNvPr>
          <p:cNvSpPr/>
          <p:nvPr/>
        </p:nvSpPr>
        <p:spPr>
          <a:xfrm>
            <a:off x="9116762" y="3630556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7C14B4-2850-12E1-5A08-7D36E9619D51}"/>
              </a:ext>
            </a:extLst>
          </p:cNvPr>
          <p:cNvSpPr/>
          <p:nvPr/>
        </p:nvSpPr>
        <p:spPr>
          <a:xfrm>
            <a:off x="9116762" y="5372132"/>
            <a:ext cx="2482762" cy="66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5B97-534A-E5F4-1DCD-1FACE505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進階加分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E9903-1745-FEEA-D4B1-CBD8768C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前端畫面美化、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UI/UX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後端架構切分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網站完整程度。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其他有額外有創意程式。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28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5B97-534A-E5F4-1DCD-1FACE505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可能有用的關鍵字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E9903-1745-FEEA-D4B1-CBD8768C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770799"/>
            <a:ext cx="10333074" cy="43217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			–CSS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CKEditor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文字編輯器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DataTables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資料呈現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UI			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泛用工具庫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 template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	–(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後台模板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 Awesome			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小圖示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SheetJS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–Excel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41978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577</Words>
  <Application>Microsoft Office PowerPoint</Application>
  <PresentationFormat>寬螢幕</PresentationFormat>
  <Paragraphs>124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ChitchatVTI</vt:lpstr>
      <vt:lpstr>第二次 期中專題</vt:lpstr>
      <vt:lpstr>核心目標</vt:lpstr>
      <vt:lpstr>PowerPoint 簡報</vt:lpstr>
      <vt:lpstr>PowerPoint 簡報</vt:lpstr>
      <vt:lpstr>PowerPoint 簡報</vt:lpstr>
      <vt:lpstr>PowerPoint 簡報</vt:lpstr>
      <vt:lpstr>PowerPoint 簡報</vt:lpstr>
      <vt:lpstr>進階加分</vt:lpstr>
      <vt:lpstr>可能有用的關鍵字(前端)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EEIT第二次其中專題</dc:title>
  <dc:creator>資展國際 洪子敬</dc:creator>
  <cp:lastModifiedBy>資展國際 洪子敬</cp:lastModifiedBy>
  <cp:revision>2</cp:revision>
  <dcterms:created xsi:type="dcterms:W3CDTF">2022-10-26T06:26:11Z</dcterms:created>
  <dcterms:modified xsi:type="dcterms:W3CDTF">2022-12-21T05:38:51Z</dcterms:modified>
</cp:coreProperties>
</file>