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EC50D-814C-4A2D-913E-B7C40868FCEF}" v="14" dt="2022-10-23T16:07:4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敬 洪" userId="ad1b616e7398b0d3" providerId="LiveId" clId="{C12EC50D-814C-4A2D-913E-B7C40868FCEF}"/>
    <pc:docChg chg="undo custSel modSld">
      <pc:chgData name="子敬 洪" userId="ad1b616e7398b0d3" providerId="LiveId" clId="{C12EC50D-814C-4A2D-913E-B7C40868FCEF}" dt="2022-10-23T16:07:41.533" v="171" actId="14826"/>
      <pc:docMkLst>
        <pc:docMk/>
      </pc:docMkLst>
      <pc:sldChg chg="modSp mod">
        <pc:chgData name="子敬 洪" userId="ad1b616e7398b0d3" providerId="LiveId" clId="{C12EC50D-814C-4A2D-913E-B7C40868FCEF}" dt="2022-10-23T15:45:48.227" v="4" actId="20577"/>
        <pc:sldMkLst>
          <pc:docMk/>
          <pc:sldMk cId="2952415105" sldId="256"/>
        </pc:sldMkLst>
        <pc:spChg chg="mod">
          <ac:chgData name="子敬 洪" userId="ad1b616e7398b0d3" providerId="LiveId" clId="{C12EC50D-814C-4A2D-913E-B7C40868FCEF}" dt="2022-10-23T15:45:48.227" v="4" actId="20577"/>
          <ac:spMkLst>
            <pc:docMk/>
            <pc:sldMk cId="2952415105" sldId="256"/>
            <ac:spMk id="2" creationId="{5C8E84F3-5FC2-7A80-24E1-C7DF2D1C7491}"/>
          </ac:spMkLst>
        </pc:spChg>
      </pc:sldChg>
      <pc:sldChg chg="modSp mod">
        <pc:chgData name="子敬 洪" userId="ad1b616e7398b0d3" providerId="LiveId" clId="{C12EC50D-814C-4A2D-913E-B7C40868FCEF}" dt="2022-10-23T15:47:12.528" v="66" actId="20577"/>
        <pc:sldMkLst>
          <pc:docMk/>
          <pc:sldMk cId="2469813638" sldId="257"/>
        </pc:sldMkLst>
        <pc:graphicFrameChg chg="mod modGraphic">
          <ac:chgData name="子敬 洪" userId="ad1b616e7398b0d3" providerId="LiveId" clId="{C12EC50D-814C-4A2D-913E-B7C40868FCEF}" dt="2022-10-23T15:47:12.528" v="66" actId="20577"/>
          <ac:graphicFrameMkLst>
            <pc:docMk/>
            <pc:sldMk cId="2469813638" sldId="257"/>
            <ac:graphicFrameMk id="14" creationId="{CD86DC9C-FD4A-44C1-47AD-AEFE9D1E54CB}"/>
          </ac:graphicFrameMkLst>
        </pc:graphicFrameChg>
      </pc:sldChg>
      <pc:sldChg chg="delSp modSp mod">
        <pc:chgData name="子敬 洪" userId="ad1b616e7398b0d3" providerId="LiveId" clId="{C12EC50D-814C-4A2D-913E-B7C40868FCEF}" dt="2022-10-23T15:48:51.083" v="146" actId="20577"/>
        <pc:sldMkLst>
          <pc:docMk/>
          <pc:sldMk cId="3878632913" sldId="258"/>
        </pc:sldMkLst>
        <pc:spChg chg="mod">
          <ac:chgData name="子敬 洪" userId="ad1b616e7398b0d3" providerId="LiveId" clId="{C12EC50D-814C-4A2D-913E-B7C40868FCEF}" dt="2022-10-23T15:48:14.540" v="119" actId="20577"/>
          <ac:spMkLst>
            <pc:docMk/>
            <pc:sldMk cId="3878632913" sldId="258"/>
            <ac:spMk id="3" creationId="{FA2D5A7E-EBD9-97D8-C8A1-D298AE2BD481}"/>
          </ac:spMkLst>
        </pc:spChg>
        <pc:spChg chg="mod">
          <ac:chgData name="子敬 洪" userId="ad1b616e7398b0d3" providerId="LiveId" clId="{C12EC50D-814C-4A2D-913E-B7C40868FCEF}" dt="2022-10-23T15:48:51.083" v="146" actId="20577"/>
          <ac:spMkLst>
            <pc:docMk/>
            <pc:sldMk cId="3878632913" sldId="258"/>
            <ac:spMk id="4" creationId="{4411465C-E5B2-F336-8490-0A27098C4D81}"/>
          </ac:spMkLst>
        </pc:spChg>
        <pc:spChg chg="mod">
          <ac:chgData name="子敬 洪" userId="ad1b616e7398b0d3" providerId="LiveId" clId="{C12EC50D-814C-4A2D-913E-B7C40868FCEF}" dt="2022-10-23T15:48:32.112" v="130" actId="20577"/>
          <ac:spMkLst>
            <pc:docMk/>
            <pc:sldMk cId="3878632913" sldId="258"/>
            <ac:spMk id="5" creationId="{D0387428-FFFD-95EC-1E56-8FE51A8473F5}"/>
          </ac:spMkLst>
        </pc:spChg>
        <pc:picChg chg="del">
          <ac:chgData name="子敬 洪" userId="ad1b616e7398b0d3" providerId="LiveId" clId="{C12EC50D-814C-4A2D-913E-B7C40868FCEF}" dt="2022-10-23T15:48:39.429" v="131" actId="478"/>
          <ac:picMkLst>
            <pc:docMk/>
            <pc:sldMk cId="3878632913" sldId="258"/>
            <ac:picMk id="2050" creationId="{CF120C71-4C1B-7745-6B4D-64E7A19B9133}"/>
          </ac:picMkLst>
        </pc:picChg>
      </pc:sldChg>
      <pc:sldChg chg="delSp modSp mod">
        <pc:chgData name="子敬 洪" userId="ad1b616e7398b0d3" providerId="LiveId" clId="{C12EC50D-814C-4A2D-913E-B7C40868FCEF}" dt="2022-10-23T16:07:41.533" v="171" actId="14826"/>
        <pc:sldMkLst>
          <pc:docMk/>
          <pc:sldMk cId="4060579286" sldId="261"/>
        </pc:sldMkLst>
        <pc:spChg chg="mod">
          <ac:chgData name="子敬 洪" userId="ad1b616e7398b0d3" providerId="LiveId" clId="{C12EC50D-814C-4A2D-913E-B7C40868FCEF}" dt="2022-10-23T15:49:35.178" v="161" actId="20577"/>
          <ac:spMkLst>
            <pc:docMk/>
            <pc:sldMk cId="4060579286" sldId="261"/>
            <ac:spMk id="3" creationId="{8E4F59E3-3B20-DC56-22AD-4CEA0D6D87BC}"/>
          </ac:spMkLst>
        </pc:spChg>
        <pc:picChg chg="del">
          <ac:chgData name="子敬 洪" userId="ad1b616e7398b0d3" providerId="LiveId" clId="{C12EC50D-814C-4A2D-913E-B7C40868FCEF}" dt="2022-10-23T15:49:11.352" v="153" actId="478"/>
          <ac:picMkLst>
            <pc:docMk/>
            <pc:sldMk cId="4060579286" sldId="261"/>
            <ac:picMk id="6" creationId="{06FB3F89-7007-EDBE-11DC-E861FC85DAC8}"/>
          </ac:picMkLst>
        </pc:picChg>
        <pc:picChg chg="mod">
          <ac:chgData name="子敬 洪" userId="ad1b616e7398b0d3" providerId="LiveId" clId="{C12EC50D-814C-4A2D-913E-B7C40868FCEF}" dt="2022-10-23T16:07:41.533" v="171" actId="14826"/>
          <ac:picMkLst>
            <pc:docMk/>
            <pc:sldMk cId="4060579286" sldId="261"/>
            <ac:picMk id="12" creationId="{3C873A02-328B-49E0-0F30-F5B4421D0E54}"/>
          </ac:picMkLst>
        </pc:picChg>
      </pc:sldChg>
      <pc:sldChg chg="modSp mod">
        <pc:chgData name="子敬 洪" userId="ad1b616e7398b0d3" providerId="LiveId" clId="{C12EC50D-814C-4A2D-913E-B7C40868FCEF}" dt="2022-10-23T15:50:11.137" v="164" actId="20577"/>
        <pc:sldMkLst>
          <pc:docMk/>
          <pc:sldMk cId="2506426533" sldId="262"/>
        </pc:sldMkLst>
        <pc:spChg chg="mod">
          <ac:chgData name="子敬 洪" userId="ad1b616e7398b0d3" providerId="LiveId" clId="{C12EC50D-814C-4A2D-913E-B7C40868FCEF}" dt="2022-10-23T15:50:11.137" v="164" actId="20577"/>
          <ac:spMkLst>
            <pc:docMk/>
            <pc:sldMk cId="2506426533" sldId="262"/>
            <ac:spMk id="6" creationId="{0CB5667D-26A9-4F87-95CE-D4CA57399221}"/>
          </ac:spMkLst>
        </pc:spChg>
      </pc:sldChg>
      <pc:sldChg chg="modSp mod">
        <pc:chgData name="子敬 洪" userId="ad1b616e7398b0d3" providerId="LiveId" clId="{C12EC50D-814C-4A2D-913E-B7C40868FCEF}" dt="2022-10-23T15:50:39.764" v="168" actId="21"/>
        <pc:sldMkLst>
          <pc:docMk/>
          <pc:sldMk cId="3301932476" sldId="264"/>
        </pc:sldMkLst>
        <pc:spChg chg="mod">
          <ac:chgData name="子敬 洪" userId="ad1b616e7398b0d3" providerId="LiveId" clId="{C12EC50D-814C-4A2D-913E-B7C40868FCEF}" dt="2022-10-23T15:50:39.764" v="168" actId="21"/>
          <ac:spMkLst>
            <pc:docMk/>
            <pc:sldMk cId="3301932476" sldId="264"/>
            <ac:spMk id="3" creationId="{F657E2D6-A109-867B-FE6A-945E240BBEE7}"/>
          </ac:spMkLst>
        </pc:spChg>
      </pc:sldChg>
      <pc:sldChg chg="modSp">
        <pc:chgData name="子敬 洪" userId="ad1b616e7398b0d3" providerId="LiveId" clId="{C12EC50D-814C-4A2D-913E-B7C40868FCEF}" dt="2022-10-23T15:52:11.999" v="169" actId="20578"/>
        <pc:sldMkLst>
          <pc:docMk/>
          <pc:sldMk cId="3215020365" sldId="273"/>
        </pc:sldMkLst>
        <pc:spChg chg="mod">
          <ac:chgData name="子敬 洪" userId="ad1b616e7398b0d3" providerId="LiveId" clId="{C12EC50D-814C-4A2D-913E-B7C40868FCEF}" dt="2022-10-23T15:52:11.999" v="169" actId="20578"/>
          <ac:spMkLst>
            <pc:docMk/>
            <pc:sldMk cId="3215020365" sldId="273"/>
            <ac:spMk id="3" creationId="{5DF8A815-C1C7-715E-467B-69378DE52670}"/>
          </ac:spMkLst>
        </pc:spChg>
      </pc:sldChg>
    </pc:docChg>
  </pc:docChgLst>
  <pc:docChgLst>
    <pc:chgData name="子敬 洪" userId="ad1b616e7398b0d3" providerId="LiveId" clId="{BD239D1D-2AC6-45C4-A18F-AF5E5D5AF3EE}"/>
    <pc:docChg chg="modSld">
      <pc:chgData name="子敬 洪" userId="ad1b616e7398b0d3" providerId="LiveId" clId="{BD239D1D-2AC6-45C4-A18F-AF5E5D5AF3EE}" dt="2022-08-28T20:56:11.666" v="29" actId="20577"/>
      <pc:docMkLst>
        <pc:docMk/>
      </pc:docMkLst>
      <pc:sldChg chg="modSp mod">
        <pc:chgData name="子敬 洪" userId="ad1b616e7398b0d3" providerId="LiveId" clId="{BD239D1D-2AC6-45C4-A18F-AF5E5D5AF3EE}" dt="2022-08-28T20:55:42.805" v="1" actId="20577"/>
        <pc:sldMkLst>
          <pc:docMk/>
          <pc:sldMk cId="2952415105" sldId="256"/>
        </pc:sldMkLst>
        <pc:spChg chg="mod">
          <ac:chgData name="子敬 洪" userId="ad1b616e7398b0d3" providerId="LiveId" clId="{BD239D1D-2AC6-45C4-A18F-AF5E5D5AF3EE}" dt="2022-08-28T20:55:42.805" v="1" actId="20577"/>
          <ac:spMkLst>
            <pc:docMk/>
            <pc:sldMk cId="2952415105" sldId="256"/>
            <ac:spMk id="3" creationId="{2787A655-F470-AEA1-7AE6-BC84C0D191A9}"/>
          </ac:spMkLst>
        </pc:spChg>
      </pc:sldChg>
      <pc:sldChg chg="modSp mod">
        <pc:chgData name="子敬 洪" userId="ad1b616e7398b0d3" providerId="LiveId" clId="{BD239D1D-2AC6-45C4-A18F-AF5E5D5AF3EE}" dt="2022-08-28T20:56:11.666" v="29" actId="20577"/>
        <pc:sldMkLst>
          <pc:docMk/>
          <pc:sldMk cId="3215020365" sldId="273"/>
        </pc:sldMkLst>
        <pc:spChg chg="mod">
          <ac:chgData name="子敬 洪" userId="ad1b616e7398b0d3" providerId="LiveId" clId="{BD239D1D-2AC6-45C4-A18F-AF5E5D5AF3EE}" dt="2022-08-28T20:56:11.666" v="29" actId="20577"/>
          <ac:spMkLst>
            <pc:docMk/>
            <pc:sldMk cId="3215020365" sldId="273"/>
            <ac:spMk id="3" creationId="{5DF8A815-C1C7-715E-467B-69378DE526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7F8-19F0-4D40-A9CB-471AC439C990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0019D-FC46-42F8-814A-2D6955778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AD709-09FF-2CF1-1127-D42F1C826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AD0DA-78E4-5E33-F78F-79D8055F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550A31-3293-C98B-703F-710C2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7A250C-DD49-BF9E-6107-9789F994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A7F5F-D71B-CCC8-D47D-3EE7A6F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7D90A-4A0C-7BD7-2943-D4A13849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A690F9-B305-736F-E049-99A27A97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D2A8D-F5F7-F4CC-4BC4-A241065C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C4D94-ACE0-0DBF-9191-C64CA2EB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EC68D-92E1-AC24-59F0-2148C9DE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64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CDD4F7-9496-1385-74F2-D66596D27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F21F66-B42A-83AC-92D5-562B56308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7CFF2-D7DD-BCC3-76A0-60FC462E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3291F5-994B-C2B5-01A7-06CA3AB1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6B0DD-1FD2-3E36-471F-EE7F4A0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F4576-4F3D-220F-EE3B-1CE518C2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9ED6C-55D6-8249-B2AF-532D17DD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25705-AD19-7514-471F-43AADA58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599F4-1B48-C930-B293-90847584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8C0E87-03B2-BAC6-3013-9A7BFAFA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63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D9832-74FE-71B6-5403-F48287C9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946A4-8A51-0A57-298D-8CFA016F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965D37-33F9-EEF0-6B39-CFA7F1C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901DB-89D6-1041-C0A3-2A85670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A90DE-39BA-1CA5-2763-193D43B1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0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8DC59-DB0D-FB18-6FED-63357BB6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4C749-D5D5-D3CC-6D45-4B213A86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A1C05D-6515-C756-397C-57206F014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E7A2C3-4FD0-4B29-F86D-187A906B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DECAC3-5C69-20EE-AEE5-EC016F37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20CC2F-C6D4-2688-23A7-9BB6223E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0CE7E-5ADB-EE6E-1E6B-0F289D47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FC15E-C64A-C991-A68D-491E5909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99862F-B237-92BE-7197-EBE43DC0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10D07-973C-25CB-E146-1850C6DD3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C1E0F1-098C-7DBC-3968-CB554D8AF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5D4D70-38BD-5AE6-D76A-4E338A14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E67136-6DDE-0196-ABB9-FDEB918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734FC7-9D81-5E3B-199B-45B31971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4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1B49-FDCA-7094-F67C-D8D924D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ECC38D-2348-B773-3B86-E6F67DA6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FF32AA-4305-55D4-0E2C-48149970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F03EF7-75DD-DF7F-DDF5-A269182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8D7DAF-99F1-9B20-9547-7CA66797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D4C335-AA52-8F46-25ED-2055BCCA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808D7D-7C4E-D22E-1A05-ADABE230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5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13CCC-4DD2-E519-A7E0-2B25CE2C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C0B37-A972-FE45-CCF4-BF88241F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A8A300-4F01-7E46-C98D-FDD78BEA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5BF150-3029-D113-10AD-2B0150CC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E2C037-DBC8-400D-E762-E637A5C1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41F9DF-477A-E245-62C2-4D599181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5A0B5-F47D-A107-2A0F-251B5FD5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9EDF2E-0487-4F47-B084-039681800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A0D4D7-CE80-E07F-6E61-D3A61AB3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730D5-9007-8024-2260-C5B769FB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BF552C-8171-8A53-C511-AEB305D1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A3F510-E91F-77B5-0AEA-464DBCAE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2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02F34B-0AC1-7B76-CACD-A93B7D79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2EBF28-E55B-A316-8A67-F6DE9B5A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5D2D5-A1EB-A158-1898-943F92D2D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63FC-A7DB-40BB-9426-DEB7C895BE2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80001-BCAD-9C17-228D-5B307E1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2A1912-46C8-99CE-685D-5FE1F5816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585-83F7-43A7-B51D-556F5AF2E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4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u@ispan.com.t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llenhong@ispan.com.t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llenhong@ispan.com.t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Span資展國際| 數位人才培育| 課程多元">
            <a:extLst>
              <a:ext uri="{FF2B5EF4-FFF2-40B4-BE49-F238E27FC236}">
                <a16:creationId xmlns:a16="http://schemas.microsoft.com/office/drawing/2014/main" id="{19631DDA-F2BF-EA5C-2D4A-0D14CA5F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529" y="2297173"/>
            <a:ext cx="3506256" cy="16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1046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6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8E84F3-5FC2-7A80-24E1-C7DF2D1C7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730" y="1445775"/>
            <a:ext cx="5877340" cy="3342435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b="1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跨域</a:t>
            </a:r>
            <a:r>
              <a:rPr lang="en-US" altLang="zh-TW" b="1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JAVA</a:t>
            </a:r>
            <a:r>
              <a:rPr lang="zh-TW" altLang="en-US" b="1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工程師就業養成班</a:t>
            </a:r>
            <a:br>
              <a:rPr lang="en-US" altLang="zh-TW" b="1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EEIT157</a:t>
            </a:r>
            <a:r>
              <a:rPr lang="zh-TW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87A655-F470-AEA1-7AE6-BC84C0D1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2957" y="5304275"/>
            <a:ext cx="6320498" cy="1001109"/>
          </a:xfrm>
        </p:spPr>
        <p:txBody>
          <a:bodyPr anchor="t">
            <a:noAutofit/>
          </a:bodyPr>
          <a:lstStyle/>
          <a:p>
            <a:pPr marL="0" lvl="2" algn="l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教務 邱美智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(02)6631-6582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chiu@ispan.com.tw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lvl="2" algn="l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導師 洪子敬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(02)6631-6556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allenhong@ispan.com.tw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241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0" y="0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網路使用規範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07297-7BC2-9A83-C2D4-BCEAF24554FE}"/>
              </a:ext>
            </a:extLst>
          </p:cNvPr>
          <p:cNvSpPr txBox="1"/>
          <p:nvPr/>
        </p:nvSpPr>
        <p:spPr>
          <a:xfrm>
            <a:off x="3805382" y="2687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57E2D6-A109-867B-FE6A-945E240BBEE7}"/>
              </a:ext>
            </a:extLst>
          </p:cNvPr>
          <p:cNvSpPr txBox="1">
            <a:spLocks noChangeArrowheads="1"/>
          </p:cNvSpPr>
          <p:nvPr/>
        </p:nvSpPr>
        <p:spPr>
          <a:xfrm>
            <a:off x="318872" y="999152"/>
            <a:ext cx="11554251" cy="585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2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不要違法</a:t>
            </a:r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未經他人同意，不得擅自散佈他人隱私資料或個人資訊（如電話、地址），以致造成他人生活困擾或損害名譽。（妨礙隱私）。         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未經他人同意，不得公開在網路傳遞他人的文字、圖案或其他媒體著作資料。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勿擅改他人作品名字，以致讓人誤認原著作者，侵犯他人著作人格權。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不得利用網路集結群眾，組織非法團體，傳遞國家機密。 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不得在網路中攔截資料，甚至擅改內容再傳送出去。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不得在網路上或利用電子信件恐嚇或脅迫他人，以條件交換人身安全。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勿透過網路招募會員，販賣色情刊物或媒體，或經營色情站台，或傳送妨害風化之圖片、聲音、文字及影像，以免觸犯妨害風化罪。 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網路上不得散佈不實言論，以致造成對方名譽或信用傷害，觸犯妨害名譽及信用罪。</a:t>
            </a:r>
          </a:p>
          <a:p>
            <a:pPr marL="495300" indent="-495300" algn="l" eaLnBrk="1" hangingPunct="1">
              <a:lnSpc>
                <a:spcPts val="33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不得透過網路將公務上所得到的商業機密或資料，告知第三者。</a:t>
            </a:r>
          </a:p>
        </p:txBody>
      </p:sp>
    </p:spTree>
    <p:extLst>
      <p:ext uri="{BB962C8B-B14F-4D97-AF65-F5344CB8AC3E}">
        <p14:creationId xmlns:p14="http://schemas.microsoft.com/office/powerpoint/2010/main" val="40977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0" y="0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結訓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結訓條件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07297-7BC2-9A83-C2D4-BCEAF24554FE}"/>
              </a:ext>
            </a:extLst>
          </p:cNvPr>
          <p:cNvSpPr txBox="1"/>
          <p:nvPr/>
        </p:nvSpPr>
        <p:spPr>
          <a:xfrm>
            <a:off x="3805382" y="2687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896CC15-BB05-4BF1-E15F-4FB6FD228767}"/>
              </a:ext>
            </a:extLst>
          </p:cNvPr>
          <p:cNvGrpSpPr/>
          <p:nvPr/>
        </p:nvGrpSpPr>
        <p:grpSpPr>
          <a:xfrm>
            <a:off x="139909" y="1091686"/>
            <a:ext cx="11879370" cy="5722433"/>
            <a:chOff x="631826" y="1326243"/>
            <a:chExt cx="8707437" cy="4712212"/>
          </a:xfrm>
        </p:grpSpPr>
        <p:sp>
          <p:nvSpPr>
            <p:cNvPr id="4" name="語音泡泡: 矩形 1">
              <a:extLst>
                <a:ext uri="{FF2B5EF4-FFF2-40B4-BE49-F238E27FC236}">
                  <a16:creationId xmlns:a16="http://schemas.microsoft.com/office/drawing/2014/main" id="{621F4432-E535-E3E6-512B-61F68C732EBC}"/>
                </a:ext>
              </a:extLst>
            </p:cNvPr>
            <p:cNvSpPr/>
            <p:nvPr/>
          </p:nvSpPr>
          <p:spPr>
            <a:xfrm>
              <a:off x="631826" y="1326243"/>
              <a:ext cx="8707437" cy="3236913"/>
            </a:xfrm>
            <a:custGeom>
              <a:avLst/>
              <a:gdLst>
                <a:gd name="connsiteX0" fmla="*/ 0 w 10250312"/>
                <a:gd name="connsiteY0" fmla="*/ 0 h 3710938"/>
                <a:gd name="connsiteX1" fmla="*/ 5979349 w 10250312"/>
                <a:gd name="connsiteY1" fmla="*/ 0 h 3710938"/>
                <a:gd name="connsiteX2" fmla="*/ 5979349 w 10250312"/>
                <a:gd name="connsiteY2" fmla="*/ 0 h 3710938"/>
                <a:gd name="connsiteX3" fmla="*/ 8541927 w 10250312"/>
                <a:gd name="connsiteY3" fmla="*/ 0 h 3710938"/>
                <a:gd name="connsiteX4" fmla="*/ 10250312 w 10250312"/>
                <a:gd name="connsiteY4" fmla="*/ 0 h 3710938"/>
                <a:gd name="connsiteX5" fmla="*/ 10250312 w 10250312"/>
                <a:gd name="connsiteY5" fmla="*/ 2164714 h 3710938"/>
                <a:gd name="connsiteX6" fmla="*/ 10250312 w 10250312"/>
                <a:gd name="connsiteY6" fmla="*/ 2164714 h 3710938"/>
                <a:gd name="connsiteX7" fmla="*/ 10250312 w 10250312"/>
                <a:gd name="connsiteY7" fmla="*/ 3092448 h 3710938"/>
                <a:gd name="connsiteX8" fmla="*/ 10250312 w 10250312"/>
                <a:gd name="connsiteY8" fmla="*/ 3710938 h 3710938"/>
                <a:gd name="connsiteX9" fmla="*/ 8541927 w 10250312"/>
                <a:gd name="connsiteY9" fmla="*/ 3710938 h 3710938"/>
                <a:gd name="connsiteX10" fmla="*/ 9458270 w 10250312"/>
                <a:gd name="connsiteY10" fmla="*/ 4005475 h 3710938"/>
                <a:gd name="connsiteX11" fmla="*/ 5979349 w 10250312"/>
                <a:gd name="connsiteY11" fmla="*/ 3710938 h 3710938"/>
                <a:gd name="connsiteX12" fmla="*/ 0 w 10250312"/>
                <a:gd name="connsiteY12" fmla="*/ 3710938 h 3710938"/>
                <a:gd name="connsiteX13" fmla="*/ 0 w 10250312"/>
                <a:gd name="connsiteY13" fmla="*/ 3092448 h 3710938"/>
                <a:gd name="connsiteX14" fmla="*/ 0 w 10250312"/>
                <a:gd name="connsiteY14" fmla="*/ 2164714 h 3710938"/>
                <a:gd name="connsiteX15" fmla="*/ 0 w 10250312"/>
                <a:gd name="connsiteY15" fmla="*/ 2164714 h 3710938"/>
                <a:gd name="connsiteX16" fmla="*/ 0 w 10250312"/>
                <a:gd name="connsiteY16" fmla="*/ 0 h 3710938"/>
                <a:gd name="connsiteX0" fmla="*/ 0 w 10250312"/>
                <a:gd name="connsiteY0" fmla="*/ 0 h 4005475"/>
                <a:gd name="connsiteX1" fmla="*/ 5979349 w 10250312"/>
                <a:gd name="connsiteY1" fmla="*/ 0 h 4005475"/>
                <a:gd name="connsiteX2" fmla="*/ 5979349 w 10250312"/>
                <a:gd name="connsiteY2" fmla="*/ 0 h 4005475"/>
                <a:gd name="connsiteX3" fmla="*/ 8541927 w 10250312"/>
                <a:gd name="connsiteY3" fmla="*/ 0 h 4005475"/>
                <a:gd name="connsiteX4" fmla="*/ 10250312 w 10250312"/>
                <a:gd name="connsiteY4" fmla="*/ 0 h 4005475"/>
                <a:gd name="connsiteX5" fmla="*/ 10250312 w 10250312"/>
                <a:gd name="connsiteY5" fmla="*/ 2164714 h 4005475"/>
                <a:gd name="connsiteX6" fmla="*/ 10250312 w 10250312"/>
                <a:gd name="connsiteY6" fmla="*/ 2164714 h 4005475"/>
                <a:gd name="connsiteX7" fmla="*/ 10250312 w 10250312"/>
                <a:gd name="connsiteY7" fmla="*/ 3092448 h 4005475"/>
                <a:gd name="connsiteX8" fmla="*/ 10250312 w 10250312"/>
                <a:gd name="connsiteY8" fmla="*/ 3710938 h 4005475"/>
                <a:gd name="connsiteX9" fmla="*/ 8541927 w 10250312"/>
                <a:gd name="connsiteY9" fmla="*/ 3710938 h 4005475"/>
                <a:gd name="connsiteX10" fmla="*/ 9458270 w 10250312"/>
                <a:gd name="connsiteY10" fmla="*/ 4005475 h 4005475"/>
                <a:gd name="connsiteX11" fmla="*/ 7921038 w 10250312"/>
                <a:gd name="connsiteY11" fmla="*/ 3710938 h 4005475"/>
                <a:gd name="connsiteX12" fmla="*/ 0 w 10250312"/>
                <a:gd name="connsiteY12" fmla="*/ 3710938 h 4005475"/>
                <a:gd name="connsiteX13" fmla="*/ 0 w 10250312"/>
                <a:gd name="connsiteY13" fmla="*/ 3092448 h 4005475"/>
                <a:gd name="connsiteX14" fmla="*/ 0 w 10250312"/>
                <a:gd name="connsiteY14" fmla="*/ 2164714 h 4005475"/>
                <a:gd name="connsiteX15" fmla="*/ 0 w 10250312"/>
                <a:gd name="connsiteY15" fmla="*/ 2164714 h 4005475"/>
                <a:gd name="connsiteX16" fmla="*/ 0 w 10250312"/>
                <a:gd name="connsiteY16" fmla="*/ 0 h 4005475"/>
                <a:gd name="connsiteX0" fmla="*/ 0 w 10250312"/>
                <a:gd name="connsiteY0" fmla="*/ 0 h 4005475"/>
                <a:gd name="connsiteX1" fmla="*/ 5979349 w 10250312"/>
                <a:gd name="connsiteY1" fmla="*/ 0 h 4005475"/>
                <a:gd name="connsiteX2" fmla="*/ 5979349 w 10250312"/>
                <a:gd name="connsiteY2" fmla="*/ 0 h 4005475"/>
                <a:gd name="connsiteX3" fmla="*/ 8541927 w 10250312"/>
                <a:gd name="connsiteY3" fmla="*/ 0 h 4005475"/>
                <a:gd name="connsiteX4" fmla="*/ 10250312 w 10250312"/>
                <a:gd name="connsiteY4" fmla="*/ 0 h 4005475"/>
                <a:gd name="connsiteX5" fmla="*/ 10250312 w 10250312"/>
                <a:gd name="connsiteY5" fmla="*/ 2164714 h 4005475"/>
                <a:gd name="connsiteX6" fmla="*/ 10250312 w 10250312"/>
                <a:gd name="connsiteY6" fmla="*/ 2164714 h 4005475"/>
                <a:gd name="connsiteX7" fmla="*/ 10250312 w 10250312"/>
                <a:gd name="connsiteY7" fmla="*/ 3092448 h 4005475"/>
                <a:gd name="connsiteX8" fmla="*/ 10250312 w 10250312"/>
                <a:gd name="connsiteY8" fmla="*/ 3710938 h 4005475"/>
                <a:gd name="connsiteX9" fmla="*/ 9230549 w 10250312"/>
                <a:gd name="connsiteY9" fmla="*/ 3722227 h 4005475"/>
                <a:gd name="connsiteX10" fmla="*/ 9458270 w 10250312"/>
                <a:gd name="connsiteY10" fmla="*/ 4005475 h 4005475"/>
                <a:gd name="connsiteX11" fmla="*/ 7921038 w 10250312"/>
                <a:gd name="connsiteY11" fmla="*/ 3710938 h 4005475"/>
                <a:gd name="connsiteX12" fmla="*/ 0 w 10250312"/>
                <a:gd name="connsiteY12" fmla="*/ 3710938 h 4005475"/>
                <a:gd name="connsiteX13" fmla="*/ 0 w 10250312"/>
                <a:gd name="connsiteY13" fmla="*/ 3092448 h 4005475"/>
                <a:gd name="connsiteX14" fmla="*/ 0 w 10250312"/>
                <a:gd name="connsiteY14" fmla="*/ 2164714 h 4005475"/>
                <a:gd name="connsiteX15" fmla="*/ 0 w 10250312"/>
                <a:gd name="connsiteY15" fmla="*/ 2164714 h 4005475"/>
                <a:gd name="connsiteX16" fmla="*/ 0 w 10250312"/>
                <a:gd name="connsiteY16" fmla="*/ 0 h 4005475"/>
                <a:gd name="connsiteX0" fmla="*/ 0 w 10250312"/>
                <a:gd name="connsiteY0" fmla="*/ 0 h 3982897"/>
                <a:gd name="connsiteX1" fmla="*/ 5979349 w 10250312"/>
                <a:gd name="connsiteY1" fmla="*/ 0 h 3982897"/>
                <a:gd name="connsiteX2" fmla="*/ 5979349 w 10250312"/>
                <a:gd name="connsiteY2" fmla="*/ 0 h 3982897"/>
                <a:gd name="connsiteX3" fmla="*/ 8541927 w 10250312"/>
                <a:gd name="connsiteY3" fmla="*/ 0 h 3982897"/>
                <a:gd name="connsiteX4" fmla="*/ 10250312 w 10250312"/>
                <a:gd name="connsiteY4" fmla="*/ 0 h 3982897"/>
                <a:gd name="connsiteX5" fmla="*/ 10250312 w 10250312"/>
                <a:gd name="connsiteY5" fmla="*/ 2164714 h 3982897"/>
                <a:gd name="connsiteX6" fmla="*/ 10250312 w 10250312"/>
                <a:gd name="connsiteY6" fmla="*/ 2164714 h 3982897"/>
                <a:gd name="connsiteX7" fmla="*/ 10250312 w 10250312"/>
                <a:gd name="connsiteY7" fmla="*/ 3092448 h 3982897"/>
                <a:gd name="connsiteX8" fmla="*/ 10250312 w 10250312"/>
                <a:gd name="connsiteY8" fmla="*/ 3710938 h 3982897"/>
                <a:gd name="connsiteX9" fmla="*/ 9230549 w 10250312"/>
                <a:gd name="connsiteY9" fmla="*/ 3722227 h 3982897"/>
                <a:gd name="connsiteX10" fmla="*/ 8950270 w 10250312"/>
                <a:gd name="connsiteY10" fmla="*/ 3982897 h 3982897"/>
                <a:gd name="connsiteX11" fmla="*/ 7921038 w 10250312"/>
                <a:gd name="connsiteY11" fmla="*/ 3710938 h 3982897"/>
                <a:gd name="connsiteX12" fmla="*/ 0 w 10250312"/>
                <a:gd name="connsiteY12" fmla="*/ 3710938 h 3982897"/>
                <a:gd name="connsiteX13" fmla="*/ 0 w 10250312"/>
                <a:gd name="connsiteY13" fmla="*/ 3092448 h 3982897"/>
                <a:gd name="connsiteX14" fmla="*/ 0 w 10250312"/>
                <a:gd name="connsiteY14" fmla="*/ 2164714 h 3982897"/>
                <a:gd name="connsiteX15" fmla="*/ 0 w 10250312"/>
                <a:gd name="connsiteY15" fmla="*/ 2164714 h 3982897"/>
                <a:gd name="connsiteX16" fmla="*/ 0 w 10250312"/>
                <a:gd name="connsiteY16" fmla="*/ 0 h 398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0312" h="3982897">
                  <a:moveTo>
                    <a:pt x="0" y="0"/>
                  </a:moveTo>
                  <a:lnTo>
                    <a:pt x="5979349" y="0"/>
                  </a:lnTo>
                  <a:lnTo>
                    <a:pt x="5979349" y="0"/>
                  </a:lnTo>
                  <a:lnTo>
                    <a:pt x="8541927" y="0"/>
                  </a:lnTo>
                  <a:lnTo>
                    <a:pt x="10250312" y="0"/>
                  </a:lnTo>
                  <a:lnTo>
                    <a:pt x="10250312" y="2164714"/>
                  </a:lnTo>
                  <a:lnTo>
                    <a:pt x="10250312" y="2164714"/>
                  </a:lnTo>
                  <a:lnTo>
                    <a:pt x="10250312" y="3092448"/>
                  </a:lnTo>
                  <a:lnTo>
                    <a:pt x="10250312" y="3710938"/>
                  </a:lnTo>
                  <a:lnTo>
                    <a:pt x="9230549" y="3722227"/>
                  </a:lnTo>
                  <a:lnTo>
                    <a:pt x="8950270" y="3982897"/>
                  </a:lnTo>
                  <a:lnTo>
                    <a:pt x="7921038" y="3710938"/>
                  </a:lnTo>
                  <a:lnTo>
                    <a:pt x="0" y="3710938"/>
                  </a:lnTo>
                  <a:lnTo>
                    <a:pt x="0" y="3092448"/>
                  </a:lnTo>
                  <a:lnTo>
                    <a:pt x="0" y="2164714"/>
                  </a:lnTo>
                  <a:lnTo>
                    <a:pt x="0" y="2164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矩形: 圓角化對角角落 5">
              <a:extLst>
                <a:ext uri="{FF2B5EF4-FFF2-40B4-BE49-F238E27FC236}">
                  <a16:creationId xmlns:a16="http://schemas.microsoft.com/office/drawing/2014/main" id="{4718E910-50FD-F554-C3D9-8CF549D54E07}"/>
                </a:ext>
              </a:extLst>
            </p:cNvPr>
            <p:cNvSpPr/>
            <p:nvPr/>
          </p:nvSpPr>
          <p:spPr>
            <a:xfrm>
              <a:off x="4043482" y="3167403"/>
              <a:ext cx="1908175" cy="957262"/>
            </a:xfrm>
            <a:prstGeom prst="round2Diag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4400" b="1" dirty="0">
                  <a:solidFill>
                    <a:schemeClr val="tx1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60</a:t>
              </a:r>
              <a:r>
                <a:rPr lang="zh-TW" altLang="en-US" sz="4400" b="1" dirty="0">
                  <a:solidFill>
                    <a:schemeClr val="tx1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分</a:t>
              </a:r>
            </a:p>
          </p:txBody>
        </p:sp>
        <p:sp>
          <p:nvSpPr>
            <p:cNvPr id="8" name="流程圖: 換頁接點 7">
              <a:extLst>
                <a:ext uri="{FF2B5EF4-FFF2-40B4-BE49-F238E27FC236}">
                  <a16:creationId xmlns:a16="http://schemas.microsoft.com/office/drawing/2014/main" id="{BF93737E-23E5-8CC2-07D5-D9506437352A}"/>
                </a:ext>
              </a:extLst>
            </p:cNvPr>
            <p:cNvSpPr/>
            <p:nvPr/>
          </p:nvSpPr>
          <p:spPr>
            <a:xfrm>
              <a:off x="1625261" y="1679575"/>
              <a:ext cx="1336675" cy="1322387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32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時數</a:t>
              </a:r>
            </a:p>
          </p:txBody>
        </p:sp>
        <p:sp>
          <p:nvSpPr>
            <p:cNvPr id="10" name="流程圖: 換頁接點 9">
              <a:extLst>
                <a:ext uri="{FF2B5EF4-FFF2-40B4-BE49-F238E27FC236}">
                  <a16:creationId xmlns:a16="http://schemas.microsoft.com/office/drawing/2014/main" id="{12EB4F57-63DA-708D-34EB-33F0E22C6453}"/>
                </a:ext>
              </a:extLst>
            </p:cNvPr>
            <p:cNvSpPr/>
            <p:nvPr/>
          </p:nvSpPr>
          <p:spPr>
            <a:xfrm>
              <a:off x="4316242" y="1679575"/>
              <a:ext cx="1338263" cy="1322387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32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成績</a:t>
              </a:r>
            </a:p>
          </p:txBody>
        </p:sp>
        <p:sp>
          <p:nvSpPr>
            <p:cNvPr id="11" name="流程圖: 換頁接點 10">
              <a:extLst>
                <a:ext uri="{FF2B5EF4-FFF2-40B4-BE49-F238E27FC236}">
                  <a16:creationId xmlns:a16="http://schemas.microsoft.com/office/drawing/2014/main" id="{275C1EB3-7165-7580-E0FD-A89CB7BE8797}"/>
                </a:ext>
              </a:extLst>
            </p:cNvPr>
            <p:cNvSpPr/>
            <p:nvPr/>
          </p:nvSpPr>
          <p:spPr>
            <a:xfrm>
              <a:off x="7008812" y="1679575"/>
              <a:ext cx="1336675" cy="1322387"/>
            </a:xfrm>
            <a:prstGeom prst="flowChartOffpageConnecto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32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專題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5A53711-2D35-B69D-78FC-BE9C3719C8B3}"/>
                </a:ext>
              </a:extLst>
            </p:cNvPr>
            <p:cNvSpPr txBox="1"/>
            <p:nvPr/>
          </p:nvSpPr>
          <p:spPr>
            <a:xfrm>
              <a:off x="1231901" y="4424688"/>
              <a:ext cx="2076450" cy="48154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退訓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14812DE-B9D6-C617-FE0F-777C02787D99}"/>
                </a:ext>
              </a:extLst>
            </p:cNvPr>
            <p:cNvSpPr txBox="1"/>
            <p:nvPr/>
          </p:nvSpPr>
          <p:spPr>
            <a:xfrm>
              <a:off x="3947149" y="4424688"/>
              <a:ext cx="2076450" cy="4815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>
              <a:defPPr>
                <a:defRPr lang="zh-TW"/>
              </a:defPPr>
              <a:lvl1pPr algn="ctr">
                <a:defRPr sz="2800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pPr>
                <a:defRPr/>
              </a:pPr>
              <a:r>
                <a:rPr lang="zh-TW" altLang="en-US" sz="3200" b="1" dirty="0"/>
                <a:t>修業證書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4243909-C393-D0E6-BA1C-73B308C70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034" y="3167403"/>
              <a:ext cx="1915653" cy="957262"/>
              <a:chOff x="1730654" y="3823572"/>
              <a:chExt cx="2357614" cy="1177792"/>
            </a:xfrm>
          </p:grpSpPr>
          <p:sp>
            <p:nvSpPr>
              <p:cNvPr id="15" name="矩形: 圓角化對角角落 14">
                <a:extLst>
                  <a:ext uri="{FF2B5EF4-FFF2-40B4-BE49-F238E27FC236}">
                    <a16:creationId xmlns:a16="http://schemas.microsoft.com/office/drawing/2014/main" id="{6C53700C-54C0-D737-699D-85231D8A8423}"/>
                  </a:ext>
                </a:extLst>
              </p:cNvPr>
              <p:cNvSpPr/>
              <p:nvPr/>
            </p:nvSpPr>
            <p:spPr>
              <a:xfrm>
                <a:off x="1739857" y="3823572"/>
                <a:ext cx="2348411" cy="1177792"/>
              </a:xfrm>
              <a:prstGeom prst="round2Diag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7FA0A18-AF06-2253-E0B7-029FD41A14EA}"/>
                  </a:ext>
                </a:extLst>
              </p:cNvPr>
              <p:cNvSpPr txBox="1"/>
              <p:nvPr/>
            </p:nvSpPr>
            <p:spPr>
              <a:xfrm>
                <a:off x="1730654" y="4054751"/>
                <a:ext cx="2309040" cy="802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TW" altLang="en-US" sz="2275" b="1" dirty="0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缺課</a:t>
                </a:r>
                <a:r>
                  <a:rPr lang="zh-TW" altLang="en-US" sz="2275" b="1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不得超過</a:t>
                </a:r>
                <a:endParaRPr lang="en-US" altLang="zh-TW" sz="2275" b="1">
                  <a:latin typeface="Consolas" panose="020B0609020204030204" pitchFamily="49" charset="0"/>
                  <a:ea typeface="微軟正黑體" panose="020B0604030504040204" pitchFamily="34" charset="-120"/>
                </a:endParaRPr>
              </a:p>
              <a:p>
                <a:pPr algn="ctr">
                  <a:defRPr/>
                </a:pPr>
                <a:r>
                  <a:rPr lang="zh-TW" altLang="en-US" sz="2275" b="1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總時數</a:t>
                </a:r>
                <a:r>
                  <a:rPr lang="en-US" altLang="zh-TW" sz="2275" b="1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10%</a:t>
                </a:r>
                <a:endParaRPr lang="zh-TW" altLang="en-US" sz="2275" b="1" dirty="0">
                  <a:latin typeface="Consolas" panose="020B0609020204030204" pitchFamily="49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7" name="矩形: 圓角化對角角落 16">
              <a:extLst>
                <a:ext uri="{FF2B5EF4-FFF2-40B4-BE49-F238E27FC236}">
                  <a16:creationId xmlns:a16="http://schemas.microsoft.com/office/drawing/2014/main" id="{1F7372D6-AC1F-C4C2-BF40-13EAC4F9B1D8}"/>
                </a:ext>
              </a:extLst>
            </p:cNvPr>
            <p:cNvSpPr/>
            <p:nvPr/>
          </p:nvSpPr>
          <p:spPr>
            <a:xfrm>
              <a:off x="6723063" y="3167403"/>
              <a:ext cx="1908175" cy="957262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4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發表</a:t>
              </a:r>
            </a:p>
          </p:txBody>
        </p:sp>
        <p:sp>
          <p:nvSpPr>
            <p:cNvPr id="18" name="星形: 八角 17">
              <a:extLst>
                <a:ext uri="{FF2B5EF4-FFF2-40B4-BE49-F238E27FC236}">
                  <a16:creationId xmlns:a16="http://schemas.microsoft.com/office/drawing/2014/main" id="{8EC3410D-837C-4A32-D25D-19364F3345F4}"/>
                </a:ext>
              </a:extLst>
            </p:cNvPr>
            <p:cNvSpPr/>
            <p:nvPr/>
          </p:nvSpPr>
          <p:spPr>
            <a:xfrm>
              <a:off x="7352133" y="4557929"/>
              <a:ext cx="1986709" cy="1480526"/>
            </a:xfrm>
            <a:prstGeom prst="star8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4295" tIns="37148" rIns="74295" bIns="37148" anchor="ctr"/>
            <a:lstStyle/>
            <a:p>
              <a:pPr algn="ctr">
                <a:defRPr/>
              </a:pPr>
              <a:r>
                <a:rPr lang="zh-TW" altLang="en-US" sz="2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結訓證書</a:t>
              </a:r>
            </a:p>
          </p:txBody>
        </p:sp>
        <p:sp>
          <p:nvSpPr>
            <p:cNvPr id="19" name="加號 18">
              <a:extLst>
                <a:ext uri="{FF2B5EF4-FFF2-40B4-BE49-F238E27FC236}">
                  <a16:creationId xmlns:a16="http://schemas.microsoft.com/office/drawing/2014/main" id="{851BB79F-0C8A-EE13-FA71-A9E689EA96F6}"/>
                </a:ext>
              </a:extLst>
            </p:cNvPr>
            <p:cNvSpPr/>
            <p:nvPr/>
          </p:nvSpPr>
          <p:spPr>
            <a:xfrm>
              <a:off x="3327400" y="1900238"/>
              <a:ext cx="534988" cy="561975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加號 19">
              <a:extLst>
                <a:ext uri="{FF2B5EF4-FFF2-40B4-BE49-F238E27FC236}">
                  <a16:creationId xmlns:a16="http://schemas.microsoft.com/office/drawing/2014/main" id="{37D754EC-C2E3-62E5-8FA0-9D5E9EE05DEB}"/>
                </a:ext>
              </a:extLst>
            </p:cNvPr>
            <p:cNvSpPr/>
            <p:nvPr/>
          </p:nvSpPr>
          <p:spPr>
            <a:xfrm>
              <a:off x="6046788" y="1900238"/>
              <a:ext cx="533400" cy="561975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F1032D8-144B-A702-61F6-0E17759E3821}"/>
                </a:ext>
              </a:extLst>
            </p:cNvPr>
            <p:cNvSpPr txBox="1"/>
            <p:nvPr/>
          </p:nvSpPr>
          <p:spPr>
            <a:xfrm>
              <a:off x="804189" y="5249303"/>
              <a:ext cx="6478587" cy="3643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275" b="1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出勤時數合乎規定，平均成績未達</a:t>
              </a:r>
              <a:r>
                <a:rPr lang="en-US" altLang="zh-TW" sz="2275" b="1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60</a:t>
              </a:r>
              <a:r>
                <a:rPr lang="zh-TW" altLang="en-US" sz="2275" b="1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分的學員，只發給修業證明書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86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0" y="0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結訓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出席考核方式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橢圓 2">
            <a:extLst>
              <a:ext uri="{FF2B5EF4-FFF2-40B4-BE49-F238E27FC236}">
                <a16:creationId xmlns:a16="http://schemas.microsoft.com/office/drawing/2014/main" id="{499668C5-6803-5474-45DF-21D9E7F97D4E}"/>
              </a:ext>
            </a:extLst>
          </p:cNvPr>
          <p:cNvSpPr/>
          <p:nvPr/>
        </p:nvSpPr>
        <p:spPr>
          <a:xfrm>
            <a:off x="831954" y="1334951"/>
            <a:ext cx="1440000" cy="14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缺課時數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E50EDA6-73BC-718B-EB65-0ECE85F0E459}"/>
              </a:ext>
            </a:extLst>
          </p:cNvPr>
          <p:cNvSpPr/>
          <p:nvPr/>
        </p:nvSpPr>
        <p:spPr>
          <a:xfrm>
            <a:off x="3159087" y="1334951"/>
            <a:ext cx="1440000" cy="14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上課時間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1EAA2D8-1663-BABF-1325-E71AF11435DE}"/>
              </a:ext>
            </a:extLst>
          </p:cNvPr>
          <p:cNvSpPr/>
          <p:nvPr/>
        </p:nvSpPr>
        <p:spPr>
          <a:xfrm>
            <a:off x="5486220" y="1334951"/>
            <a:ext cx="1440000" cy="14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遲到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BFCF163-9BF5-2D99-0390-F95BDF6A48C6}"/>
              </a:ext>
            </a:extLst>
          </p:cNvPr>
          <p:cNvSpPr/>
          <p:nvPr/>
        </p:nvSpPr>
        <p:spPr>
          <a:xfrm>
            <a:off x="7813353" y="1334951"/>
            <a:ext cx="1440000" cy="14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8817A6E-7401-CBD8-EFF1-8A1F99CA7939}"/>
              </a:ext>
            </a:extLst>
          </p:cNvPr>
          <p:cNvSpPr/>
          <p:nvPr/>
        </p:nvSpPr>
        <p:spPr>
          <a:xfrm>
            <a:off x="10140487" y="1334951"/>
            <a:ext cx="1440000" cy="14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請假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E0E9CCA-A805-4134-F5D5-D81447EF98E3}"/>
              </a:ext>
            </a:extLst>
          </p:cNvPr>
          <p:cNvSpPr/>
          <p:nvPr/>
        </p:nvSpPr>
        <p:spPr>
          <a:xfrm>
            <a:off x="666750" y="3244560"/>
            <a:ext cx="1714500" cy="11906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</a:p>
          <a:p>
            <a:pPr algn="ctr">
              <a:defRPr/>
            </a:pPr>
            <a:r>
              <a:rPr lang="zh-TW" altLang="en-US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以上退訓</a:t>
            </a:r>
            <a:endParaRPr lang="en-US" altLang="zh-TW" sz="2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A71F786-1D08-271E-A5B0-002016CA5B27}"/>
              </a:ext>
            </a:extLst>
          </p:cNvPr>
          <p:cNvSpPr/>
          <p:nvPr/>
        </p:nvSpPr>
        <p:spPr>
          <a:xfrm>
            <a:off x="5348970" y="3244559"/>
            <a:ext cx="1714500" cy="11906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小時以上需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請假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54D47E0-21BD-98EE-7F3F-D7EBBBF7C30F}"/>
              </a:ext>
            </a:extLst>
          </p:cNvPr>
          <p:cNvSpPr/>
          <p:nvPr/>
        </p:nvSpPr>
        <p:spPr>
          <a:xfrm>
            <a:off x="10003237" y="3244560"/>
            <a:ext cx="1714500" cy="11906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櫃台填假單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導師簽名</a:t>
            </a:r>
            <a:endParaRPr lang="en-US" altLang="zh-TW" sz="2000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2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*視同缺課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3B4CCD7-F97A-14FE-9B88-2FBD943D33A8}"/>
              </a:ext>
            </a:extLst>
          </p:cNvPr>
          <p:cNvSpPr/>
          <p:nvPr/>
        </p:nvSpPr>
        <p:spPr>
          <a:xfrm>
            <a:off x="3021837" y="3244560"/>
            <a:ext cx="1714500" cy="11906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日間</a:t>
            </a:r>
            <a:endParaRPr lang="en-US" altLang="zh-TW" b="1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09:00~12:00</a:t>
            </a:r>
            <a:endParaRPr lang="en-US" altLang="zh-TW" b="1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13:30~16:30</a:t>
            </a:r>
            <a:endParaRPr lang="zh-TW" altLang="en-US" b="1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058BB4D-4309-9F6B-3F5C-9E7AB9A5F62C}"/>
              </a:ext>
            </a:extLst>
          </p:cNvPr>
          <p:cNvSpPr/>
          <p:nvPr/>
        </p:nvSpPr>
        <p:spPr>
          <a:xfrm>
            <a:off x="7813353" y="3244559"/>
            <a:ext cx="1714500" cy="11906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天內補簽</a:t>
            </a:r>
            <a:endParaRPr lang="en-US" altLang="zh-TW" sz="2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2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不得代簽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33" name="圓角矩形圖說文字 1">
            <a:extLst>
              <a:ext uri="{FF2B5EF4-FFF2-40B4-BE49-F238E27FC236}">
                <a16:creationId xmlns:a16="http://schemas.microsoft.com/office/drawing/2014/main" id="{FAA5FE25-3648-22DE-E202-43700953974F}"/>
              </a:ext>
            </a:extLst>
          </p:cNvPr>
          <p:cNvSpPr/>
          <p:nvPr/>
        </p:nvSpPr>
        <p:spPr>
          <a:xfrm>
            <a:off x="5098908" y="5300413"/>
            <a:ext cx="6971172" cy="1435663"/>
          </a:xfrm>
          <a:prstGeom prst="wedgeRoundRectCallout">
            <a:avLst>
              <a:gd name="adj1" fmla="val -57531"/>
              <a:gd name="adj2" fmla="val -10976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5BD134DB-9D57-6CB2-B83E-844AE0A9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449" y="5384337"/>
            <a:ext cx="678180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不論日間課程或夜間</a:t>
            </a:r>
            <a:r>
              <a:rPr lang="en-US" altLang="zh-TW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r>
              <a:rPr lang="zh-TW" altLang="en-US" sz="25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都屬於正課，必須簽到，否則以缺席論</a:t>
            </a: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，缺課超過規定則無法得到結業證書，請注意！</a:t>
            </a:r>
          </a:p>
        </p:txBody>
      </p:sp>
    </p:spTree>
    <p:extLst>
      <p:ext uri="{BB962C8B-B14F-4D97-AF65-F5344CB8AC3E}">
        <p14:creationId xmlns:p14="http://schemas.microsoft.com/office/powerpoint/2010/main" val="42922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退訓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退費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C9FD5BC-4266-7EAB-B9B6-5A9DB91E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" y="1328695"/>
            <a:ext cx="11725910" cy="466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35000"/>
              </a:spcBef>
              <a:defRPr/>
            </a:pP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退訓</a:t>
            </a:r>
            <a:r>
              <a:rPr lang="en-US" altLang="zh-TW" sz="3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退費相關規定</a:t>
            </a:r>
          </a:p>
          <a:p>
            <a:pPr marL="278606" indent="-278606" algn="just">
              <a:lnSpc>
                <a:spcPct val="120000"/>
              </a:lnSpc>
              <a:spcBef>
                <a:spcPct val="35000"/>
              </a:spcBef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依照</a:t>
            </a:r>
            <a:r>
              <a:rPr lang="zh-TW" altLang="en-US" sz="2600" b="1" u="sng" dirty="0">
                <a:latin typeface="微軟正黑體" pitchFamily="34" charset="-120"/>
                <a:ea typeface="微軟正黑體" pitchFamily="34" charset="-120"/>
              </a:rPr>
              <a:t>行政院勞委會職訓</a:t>
            </a:r>
            <a:r>
              <a:rPr lang="zh-TW" altLang="en-US" sz="2600" b="1" u="sng">
                <a:latin typeface="微軟正黑體" pitchFamily="34" charset="-120"/>
                <a:ea typeface="微軟正黑體" pitchFamily="34" charset="-120"/>
              </a:rPr>
              <a:t>局</a:t>
            </a:r>
            <a:r>
              <a:rPr lang="zh-TW" altLang="en-US" sz="2600" b="1">
                <a:latin typeface="微軟正黑體" pitchFamily="34" charset="-120"/>
                <a:ea typeface="微軟正黑體" pitchFamily="34" charset="-120"/>
              </a:rPr>
              <a:t>於民國</a:t>
            </a:r>
            <a:r>
              <a:rPr lang="en-US" altLang="zh-TW" sz="2600" b="1">
                <a:latin typeface="微軟正黑體" pitchFamily="34" charset="-120"/>
                <a:ea typeface="微軟正黑體" pitchFamily="34" charset="-120"/>
              </a:rPr>
              <a:t>95/11/13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（勞職企字第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0951180605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號令）所頒布之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職業訓練機構設立及管理辦法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規定辦理。</a:t>
            </a:r>
          </a:p>
          <a:p>
            <a:pPr marL="278606" indent="-278606" algn="just">
              <a:lnSpc>
                <a:spcPct val="120000"/>
              </a:lnSpc>
              <a:spcBef>
                <a:spcPct val="35000"/>
              </a:spcBef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本辦法第十六條規定：</a:t>
            </a:r>
          </a:p>
          <a:p>
            <a:pPr marL="650081" lvl="1" indent="-278606" algn="just">
              <a:lnSpc>
                <a:spcPct val="120000"/>
              </a:lnSpc>
              <a:spcBef>
                <a:spcPct val="35000"/>
              </a:spcBef>
              <a:buFont typeface="Wingdings" pitchFamily="2" charset="2"/>
              <a:buChar char="Ø"/>
              <a:defRPr/>
            </a:pPr>
            <a:r>
              <a:rPr lang="zh-TW" altLang="en-US" sz="2600" b="1">
                <a:latin typeface="微軟正黑體" pitchFamily="34" charset="-120"/>
                <a:ea typeface="微軟正黑體" pitchFamily="34" charset="-120"/>
              </a:rPr>
              <a:t>繳納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訓練費用之學員於開訓前退訓者，職業訓練機構應依其申請退還所繳訓練費用之</a:t>
            </a:r>
            <a:r>
              <a:rPr lang="zh-TW" altLang="en-US" sz="2600" b="1">
                <a:latin typeface="微軟正黑體" pitchFamily="34" charset="-120"/>
                <a:ea typeface="微軟正黑體" pitchFamily="34" charset="-120"/>
              </a:rPr>
              <a:t>七成。</a:t>
            </a:r>
            <a:endParaRPr lang="zh-TW" altLang="en-US" sz="2600" b="1" dirty="0">
              <a:latin typeface="微軟正黑體" pitchFamily="34" charset="-120"/>
              <a:ea typeface="微軟正黑體" pitchFamily="34" charset="-120"/>
            </a:endParaRPr>
          </a:p>
          <a:p>
            <a:pPr marL="650081" lvl="1" indent="-278606" algn="just">
              <a:lnSpc>
                <a:spcPct val="120000"/>
              </a:lnSpc>
              <a:spcBef>
                <a:spcPct val="35000"/>
              </a:spcBef>
              <a:buFont typeface="Wingdings" pitchFamily="2" charset="2"/>
              <a:buChar char="Ø"/>
              <a:defRPr/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受訓</a:t>
            </a:r>
            <a:r>
              <a:rPr lang="zh-TW" altLang="en-US" sz="2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未逾全期三分之一而退訓者 ，退還所繳訓練費用</a:t>
            </a:r>
            <a:r>
              <a:rPr lang="zh-TW" altLang="en-US" sz="26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之半數</a:t>
            </a:r>
            <a:r>
              <a:rPr lang="zh-TW" altLang="en-US" sz="2600" b="1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600" b="1" dirty="0">
              <a:latin typeface="微軟正黑體" pitchFamily="34" charset="-120"/>
              <a:ea typeface="微軟正黑體" pitchFamily="34" charset="-120"/>
            </a:endParaRPr>
          </a:p>
          <a:p>
            <a:pPr marL="650081" lvl="1" indent="-278606" algn="just">
              <a:lnSpc>
                <a:spcPct val="120000"/>
              </a:lnSpc>
              <a:spcBef>
                <a:spcPct val="35000"/>
              </a:spcBef>
              <a:buFont typeface="Wingdings" pitchFamily="2" charset="2"/>
              <a:buChar char="Ø"/>
              <a:defRPr/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受訓</a:t>
            </a:r>
            <a:r>
              <a:rPr lang="zh-TW" altLang="en-US" sz="2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逾全期三分之一而退訓者，不</a:t>
            </a:r>
            <a:r>
              <a:rPr lang="zh-TW" altLang="en-US" sz="26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退費 </a:t>
            </a:r>
            <a:r>
              <a:rPr lang="zh-TW" altLang="en-US" sz="2600" b="1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85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值日生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(1/2)</a:t>
            </a:r>
            <a:endParaRPr lang="zh-TW" altLang="en-US" sz="50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91A3A7D1-FDD3-1AA5-5400-381CE40CFDE9}"/>
              </a:ext>
            </a:extLst>
          </p:cNvPr>
          <p:cNvSpPr txBox="1">
            <a:spLocks/>
          </p:cNvSpPr>
          <p:nvPr/>
        </p:nvSpPr>
        <p:spPr bwMode="auto">
          <a:xfrm>
            <a:off x="346233" y="1189830"/>
            <a:ext cx="11499532" cy="527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5" tIns="37148" rIns="74295" bIns="37148"/>
          <a:lstStyle>
            <a:lvl1pPr marL="495300" indent="-4953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804863" indent="-4333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ts val="4500"/>
              </a:lnSpc>
              <a:spcBef>
                <a:spcPts val="1000"/>
              </a:spcBef>
              <a:buFont typeface="Wingdings" panose="05000000000000000000" pitchFamily="2" charset="2"/>
              <a:buAutoNum type="arabicPeriod"/>
            </a:pP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採輪流機制：依座位順序，</a:t>
            </a:r>
            <a:r>
              <a:rPr lang="zh-TW" altLang="en-US" sz="2600" b="1" dirty="0">
                <a:solidFill>
                  <a:srgbClr val="C00000"/>
                </a:solidFill>
                <a:latin typeface="Consolas" panose="020B0609020204030204" pitchFamily="49" charset="0"/>
                <a:ea typeface="微軟正黑體" pitchFamily="34" charset="-120"/>
              </a:rPr>
              <a:t>每日輪流</a:t>
            </a: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500" b="1" dirty="0">
              <a:solidFill>
                <a:srgbClr val="080808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just" eaLnBrk="1" hangingPunct="1">
              <a:lnSpc>
                <a:spcPts val="4500"/>
              </a:lnSpc>
              <a:spcBef>
                <a:spcPts val="1000"/>
              </a:spcBef>
              <a:buFont typeface="Wingdings" panose="05000000000000000000" pitchFamily="2" charset="2"/>
              <a:buAutoNum type="arabicPeriod"/>
            </a:pP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值日生負責事項：</a:t>
            </a:r>
            <a:endParaRPr lang="en-US" altLang="zh-TW" sz="2500" b="1" dirty="0">
              <a:solidFill>
                <a:srgbClr val="080808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885825" lvl="1" indent="-514350" algn="just" eaLnBrk="1" hangingPunct="1">
              <a:lnSpc>
                <a:spcPts val="45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500" b="1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撰寫</a:t>
            </a: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教室日誌，並提供教室日誌給授課講師簽名。</a:t>
            </a:r>
          </a:p>
          <a:p>
            <a:pPr marL="885825" lvl="1" indent="-514350" algn="just" eaLnBrk="1" hangingPunct="1">
              <a:lnSpc>
                <a:spcPts val="45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早上</a:t>
            </a:r>
            <a:r>
              <a:rPr lang="en-US" altLang="zh-TW" sz="2600" b="1">
                <a:solidFill>
                  <a:srgbClr val="C00000"/>
                </a:solidFill>
                <a:latin typeface="Consolas" panose="020B0609020204030204" pitchFamily="49" charset="0"/>
                <a:ea typeface="微軟正黑體" pitchFamily="34" charset="-120"/>
              </a:rPr>
              <a:t>09:10</a:t>
            </a:r>
            <a:r>
              <a:rPr lang="zh-TW" altLang="en-US" sz="2600" b="1">
                <a:solidFill>
                  <a:srgbClr val="C00000"/>
                </a:solidFill>
                <a:latin typeface="Consolas" panose="020B0609020204030204" pitchFamily="49" charset="0"/>
                <a:ea typeface="微軟正黑體" pitchFamily="34" charset="-120"/>
              </a:rPr>
              <a:t>以前，至櫃台領取便當登記表，登記、收齊費用後交給</a:t>
            </a:r>
            <a:r>
              <a:rPr lang="zh-TW" altLang="en-US" sz="2600" b="1" dirty="0">
                <a:solidFill>
                  <a:srgbClr val="C00000"/>
                </a:solidFill>
                <a:latin typeface="Consolas" panose="020B0609020204030204" pitchFamily="49" charset="0"/>
                <a:ea typeface="微軟正黑體" pitchFamily="34" charset="-120"/>
              </a:rPr>
              <a:t>櫃檯</a:t>
            </a: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  <a:p>
            <a:pPr marL="885825" lvl="1" indent="-514350" algn="just" eaLnBrk="1" hangingPunct="1">
              <a:lnSpc>
                <a:spcPts val="45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500" b="1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維持教室整潔。</a:t>
            </a:r>
          </a:p>
          <a:p>
            <a:pPr marL="885825" lvl="1" indent="-514350" algn="just" eaLnBrk="1" hangingPunct="1">
              <a:lnSpc>
                <a:spcPts val="45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500" b="1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協助</a:t>
            </a: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服務課堂需求</a:t>
            </a:r>
            <a:r>
              <a:rPr lang="en-US" altLang="zh-TW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500" b="1" dirty="0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提醒老師錄影、回應老師等</a:t>
            </a:r>
            <a:r>
              <a:rPr lang="en-US" altLang="zh-TW" sz="2500" b="1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500" b="1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500" b="1">
              <a:solidFill>
                <a:srgbClr val="080808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885825" lvl="1" indent="-514350" algn="just" eaLnBrk="1" hangingPunct="1">
              <a:lnSpc>
                <a:spcPts val="45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500" b="1">
                <a:solidFill>
                  <a:srgbClr val="080808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班代不須輪值日生。</a:t>
            </a:r>
            <a:endParaRPr lang="zh-TW" altLang="en-US" sz="2500" b="1" dirty="0">
              <a:solidFill>
                <a:srgbClr val="080808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146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值日生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(2/2)</a:t>
            </a:r>
            <a:endParaRPr lang="zh-TW" altLang="en-US" sz="50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DCBF6C-12CB-6EBC-320D-9EE5A893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23451" r="65742" b="13083"/>
          <a:stretch>
            <a:fillRect/>
          </a:stretch>
        </p:blipFill>
        <p:spPr bwMode="auto">
          <a:xfrm>
            <a:off x="4945183" y="975359"/>
            <a:ext cx="5082737" cy="581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61069F-0D1B-C918-2025-2F9A14C65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249" y="2230104"/>
            <a:ext cx="1340644" cy="1280171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 sz="1463">
              <a:solidFill>
                <a:srgbClr val="C00000"/>
              </a:solidFill>
              <a:ea typeface="微軟正黑體" pitchFamily="34" charset="-12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18645F-8DEE-A232-DF45-7A73EA9D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040" y="4905520"/>
            <a:ext cx="1389062" cy="849312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 sz="1463">
              <a:solidFill>
                <a:srgbClr val="C00000"/>
              </a:solidFill>
              <a:ea typeface="微軟正黑體" pitchFamily="34" charset="-12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3D9A3168-9AEB-A7A2-2137-9CE30869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893" y="2624126"/>
            <a:ext cx="3895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填寫課程進度與綱要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FE01A8FC-0397-4614-6971-4B154EA80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893" y="5084113"/>
            <a:ext cx="379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600" b="1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600" b="1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請</a:t>
            </a:r>
            <a:r>
              <a:rPr lang="zh-TW" altLang="en-US" sz="2600" b="1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授課老師簽名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E313912-688A-5ECA-A0C0-F0FBE300A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682" y="3247329"/>
            <a:ext cx="316865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TW" altLang="en-US" sz="5500" b="1" dirty="0">
                <a:solidFill>
                  <a:srgbClr val="00007A"/>
                </a:solidFill>
                <a:latin typeface="微軟正黑體" pitchFamily="34" charset="-120"/>
                <a:ea typeface="微軟正黑體" pitchFamily="34" charset="-120"/>
              </a:rPr>
              <a:t>教室日誌</a:t>
            </a:r>
            <a:endParaRPr lang="en-US" altLang="zh-TW" sz="5500" b="1" dirty="0">
              <a:solidFill>
                <a:srgbClr val="00007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2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班代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5DF8A815-C1C7-715E-467B-69378DE52670}"/>
              </a:ext>
            </a:extLst>
          </p:cNvPr>
          <p:cNvSpPr txBox="1">
            <a:spLocks/>
          </p:cNvSpPr>
          <p:nvPr/>
        </p:nvSpPr>
        <p:spPr>
          <a:xfrm>
            <a:off x="139909" y="1051731"/>
            <a:ext cx="11848891" cy="5685246"/>
          </a:xfrm>
          <a:prstGeom prst="rect">
            <a:avLst/>
          </a:prstGeom>
        </p:spPr>
        <p:txBody>
          <a:bodyPr lIns="74295" tIns="37148" rIns="74295" bIns="3714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協助通知班上宣導事項</a:t>
            </a:r>
            <a:r>
              <a:rPr lang="en-US" altLang="zh-TW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包含上課、考試及專題等</a:t>
            </a:r>
            <a:r>
              <a:rPr lang="en-US" altLang="zh-TW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00007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如同學間學習狀況有問題，請予以協助並告知授課老師或是導師。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創造和諧努力的學習環境，帶動班上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氣氛。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結訓發表時擔任主持人。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不用擔任值日生，且結訓時會有小禮物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和授課老師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 algn="just">
              <a:lnSpc>
                <a:spcPts val="4500"/>
              </a:lnSpc>
              <a:buFont typeface="+mj-lt"/>
              <a:buAutoNum type="alphaUcPeriod"/>
              <a:defRPr/>
            </a:pP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分享的資料可放置於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槽的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Shared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資料夾內。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 algn="just">
              <a:lnSpc>
                <a:spcPts val="4500"/>
              </a:lnSpc>
              <a:buFont typeface="+mj-lt"/>
              <a:buAutoNum type="alphaUcPeriod"/>
              <a:defRPr/>
            </a:pP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錄影操作方式、廣播操作方式。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ts val="4500"/>
              </a:lnSpc>
              <a:buFont typeface="Arial" panose="020B0604020202020204" pitchFamily="34" charset="0"/>
              <a:buNone/>
              <a:defRPr/>
            </a:pPr>
            <a:endParaRPr lang="en-US" altLang="zh-TW" b="1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50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生活公約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5DF8A815-C1C7-715E-467B-69378DE52670}"/>
              </a:ext>
            </a:extLst>
          </p:cNvPr>
          <p:cNvSpPr txBox="1">
            <a:spLocks/>
          </p:cNvSpPr>
          <p:nvPr/>
        </p:nvSpPr>
        <p:spPr>
          <a:xfrm>
            <a:off x="139909" y="1051731"/>
            <a:ext cx="11848891" cy="5685246"/>
          </a:xfrm>
          <a:prstGeom prst="rect">
            <a:avLst/>
          </a:prstGeom>
        </p:spPr>
        <p:txBody>
          <a:bodyPr lIns="74295" tIns="37148" rIns="74295" bIns="3714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休息區設有冰箱及微波爐，可供自備午餐同學使用。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請勿留置食物於冰箱過久，留置食品需貼上個人標籤，冰箱會定期清理。</a:t>
            </a:r>
            <a:endParaRPr lang="en-US" altLang="zh-TW" sz="2600" b="1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中心提供開飲機，請同學注意勿將無封閉之杯裝飲料帶入教室。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請盡量別在教室內飲食，用餐請至休息區。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教室為公用空間，請同學下課後將教室淨空，個人貴重物品請勿留在教室。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本中心所屬環境全面禁煙。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如有咳嗽、感冒、發燒等症狀請盡快進行快篩，確診者依政府規定須隔離</a:t>
            </a:r>
            <a:r>
              <a:rPr lang="en-US" altLang="zh-TW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天，</a:t>
            </a:r>
            <a:r>
              <a:rPr lang="zh-TW" altLang="en-US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並第一時間通知班導</a:t>
            </a:r>
            <a:r>
              <a:rPr lang="zh-TW" altLang="en-US" sz="26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b="1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00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其他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5DF8A815-C1C7-715E-467B-69378DE52670}"/>
              </a:ext>
            </a:extLst>
          </p:cNvPr>
          <p:cNvSpPr txBox="1">
            <a:spLocks/>
          </p:cNvSpPr>
          <p:nvPr/>
        </p:nvSpPr>
        <p:spPr>
          <a:xfrm>
            <a:off x="139909" y="1051731"/>
            <a:ext cx="11848891" cy="5685246"/>
          </a:xfrm>
          <a:prstGeom prst="rect">
            <a:avLst/>
          </a:prstGeom>
        </p:spPr>
        <p:txBody>
          <a:bodyPr lIns="74295" tIns="37148" rIns="74295" bIns="3714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本班</a:t>
            </a:r>
            <a:r>
              <a:rPr lang="en-US" altLang="zh-TW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EEIT57</a:t>
            </a:r>
            <a:r>
              <a:rPr lang="zh-TW" altLang="en-US" sz="2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是一個團隊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，請不吝於分享技術、互相討論，友善交流。</a:t>
            </a:r>
            <a:endParaRPr lang="en-US" altLang="zh-TW" sz="2600" b="1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你的左右鄰居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，上課有任何問題，他們是第一線戰友。</a:t>
            </a:r>
            <a:endParaRPr lang="en-US" altLang="zh-TW" sz="2600" b="1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程式是寫出來的，不是聽出來的，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寫了才會知道問題在哪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；告訴自己今天開始每天都要寫程式。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注意心態，你不是來這邊學習的，你是來這邊</a:t>
            </a:r>
            <a:r>
              <a:rPr lang="zh-TW" altLang="en-US" sz="2600" b="1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求職的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b="1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感情問題一律建議分手、友情問題一律建議絕交，家庭問題</a:t>
            </a:r>
            <a:r>
              <a:rPr lang="en-US" altLang="zh-TW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b="1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4000" indent="0" algn="just">
              <a:lnSpc>
                <a:spcPts val="4500"/>
              </a:lnSpc>
              <a:buNone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不要讓外部因素影響你的課程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b="1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just">
              <a:lnSpc>
                <a:spcPts val="4500"/>
              </a:lnSpc>
              <a:buFont typeface="+mj-lt"/>
              <a:buAutoNum type="arabicPeriod" startAt="6"/>
              <a:defRPr/>
            </a:pP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保持正常作息，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適當娛樂但別影響到上課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，這五個月</a:t>
            </a:r>
            <a:r>
              <a:rPr lang="en-US" altLang="zh-TW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6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課程是最優先。</a:t>
            </a:r>
          </a:p>
        </p:txBody>
      </p:sp>
    </p:spTree>
    <p:extLst>
      <p:ext uri="{BB962C8B-B14F-4D97-AF65-F5344CB8AC3E}">
        <p14:creationId xmlns:p14="http://schemas.microsoft.com/office/powerpoint/2010/main" val="321502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016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自我介紹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5DF8A815-C1C7-715E-467B-69378DE52670}"/>
              </a:ext>
            </a:extLst>
          </p:cNvPr>
          <p:cNvSpPr txBox="1">
            <a:spLocks/>
          </p:cNvSpPr>
          <p:nvPr/>
        </p:nvSpPr>
        <p:spPr>
          <a:xfrm>
            <a:off x="449625" y="1177351"/>
            <a:ext cx="11924272" cy="5685246"/>
          </a:xfrm>
          <a:prstGeom prst="rect">
            <a:avLst/>
          </a:prstGeom>
        </p:spPr>
        <p:txBody>
          <a:bodyPr lIns="74295" tIns="37148" rIns="74295" bIns="3714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綽號？英文名字？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學歷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畢業學校？系所？軍種？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工作經歷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畢業多久了？主要從事過的工作是什麼？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專長與興趣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擅長什麼？有什麼休閒娛樂？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學過哪些電腦資訊技能 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程式語言、工具套件、軟體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95300" indent="-495300" algn="just">
              <a:lnSpc>
                <a:spcPts val="4500"/>
              </a:lnSpc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對本班的期許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有沒有什麼特別想達成的目標？希望結訓後的自己是什麼樣子？</a:t>
            </a:r>
            <a:r>
              <a:rPr lang="en-US" altLang="zh-TW" sz="2400" b="1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87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272" y="0"/>
            <a:ext cx="3925455" cy="865336"/>
          </a:xfrm>
        </p:spPr>
        <p:txBody>
          <a:bodyPr>
            <a:normAutofit/>
          </a:bodyPr>
          <a:lstStyle/>
          <a:p>
            <a:r>
              <a:rPr lang="zh-TW" altLang="en-US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今日流程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CD86DC9C-FD4A-44C1-47AD-AEFE9D1E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43416"/>
              </p:ext>
            </p:extLst>
          </p:nvPr>
        </p:nvGraphicFramePr>
        <p:xfrm>
          <a:off x="120753" y="979054"/>
          <a:ext cx="11987623" cy="57674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08885212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241680772"/>
                    </a:ext>
                  </a:extLst>
                </a:gridCol>
                <a:gridCol w="6342592">
                  <a:extLst>
                    <a:ext uri="{9D8B030D-6E8A-4147-A177-3AD203B41FA5}">
                      <a16:colId xmlns:a16="http://schemas.microsoft.com/office/drawing/2014/main" val="1384174685"/>
                    </a:ext>
                  </a:extLst>
                </a:gridCol>
                <a:gridCol w="1505031">
                  <a:extLst>
                    <a:ext uri="{9D8B030D-6E8A-4147-A177-3AD203B41FA5}">
                      <a16:colId xmlns:a16="http://schemas.microsoft.com/office/drawing/2014/main" val="3682979112"/>
                    </a:ext>
                  </a:extLst>
                </a:gridCol>
              </a:tblGrid>
              <a:tr h="4773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/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/>
                        <a:t>地點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288490"/>
                  </a:ext>
                </a:extLst>
              </a:tr>
              <a:tr h="97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09:30~10:00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熟悉環境</a:t>
                      </a:r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認識左鄰右舍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B300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454071"/>
                  </a:ext>
                </a:extLst>
              </a:tr>
              <a:tr h="97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10:00~11:00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開訓典禮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課程總監致詞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B300</a:t>
                      </a:r>
                      <a:endParaRPr kumimoji="0" lang="zh-TW" altLang="en-US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542172"/>
                  </a:ext>
                </a:extLst>
              </a:tr>
              <a:tr h="97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11:00~12:00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導師時間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注意事項宣導</a:t>
                      </a:r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測試筆電</a:t>
                      </a:r>
                      <a:r>
                        <a:rPr lang="en-US" altLang="zh-TW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認識左鄰右舍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B300</a:t>
                      </a:r>
                      <a:endParaRPr kumimoji="0" lang="zh-TW" altLang="en-US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93975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12:00~13:30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午休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吃點東西</a:t>
                      </a:r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吃飽小睡一下</a:t>
                      </a:r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認識左鄰右舍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自由活動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87635"/>
                  </a:ext>
                </a:extLst>
              </a:tr>
              <a:tr h="97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13:30~14:00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小組時間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小組自我介紹</a:t>
                      </a:r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閒聊</a:t>
                      </a:r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認識左鄰右舍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B300</a:t>
                      </a:r>
                      <a:endParaRPr kumimoji="0" lang="zh-TW" altLang="en-US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42305"/>
                  </a:ext>
                </a:extLst>
              </a:tr>
              <a:tr h="97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14:00~15:00</a:t>
                      </a:r>
                      <a:endParaRPr lang="zh-TW" altLang="en-US" sz="2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自我介紹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班級自我介紹</a:t>
                      </a:r>
                      <a:r>
                        <a:rPr lang="en-US" altLang="zh-TW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認識左鄰右舍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B300</a:t>
                      </a:r>
                      <a:endParaRPr kumimoji="0" lang="zh-TW" alt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80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8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272" y="0"/>
            <a:ext cx="3925455" cy="865334"/>
          </a:xfrm>
        </p:spPr>
        <p:txBody>
          <a:bodyPr>
            <a:normAutofit/>
          </a:bodyPr>
          <a:lstStyle/>
          <a:p>
            <a:r>
              <a:rPr lang="zh-TW" altLang="en-US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測試設備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2D5A7E-EBD9-97D8-C8A1-D298AE2BD481}"/>
              </a:ext>
            </a:extLst>
          </p:cNvPr>
          <p:cNvSpPr txBox="1"/>
          <p:nvPr/>
        </p:nvSpPr>
        <p:spPr>
          <a:xfrm>
            <a:off x="229883" y="1090002"/>
            <a:ext cx="11732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依照座號領取筆電</a:t>
            </a:r>
            <a:endParaRPr lang="en-US" altLang="zh-TW" sz="25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測試滑鼠、鍵盤、充電線</a:t>
            </a:r>
            <a:endParaRPr lang="en-US" altLang="zh-TW" sz="25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測試網路</a:t>
            </a:r>
            <a:endParaRPr lang="en-US" altLang="zh-TW" sz="25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測試</a:t>
            </a:r>
            <a:r>
              <a:rPr lang="en-US" altLang="zh-TW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Filezilla</a:t>
            </a: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連線，下載「</a:t>
            </a:r>
            <a:r>
              <a:rPr lang="en-US" altLang="zh-TW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EEIT57</a:t>
            </a: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開訓</a:t>
            </a:r>
            <a:r>
              <a:rPr lang="en-US" altLang="zh-TW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.pptx</a:t>
            </a:r>
            <a:r>
              <a:rPr lang="zh-TW" altLang="en-US" sz="2500" b="1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endParaRPr lang="en-US" altLang="zh-TW" sz="25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11465C-E5B2-F336-8490-0A27098C4D81}"/>
              </a:ext>
            </a:extLst>
          </p:cNvPr>
          <p:cNvSpPr txBox="1"/>
          <p:nvPr/>
        </p:nvSpPr>
        <p:spPr>
          <a:xfrm>
            <a:off x="7433908" y="6018637"/>
            <a:ext cx="48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資料要養成備份的好習慣</a:t>
            </a:r>
            <a:endParaRPr lang="en-US" altLang="zh-TW" sz="22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推薦使用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Onedrive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或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Google dirve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387428-FFFD-95EC-1E56-8FE51A8473F5}"/>
              </a:ext>
            </a:extLst>
          </p:cNvPr>
          <p:cNvSpPr txBox="1"/>
          <p:nvPr/>
        </p:nvSpPr>
        <p:spPr>
          <a:xfrm>
            <a:off x="459769" y="3613728"/>
            <a:ext cx="59872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【Windows</a:t>
            </a:r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登入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324000" lvl="1"/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帳號：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Student</a:t>
            </a:r>
          </a:p>
          <a:p>
            <a:pPr marL="324000" lvl="1"/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密碼：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1234</a:t>
            </a:r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設有自動登入，鎖定時要輸入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2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en-US" altLang="zh-TW" sz="22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Filezilla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324000" lvl="1"/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主機：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192.168.138.200</a:t>
            </a:r>
          </a:p>
          <a:p>
            <a:pPr marL="324000" lvl="1"/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帳號：</a:t>
            </a:r>
            <a:r>
              <a:rPr lang="en-US" altLang="zh-TW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Student</a:t>
            </a:r>
          </a:p>
          <a:p>
            <a:pPr marL="324000" lvl="1"/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密碼：無</a:t>
            </a:r>
            <a:endParaRPr lang="en-US" altLang="zh-TW" sz="22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63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9263" y="1"/>
            <a:ext cx="5733473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導師時間</a:t>
            </a:r>
            <a:r>
              <a:rPr lang="en-US" altLang="zh-TW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班導資訊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4F59E3-3B20-DC56-22AD-4CEA0D6D87BC}"/>
              </a:ext>
            </a:extLst>
          </p:cNvPr>
          <p:cNvSpPr txBox="1"/>
          <p:nvPr/>
        </p:nvSpPr>
        <p:spPr>
          <a:xfrm>
            <a:off x="161634" y="1066379"/>
            <a:ext cx="11873347" cy="62709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姓名：洪子敬</a:t>
            </a: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電話：</a:t>
            </a:r>
            <a:r>
              <a:rPr lang="en-US" altLang="zh-TW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(02)6631-6577</a:t>
            </a: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TW" sz="2800" b="1" dirty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E-mail</a:t>
            </a:r>
            <a:r>
              <a:rPr lang="zh-TW" altLang="en-US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sz="2800" b="1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allenhong@ispan.com.tw</a:t>
            </a:r>
            <a:endParaRPr lang="en-US" altLang="zh-TW" sz="2800" b="1" dirty="0">
              <a:solidFill>
                <a:schemeClr val="accent1"/>
              </a:solidFill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TW" sz="2800" b="1" dirty="0" err="1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LineID</a:t>
            </a:r>
            <a:r>
              <a:rPr lang="zh-TW" altLang="en-US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sz="2800" b="1" dirty="0" err="1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a.mirror</a:t>
            </a:r>
            <a:endParaRPr lang="en-US" altLang="zh-TW" sz="2800" b="1" dirty="0">
              <a:solidFill>
                <a:schemeClr val="accent1"/>
              </a:solidFill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zh-TW" altLang="en-US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加入</a:t>
            </a:r>
            <a:r>
              <a:rPr lang="en-US" altLang="zh-TW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Line</a:t>
            </a:r>
            <a:r>
              <a:rPr lang="zh-TW" altLang="en-US" sz="28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社群：</a:t>
            </a: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C873A02-328B-49E0-0F30-F5B4421D0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" b="844"/>
          <a:stretch/>
        </p:blipFill>
        <p:spPr>
          <a:xfrm>
            <a:off x="6706905" y="624321"/>
            <a:ext cx="5004126" cy="491963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3F12D2-322A-C6CB-4E3A-F776EAF411FE}"/>
              </a:ext>
            </a:extLst>
          </p:cNvPr>
          <p:cNvSpPr txBox="1"/>
          <p:nvPr/>
        </p:nvSpPr>
        <p:spPr>
          <a:xfrm>
            <a:off x="5784734" y="5438666"/>
            <a:ext cx="3877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加入群組請一律使用</a:t>
            </a:r>
            <a:endParaRPr lang="en-US" altLang="zh-TW" sz="22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座號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姓名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申請</a:t>
            </a:r>
            <a:endParaRPr lang="en-US" altLang="zh-TW" sz="22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EX: 01-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洪子敬</a:t>
            </a:r>
          </a:p>
        </p:txBody>
      </p:sp>
    </p:spTree>
    <p:extLst>
      <p:ext uri="{BB962C8B-B14F-4D97-AF65-F5344CB8AC3E}">
        <p14:creationId xmlns:p14="http://schemas.microsoft.com/office/powerpoint/2010/main" val="406057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9263" y="1"/>
            <a:ext cx="5733473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導師時間</a:t>
            </a:r>
            <a:r>
              <a:rPr lang="en-US" altLang="zh-TW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班級介紹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2B1800-C294-1550-E352-A1AF0F41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9" y="977054"/>
            <a:ext cx="9283122" cy="280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3F85728-4D45-EA57-3AA4-9AA278DAF6A7}"/>
              </a:ext>
            </a:extLst>
          </p:cNvPr>
          <p:cNvSpPr txBox="1"/>
          <p:nvPr/>
        </p:nvSpPr>
        <p:spPr>
          <a:xfrm>
            <a:off x="1747836" y="3969300"/>
            <a:ext cx="86963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時間：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2022/08/29(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一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) ~ 2023/01/13(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五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)    </a:t>
            </a:r>
          </a:p>
          <a:p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時段：週一至週五</a:t>
            </a:r>
            <a:endParaRPr lang="en-US" altLang="zh-TW" sz="22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時數：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576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小時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上課 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LAB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 專題指導 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 專題製作 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 職場講座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6A152C-D603-33E7-95CC-A1E6CAD3C7F9}"/>
              </a:ext>
            </a:extLst>
          </p:cNvPr>
          <p:cNvSpPr txBox="1"/>
          <p:nvPr/>
        </p:nvSpPr>
        <p:spPr>
          <a:xfrm>
            <a:off x="1747836" y="5269388"/>
            <a:ext cx="86963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【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結訓條件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】</a:t>
            </a:r>
          </a:p>
          <a:p>
            <a:pPr marL="2952000" lvl="7"/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1.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缺席率不超過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10%</a:t>
            </a:r>
          </a:p>
          <a:p>
            <a:pPr marL="2952000" lvl="7"/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2.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課程成績皆達</a:t>
            </a:r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60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分</a:t>
            </a:r>
            <a:endParaRPr lang="en-US" altLang="zh-TW" sz="2200" b="1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952000" lvl="7"/>
            <a:r>
              <a:rPr lang="en-US" altLang="zh-TW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3.</a:t>
            </a:r>
            <a:r>
              <a:rPr lang="zh-TW" altLang="en-US" sz="2200" b="1">
                <a:latin typeface="Consolas" panose="020B0609020204030204" pitchFamily="49" charset="0"/>
                <a:ea typeface="微軟正黑體" panose="020B0604030504040204" pitchFamily="34" charset="-120"/>
              </a:rPr>
              <a:t>發表期末專題報告</a:t>
            </a:r>
            <a:endParaRPr lang="en-US" altLang="zh-TW" sz="22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787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9263" y="0"/>
            <a:ext cx="5733473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導師時間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-QRCode</a:t>
            </a:r>
            <a:endParaRPr lang="zh-TW" altLang="en-US" sz="50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5363EE-3127-E0BA-E30B-B7A03579F8D7}"/>
              </a:ext>
            </a:extLst>
          </p:cNvPr>
          <p:cNvSpPr txBox="1"/>
          <p:nvPr/>
        </p:nvSpPr>
        <p:spPr>
          <a:xfrm>
            <a:off x="337125" y="1118249"/>
            <a:ext cx="1151313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1.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教務應有寄信到各位的信箱，可將個人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QRCode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存到手機，以便刷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QRCode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簽到</a:t>
            </a:r>
            <a:endParaRPr lang="en-US" altLang="zh-TW" sz="25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2.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每天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09:00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上課前簽到，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16:30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下課後簽退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50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注意超過</a:t>
            </a:r>
            <a:r>
              <a:rPr lang="en-US" altLang="zh-TW" sz="250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17:30</a:t>
            </a:r>
            <a:r>
              <a:rPr lang="zh-TW" altLang="en-US" sz="250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後算晚上，要補簽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3.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課表上有課的日子都要簽到與簽退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含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LAB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時段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4.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簽到成功後會顯示班級資料、姓名與簽到時間，若無則須重刷、或跟櫃台反應</a:t>
            </a:r>
            <a:endParaRPr lang="en-US" altLang="zh-TW" sz="25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5.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可使用簽到機旁的滑鼠查詢出席狀況</a:t>
            </a:r>
            <a:endParaRPr lang="en-US" altLang="zh-TW" sz="25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6.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若不幸確診被隔離，則須第一時間通知我，</a:t>
            </a:r>
            <a:r>
              <a:rPr lang="en-US" altLang="zh-TW" sz="2500">
                <a:latin typeface="Consolas" panose="020B0609020204030204" pitchFamily="49" charset="0"/>
                <a:ea typeface="微軟正黑體" panose="020B0604030504040204" pitchFamily="34" charset="-120"/>
              </a:rPr>
              <a:t>iSpan</a:t>
            </a:r>
            <a:r>
              <a:rPr lang="zh-TW" altLang="en-US" sz="2500">
                <a:latin typeface="Consolas" panose="020B0609020204030204" pitchFamily="49" charset="0"/>
                <a:ea typeface="微軟正黑體" panose="020B0604030504040204" pitchFamily="34" charset="-120"/>
              </a:rPr>
              <a:t>這邊會開啟遠端簽到功能</a:t>
            </a:r>
            <a:endParaRPr lang="en-US" altLang="zh-TW" sz="250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07297-7BC2-9A83-C2D4-BCEAF24554FE}"/>
              </a:ext>
            </a:extLst>
          </p:cNvPr>
          <p:cNvSpPr txBox="1"/>
          <p:nvPr/>
        </p:nvSpPr>
        <p:spPr>
          <a:xfrm>
            <a:off x="3805382" y="2687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8A3AA5-6DAD-4501-BA3A-98891F2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90" y="4253654"/>
            <a:ext cx="5925173" cy="24987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09B88B9-D216-E3DC-2198-55321EEFB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18" y="4156544"/>
            <a:ext cx="5386650" cy="26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導師時間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學員須知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(1/2)</a:t>
            </a:r>
            <a:endParaRPr lang="zh-TW" altLang="en-US" sz="50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07297-7BC2-9A83-C2D4-BCEAF24554FE}"/>
              </a:ext>
            </a:extLst>
          </p:cNvPr>
          <p:cNvSpPr txBox="1"/>
          <p:nvPr/>
        </p:nvSpPr>
        <p:spPr>
          <a:xfrm>
            <a:off x="3805382" y="2687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B5667D-26A9-4F87-95CE-D4CA57399221}"/>
              </a:ext>
            </a:extLst>
          </p:cNvPr>
          <p:cNvSpPr txBox="1"/>
          <p:nvPr/>
        </p:nvSpPr>
        <p:spPr>
          <a:xfrm>
            <a:off x="1324610" y="1893389"/>
            <a:ext cx="10217150" cy="34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7147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座位</a:t>
            </a:r>
            <a:r>
              <a:rPr lang="zh-TW" altLang="en-US" sz="3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r>
              <a:rPr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，第二次專題結束後會分組、微調座位。</a:t>
            </a:r>
          </a:p>
          <a:p>
            <a:pPr marL="371475" indent="-37147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請養成隨時備份的好習慣。</a:t>
            </a:r>
            <a:endParaRPr lang="en-US" altLang="zh-TW" sz="3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71475" indent="-37147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上課中請將手機靜音。</a:t>
            </a:r>
            <a:endParaRPr kumimoji="1" lang="en-US" altLang="zh-TW" sz="3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71475" indent="-37147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每月月底會在</a:t>
            </a:r>
            <a:r>
              <a:rPr kumimoji="1" lang="en-US" altLang="zh-TW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kumimoji="1"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社群公告次月份課表。</a:t>
            </a:r>
          </a:p>
          <a:p>
            <a:pPr marL="371475" indent="-37147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課表有臨時異動，也會在</a:t>
            </a:r>
            <a:r>
              <a:rPr kumimoji="1" lang="en-US" altLang="zh-TW" sz="3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kumimoji="1" lang="zh-TW" altLang="en-US" sz="3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 </a:t>
            </a:r>
            <a:r>
              <a:rPr kumimoji="1" lang="zh-TW" altLang="en-US" sz="3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公告。</a:t>
            </a:r>
          </a:p>
        </p:txBody>
      </p:sp>
    </p:spTree>
    <p:extLst>
      <p:ext uri="{BB962C8B-B14F-4D97-AF65-F5344CB8AC3E}">
        <p14:creationId xmlns:p14="http://schemas.microsoft.com/office/powerpoint/2010/main" val="250642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551" y="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導師時間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學員須知</a:t>
            </a:r>
            <a:r>
              <a:rPr lang="en-US" altLang="zh-TW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(2/2)</a:t>
            </a:r>
            <a:endParaRPr lang="zh-TW" altLang="en-US" sz="50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07297-7BC2-9A83-C2D4-BCEAF24554FE}"/>
              </a:ext>
            </a:extLst>
          </p:cNvPr>
          <p:cNvSpPr txBox="1"/>
          <p:nvPr/>
        </p:nvSpPr>
        <p:spPr>
          <a:xfrm>
            <a:off x="3805382" y="2687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57E2D6-A109-867B-FE6A-945E240BBEE7}"/>
              </a:ext>
            </a:extLst>
          </p:cNvPr>
          <p:cNvSpPr txBox="1">
            <a:spLocks noChangeArrowheads="1"/>
          </p:cNvSpPr>
          <p:nvPr/>
        </p:nvSpPr>
        <p:spPr>
          <a:xfrm>
            <a:off x="660400" y="1564809"/>
            <a:ext cx="11145520" cy="475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buFont typeface="Wingdings" panose="05000000000000000000" pitchFamily="2" charset="2"/>
              <a:buChar char="l"/>
              <a:defRPr/>
            </a:pP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個人物品</a:t>
            </a:r>
          </a:p>
          <a:p>
            <a:pPr marL="914400" lvl="1" indent="-457200" algn="just">
              <a:lnSpc>
                <a:spcPct val="160000"/>
              </a:lnSpc>
              <a:spcBef>
                <a:spcPts val="624"/>
              </a:spcBef>
              <a:buFont typeface="+mj-lt"/>
              <a:buAutoNum type="arabicPeriod"/>
              <a:defRPr/>
            </a:pP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個人貴重物品</a:t>
            </a:r>
            <a:r>
              <a:rPr lang="zh-TW" altLang="en-US" sz="25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請自行妥善保管</a:t>
            </a: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914400" lvl="1" indent="-457200" algn="just">
              <a:lnSpc>
                <a:spcPct val="160000"/>
              </a:lnSpc>
              <a:spcBef>
                <a:spcPts val="624"/>
              </a:spcBef>
              <a:buFont typeface="+mj-lt"/>
              <a:buAutoNum type="arabicPeriod"/>
              <a:defRPr/>
            </a:pP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每週課程結束時，務必將個人物品（含講義、書籍）帶走，</a:t>
            </a:r>
            <a:endParaRPr lang="en-US" altLang="zh-TW" sz="25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25200" lvl="1" algn="just">
              <a:lnSpc>
                <a:spcPct val="160000"/>
              </a:lnSpc>
              <a:spcBef>
                <a:spcPts val="624"/>
              </a:spcBef>
              <a:defRPr/>
            </a:pP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並請保持教室之整潔。</a:t>
            </a:r>
          </a:p>
          <a:p>
            <a:pPr marL="495300" indent="-495300" algn="just">
              <a:buFont typeface="Wingdings" panose="05000000000000000000" pitchFamily="2" charset="2"/>
              <a:buAutoNum type="arabicPeriod"/>
              <a:defRPr/>
            </a:pPr>
            <a:endParaRPr lang="zh-TW" altLang="en-US" sz="25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95300" indent="-495300" algn="just">
              <a:buFont typeface="Wingdings" panose="05000000000000000000" pitchFamily="2" charset="2"/>
              <a:buChar char="l"/>
              <a:defRPr/>
            </a:pP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個人健康</a:t>
            </a:r>
          </a:p>
          <a:p>
            <a:pPr marL="432000" indent="-432000" algn="just">
              <a:lnSpc>
                <a:spcPct val="160000"/>
              </a:lnSpc>
              <a:defRPr/>
            </a:pPr>
            <a:r>
              <a:rPr lang="en-US" altLang="zh-TW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5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如身體有特殊狀況（如心臟病、糖尿病、癲癇等），務必事先告知導師。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13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4B4F0-DB98-6C3A-44B4-CFB47690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711" y="1"/>
            <a:ext cx="7702897" cy="865335"/>
          </a:xfrm>
        </p:spPr>
        <p:txBody>
          <a:bodyPr>
            <a:noAutofit/>
          </a:bodyPr>
          <a:lstStyle/>
          <a:p>
            <a:r>
              <a:rPr lang="zh-TW" altLang="en-US" sz="5000" b="1">
                <a:latin typeface="Consolas" panose="020B0609020204030204" pitchFamily="49" charset="0"/>
                <a:ea typeface="微軟正黑體" panose="020B0604030504040204" pitchFamily="34" charset="-120"/>
              </a:rPr>
              <a:t>電腦教室及設備使用規範</a:t>
            </a:r>
          </a:p>
        </p:txBody>
      </p:sp>
      <p:pic>
        <p:nvPicPr>
          <p:cNvPr id="7" name="Picture 2" descr="iSpan資展國際| 數位人才培育| 課程多元">
            <a:extLst>
              <a:ext uri="{FF2B5EF4-FFF2-40B4-BE49-F238E27FC236}">
                <a16:creationId xmlns:a16="http://schemas.microsoft.com/office/drawing/2014/main" id="{0D732E18-EEE0-1508-03DB-23ADBE3C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09" y="212463"/>
            <a:ext cx="1384091" cy="65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34055E-AC68-1EB2-B875-7F6A8547E7E6}"/>
              </a:ext>
            </a:extLst>
          </p:cNvPr>
          <p:cNvCxnSpPr>
            <a:cxnSpLocks/>
          </p:cNvCxnSpPr>
          <p:nvPr/>
        </p:nvCxnSpPr>
        <p:spPr>
          <a:xfrm>
            <a:off x="1653309" y="865336"/>
            <a:ext cx="105386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C07297-7BC2-9A83-C2D4-BCEAF24554FE}"/>
              </a:ext>
            </a:extLst>
          </p:cNvPr>
          <p:cNvSpPr txBox="1"/>
          <p:nvPr/>
        </p:nvSpPr>
        <p:spPr>
          <a:xfrm>
            <a:off x="3805382" y="2687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57E2D6-A109-867B-FE6A-945E240BBEE7}"/>
              </a:ext>
            </a:extLst>
          </p:cNvPr>
          <p:cNvSpPr txBox="1">
            <a:spLocks noChangeArrowheads="1"/>
          </p:cNvSpPr>
          <p:nvPr/>
        </p:nvSpPr>
        <p:spPr>
          <a:xfrm>
            <a:off x="318874" y="1629072"/>
            <a:ext cx="11554251" cy="436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l" eaLnBrk="1" hangingPunct="1">
              <a:lnSpc>
                <a:spcPts val="3600"/>
              </a:lnSpc>
              <a:buFontTx/>
              <a:buAutoNum type="arabicPeriod"/>
              <a:defRPr/>
            </a:pP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設備故障請至櫃臺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填寫設備維修單，或跟班導反應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95300" indent="-495300" algn="l" eaLnBrk="1" hangingPunct="1">
              <a:lnSpc>
                <a:spcPts val="3600"/>
              </a:lnSpc>
              <a:buFontTx/>
              <a:buAutoNum type="arabicPeriod"/>
              <a:defRPr/>
            </a:pP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非經授課老師允許，請勿擅自更動軟硬體組態；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非法盜拷軟體或偷竊中心硬體設備者，將移送法辦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95300" indent="-495300" algn="l" eaLnBrk="1" hangingPunct="1">
              <a:lnSpc>
                <a:spcPts val="3600"/>
              </a:lnSpc>
              <a:spcBef>
                <a:spcPct val="5000"/>
              </a:spcBef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教室內嚴禁吸煙，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攜帶飲料或食物進入電腦教室時請多加注意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95300" indent="-495300" algn="l" eaLnBrk="1" hangingPunct="1">
              <a:lnSpc>
                <a:spcPts val="36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設備有專人負責維護請勿擅自搬動拆裝設備。</a:t>
            </a:r>
          </a:p>
          <a:p>
            <a:pPr marL="495300" indent="-495300" algn="l" eaLnBrk="1" hangingPunct="1">
              <a:lnSpc>
                <a:spcPts val="36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請尊重智財權，違者自負法律責任 。</a:t>
            </a:r>
          </a:p>
          <a:p>
            <a:pPr marL="495300" indent="-495300" algn="l" eaLnBrk="1" hangingPunct="1">
              <a:lnSpc>
                <a:spcPts val="36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zh-TW" altLang="en-US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若因學員不當使用導致設備損壞，則由本公司會向學員求償。</a:t>
            </a:r>
            <a:endParaRPr lang="en-US" altLang="zh-TW" sz="2400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93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1633</Words>
  <Application>Microsoft Office PowerPoint</Application>
  <PresentationFormat>寬螢幕</PresentationFormat>
  <Paragraphs>189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跨域JAVA工程師就業養成班 EEIT157期</vt:lpstr>
      <vt:lpstr>今日流程</vt:lpstr>
      <vt:lpstr>測試設備</vt:lpstr>
      <vt:lpstr>導師時間-班導資訊</vt:lpstr>
      <vt:lpstr>導師時間-班級介紹</vt:lpstr>
      <vt:lpstr>導師時間-QRCode</vt:lpstr>
      <vt:lpstr>導師時間-學員須知(1/2)</vt:lpstr>
      <vt:lpstr>導師時間-學員須知(2/2)</vt:lpstr>
      <vt:lpstr>電腦教室及設備使用規範</vt:lpstr>
      <vt:lpstr>網路使用規範</vt:lpstr>
      <vt:lpstr>結訓-結訓條件</vt:lpstr>
      <vt:lpstr>結訓-出席考核方式</vt:lpstr>
      <vt:lpstr>退訓/退費</vt:lpstr>
      <vt:lpstr>值日生(1/2)</vt:lpstr>
      <vt:lpstr>值日生(2/2)</vt:lpstr>
      <vt:lpstr>班代</vt:lpstr>
      <vt:lpstr>生活公約</vt:lpstr>
      <vt:lpstr>其他</vt:lpstr>
      <vt:lpstr>自我介紹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跨域JAVA工程師就業養成班 EEIT54期</dc:title>
  <dc:creator>子敬 洪</dc:creator>
  <cp:lastModifiedBy>Student</cp:lastModifiedBy>
  <cp:revision>10</cp:revision>
  <dcterms:created xsi:type="dcterms:W3CDTF">2022-08-28T16:01:57Z</dcterms:created>
  <dcterms:modified xsi:type="dcterms:W3CDTF">2022-10-24T02:58:29Z</dcterms:modified>
</cp:coreProperties>
</file>