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838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098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27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979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107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000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673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731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610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0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sldNum="0" hdr="0" ftr="0" dt="0"/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36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None/>
        <a:defRPr sz="20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6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400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4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tw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tw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5D3DD5D-4436-5705-332A-764B72DC5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885557"/>
            <a:ext cx="4114800" cy="2215152"/>
          </a:xfrm>
        </p:spPr>
        <p:txBody>
          <a:bodyPr>
            <a:normAutofit/>
          </a:bodyPr>
          <a:lstStyle/>
          <a:p>
            <a:r>
              <a:rPr lang="en-US" altLang="zh-TW" dirty="0"/>
              <a:t>EEIT</a:t>
            </a:r>
            <a:r>
              <a:rPr lang="zh-TW" altLang="en-US" dirty="0"/>
              <a:t>第一次</a:t>
            </a:r>
            <a:br>
              <a:rPr lang="en-US" altLang="zh-TW" dirty="0"/>
            </a:br>
            <a:r>
              <a:rPr lang="zh-TW" altLang="en-US" dirty="0"/>
              <a:t>期中專題</a:t>
            </a: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木桌上有植物、白色鍵盤、咖啡杯、筆記本和筆的俯視圖">
            <a:extLst>
              <a:ext uri="{FF2B5EF4-FFF2-40B4-BE49-F238E27FC236}">
                <a16:creationId xmlns:a16="http://schemas.microsoft.com/office/drawing/2014/main" id="{87F9E988-64AE-38DA-B720-AC07A86CD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97" r="16130" b="2"/>
          <a:stretch/>
        </p:blipFill>
        <p:spPr>
          <a:xfrm>
            <a:off x="5334000" y="10"/>
            <a:ext cx="6858000" cy="6855654"/>
          </a:xfrm>
          <a:prstGeom prst="rect">
            <a:avLst/>
          </a:prstGeom>
        </p:spPr>
      </p:pic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3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7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8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80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540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87F1DE-021C-E656-BAF0-D68E07ED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70"/>
            <a:ext cx="10077557" cy="1325563"/>
          </a:xfrm>
        </p:spPr>
        <p:txBody>
          <a:bodyPr/>
          <a:lstStyle/>
          <a:p>
            <a:r>
              <a:rPr lang="zh-TW" altLang="en-US" dirty="0"/>
              <a:t>基本功能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76CF21-91AC-1001-B051-6AABB97A1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+mj-lt"/>
                <a:ea typeface="微軟正黑體" panose="020B0604030504040204" pitchFamily="34" charset="-120"/>
              </a:rPr>
              <a:t>撰寫一支或數支程式，使用</a:t>
            </a:r>
            <a:r>
              <a:rPr lang="en-US" altLang="zh-TW" sz="2400" dirty="0">
                <a:latin typeface="+mj-lt"/>
                <a:ea typeface="微軟正黑體" panose="020B0604030504040204" pitchFamily="34" charset="-120"/>
              </a:rPr>
              <a:t>JDBC</a:t>
            </a:r>
            <a:r>
              <a:rPr lang="zh-TW" altLang="en-US" sz="2400" dirty="0">
                <a:latin typeface="+mj-lt"/>
                <a:ea typeface="微軟正黑體" panose="020B0604030504040204" pitchFamily="34" charset="-120"/>
              </a:rPr>
              <a:t>介面，完成：</a:t>
            </a:r>
            <a:endParaRPr lang="en-US" altLang="zh-TW" sz="2400" dirty="0">
              <a:latin typeface="+mj-lt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+mj-lt"/>
                <a:ea typeface="微軟正黑體" panose="020B0604030504040204" pitchFamily="34" charset="-120"/>
              </a:rPr>
              <a:t>從</a:t>
            </a:r>
            <a:r>
              <a:rPr lang="en-US" altLang="zh-TW" sz="2400" u="sng" dirty="0" err="1">
                <a:solidFill>
                  <a:srgbClr val="0563C1"/>
                </a:solidFill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  <a:hlinkClick r:id="rId2"/>
              </a:rPr>
              <a:t>政府資料開放平台</a:t>
            </a:r>
            <a:r>
              <a:rPr lang="zh-TW" altLang="en-US" sz="2400" dirty="0">
                <a:latin typeface="+mj-lt"/>
                <a:ea typeface="微軟正黑體" panose="020B0604030504040204" pitchFamily="34" charset="-120"/>
              </a:rPr>
              <a:t>下載資料，寫入</a:t>
            </a:r>
            <a:r>
              <a:rPr lang="en-US" altLang="zh-TW" sz="2400" dirty="0">
                <a:latin typeface="+mj-lt"/>
                <a:ea typeface="微軟正黑體" panose="020B0604030504040204" pitchFamily="34" charset="-120"/>
              </a:rPr>
              <a:t>SQL</a:t>
            </a:r>
            <a:r>
              <a:rPr lang="zh-TW" altLang="en-US" sz="2400" dirty="0">
                <a:latin typeface="+mj-lt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+mj-lt"/>
                <a:ea typeface="微軟正黑體" panose="020B0604030504040204" pitchFamily="34" charset="-120"/>
              </a:rPr>
              <a:t>Server</a:t>
            </a:r>
            <a:r>
              <a:rPr lang="zh-TW" altLang="en-US" sz="2400" dirty="0">
                <a:latin typeface="+mj-lt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+mj-lt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+mj-lt"/>
                <a:ea typeface="微軟正黑體" panose="020B0604030504040204" pitchFamily="34" charset="-120"/>
              </a:rPr>
              <a:t>根據主鍵讀取指定資料。</a:t>
            </a:r>
            <a:endParaRPr lang="en-US" altLang="zh-TW" sz="2400" dirty="0">
              <a:latin typeface="+mj-lt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+mj-lt"/>
                <a:ea typeface="微軟正黑體" panose="020B0604030504040204" pitchFamily="34" charset="-120"/>
              </a:rPr>
              <a:t>根據關鍵字刪除資料。</a:t>
            </a:r>
            <a:endParaRPr lang="en-US" altLang="zh-TW" sz="2400" dirty="0">
              <a:latin typeface="+mj-lt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+mj-lt"/>
                <a:ea typeface="微軟正黑體" panose="020B0604030504040204" pitchFamily="34" charset="-120"/>
              </a:rPr>
              <a:t>將圖片存入</a:t>
            </a:r>
            <a:r>
              <a:rPr lang="en-US" altLang="zh-TW" sz="2400" dirty="0">
                <a:latin typeface="+mj-lt"/>
                <a:ea typeface="微軟正黑體" panose="020B0604030504040204" pitchFamily="34" charset="-120"/>
              </a:rPr>
              <a:t>SQL</a:t>
            </a:r>
            <a:r>
              <a:rPr lang="zh-TW" altLang="en-US" sz="2400" dirty="0">
                <a:latin typeface="+mj-lt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+mj-lt"/>
                <a:ea typeface="微軟正黑體" panose="020B0604030504040204" pitchFamily="34" charset="-120"/>
              </a:rPr>
              <a:t>Server</a:t>
            </a:r>
            <a:r>
              <a:rPr lang="zh-TW" altLang="en-US" sz="2400" dirty="0">
                <a:latin typeface="+mj-lt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+mj-lt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+mj-lt"/>
                <a:ea typeface="微軟正黑體" panose="020B0604030504040204" pitchFamily="34" charset="-120"/>
              </a:rPr>
              <a:t>根據圖片</a:t>
            </a:r>
            <a:r>
              <a:rPr lang="en-US" altLang="zh-TW" sz="2400" dirty="0">
                <a:latin typeface="+mj-lt"/>
                <a:ea typeface="微軟正黑體" panose="020B0604030504040204" pitchFamily="34" charset="-120"/>
              </a:rPr>
              <a:t>ID</a:t>
            </a:r>
            <a:r>
              <a:rPr lang="zh-TW" altLang="en-US" sz="2400" dirty="0">
                <a:latin typeface="+mj-lt"/>
                <a:ea typeface="微軟正黑體" panose="020B0604030504040204" pitchFamily="34" charset="-120"/>
              </a:rPr>
              <a:t>，讀取指定圖片並寫入硬碟。</a:t>
            </a:r>
            <a:endParaRPr lang="en-US" altLang="zh-TW" sz="2400" dirty="0">
              <a:latin typeface="+mj-lt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zh-TW" altLang="en-US" sz="2400" dirty="0">
              <a:latin typeface="+mj-l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802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C9E84-A0F2-AB27-F346-3A25A75F1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70"/>
            <a:ext cx="11433402" cy="1325563"/>
          </a:xfrm>
        </p:spPr>
        <p:txBody>
          <a:bodyPr/>
          <a:lstStyle/>
          <a:p>
            <a:r>
              <a:rPr lang="en-US" altLang="zh-TW" sz="3500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sz="3500" dirty="0">
                <a:latin typeface="Consolas" panose="020B0609020204030204" pitchFamily="49" charset="0"/>
                <a:ea typeface="微軟正黑體" panose="020B0604030504040204" pitchFamily="34" charset="-120"/>
              </a:rPr>
              <a:t>一</a:t>
            </a:r>
            <a:r>
              <a:rPr lang="en-US" altLang="zh-TW" sz="3500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sz="3500" dirty="0">
                <a:latin typeface="Consolas" panose="020B0609020204030204" pitchFamily="49" charset="0"/>
                <a:ea typeface="微軟正黑體" panose="020B0604030504040204" pitchFamily="34" charset="-120"/>
              </a:rPr>
              <a:t>從</a:t>
            </a:r>
            <a:r>
              <a:rPr lang="en-US" altLang="zh-TW" sz="3500" u="sng" dirty="0" err="1">
                <a:solidFill>
                  <a:srgbClr val="0563C1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  <a:hlinkClick r:id="rId2"/>
              </a:rPr>
              <a:t>政府資料開放平台</a:t>
            </a:r>
            <a:r>
              <a:rPr lang="zh-TW" altLang="en-US" sz="3500" dirty="0">
                <a:latin typeface="Consolas" panose="020B0609020204030204" pitchFamily="49" charset="0"/>
                <a:ea typeface="微軟正黑體" panose="020B0604030504040204" pitchFamily="34" charset="-120"/>
              </a:rPr>
              <a:t>下載資料，寫入</a:t>
            </a:r>
            <a:r>
              <a:rPr lang="en-US" altLang="zh-TW" sz="3500" dirty="0">
                <a:latin typeface="Consolas" panose="020B0609020204030204" pitchFamily="49" charset="0"/>
                <a:ea typeface="微軟正黑體" panose="020B0604030504040204" pitchFamily="34" charset="-120"/>
              </a:rPr>
              <a:t>SQL</a:t>
            </a:r>
            <a:r>
              <a:rPr lang="zh-TW" altLang="en-US" sz="35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3500" dirty="0">
                <a:latin typeface="Consolas" panose="020B0609020204030204" pitchFamily="49" charset="0"/>
                <a:ea typeface="微軟正黑體" panose="020B0604030504040204" pitchFamily="34" charset="-120"/>
              </a:rPr>
              <a:t>Server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3364F1-50F1-F4CA-5845-DCB5E6C68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1084081" cy="3549045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【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】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從指定平台，或其他任意平台，手動下載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csv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txt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或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json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格式的文字檔案，存在硬碟。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根據下載的檔案，在資料庫建立對應的資料表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注意資料型別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JAVA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IO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讀取檔案；使用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JDBC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，將讀取的檔案寫入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SQL Server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資料表。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200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C9E84-A0F2-AB27-F346-3A25A75F1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70"/>
            <a:ext cx="11433402" cy="1325563"/>
          </a:xfrm>
        </p:spPr>
        <p:txBody>
          <a:bodyPr/>
          <a:lstStyle/>
          <a:p>
            <a:r>
              <a:rPr lang="en-US" altLang="zh-TW" sz="3500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sz="3500" dirty="0">
                <a:latin typeface="Consolas" panose="020B0609020204030204" pitchFamily="49" charset="0"/>
                <a:ea typeface="微軟正黑體" panose="020B0604030504040204" pitchFamily="34" charset="-120"/>
              </a:rPr>
              <a:t>二</a:t>
            </a:r>
            <a:r>
              <a:rPr lang="en-US" altLang="zh-TW" sz="3500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sz="3500" dirty="0">
                <a:latin typeface="Consolas" panose="020B0609020204030204" pitchFamily="49" charset="0"/>
                <a:ea typeface="微軟正黑體" panose="020B0604030504040204" pitchFamily="34" charset="-120"/>
              </a:rPr>
              <a:t>根據主鍵讀取指定資料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3364F1-50F1-F4CA-5845-DCB5E6C68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1084081" cy="3549045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【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】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Scanner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介面，在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Console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區讀取使用者輸入的文字。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根據輸入的文字，使用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JDBC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讀取對應主鍵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通常是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的資料，列印在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Console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區。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承上步驟，同時在桌面建立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txt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檔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檔名為主鍵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，將資料一併列印。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288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C9E84-A0F2-AB27-F346-3A25A75F1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70"/>
            <a:ext cx="11433402" cy="1325563"/>
          </a:xfrm>
        </p:spPr>
        <p:txBody>
          <a:bodyPr/>
          <a:lstStyle/>
          <a:p>
            <a:r>
              <a:rPr lang="en-US" altLang="zh-TW" sz="3500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sz="3500" dirty="0">
                <a:latin typeface="Consolas" panose="020B0609020204030204" pitchFamily="49" charset="0"/>
                <a:ea typeface="微軟正黑體" panose="020B0604030504040204" pitchFamily="34" charset="-120"/>
              </a:rPr>
              <a:t>三</a:t>
            </a:r>
            <a:r>
              <a:rPr lang="en-US" altLang="zh-TW" sz="3500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sz="3500" dirty="0">
                <a:latin typeface="Consolas" panose="020B0609020204030204" pitchFamily="49" charset="0"/>
                <a:ea typeface="微軟正黑體" panose="020B0604030504040204" pitchFamily="34" charset="-120"/>
              </a:rPr>
              <a:t>根據關鍵字刪除指定資料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3364F1-50F1-F4CA-5845-DCB5E6C68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1084081" cy="3549045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【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】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選擇一個欄位進行搜尋，可使用主鍵、資料名稱、日期、類別等等。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Scanner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介面，在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Console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區讀取使用者輸入的文字。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根據使用者輸入的文字，使用模糊搜尋刪除符合條件的所有資料。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2"/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如果搜尋的欄位是日期，則刪除指定日期區間的所有資料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826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C9E84-A0F2-AB27-F346-3A25A75F1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70"/>
            <a:ext cx="11433402" cy="1325563"/>
          </a:xfrm>
        </p:spPr>
        <p:txBody>
          <a:bodyPr/>
          <a:lstStyle/>
          <a:p>
            <a:r>
              <a:rPr lang="en-US" altLang="zh-TW" sz="3500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sz="3500" dirty="0">
                <a:latin typeface="Consolas" panose="020B0609020204030204" pitchFamily="49" charset="0"/>
                <a:ea typeface="微軟正黑體" panose="020B0604030504040204" pitchFamily="34" charset="-120"/>
              </a:rPr>
              <a:t>四</a:t>
            </a:r>
            <a:r>
              <a:rPr lang="en-US" altLang="zh-TW" sz="3500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sz="3500" dirty="0">
                <a:latin typeface="Consolas" panose="020B0609020204030204" pitchFamily="49" charset="0"/>
                <a:ea typeface="微軟正黑體" panose="020B0604030504040204" pitchFamily="34" charset="-120"/>
              </a:rPr>
              <a:t>將圖片存入</a:t>
            </a:r>
            <a:r>
              <a:rPr lang="en-US" altLang="zh-TW" sz="3500" dirty="0">
                <a:latin typeface="Consolas" panose="020B0609020204030204" pitchFamily="49" charset="0"/>
                <a:ea typeface="微軟正黑體" panose="020B0604030504040204" pitchFamily="34" charset="-120"/>
              </a:rPr>
              <a:t>SQL Server</a:t>
            </a:r>
            <a:endParaRPr lang="zh-TW" altLang="en-US" sz="35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3364F1-50F1-F4CA-5845-DCB5E6C68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1666283" cy="3549045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【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】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Server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手動建立一張資料表，至少要有以下欄位：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3"/>
            <a:r>
              <a:rPr lang="en-US" altLang="zh-TW" sz="20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FileID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：主鍵，可使用流水號</a:t>
            </a:r>
            <a:endParaRPr lang="en-US" altLang="zh-TW" sz="20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3"/>
            <a:r>
              <a:rPr lang="en-US" altLang="zh-TW" sz="20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FileName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：檔名</a:t>
            </a:r>
            <a:endParaRPr lang="en-US" altLang="zh-TW" sz="20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3"/>
            <a:r>
              <a:rPr lang="en-US" altLang="zh-TW" sz="20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FileContent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：二進制資料</a:t>
            </a:r>
            <a:endParaRPr lang="en-US" altLang="zh-TW" sz="20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3"/>
            <a:r>
              <a:rPr lang="en-US" altLang="zh-TW" sz="20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FileType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：圖片格式，如</a:t>
            </a:r>
            <a:r>
              <a:rPr lang="en-US" altLang="zh-TW" sz="20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png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jpg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gif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等</a:t>
            </a:r>
            <a:endParaRPr lang="en-US" altLang="zh-TW" sz="20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準備一張圖片。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JAVA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IO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讀取指定的圖片，並將其寫入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Server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435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C9E84-A0F2-AB27-F346-3A25A75F1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70"/>
            <a:ext cx="11433402" cy="1325563"/>
          </a:xfrm>
        </p:spPr>
        <p:txBody>
          <a:bodyPr/>
          <a:lstStyle/>
          <a:p>
            <a:r>
              <a:rPr lang="en-US" altLang="zh-TW" sz="3500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sz="3500" dirty="0">
                <a:latin typeface="Consolas" panose="020B0609020204030204" pitchFamily="49" charset="0"/>
                <a:ea typeface="微軟正黑體" panose="020B0604030504040204" pitchFamily="34" charset="-120"/>
              </a:rPr>
              <a:t>五</a:t>
            </a:r>
            <a:r>
              <a:rPr lang="en-US" altLang="zh-TW" sz="3500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sz="3500" dirty="0">
                <a:latin typeface="Consolas" panose="020B0609020204030204" pitchFamily="49" charset="0"/>
                <a:ea typeface="微軟正黑體" panose="020B0604030504040204" pitchFamily="34" charset="-120"/>
              </a:rPr>
              <a:t>根據圖片</a:t>
            </a:r>
            <a:r>
              <a:rPr lang="en-US" altLang="zh-TW" sz="3500" dirty="0">
                <a:latin typeface="Consolas" panose="020B0609020204030204" pitchFamily="49" charset="0"/>
                <a:ea typeface="微軟正黑體" panose="020B0604030504040204" pitchFamily="34" charset="-120"/>
              </a:rPr>
              <a:t>ID</a:t>
            </a:r>
            <a:r>
              <a:rPr lang="zh-TW" altLang="en-US" sz="3500" dirty="0">
                <a:latin typeface="Consolas" panose="020B0609020204030204" pitchFamily="49" charset="0"/>
                <a:ea typeface="微軟正黑體" panose="020B0604030504040204" pitchFamily="34" charset="-120"/>
              </a:rPr>
              <a:t>，讀取指定圖片並寫入硬碟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3364F1-50F1-F4CA-5845-DCB5E6C68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1666283" cy="3549045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【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】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Scanner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介面，在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Console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區讀取使用者輸入的文字。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根據輸入的文字，使用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JDBC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讀取對應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的圖片。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JAVA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IO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，將讀取到的檔案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(Byte[])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寫入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槽或桌面。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檔名、格式要跟資料表的資料相符。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346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C9E84-A0F2-AB27-F346-3A25A75F1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70"/>
            <a:ext cx="11433402" cy="1325563"/>
          </a:xfrm>
        </p:spPr>
        <p:txBody>
          <a:bodyPr/>
          <a:lstStyle/>
          <a:p>
            <a:r>
              <a:rPr lang="zh-TW" altLang="en-US" sz="3500" dirty="0">
                <a:latin typeface="Consolas" panose="020B0609020204030204" pitchFamily="49" charset="0"/>
                <a:ea typeface="微軟正黑體" panose="020B0604030504040204" pitchFamily="34" charset="-120"/>
              </a:rPr>
              <a:t>進階加分選項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3364F1-50F1-F4CA-5845-DCB5E6C68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1666283" cy="354904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資料使用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Java Bean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承載。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CRUD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方法寫在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DAO(Data access object)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中，將連線物件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(conn)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作為建構子傳入。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JAVA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程式下載原始資料檔，而非手動下載。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(URL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物件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將功能整合成選單，如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其他任何有創意的程式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D3B203F-4E1B-9FE0-5E5A-83B876F051CE}"/>
              </a:ext>
            </a:extLst>
          </p:cNvPr>
          <p:cNvCxnSpPr>
            <a:cxnSpLocks/>
          </p:cNvCxnSpPr>
          <p:nvPr/>
        </p:nvCxnSpPr>
        <p:spPr>
          <a:xfrm>
            <a:off x="3893906" y="4202130"/>
            <a:ext cx="1428107" cy="25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565E3FEE-6D05-A1C8-3200-F247BBA04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809" y="4202130"/>
            <a:ext cx="44005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06021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Microsoft YaHei"/>
        <a:ea typeface=""/>
        <a:cs typeface=""/>
      </a:majorFont>
      <a:minorFont>
        <a:latin typeface="Microsoft YaHe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492</Words>
  <Application>Microsoft Office PowerPoint</Application>
  <PresentationFormat>寬螢幕</PresentationFormat>
  <Paragraphs>45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Microsoft YaHei</vt:lpstr>
      <vt:lpstr>Microsoft YaHei Light</vt:lpstr>
      <vt:lpstr>Arial</vt:lpstr>
      <vt:lpstr>Avenir Next LT Pro Light</vt:lpstr>
      <vt:lpstr>Consolas</vt:lpstr>
      <vt:lpstr>RocaVTI</vt:lpstr>
      <vt:lpstr>EEIT第一次 期中專題</vt:lpstr>
      <vt:lpstr>基本功能</vt:lpstr>
      <vt:lpstr>(一)從政府資料開放平台下載資料，寫入SQL Server</vt:lpstr>
      <vt:lpstr>(二)根據主鍵讀取指定資料</vt:lpstr>
      <vt:lpstr>(三)根據關鍵字刪除指定資料</vt:lpstr>
      <vt:lpstr>(四)將圖片存入SQL Server</vt:lpstr>
      <vt:lpstr>(五)根據圖片ID，讀取指定圖片並寫入硬碟</vt:lpstr>
      <vt:lpstr>進階加分選項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EEIT第一次 期中專題</dc:title>
  <dc:creator>資展國際 洪子敬</dc:creator>
  <cp:lastModifiedBy>資展國際 洪子敬</cp:lastModifiedBy>
  <cp:revision>4</cp:revision>
  <dcterms:created xsi:type="dcterms:W3CDTF">2022-09-26T01:36:22Z</dcterms:created>
  <dcterms:modified xsi:type="dcterms:W3CDTF">2022-09-26T06:30:24Z</dcterms:modified>
</cp:coreProperties>
</file>