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36"/>
  </p:handoutMasterIdLst>
  <p:sldIdLst>
    <p:sldId id="485" r:id="rId3"/>
    <p:sldId id="472" r:id="rId5"/>
    <p:sldId id="479" r:id="rId6"/>
    <p:sldId id="555" r:id="rId7"/>
    <p:sldId id="556" r:id="rId8"/>
    <p:sldId id="557" r:id="rId9"/>
    <p:sldId id="486" r:id="rId10"/>
    <p:sldId id="275" r:id="rId11"/>
    <p:sldId id="424" r:id="rId12"/>
    <p:sldId id="480" r:id="rId13"/>
    <p:sldId id="529" r:id="rId14"/>
    <p:sldId id="530" r:id="rId15"/>
    <p:sldId id="535" r:id="rId16"/>
    <p:sldId id="518" r:id="rId17"/>
    <p:sldId id="531" r:id="rId18"/>
    <p:sldId id="532" r:id="rId19"/>
    <p:sldId id="533" r:id="rId20"/>
    <p:sldId id="534" r:id="rId21"/>
    <p:sldId id="482" r:id="rId22"/>
    <p:sldId id="496" r:id="rId23"/>
    <p:sldId id="536" r:id="rId24"/>
    <p:sldId id="498" r:id="rId25"/>
    <p:sldId id="510" r:id="rId26"/>
    <p:sldId id="537" r:id="rId27"/>
    <p:sldId id="538" r:id="rId28"/>
    <p:sldId id="539" r:id="rId29"/>
    <p:sldId id="540" r:id="rId30"/>
    <p:sldId id="483" r:id="rId31"/>
    <p:sldId id="541" r:id="rId32"/>
    <p:sldId id="335" r:id="rId33"/>
    <p:sldId id="523" r:id="rId34"/>
    <p:sldId id="528" r:id="rId35"/>
  </p:sldIdLst>
  <p:sldSz cx="9144000" cy="5143500" type="screen16x9"/>
  <p:notesSz cx="6858000" cy="9144000"/>
  <p:custDataLst>
    <p:tags r:id="rId40"/>
  </p:custDataLst>
  <p:defaultTextStyle>
    <a:defPPr>
      <a:defRPr lang="zh-CN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1F65"/>
    <a:srgbClr val="006CB5"/>
    <a:srgbClr val="909090"/>
    <a:srgbClr val="F39700"/>
    <a:srgbClr val="454545"/>
    <a:srgbClr val="FF860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6" autoAdjust="0"/>
    <p:restoredTop sz="86379" autoAdjust="0"/>
  </p:normalViewPr>
  <p:slideViewPr>
    <p:cSldViewPr snapToGrid="0" snapToObjects="1">
      <p:cViewPr varScale="1">
        <p:scale>
          <a:sx n="113" d="100"/>
          <a:sy n="113" d="100"/>
        </p:scale>
        <p:origin x="428" y="76"/>
      </p:cViewPr>
      <p:guideLst>
        <p:guide orient="horz" pos="2082"/>
        <p:guide pos="3830"/>
        <p:guide orient="horz" pos="1619"/>
        <p:guide orient="horz" pos="684"/>
        <p:guide orient="horz" pos="2900"/>
        <p:guide pos="2862"/>
        <p:guide pos="354"/>
        <p:guide pos="53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tags" Target="tags/tag2.xml"/><Relationship Id="rId4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handoutMaster" Target="handoutMasters/handoutMaster1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18F8A-74B5-9148-A891-627592061A3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768D9-5829-CA4C-800C-5932EF9830F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D6ACD6-F780-4A47-B5D9-D292A4BD6F8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各位老师、各位同学，大家下午好。我是本次的答辩人胡津铭，我的毕设题目为</a:t>
            </a:r>
            <a:r>
              <a:rPr lang="en-US" altLang="zh-CN" dirty="0"/>
              <a:t>《</a:t>
            </a:r>
            <a:r>
              <a:rPr lang="zh-CN" altLang="en-US" dirty="0"/>
              <a:t>基于频繁项集的多标签分类算法研究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我的答辩展示总共分为五个部分：绪论、研究思路、算法原理、实验结果和总结与展望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最后进行总结与展望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9054CEC-105C-4A6A-9456-DBE647A13BE1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我的答辩展示</a:t>
            </a:r>
            <a:r>
              <a:rPr lang="zh-CN" altLang="en-US" dirty="0"/>
              <a:t>到此结束，恳请各位专家批评指正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首先是绪论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拍照留念用背景页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跨界服务是将跨越不同行业、组织、价值链等边界的服务进行深度融合和模式创新，为用户提供多维度、高质量、富价值的美好服务，如互联网医疗、农村淘宝等。跨界服务的实现需要分布在多个异构环境上的。</a:t>
            </a:r>
            <a:endParaRPr lang="zh-CN" altLang="en-US"/>
          </a:p>
          <a:p>
            <a:r>
              <a:rPr lang="zh-CN" altLang="en-US"/>
              <a:t>软件服务或 API 服务的支撑，这些软件服务之间相互调用、互联互通构成了跨界服务网络。跨界是突破原有界限，实现界内外资源的整合与协作。</a:t>
            </a:r>
            <a:endParaRPr lang="zh-CN" altLang="en-US"/>
          </a:p>
          <a:p>
            <a:r>
              <a:rPr lang="zh-CN" altLang="en-US"/>
              <a:t>通过服务交换机和服务路由器两大支撑载体，完成了整个跨界服务网络的最终设计。</a:t>
            </a:r>
            <a:endParaRPr lang="zh-CN" altLang="en-US"/>
          </a:p>
          <a:p>
            <a:r>
              <a:rPr lang="zh-CN" altLang="en-US"/>
              <a:t>服务交换机是针对于跨界企业而设计的支撑载体，企 业通过接入服务交换机的方式来完成跨界服务的注册与发现、访问控制、安全认证等各项 功能，从而达到向外界提供自己服务能力的目的。服务交换机的基本架构分为应用层 (服务 接入、访问控制、服务缓存等)、网络层 (虚拟路由器、虚拟防火墙等)、设备层 (计算服务 器、存储服务器等) 和设施层 (机柜、电源、接口等) 四个层级，运行在应用层的软件通过网 络层虚拟设备和底层硬件设备的支撑，来完成跨界服务网络中的各项任务。服务路由器则 为整个服务网络提供服务路由、服务查找等能力，服务路由器的存在将松散的企业互联成 为跨界服务网络，服务路由器主要由应用层 (服务索引、服务查找、服务代理等)、网络层 (服务路由、动态匹配等)、设备层 (计算服务器、存储服务器)、设施层 (机柜、电源、接口 等) 组成。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问题的难点就是语义理解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8136860" y="4786900"/>
            <a:ext cx="820283" cy="276999"/>
          </a:xfrm>
          <a:prstGeom prst="rect">
            <a:avLst/>
          </a:prstGeom>
        </p:spPr>
        <p:txBody>
          <a:bodyPr lIns="68580" tIns="34290" rIns="68580" bIns="34290"/>
          <a:lstStyle/>
          <a:p>
            <a:pPr algn="ctr"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2EEF1883-7A0E-4F66-9932-E581691AD397}" type="slidenum"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slow" advClick="0" advTm="0">
    <p:wipe/>
  </p:transition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 baseline="0">
          <a:solidFill>
            <a:srgbClr val="071F65"/>
          </a:solidFill>
          <a:effectLst/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67970" indent="-267970" algn="just" defTabSz="685800" rtl="0" eaLnBrk="1" latinLnBrk="0" hangingPunct="1">
        <a:lnSpc>
          <a:spcPct val="110000"/>
        </a:lnSpc>
        <a:spcBef>
          <a:spcPts val="1350"/>
        </a:spcBef>
        <a:spcAft>
          <a:spcPts val="0"/>
        </a:spcAft>
        <a:buClr>
          <a:schemeClr val="accent2">
            <a:lumMod val="75000"/>
          </a:schemeClr>
        </a:buClr>
        <a:buSzPct val="70000"/>
        <a:buFont typeface="Wingdings 2" panose="05020102010507070707" pitchFamily="18" charset="2"/>
        <a:buChar char=""/>
        <a:defRPr sz="1500" kern="1200" baseline="0">
          <a:solidFill>
            <a:srgbClr val="071F65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267970" indent="-267970" algn="just" defTabSz="685800" rtl="0" eaLnBrk="1" latinLnBrk="0" hangingPunct="1">
        <a:lnSpc>
          <a:spcPct val="130000"/>
        </a:lnSpc>
        <a:spcBef>
          <a:spcPts val="0"/>
        </a:spcBef>
        <a:spcAft>
          <a:spcPts val="45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200" kern="1200" baseline="0">
          <a:solidFill>
            <a:srgbClr val="071F65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337001" y="1282034"/>
            <a:ext cx="5839485" cy="2798820"/>
            <a:chOff x="2458991" y="1199603"/>
            <a:chExt cx="5839485" cy="2798820"/>
          </a:xfrm>
        </p:grpSpPr>
        <p:sp>
          <p:nvSpPr>
            <p:cNvPr id="20" name="TextBox 5"/>
            <p:cNvSpPr txBox="1"/>
            <p:nvPr/>
          </p:nvSpPr>
          <p:spPr>
            <a:xfrm>
              <a:off x="4136861" y="3714578"/>
              <a:ext cx="1612265" cy="283845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zh-CN" altLang="en-US" b="1" dirty="0">
                  <a:solidFill>
                    <a:srgbClr val="071F6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导师：尹建伟</a:t>
              </a:r>
              <a:r>
                <a:rPr lang="zh-CN" altLang="en-US" b="1" dirty="0">
                  <a:solidFill>
                    <a:srgbClr val="071F6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教授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529000" y="3236527"/>
              <a:ext cx="3422909" cy="391160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b="1" dirty="0">
                  <a:latin typeface="+mj-ea"/>
                  <a:ea typeface="+mj-ea"/>
                </a:rPr>
                <a:t>计算机科学与技术学院  </a:t>
              </a:r>
              <a:r>
                <a:rPr lang="en-US" altLang="zh-CN" b="1" dirty="0">
                  <a:latin typeface="+mj-ea"/>
                  <a:ea typeface="+mj-ea"/>
                </a:rPr>
                <a:t>2018</a:t>
              </a:r>
              <a:r>
                <a:rPr lang="zh-CN" altLang="en-US" b="1" dirty="0">
                  <a:latin typeface="+mj-ea"/>
                  <a:ea typeface="+mj-ea"/>
                </a:rPr>
                <a:t>级硕</a:t>
              </a:r>
              <a:r>
                <a:rPr lang="en-US" altLang="zh-CN" b="1" dirty="0">
                  <a:latin typeface="+mj-ea"/>
                  <a:ea typeface="+mj-ea"/>
                </a:rPr>
                <a:t>7</a:t>
              </a:r>
              <a:r>
                <a:rPr lang="zh-CN" altLang="en-US" b="1" dirty="0">
                  <a:latin typeface="+mj-ea"/>
                  <a:ea typeface="+mj-ea"/>
                </a:rPr>
                <a:t>班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542581" y="3714578"/>
              <a:ext cx="1381760" cy="283845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kumimoji="1" lang="zh-CN" altLang="en-US" b="1" dirty="0">
                  <a:solidFill>
                    <a:srgbClr val="071F6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答辩人：张毛林</a:t>
              </a:r>
              <a:endParaRPr kumimoji="1" lang="zh-CN" altLang="en-US" b="1" dirty="0">
                <a:solidFill>
                  <a:srgbClr val="071F6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458991" y="1550718"/>
              <a:ext cx="5839485" cy="1422400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4400" b="1" dirty="0">
                  <a:solidFill>
                    <a:srgbClr val="071F65"/>
                  </a:solidFill>
                  <a:latin typeface="+mj-ea"/>
                  <a:ea typeface="+mj-ea"/>
                </a:rPr>
                <a:t>跨界服务网络中语义理解的应用研究</a:t>
              </a:r>
              <a:endParaRPr lang="zh-CN" altLang="en-US" sz="4400" b="1" dirty="0">
                <a:solidFill>
                  <a:srgbClr val="071F65"/>
                </a:solidFill>
                <a:latin typeface="+mj-ea"/>
                <a:ea typeface="+mj-ea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 flipH="1">
              <a:off x="2542581" y="3112804"/>
              <a:ext cx="50318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2458991" y="1199603"/>
              <a:ext cx="1667315" cy="354328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b="1" dirty="0">
                  <a:latin typeface="+mj-ea"/>
                </a:rPr>
                <a:t>硕士毕业论文答辩</a:t>
              </a:r>
              <a:endParaRPr lang="zh-CN" altLang="en-US" b="1" dirty="0">
                <a:latin typeface="+mj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0" y="1376767"/>
            <a:ext cx="1859534" cy="2869814"/>
            <a:chOff x="0" y="1192479"/>
            <a:chExt cx="1859534" cy="2869814"/>
          </a:xfrm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0" y="1192479"/>
              <a:ext cx="1790977" cy="2869814"/>
            </a:xfrm>
            <a:custGeom>
              <a:avLst/>
              <a:gdLst>
                <a:gd name="T0" fmla="*/ 0 w 7449"/>
                <a:gd name="T1" fmla="*/ 0 h 11906"/>
                <a:gd name="T2" fmla="*/ 7449 w 7449"/>
                <a:gd name="T3" fmla="*/ 4223 h 11906"/>
                <a:gd name="T4" fmla="*/ 0 w 7449"/>
                <a:gd name="T5" fmla="*/ 4223 h 11906"/>
                <a:gd name="T6" fmla="*/ 0 w 7449"/>
                <a:gd name="T7" fmla="*/ 0 h 11906"/>
                <a:gd name="T8" fmla="*/ 7449 w 7449"/>
                <a:gd name="T9" fmla="*/ 4302 h 11906"/>
                <a:gd name="T10" fmla="*/ 0 w 7449"/>
                <a:gd name="T11" fmla="*/ 8525 h 11906"/>
                <a:gd name="T12" fmla="*/ 0 w 7449"/>
                <a:gd name="T13" fmla="*/ 4302 h 11906"/>
                <a:gd name="T14" fmla="*/ 7449 w 7449"/>
                <a:gd name="T15" fmla="*/ 4302 h 11906"/>
                <a:gd name="T16" fmla="*/ 2857 w 7449"/>
                <a:gd name="T17" fmla="*/ 10038 h 11906"/>
                <a:gd name="T18" fmla="*/ 5 w 7449"/>
                <a:gd name="T19" fmla="*/ 11903 h 11906"/>
                <a:gd name="T20" fmla="*/ 0 w 7449"/>
                <a:gd name="T21" fmla="*/ 11906 h 11906"/>
                <a:gd name="T22" fmla="*/ 0 w 7449"/>
                <a:gd name="T23" fmla="*/ 8789 h 11906"/>
                <a:gd name="T24" fmla="*/ 2857 w 7449"/>
                <a:gd name="T25" fmla="*/ 7136 h 11906"/>
                <a:gd name="T26" fmla="*/ 2857 w 7449"/>
                <a:gd name="T27" fmla="*/ 10038 h 1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49" h="11906">
                  <a:moveTo>
                    <a:pt x="0" y="0"/>
                  </a:moveTo>
                  <a:lnTo>
                    <a:pt x="7449" y="4223"/>
                  </a:lnTo>
                  <a:lnTo>
                    <a:pt x="0" y="4223"/>
                  </a:lnTo>
                  <a:lnTo>
                    <a:pt x="0" y="0"/>
                  </a:lnTo>
                  <a:close/>
                  <a:moveTo>
                    <a:pt x="7449" y="4302"/>
                  </a:moveTo>
                  <a:lnTo>
                    <a:pt x="0" y="8525"/>
                  </a:lnTo>
                  <a:lnTo>
                    <a:pt x="0" y="4302"/>
                  </a:lnTo>
                  <a:lnTo>
                    <a:pt x="7449" y="4302"/>
                  </a:lnTo>
                  <a:close/>
                  <a:moveTo>
                    <a:pt x="2857" y="10038"/>
                  </a:moveTo>
                  <a:cubicBezTo>
                    <a:pt x="2537" y="11326"/>
                    <a:pt x="721" y="11825"/>
                    <a:pt x="5" y="11903"/>
                  </a:cubicBezTo>
                  <a:lnTo>
                    <a:pt x="0" y="11906"/>
                  </a:lnTo>
                  <a:lnTo>
                    <a:pt x="0" y="8789"/>
                  </a:lnTo>
                  <a:lnTo>
                    <a:pt x="2857" y="7136"/>
                  </a:lnTo>
                  <a:lnTo>
                    <a:pt x="2857" y="10038"/>
                  </a:lnTo>
                  <a:close/>
                </a:path>
              </a:pathLst>
            </a:custGeom>
            <a:solidFill>
              <a:schemeClr val="accent1"/>
            </a:solidFill>
            <a:ln w="5" cap="flat">
              <a:solidFill>
                <a:srgbClr val="24211D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6"/>
            <p:cNvSpPr>
              <a:spLocks noEditPoints="1"/>
            </p:cNvSpPr>
            <p:nvPr/>
          </p:nvSpPr>
          <p:spPr bwMode="auto">
            <a:xfrm>
              <a:off x="1722420" y="2203161"/>
              <a:ext cx="137114" cy="1694253"/>
            </a:xfrm>
            <a:custGeom>
              <a:avLst/>
              <a:gdLst>
                <a:gd name="T0" fmla="*/ 246 w 571"/>
                <a:gd name="T1" fmla="*/ 0 h 7028"/>
                <a:gd name="T2" fmla="*/ 246 w 571"/>
                <a:gd name="T3" fmla="*/ 2716 h 7028"/>
                <a:gd name="T4" fmla="*/ 178 w 571"/>
                <a:gd name="T5" fmla="*/ 2816 h 7028"/>
                <a:gd name="T6" fmla="*/ 286 w 571"/>
                <a:gd name="T7" fmla="*/ 2924 h 7028"/>
                <a:gd name="T8" fmla="*/ 394 w 571"/>
                <a:gd name="T9" fmla="*/ 2816 h 7028"/>
                <a:gd name="T10" fmla="*/ 325 w 571"/>
                <a:gd name="T11" fmla="*/ 2716 h 7028"/>
                <a:gd name="T12" fmla="*/ 325 w 571"/>
                <a:gd name="T13" fmla="*/ 0 h 7028"/>
                <a:gd name="T14" fmla="*/ 246 w 571"/>
                <a:gd name="T15" fmla="*/ 0 h 7028"/>
                <a:gd name="T16" fmla="*/ 0 w 571"/>
                <a:gd name="T17" fmla="*/ 3749 h 7028"/>
                <a:gd name="T18" fmla="*/ 571 w 571"/>
                <a:gd name="T19" fmla="*/ 3749 h 7028"/>
                <a:gd name="T20" fmla="*/ 571 w 571"/>
                <a:gd name="T21" fmla="*/ 3790 h 7028"/>
                <a:gd name="T22" fmla="*/ 0 w 571"/>
                <a:gd name="T23" fmla="*/ 3790 h 7028"/>
                <a:gd name="T24" fmla="*/ 0 w 571"/>
                <a:gd name="T25" fmla="*/ 3749 h 7028"/>
                <a:gd name="T26" fmla="*/ 0 w 571"/>
                <a:gd name="T27" fmla="*/ 3323 h 7028"/>
                <a:gd name="T28" fmla="*/ 0 w 571"/>
                <a:gd name="T29" fmla="*/ 3323 h 7028"/>
                <a:gd name="T30" fmla="*/ 0 w 571"/>
                <a:gd name="T31" fmla="*/ 3323 h 7028"/>
                <a:gd name="T32" fmla="*/ 286 w 571"/>
                <a:gd name="T33" fmla="*/ 3037 h 7028"/>
                <a:gd name="T34" fmla="*/ 571 w 571"/>
                <a:gd name="T35" fmla="*/ 3323 h 7028"/>
                <a:gd name="T36" fmla="*/ 571 w 571"/>
                <a:gd name="T37" fmla="*/ 3323 h 7028"/>
                <a:gd name="T38" fmla="*/ 571 w 571"/>
                <a:gd name="T39" fmla="*/ 3323 h 7028"/>
                <a:gd name="T40" fmla="*/ 571 w 571"/>
                <a:gd name="T41" fmla="*/ 3683 h 7028"/>
                <a:gd name="T42" fmla="*/ 0 w 571"/>
                <a:gd name="T43" fmla="*/ 3683 h 7028"/>
                <a:gd name="T44" fmla="*/ 0 w 571"/>
                <a:gd name="T45" fmla="*/ 3323 h 7028"/>
                <a:gd name="T46" fmla="*/ 37 w 571"/>
                <a:gd name="T47" fmla="*/ 3885 h 7028"/>
                <a:gd name="T48" fmla="*/ 0 w 571"/>
                <a:gd name="T49" fmla="*/ 3885 h 7028"/>
                <a:gd name="T50" fmla="*/ 0 w 571"/>
                <a:gd name="T51" fmla="*/ 7028 h 7028"/>
                <a:gd name="T52" fmla="*/ 37 w 571"/>
                <a:gd name="T53" fmla="*/ 7028 h 7028"/>
                <a:gd name="T54" fmla="*/ 37 w 571"/>
                <a:gd name="T55" fmla="*/ 3885 h 7028"/>
                <a:gd name="T56" fmla="*/ 126 w 571"/>
                <a:gd name="T57" fmla="*/ 3885 h 7028"/>
                <a:gd name="T58" fmla="*/ 89 w 571"/>
                <a:gd name="T59" fmla="*/ 3885 h 7028"/>
                <a:gd name="T60" fmla="*/ 89 w 571"/>
                <a:gd name="T61" fmla="*/ 7028 h 7028"/>
                <a:gd name="T62" fmla="*/ 126 w 571"/>
                <a:gd name="T63" fmla="*/ 7028 h 7028"/>
                <a:gd name="T64" fmla="*/ 126 w 571"/>
                <a:gd name="T65" fmla="*/ 3885 h 7028"/>
                <a:gd name="T66" fmla="*/ 215 w 571"/>
                <a:gd name="T67" fmla="*/ 3885 h 7028"/>
                <a:gd name="T68" fmla="*/ 178 w 571"/>
                <a:gd name="T69" fmla="*/ 3885 h 7028"/>
                <a:gd name="T70" fmla="*/ 178 w 571"/>
                <a:gd name="T71" fmla="*/ 7028 h 7028"/>
                <a:gd name="T72" fmla="*/ 215 w 571"/>
                <a:gd name="T73" fmla="*/ 7028 h 7028"/>
                <a:gd name="T74" fmla="*/ 215 w 571"/>
                <a:gd name="T75" fmla="*/ 3885 h 7028"/>
                <a:gd name="T76" fmla="*/ 304 w 571"/>
                <a:gd name="T77" fmla="*/ 3885 h 7028"/>
                <a:gd name="T78" fmla="*/ 267 w 571"/>
                <a:gd name="T79" fmla="*/ 3885 h 7028"/>
                <a:gd name="T80" fmla="*/ 267 w 571"/>
                <a:gd name="T81" fmla="*/ 7028 h 7028"/>
                <a:gd name="T82" fmla="*/ 304 w 571"/>
                <a:gd name="T83" fmla="*/ 7028 h 7028"/>
                <a:gd name="T84" fmla="*/ 304 w 571"/>
                <a:gd name="T85" fmla="*/ 3885 h 7028"/>
                <a:gd name="T86" fmla="*/ 393 w 571"/>
                <a:gd name="T87" fmla="*/ 3885 h 7028"/>
                <a:gd name="T88" fmla="*/ 356 w 571"/>
                <a:gd name="T89" fmla="*/ 3885 h 7028"/>
                <a:gd name="T90" fmla="*/ 356 w 571"/>
                <a:gd name="T91" fmla="*/ 7028 h 7028"/>
                <a:gd name="T92" fmla="*/ 393 w 571"/>
                <a:gd name="T93" fmla="*/ 7028 h 7028"/>
                <a:gd name="T94" fmla="*/ 393 w 571"/>
                <a:gd name="T95" fmla="*/ 3885 h 7028"/>
                <a:gd name="T96" fmla="*/ 482 w 571"/>
                <a:gd name="T97" fmla="*/ 3885 h 7028"/>
                <a:gd name="T98" fmla="*/ 445 w 571"/>
                <a:gd name="T99" fmla="*/ 3885 h 7028"/>
                <a:gd name="T100" fmla="*/ 445 w 571"/>
                <a:gd name="T101" fmla="*/ 7028 h 7028"/>
                <a:gd name="T102" fmla="*/ 482 w 571"/>
                <a:gd name="T103" fmla="*/ 7028 h 7028"/>
                <a:gd name="T104" fmla="*/ 482 w 571"/>
                <a:gd name="T105" fmla="*/ 3885 h 7028"/>
                <a:gd name="T106" fmla="*/ 571 w 571"/>
                <a:gd name="T107" fmla="*/ 3885 h 7028"/>
                <a:gd name="T108" fmla="*/ 534 w 571"/>
                <a:gd name="T109" fmla="*/ 3885 h 7028"/>
                <a:gd name="T110" fmla="*/ 534 w 571"/>
                <a:gd name="T111" fmla="*/ 7028 h 7028"/>
                <a:gd name="T112" fmla="*/ 571 w 571"/>
                <a:gd name="T113" fmla="*/ 7028 h 7028"/>
                <a:gd name="T114" fmla="*/ 571 w 571"/>
                <a:gd name="T115" fmla="*/ 3885 h 7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71" h="7028">
                  <a:moveTo>
                    <a:pt x="246" y="0"/>
                  </a:moveTo>
                  <a:lnTo>
                    <a:pt x="246" y="2716"/>
                  </a:lnTo>
                  <a:cubicBezTo>
                    <a:pt x="206" y="2731"/>
                    <a:pt x="178" y="2770"/>
                    <a:pt x="178" y="2816"/>
                  </a:cubicBezTo>
                  <a:cubicBezTo>
                    <a:pt x="178" y="2876"/>
                    <a:pt x="226" y="2924"/>
                    <a:pt x="286" y="2924"/>
                  </a:cubicBezTo>
                  <a:cubicBezTo>
                    <a:pt x="345" y="2924"/>
                    <a:pt x="394" y="2876"/>
                    <a:pt x="394" y="2816"/>
                  </a:cubicBezTo>
                  <a:cubicBezTo>
                    <a:pt x="394" y="2770"/>
                    <a:pt x="365" y="2731"/>
                    <a:pt x="325" y="2716"/>
                  </a:cubicBezTo>
                  <a:lnTo>
                    <a:pt x="325" y="0"/>
                  </a:lnTo>
                  <a:lnTo>
                    <a:pt x="246" y="0"/>
                  </a:lnTo>
                  <a:close/>
                  <a:moveTo>
                    <a:pt x="0" y="3749"/>
                  </a:moveTo>
                  <a:lnTo>
                    <a:pt x="571" y="3749"/>
                  </a:lnTo>
                  <a:lnTo>
                    <a:pt x="571" y="3790"/>
                  </a:lnTo>
                  <a:lnTo>
                    <a:pt x="0" y="3790"/>
                  </a:lnTo>
                  <a:lnTo>
                    <a:pt x="0" y="3749"/>
                  </a:lnTo>
                  <a:close/>
                  <a:moveTo>
                    <a:pt x="0" y="3323"/>
                  </a:moveTo>
                  <a:lnTo>
                    <a:pt x="0" y="3323"/>
                  </a:lnTo>
                  <a:lnTo>
                    <a:pt x="0" y="3323"/>
                  </a:lnTo>
                  <a:cubicBezTo>
                    <a:pt x="0" y="3165"/>
                    <a:pt x="128" y="3037"/>
                    <a:pt x="286" y="3037"/>
                  </a:cubicBezTo>
                  <a:cubicBezTo>
                    <a:pt x="443" y="3037"/>
                    <a:pt x="571" y="3165"/>
                    <a:pt x="571" y="3323"/>
                  </a:cubicBezTo>
                  <a:lnTo>
                    <a:pt x="571" y="3323"/>
                  </a:lnTo>
                  <a:lnTo>
                    <a:pt x="571" y="3323"/>
                  </a:lnTo>
                  <a:lnTo>
                    <a:pt x="571" y="3683"/>
                  </a:lnTo>
                  <a:lnTo>
                    <a:pt x="0" y="3683"/>
                  </a:lnTo>
                  <a:lnTo>
                    <a:pt x="0" y="3323"/>
                  </a:lnTo>
                  <a:close/>
                  <a:moveTo>
                    <a:pt x="37" y="3885"/>
                  </a:moveTo>
                  <a:lnTo>
                    <a:pt x="0" y="3885"/>
                  </a:lnTo>
                  <a:lnTo>
                    <a:pt x="0" y="7028"/>
                  </a:lnTo>
                  <a:lnTo>
                    <a:pt x="37" y="7028"/>
                  </a:lnTo>
                  <a:lnTo>
                    <a:pt x="37" y="3885"/>
                  </a:lnTo>
                  <a:close/>
                  <a:moveTo>
                    <a:pt x="126" y="3885"/>
                  </a:moveTo>
                  <a:lnTo>
                    <a:pt x="89" y="3885"/>
                  </a:lnTo>
                  <a:lnTo>
                    <a:pt x="89" y="7028"/>
                  </a:lnTo>
                  <a:lnTo>
                    <a:pt x="126" y="7028"/>
                  </a:lnTo>
                  <a:lnTo>
                    <a:pt x="126" y="3885"/>
                  </a:lnTo>
                  <a:close/>
                  <a:moveTo>
                    <a:pt x="215" y="3885"/>
                  </a:moveTo>
                  <a:lnTo>
                    <a:pt x="178" y="3885"/>
                  </a:lnTo>
                  <a:lnTo>
                    <a:pt x="178" y="7028"/>
                  </a:lnTo>
                  <a:lnTo>
                    <a:pt x="215" y="7028"/>
                  </a:lnTo>
                  <a:lnTo>
                    <a:pt x="215" y="3885"/>
                  </a:lnTo>
                  <a:close/>
                  <a:moveTo>
                    <a:pt x="304" y="3885"/>
                  </a:moveTo>
                  <a:lnTo>
                    <a:pt x="267" y="3885"/>
                  </a:lnTo>
                  <a:lnTo>
                    <a:pt x="267" y="7028"/>
                  </a:lnTo>
                  <a:lnTo>
                    <a:pt x="304" y="7028"/>
                  </a:lnTo>
                  <a:lnTo>
                    <a:pt x="304" y="3885"/>
                  </a:lnTo>
                  <a:close/>
                  <a:moveTo>
                    <a:pt x="393" y="3885"/>
                  </a:moveTo>
                  <a:lnTo>
                    <a:pt x="356" y="3885"/>
                  </a:lnTo>
                  <a:lnTo>
                    <a:pt x="356" y="7028"/>
                  </a:lnTo>
                  <a:lnTo>
                    <a:pt x="393" y="7028"/>
                  </a:lnTo>
                  <a:lnTo>
                    <a:pt x="393" y="3885"/>
                  </a:lnTo>
                  <a:close/>
                  <a:moveTo>
                    <a:pt x="482" y="3885"/>
                  </a:moveTo>
                  <a:lnTo>
                    <a:pt x="445" y="3885"/>
                  </a:lnTo>
                  <a:lnTo>
                    <a:pt x="445" y="7028"/>
                  </a:lnTo>
                  <a:lnTo>
                    <a:pt x="482" y="7028"/>
                  </a:lnTo>
                  <a:lnTo>
                    <a:pt x="482" y="3885"/>
                  </a:lnTo>
                  <a:close/>
                  <a:moveTo>
                    <a:pt x="571" y="3885"/>
                  </a:moveTo>
                  <a:lnTo>
                    <a:pt x="534" y="3885"/>
                  </a:lnTo>
                  <a:lnTo>
                    <a:pt x="534" y="7028"/>
                  </a:lnTo>
                  <a:lnTo>
                    <a:pt x="571" y="7028"/>
                  </a:lnTo>
                  <a:lnTo>
                    <a:pt x="571" y="38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1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2337001" cy="852733"/>
          </a:xfrm>
          <a:prstGeom prst="rect">
            <a:avLst/>
          </a:prstGeom>
        </p:spPr>
      </p:pic>
    </p:spTree>
  </p:cSld>
  <p:clrMapOvr>
    <a:masterClrMapping/>
  </p:clrMapOvr>
  <p:transition spd="med" advTm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梯形 34"/>
          <p:cNvSpPr/>
          <p:nvPr/>
        </p:nvSpPr>
        <p:spPr>
          <a:xfrm rot="16200000">
            <a:off x="5584648" y="-338488"/>
            <a:ext cx="1718803" cy="5399903"/>
          </a:xfrm>
          <a:prstGeom prst="trapezoid">
            <a:avLst>
              <a:gd name="adj" fmla="val 16935"/>
            </a:avLst>
          </a:prstGeom>
          <a:solidFill>
            <a:srgbClr val="07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37" name="梯形 36"/>
          <p:cNvSpPr/>
          <p:nvPr/>
        </p:nvSpPr>
        <p:spPr>
          <a:xfrm rot="5400000">
            <a:off x="998730" y="477602"/>
            <a:ext cx="1758050" cy="3755509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27" name="文本框 2"/>
          <p:cNvSpPr txBox="1"/>
          <p:nvPr/>
        </p:nvSpPr>
        <p:spPr>
          <a:xfrm>
            <a:off x="2796809" y="1917123"/>
            <a:ext cx="872675" cy="90024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Part</a:t>
            </a:r>
            <a:r>
              <a:rPr lang="en-US" altLang="zh-CN" sz="5400" b="1" dirty="0">
                <a:solidFill>
                  <a:schemeClr val="bg1"/>
                </a:solidFill>
              </a:rPr>
              <a:t>2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170626" y="2055622"/>
            <a:ext cx="1985159" cy="6232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研究思路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pic>
        <p:nvPicPr>
          <p:cNvPr id="13" name="Picture 1" descr="E:\毕设2018\答辩\校徽.png"/>
          <p:cNvPicPr>
            <a:picLocks noChangeAspect="1" noChangeArrowheads="1"/>
          </p:cNvPicPr>
          <p:nvPr/>
        </p:nvPicPr>
        <p:blipFill>
          <a:blip r:embed="rId1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15410" y="1300386"/>
            <a:ext cx="1366283" cy="1366283"/>
          </a:xfrm>
          <a:prstGeom prst="rect">
            <a:avLst/>
          </a:prstGeom>
          <a:noFill/>
        </p:spPr>
      </p:pic>
      <p:grpSp>
        <p:nvGrpSpPr>
          <p:cNvPr id="2" name="组合 1"/>
          <p:cNvGrpSpPr/>
          <p:nvPr/>
        </p:nvGrpSpPr>
        <p:grpSpPr>
          <a:xfrm>
            <a:off x="6894000" y="1904212"/>
            <a:ext cx="1928733" cy="902287"/>
            <a:chOff x="6894298" y="2031845"/>
            <a:chExt cx="1928733" cy="902287"/>
          </a:xfrm>
        </p:grpSpPr>
        <p:sp>
          <p:nvSpPr>
            <p:cNvPr id="32" name="矩形 31"/>
            <p:cNvSpPr/>
            <p:nvPr/>
          </p:nvSpPr>
          <p:spPr>
            <a:xfrm>
              <a:off x="6894298" y="2031845"/>
              <a:ext cx="192873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dirty="0">
                  <a:solidFill>
                    <a:schemeClr val="bg1"/>
                  </a:solidFill>
                </a:rPr>
                <a:t>2-1 </a:t>
              </a:r>
              <a:r>
                <a:rPr kumimoji="1" lang="zh-CN" altLang="en-US" dirty="0">
                  <a:solidFill>
                    <a:schemeClr val="bg1"/>
                  </a:solidFill>
                </a:rPr>
                <a:t>现有方法的局限性</a:t>
              </a:r>
              <a:endParaRPr lang="zh-CN" altLang="en-US" dirty="0">
                <a:solidFill>
                  <a:schemeClr val="bg1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894299" y="2322232"/>
              <a:ext cx="12105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2-2 </a:t>
              </a:r>
              <a:r>
                <a:rPr lang="zh-CN" altLang="en-US" dirty="0">
                  <a:solidFill>
                    <a:schemeClr val="bg1"/>
                  </a:solidFill>
                </a:rPr>
                <a:t>研究动机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894298" y="2626355"/>
              <a:ext cx="12105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2-3 </a:t>
              </a:r>
              <a:r>
                <a:rPr lang="zh-CN" altLang="en-US" dirty="0">
                  <a:solidFill>
                    <a:schemeClr val="bg1"/>
                  </a:solidFill>
                </a:rPr>
                <a:t>本文贡献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spd="slow" advTm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2752673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</a:rPr>
              <a:t>绪论</a:t>
            </a:r>
            <a:r>
              <a:rPr lang="en-US" altLang="zh-CN" sz="2400" b="1" dirty="0">
                <a:solidFill>
                  <a:schemeClr val="accent1"/>
                </a:solidFill>
              </a:rPr>
              <a:t>|</a:t>
            </a:r>
            <a:r>
              <a:rPr lang="zh-CN" altLang="en-US" sz="1800" b="1" dirty="0">
                <a:solidFill>
                  <a:schemeClr val="accent1"/>
                </a:solidFill>
              </a:rPr>
              <a:t>现有方法的局限性</a:t>
            </a:r>
            <a:endParaRPr lang="zh-CN" altLang="en-US" sz="18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30584" y="1069619"/>
            <a:ext cx="7482832" cy="3515404"/>
            <a:chOff x="828641" y="1004716"/>
            <a:chExt cx="7482832" cy="3515404"/>
          </a:xfrm>
        </p:grpSpPr>
        <p:grpSp>
          <p:nvGrpSpPr>
            <p:cNvPr id="9" name="组合 8"/>
            <p:cNvGrpSpPr/>
            <p:nvPr/>
          </p:nvGrpSpPr>
          <p:grpSpPr>
            <a:xfrm>
              <a:off x="828641" y="1225614"/>
              <a:ext cx="1581810" cy="3076721"/>
              <a:chOff x="828641" y="1225614"/>
              <a:chExt cx="1581810" cy="3076721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1329929" y="1225614"/>
                <a:ext cx="1080522" cy="3076721"/>
                <a:chOff x="1329929" y="1225614"/>
                <a:chExt cx="1080522" cy="3076721"/>
              </a:xfrm>
            </p:grpSpPr>
            <p:sp>
              <p:nvSpPr>
                <p:cNvPr id="17" name="箭头3"/>
                <p:cNvSpPr/>
                <p:nvPr/>
              </p:nvSpPr>
              <p:spPr bwMode="gray">
                <a:xfrm flipV="1">
                  <a:off x="1329929" y="3161804"/>
                  <a:ext cx="1080000" cy="1140531"/>
                </a:xfrm>
                <a:custGeom>
                  <a:avLst/>
                  <a:gdLst>
                    <a:gd name="T0" fmla="*/ 118 w 933"/>
                    <a:gd name="T1" fmla="*/ 1044 h 1182"/>
                    <a:gd name="T2" fmla="*/ 128 w 933"/>
                    <a:gd name="T3" fmla="*/ 340 h 1182"/>
                    <a:gd name="T4" fmla="*/ 264 w 933"/>
                    <a:gd name="T5" fmla="*/ 210 h 1182"/>
                    <a:gd name="T6" fmla="*/ 720 w 933"/>
                    <a:gd name="T7" fmla="*/ 202 h 1182"/>
                    <a:gd name="T8" fmla="*/ 720 w 933"/>
                    <a:gd name="T9" fmla="*/ 320 h 1182"/>
                    <a:gd name="T10" fmla="*/ 933 w 933"/>
                    <a:gd name="T11" fmla="*/ 153 h 1182"/>
                    <a:gd name="T12" fmla="*/ 712 w 933"/>
                    <a:gd name="T13" fmla="*/ 0 h 1182"/>
                    <a:gd name="T14" fmla="*/ 714 w 933"/>
                    <a:gd name="T15" fmla="*/ 92 h 1182"/>
                    <a:gd name="T16" fmla="*/ 234 w 933"/>
                    <a:gd name="T17" fmla="*/ 94 h 1182"/>
                    <a:gd name="T18" fmla="*/ 0 w 933"/>
                    <a:gd name="T19" fmla="*/ 298 h 1182"/>
                    <a:gd name="T20" fmla="*/ 0 w 933"/>
                    <a:gd name="T21" fmla="*/ 1058 h 1182"/>
                    <a:gd name="T22" fmla="*/ 118 w 933"/>
                    <a:gd name="T23" fmla="*/ 1044 h 1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33" h="1182">
                      <a:moveTo>
                        <a:pt x="118" y="1044"/>
                      </a:moveTo>
                      <a:lnTo>
                        <a:pt x="128" y="340"/>
                      </a:lnTo>
                      <a:cubicBezTo>
                        <a:pt x="134" y="214"/>
                        <a:pt x="182" y="212"/>
                        <a:pt x="264" y="210"/>
                      </a:cubicBezTo>
                      <a:lnTo>
                        <a:pt x="720" y="202"/>
                      </a:lnTo>
                      <a:lnTo>
                        <a:pt x="720" y="320"/>
                      </a:lnTo>
                      <a:lnTo>
                        <a:pt x="933" y="153"/>
                      </a:lnTo>
                      <a:lnTo>
                        <a:pt x="712" y="0"/>
                      </a:lnTo>
                      <a:lnTo>
                        <a:pt x="714" y="92"/>
                      </a:lnTo>
                      <a:cubicBezTo>
                        <a:pt x="714" y="92"/>
                        <a:pt x="406" y="94"/>
                        <a:pt x="234" y="94"/>
                      </a:cubicBezTo>
                      <a:cubicBezTo>
                        <a:pt x="60" y="96"/>
                        <a:pt x="2" y="156"/>
                        <a:pt x="0" y="298"/>
                      </a:cubicBezTo>
                      <a:lnTo>
                        <a:pt x="0" y="1058"/>
                      </a:lnTo>
                      <a:cubicBezTo>
                        <a:pt x="20" y="1182"/>
                        <a:pt x="93" y="1170"/>
                        <a:pt x="118" y="1044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txBody>
                <a:bodyPr wrap="none" lIns="62118" tIns="31058" rIns="62118" bIns="31058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zh-CN" altLang="en-US" sz="900">
                    <a:solidFill>
                      <a:sysClr val="windowText" lastClr="000000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箭头1"/>
                <p:cNvSpPr/>
                <p:nvPr/>
              </p:nvSpPr>
              <p:spPr bwMode="gray">
                <a:xfrm>
                  <a:off x="1330451" y="1225614"/>
                  <a:ext cx="1080000" cy="1321191"/>
                </a:xfrm>
                <a:custGeom>
                  <a:avLst/>
                  <a:gdLst>
                    <a:gd name="T0" fmla="*/ 118 w 933"/>
                    <a:gd name="T1" fmla="*/ 1044 h 1182"/>
                    <a:gd name="T2" fmla="*/ 128 w 933"/>
                    <a:gd name="T3" fmla="*/ 340 h 1182"/>
                    <a:gd name="T4" fmla="*/ 264 w 933"/>
                    <a:gd name="T5" fmla="*/ 210 h 1182"/>
                    <a:gd name="T6" fmla="*/ 720 w 933"/>
                    <a:gd name="T7" fmla="*/ 202 h 1182"/>
                    <a:gd name="T8" fmla="*/ 720 w 933"/>
                    <a:gd name="T9" fmla="*/ 320 h 1182"/>
                    <a:gd name="T10" fmla="*/ 933 w 933"/>
                    <a:gd name="T11" fmla="*/ 153 h 1182"/>
                    <a:gd name="T12" fmla="*/ 712 w 933"/>
                    <a:gd name="T13" fmla="*/ 0 h 1182"/>
                    <a:gd name="T14" fmla="*/ 714 w 933"/>
                    <a:gd name="T15" fmla="*/ 92 h 1182"/>
                    <a:gd name="T16" fmla="*/ 234 w 933"/>
                    <a:gd name="T17" fmla="*/ 94 h 1182"/>
                    <a:gd name="T18" fmla="*/ 0 w 933"/>
                    <a:gd name="T19" fmla="*/ 298 h 1182"/>
                    <a:gd name="T20" fmla="*/ 0 w 933"/>
                    <a:gd name="T21" fmla="*/ 1058 h 1182"/>
                    <a:gd name="T22" fmla="*/ 118 w 933"/>
                    <a:gd name="T23" fmla="*/ 1044 h 1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33" h="1182">
                      <a:moveTo>
                        <a:pt x="118" y="1044"/>
                      </a:moveTo>
                      <a:lnTo>
                        <a:pt x="128" y="340"/>
                      </a:lnTo>
                      <a:cubicBezTo>
                        <a:pt x="134" y="214"/>
                        <a:pt x="182" y="212"/>
                        <a:pt x="264" y="210"/>
                      </a:cubicBezTo>
                      <a:lnTo>
                        <a:pt x="720" y="202"/>
                      </a:lnTo>
                      <a:lnTo>
                        <a:pt x="720" y="320"/>
                      </a:lnTo>
                      <a:lnTo>
                        <a:pt x="933" y="153"/>
                      </a:lnTo>
                      <a:lnTo>
                        <a:pt x="712" y="0"/>
                      </a:lnTo>
                      <a:lnTo>
                        <a:pt x="714" y="92"/>
                      </a:lnTo>
                      <a:cubicBezTo>
                        <a:pt x="714" y="92"/>
                        <a:pt x="406" y="94"/>
                        <a:pt x="234" y="94"/>
                      </a:cubicBezTo>
                      <a:cubicBezTo>
                        <a:pt x="60" y="96"/>
                        <a:pt x="2" y="156"/>
                        <a:pt x="0" y="298"/>
                      </a:cubicBezTo>
                      <a:lnTo>
                        <a:pt x="0" y="1058"/>
                      </a:lnTo>
                      <a:cubicBezTo>
                        <a:pt x="20" y="1182"/>
                        <a:pt x="93" y="1170"/>
                        <a:pt x="118" y="1044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txBody>
                <a:bodyPr wrap="none" lIns="62118" tIns="31058" rIns="62118" bIns="31058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zh-CN" altLang="en-US" sz="900">
                    <a:solidFill>
                      <a:sysClr val="windowText" lastClr="000000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箭头1"/>
                <p:cNvSpPr/>
                <p:nvPr/>
              </p:nvSpPr>
              <p:spPr bwMode="gray">
                <a:xfrm>
                  <a:off x="1329929" y="2157207"/>
                  <a:ext cx="1080000" cy="1291771"/>
                </a:xfrm>
                <a:custGeom>
                  <a:avLst/>
                  <a:gdLst>
                    <a:gd name="T0" fmla="*/ 118 w 933"/>
                    <a:gd name="T1" fmla="*/ 1044 h 1182"/>
                    <a:gd name="T2" fmla="*/ 128 w 933"/>
                    <a:gd name="T3" fmla="*/ 340 h 1182"/>
                    <a:gd name="T4" fmla="*/ 264 w 933"/>
                    <a:gd name="T5" fmla="*/ 210 h 1182"/>
                    <a:gd name="T6" fmla="*/ 720 w 933"/>
                    <a:gd name="T7" fmla="*/ 202 h 1182"/>
                    <a:gd name="T8" fmla="*/ 720 w 933"/>
                    <a:gd name="T9" fmla="*/ 320 h 1182"/>
                    <a:gd name="T10" fmla="*/ 933 w 933"/>
                    <a:gd name="T11" fmla="*/ 153 h 1182"/>
                    <a:gd name="T12" fmla="*/ 712 w 933"/>
                    <a:gd name="T13" fmla="*/ 0 h 1182"/>
                    <a:gd name="T14" fmla="*/ 714 w 933"/>
                    <a:gd name="T15" fmla="*/ 92 h 1182"/>
                    <a:gd name="T16" fmla="*/ 234 w 933"/>
                    <a:gd name="T17" fmla="*/ 94 h 1182"/>
                    <a:gd name="T18" fmla="*/ 0 w 933"/>
                    <a:gd name="T19" fmla="*/ 298 h 1182"/>
                    <a:gd name="T20" fmla="*/ 0 w 933"/>
                    <a:gd name="T21" fmla="*/ 1058 h 1182"/>
                    <a:gd name="T22" fmla="*/ 118 w 933"/>
                    <a:gd name="T23" fmla="*/ 1044 h 1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33" h="1182">
                      <a:moveTo>
                        <a:pt x="118" y="1044"/>
                      </a:moveTo>
                      <a:lnTo>
                        <a:pt x="128" y="340"/>
                      </a:lnTo>
                      <a:cubicBezTo>
                        <a:pt x="134" y="214"/>
                        <a:pt x="182" y="212"/>
                        <a:pt x="264" y="210"/>
                      </a:cubicBezTo>
                      <a:lnTo>
                        <a:pt x="720" y="202"/>
                      </a:lnTo>
                      <a:lnTo>
                        <a:pt x="720" y="320"/>
                      </a:lnTo>
                      <a:lnTo>
                        <a:pt x="933" y="153"/>
                      </a:lnTo>
                      <a:lnTo>
                        <a:pt x="712" y="0"/>
                      </a:lnTo>
                      <a:lnTo>
                        <a:pt x="714" y="92"/>
                      </a:lnTo>
                      <a:cubicBezTo>
                        <a:pt x="714" y="92"/>
                        <a:pt x="406" y="94"/>
                        <a:pt x="234" y="94"/>
                      </a:cubicBezTo>
                      <a:cubicBezTo>
                        <a:pt x="60" y="96"/>
                        <a:pt x="2" y="156"/>
                        <a:pt x="0" y="298"/>
                      </a:cubicBezTo>
                      <a:lnTo>
                        <a:pt x="0" y="1058"/>
                      </a:lnTo>
                      <a:cubicBezTo>
                        <a:pt x="20" y="1182"/>
                        <a:pt x="93" y="1170"/>
                        <a:pt x="118" y="1044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txBody>
                <a:bodyPr wrap="none" lIns="62118" tIns="31058" rIns="62118" bIns="31058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zh-CN" altLang="en-US" sz="900" dirty="0">
                    <a:solidFill>
                      <a:sysClr val="windowText" lastClr="000000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箭头3"/>
                <p:cNvSpPr/>
                <p:nvPr/>
              </p:nvSpPr>
              <p:spPr bwMode="gray">
                <a:xfrm flipV="1">
                  <a:off x="1329929" y="2229542"/>
                  <a:ext cx="1080000" cy="1140531"/>
                </a:xfrm>
                <a:custGeom>
                  <a:avLst/>
                  <a:gdLst>
                    <a:gd name="T0" fmla="*/ 118 w 933"/>
                    <a:gd name="T1" fmla="*/ 1044 h 1182"/>
                    <a:gd name="T2" fmla="*/ 128 w 933"/>
                    <a:gd name="T3" fmla="*/ 340 h 1182"/>
                    <a:gd name="T4" fmla="*/ 264 w 933"/>
                    <a:gd name="T5" fmla="*/ 210 h 1182"/>
                    <a:gd name="T6" fmla="*/ 720 w 933"/>
                    <a:gd name="T7" fmla="*/ 202 h 1182"/>
                    <a:gd name="T8" fmla="*/ 720 w 933"/>
                    <a:gd name="T9" fmla="*/ 320 h 1182"/>
                    <a:gd name="T10" fmla="*/ 933 w 933"/>
                    <a:gd name="T11" fmla="*/ 153 h 1182"/>
                    <a:gd name="T12" fmla="*/ 712 w 933"/>
                    <a:gd name="T13" fmla="*/ 0 h 1182"/>
                    <a:gd name="T14" fmla="*/ 714 w 933"/>
                    <a:gd name="T15" fmla="*/ 92 h 1182"/>
                    <a:gd name="T16" fmla="*/ 234 w 933"/>
                    <a:gd name="T17" fmla="*/ 94 h 1182"/>
                    <a:gd name="T18" fmla="*/ 0 w 933"/>
                    <a:gd name="T19" fmla="*/ 298 h 1182"/>
                    <a:gd name="T20" fmla="*/ 0 w 933"/>
                    <a:gd name="T21" fmla="*/ 1058 h 1182"/>
                    <a:gd name="T22" fmla="*/ 118 w 933"/>
                    <a:gd name="T23" fmla="*/ 1044 h 1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33" h="1182">
                      <a:moveTo>
                        <a:pt x="118" y="1044"/>
                      </a:moveTo>
                      <a:lnTo>
                        <a:pt x="128" y="340"/>
                      </a:lnTo>
                      <a:cubicBezTo>
                        <a:pt x="134" y="214"/>
                        <a:pt x="182" y="212"/>
                        <a:pt x="264" y="210"/>
                      </a:cubicBezTo>
                      <a:lnTo>
                        <a:pt x="720" y="202"/>
                      </a:lnTo>
                      <a:lnTo>
                        <a:pt x="720" y="320"/>
                      </a:lnTo>
                      <a:lnTo>
                        <a:pt x="933" y="153"/>
                      </a:lnTo>
                      <a:lnTo>
                        <a:pt x="712" y="0"/>
                      </a:lnTo>
                      <a:lnTo>
                        <a:pt x="714" y="92"/>
                      </a:lnTo>
                      <a:cubicBezTo>
                        <a:pt x="714" y="92"/>
                        <a:pt x="406" y="94"/>
                        <a:pt x="234" y="94"/>
                      </a:cubicBezTo>
                      <a:cubicBezTo>
                        <a:pt x="60" y="96"/>
                        <a:pt x="2" y="156"/>
                        <a:pt x="0" y="298"/>
                      </a:cubicBezTo>
                      <a:lnTo>
                        <a:pt x="0" y="1058"/>
                      </a:lnTo>
                      <a:cubicBezTo>
                        <a:pt x="20" y="1182"/>
                        <a:pt x="93" y="1170"/>
                        <a:pt x="118" y="1044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txBody>
                <a:bodyPr wrap="none" lIns="62118" tIns="31058" rIns="62118" bIns="31058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zh-CN" altLang="en-US" sz="900" dirty="0">
                    <a:solidFill>
                      <a:sysClr val="windowText" lastClr="000000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26" name="Oval 19"/>
              <p:cNvSpPr>
                <a:spLocks noChangeArrowheads="1"/>
              </p:cNvSpPr>
              <p:nvPr/>
            </p:nvSpPr>
            <p:spPr bwMode="auto">
              <a:xfrm>
                <a:off x="828641" y="2201054"/>
                <a:ext cx="1124436" cy="1125841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</a:ln>
              <a:effectLst/>
            </p:spPr>
            <p:txBody>
              <a:bodyPr lIns="62118" tIns="31058" rIns="62118" bIns="31058" anchor="ctr"/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900" b="1" kern="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现有方法</a:t>
                </a:r>
                <a:endParaRPr lang="zh-CN" altLang="en-US" sz="1900" b="1" kern="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2385826" y="1004716"/>
              <a:ext cx="5925647" cy="3515404"/>
              <a:chOff x="2305531" y="1004716"/>
              <a:chExt cx="5925647" cy="3515404"/>
            </a:xfrm>
          </p:grpSpPr>
          <p:sp>
            <p:nvSpPr>
              <p:cNvPr id="20" name="文本1"/>
              <p:cNvSpPr>
                <a:spLocks noChangeArrowheads="1"/>
              </p:cNvSpPr>
              <p:nvPr/>
            </p:nvSpPr>
            <p:spPr bwMode="gray">
              <a:xfrm>
                <a:off x="3602544" y="1069357"/>
                <a:ext cx="4628634" cy="687659"/>
              </a:xfrm>
              <a:prstGeom prst="rect">
                <a:avLst/>
              </a:prstGeom>
              <a:noFill/>
              <a:ln w="158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lIns="62118" tIns="31058" rIns="62118" bIns="31058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不能利用标签间的关联信息，性能较差</a:t>
                </a:r>
                <a:endPara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标题1"/>
              <p:cNvSpPr>
                <a:spLocks noChangeArrowheads="1"/>
              </p:cNvSpPr>
              <p:nvPr/>
            </p:nvSpPr>
            <p:spPr bwMode="gray">
              <a:xfrm>
                <a:off x="2305533" y="1004716"/>
                <a:ext cx="1296000" cy="816940"/>
              </a:xfrm>
              <a:prstGeom prst="rect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62118" tIns="31058" rIns="62118" bIns="31058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b="1" dirty="0">
                    <a:solidFill>
                      <a:sysClr val="window" lastClr="FFFFFF">
                        <a:lumMod val="9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一阶方法</a:t>
                </a:r>
                <a:endParaRPr lang="zh-CN" altLang="zh-CN" sz="1600" b="1" dirty="0">
                  <a:solidFill>
                    <a:sysClr val="window" lastClr="FFFFFF">
                      <a:lumMod val="9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标题1"/>
              <p:cNvSpPr>
                <a:spLocks noChangeArrowheads="1"/>
              </p:cNvSpPr>
              <p:nvPr/>
            </p:nvSpPr>
            <p:spPr bwMode="gray">
              <a:xfrm>
                <a:off x="2305531" y="2803692"/>
                <a:ext cx="1297013" cy="816940"/>
              </a:xfrm>
              <a:prstGeom prst="rect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62118" tIns="31058" rIns="62118" bIns="31058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b="1" dirty="0">
                    <a:solidFill>
                      <a:sysClr val="window" lastClr="FFFFFF">
                        <a:lumMod val="9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基于随机的高阶方法</a:t>
                </a:r>
                <a:endParaRPr lang="zh-CN" altLang="zh-CN" sz="1600" b="1" dirty="0">
                  <a:solidFill>
                    <a:sysClr val="window" lastClr="FFFFFF">
                      <a:lumMod val="9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标题1"/>
              <p:cNvSpPr>
                <a:spLocks noChangeArrowheads="1"/>
              </p:cNvSpPr>
              <p:nvPr/>
            </p:nvSpPr>
            <p:spPr bwMode="gray">
              <a:xfrm>
                <a:off x="2305533" y="1904204"/>
                <a:ext cx="1297012" cy="816940"/>
              </a:xfrm>
              <a:prstGeom prst="rect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62118" tIns="31058" rIns="62118" bIns="31058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b="1" dirty="0">
                    <a:solidFill>
                      <a:sysClr val="window" lastClr="FFFFFF">
                        <a:lumMod val="9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二阶方法</a:t>
                </a:r>
                <a:endParaRPr lang="zh-CN" altLang="zh-CN" sz="1600" b="1" dirty="0">
                  <a:solidFill>
                    <a:sysClr val="window" lastClr="FFFFFF">
                      <a:lumMod val="9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标题1"/>
              <p:cNvSpPr>
                <a:spLocks noChangeArrowheads="1"/>
              </p:cNvSpPr>
              <p:nvPr/>
            </p:nvSpPr>
            <p:spPr bwMode="gray">
              <a:xfrm>
                <a:off x="2305532" y="3703180"/>
                <a:ext cx="1297013" cy="816940"/>
              </a:xfrm>
              <a:prstGeom prst="rect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62118" tIns="31058" rIns="62118" bIns="31058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b="1" dirty="0">
                    <a:solidFill>
                      <a:sysClr val="window" lastClr="FFFFFF">
                        <a:lumMod val="9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基于嵌入的高阶方法</a:t>
                </a:r>
                <a:endParaRPr lang="zh-CN" altLang="zh-CN" sz="1600" b="1" dirty="0">
                  <a:solidFill>
                    <a:sysClr val="window" lastClr="FFFFFF">
                      <a:lumMod val="9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文本1">
                    <a:extLst>
                      <a:ext uri="{FF2B5EF4-FFF2-40B4-BE49-F238E27FC236}">
                        <ele attr="{773751EB-6EB3-884B-B306-9B03D49461B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3602544" y="1967054"/>
                    <a:ext cx="4628634" cy="687659"/>
                  </a:xfrm>
                  <a:prstGeom prst="rect">
                    <a:avLst/>
                  </a:prstGeom>
                  <a:noFill/>
                  <a:ln w="15875" cap="flat" cmpd="sng" algn="ctr">
                    <a:solidFill>
                      <a:schemeClr val="accent1"/>
                    </a:solidFill>
                    <a:prstDash val="solid"/>
                  </a:ln>
                  <a:effectLst/>
                </p:spPr>
                <p:txBody>
                  <a:bodyPr lIns="62118" tIns="31058" rIns="62118" bIns="31058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fontAlgn="base">
                      <a:lnSpc>
                        <a:spcPct val="12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需要生成</a:t>
                    </a:r>
                    <a:r>
                      <a:rPr lang="en-US" altLang="zh-C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O(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2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)</m:t>
                        </m:r>
                      </m:oMath>
                    </a14:m>
                    <a:r>
                      <a: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个独立的二分类器，当</a:t>
                    </a:r>
                    <a14:m>
                      <m:oMath xmlns:m="http://schemas.openxmlformats.org/officeDocument/2006/math">
                        <m:r>
                          <a:rPr lang="en-US" altLang="zh-CN" sz="1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  <m:r>
                          <a:rPr lang="zh-CN" altLang="en-US" sz="1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较大</m:t>
                        </m:r>
                      </m:oMath>
                    </a14:m>
                    <a:r>
                      <a: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时代价过高；</a:t>
                    </a:r>
                    <a:endParaRPr lang="en-US" altLang="zh-CN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  <a:p>
                    <a:pPr fontAlgn="base">
                      <a:lnSpc>
                        <a:spcPct val="12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大量的标签对之间实际上不存在关联信息，引入噪声</a:t>
                    </a:r>
                    <a:endParaRPr lang="zh-CN" altLang="zh-CN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mc:Choice>
            <mc:Fallback>
              <p:sp>
                <p:nvSpPr>
                  <p:cNvPr id="35" name="文本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gray">
                  <a:xfrm>
                    <a:off x="3602544" y="1967054"/>
                    <a:ext cx="4628634" cy="687659"/>
                  </a:xfrm>
                  <a:prstGeom prst="rect">
                    <a:avLst/>
                  </a:prstGeom>
                  <a:blipFill rotWithShape="1">
                    <a:blip r:embed="rId1"/>
                    <a:stretch>
                      <a:fillRect l="-524"/>
                    </a:stretch>
                  </a:blipFill>
                  <a:ln w="15875" cap="flat" cmpd="sng" algn="ctr">
                    <a:solidFill>
                      <a:schemeClr val="accent1"/>
                    </a:solidFill>
                    <a:prstDash val="solid"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  <p:sp>
            <p:nvSpPr>
              <p:cNvPr id="36" name="文本1"/>
              <p:cNvSpPr>
                <a:spLocks noChangeArrowheads="1"/>
              </p:cNvSpPr>
              <p:nvPr/>
            </p:nvSpPr>
            <p:spPr bwMode="gray">
              <a:xfrm>
                <a:off x="3602544" y="3767820"/>
                <a:ext cx="4628634" cy="687659"/>
              </a:xfrm>
              <a:prstGeom prst="rect">
                <a:avLst/>
              </a:prstGeom>
              <a:noFill/>
              <a:ln w="158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lIns="62118" tIns="31058" rIns="62118" bIns="31058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我认为这会是未来的发展方向；然而这种方法需要大量的训练数据、模型架构设计与调参，且需要模型自动地去发现数据中隐藏的关联信息，训练难度较大，目前的算法只能说差强人意</a:t>
                </a:r>
                <a:endPara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文本1"/>
              <p:cNvSpPr>
                <a:spLocks noChangeArrowheads="1"/>
              </p:cNvSpPr>
              <p:nvPr/>
            </p:nvSpPr>
            <p:spPr bwMode="gray">
              <a:xfrm>
                <a:off x="3602544" y="2868332"/>
                <a:ext cx="4628634" cy="687659"/>
              </a:xfrm>
              <a:prstGeom prst="rect">
                <a:avLst/>
              </a:prstGeom>
              <a:noFill/>
              <a:ln w="158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lIns="62118" tIns="31058" rIns="62118" bIns="31058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随机生成的标签链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标签集合中会包含噪声</a:t>
                </a:r>
                <a:endPara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ransition spd="slow" advTm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1829343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</a:rPr>
              <a:t>绪论</a:t>
            </a:r>
            <a:r>
              <a:rPr lang="en-US" altLang="zh-CN" sz="2400" b="1" dirty="0">
                <a:solidFill>
                  <a:schemeClr val="accent1"/>
                </a:solidFill>
              </a:rPr>
              <a:t>|</a:t>
            </a:r>
            <a:r>
              <a:rPr lang="zh-CN" altLang="en-US" sz="1800" b="1" dirty="0">
                <a:solidFill>
                  <a:schemeClr val="accent1"/>
                </a:solidFill>
              </a:rPr>
              <a:t>研究动机</a:t>
            </a:r>
            <a:endParaRPr lang="zh-CN" altLang="en-US" sz="18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163791" y="1154246"/>
            <a:ext cx="6816417" cy="2465148"/>
            <a:chOff x="1303093" y="1003969"/>
            <a:chExt cx="6816417" cy="2465148"/>
          </a:xfrm>
        </p:grpSpPr>
        <p:sp>
          <p:nvSpPr>
            <p:cNvPr id="23" name="任意形状 10"/>
            <p:cNvSpPr/>
            <p:nvPr/>
          </p:nvSpPr>
          <p:spPr>
            <a:xfrm rot="21600000">
              <a:off x="1672953" y="1003969"/>
              <a:ext cx="6446557" cy="739721"/>
            </a:xfrm>
            <a:custGeom>
              <a:avLst/>
              <a:gdLst>
                <a:gd name="connsiteX0" fmla="*/ 0 w 6446557"/>
                <a:gd name="connsiteY0" fmla="*/ 0 h 739719"/>
                <a:gd name="connsiteX1" fmla="*/ 6076698 w 6446557"/>
                <a:gd name="connsiteY1" fmla="*/ 0 h 739719"/>
                <a:gd name="connsiteX2" fmla="*/ 6446557 w 6446557"/>
                <a:gd name="connsiteY2" fmla="*/ 369860 h 739719"/>
                <a:gd name="connsiteX3" fmla="*/ 6076698 w 6446557"/>
                <a:gd name="connsiteY3" fmla="*/ 739719 h 739719"/>
                <a:gd name="connsiteX4" fmla="*/ 0 w 6446557"/>
                <a:gd name="connsiteY4" fmla="*/ 739719 h 739719"/>
                <a:gd name="connsiteX5" fmla="*/ 0 w 6446557"/>
                <a:gd name="connsiteY5" fmla="*/ 0 h 739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46557" h="739719">
                  <a:moveTo>
                    <a:pt x="6446557" y="739718"/>
                  </a:moveTo>
                  <a:lnTo>
                    <a:pt x="369859" y="739718"/>
                  </a:lnTo>
                  <a:lnTo>
                    <a:pt x="0" y="369859"/>
                  </a:lnTo>
                  <a:lnTo>
                    <a:pt x="369859" y="1"/>
                  </a:lnTo>
                  <a:lnTo>
                    <a:pt x="6446557" y="1"/>
                  </a:lnTo>
                  <a:lnTo>
                    <a:pt x="6446557" y="73971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11126" tIns="60961" rIns="113792" bIns="60961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dirty="0"/>
                <a:t>频繁共同出现的标签极有可能正相关</a:t>
              </a:r>
              <a:endParaRPr lang="zh-CN" altLang="en-US" sz="1600" kern="1200" dirty="0"/>
            </a:p>
          </p:txBody>
        </p:sp>
        <p:sp>
          <p:nvSpPr>
            <p:cNvPr id="24" name="椭圆 23"/>
            <p:cNvSpPr/>
            <p:nvPr/>
          </p:nvSpPr>
          <p:spPr>
            <a:xfrm>
              <a:off x="1303093" y="1003970"/>
              <a:ext cx="739719" cy="73971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任意形状 12"/>
            <p:cNvSpPr/>
            <p:nvPr/>
          </p:nvSpPr>
          <p:spPr>
            <a:xfrm>
              <a:off x="1672953" y="2729397"/>
              <a:ext cx="6446557" cy="739720"/>
            </a:xfrm>
            <a:custGeom>
              <a:avLst/>
              <a:gdLst>
                <a:gd name="connsiteX0" fmla="*/ 0 w 6446557"/>
                <a:gd name="connsiteY0" fmla="*/ 0 h 739719"/>
                <a:gd name="connsiteX1" fmla="*/ 6076698 w 6446557"/>
                <a:gd name="connsiteY1" fmla="*/ 0 h 739719"/>
                <a:gd name="connsiteX2" fmla="*/ 6446557 w 6446557"/>
                <a:gd name="connsiteY2" fmla="*/ 369860 h 739719"/>
                <a:gd name="connsiteX3" fmla="*/ 6076698 w 6446557"/>
                <a:gd name="connsiteY3" fmla="*/ 739719 h 739719"/>
                <a:gd name="connsiteX4" fmla="*/ 0 w 6446557"/>
                <a:gd name="connsiteY4" fmla="*/ 739719 h 739719"/>
                <a:gd name="connsiteX5" fmla="*/ 0 w 6446557"/>
                <a:gd name="connsiteY5" fmla="*/ 0 h 739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46557" h="739719">
                  <a:moveTo>
                    <a:pt x="6446557" y="739718"/>
                  </a:moveTo>
                  <a:lnTo>
                    <a:pt x="369859" y="739718"/>
                  </a:lnTo>
                  <a:lnTo>
                    <a:pt x="0" y="369859"/>
                  </a:lnTo>
                  <a:lnTo>
                    <a:pt x="369859" y="1"/>
                  </a:lnTo>
                  <a:lnTo>
                    <a:pt x="6446557" y="1"/>
                  </a:lnTo>
                  <a:lnTo>
                    <a:pt x="6446557" y="73971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11126" tIns="60960" rIns="113792" bIns="60961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dirty="0"/>
                <a:t>如何高效地找到频繁共现的标签？频繁项集挖掘！</a:t>
              </a:r>
              <a:endParaRPr lang="zh-CN" altLang="en-US" sz="1600" dirty="0"/>
            </a:p>
          </p:txBody>
        </p:sp>
        <p:sp>
          <p:nvSpPr>
            <p:cNvPr id="27" name="椭圆 26"/>
            <p:cNvSpPr/>
            <p:nvPr/>
          </p:nvSpPr>
          <p:spPr>
            <a:xfrm>
              <a:off x="1303093" y="2729397"/>
              <a:ext cx="739719" cy="73971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</p:spTree>
  </p:cSld>
  <p:clrMapOvr>
    <a:masterClrMapping/>
  </p:clrMapOvr>
  <p:transition spd="slow" advTm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梯形 34"/>
          <p:cNvSpPr/>
          <p:nvPr/>
        </p:nvSpPr>
        <p:spPr>
          <a:xfrm rot="16200000">
            <a:off x="5584648" y="-338488"/>
            <a:ext cx="1718803" cy="5399903"/>
          </a:xfrm>
          <a:prstGeom prst="trapezoid">
            <a:avLst>
              <a:gd name="adj" fmla="val 16935"/>
            </a:avLst>
          </a:prstGeom>
          <a:solidFill>
            <a:srgbClr val="07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37" name="梯形 36"/>
          <p:cNvSpPr/>
          <p:nvPr/>
        </p:nvSpPr>
        <p:spPr>
          <a:xfrm rot="5400000">
            <a:off x="998730" y="477602"/>
            <a:ext cx="1758050" cy="3755509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27" name="文本框 2"/>
          <p:cNvSpPr txBox="1"/>
          <p:nvPr/>
        </p:nvSpPr>
        <p:spPr>
          <a:xfrm>
            <a:off x="2796809" y="1917123"/>
            <a:ext cx="872675" cy="90024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Part</a:t>
            </a:r>
            <a:r>
              <a:rPr lang="en-US" altLang="zh-CN" sz="5400" b="1" dirty="0">
                <a:solidFill>
                  <a:schemeClr val="bg1"/>
                </a:solidFill>
              </a:rPr>
              <a:t>3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170626" y="2055622"/>
            <a:ext cx="1985159" cy="6232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算法原理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pic>
        <p:nvPicPr>
          <p:cNvPr id="13" name="Picture 1" descr="E:\毕设2018\答辩\校徽.png"/>
          <p:cNvPicPr>
            <a:picLocks noChangeAspect="1" noChangeArrowheads="1"/>
          </p:cNvPicPr>
          <p:nvPr/>
        </p:nvPicPr>
        <p:blipFill>
          <a:blip r:embed="rId1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15410" y="1300386"/>
            <a:ext cx="1366283" cy="1366283"/>
          </a:xfrm>
          <a:prstGeom prst="rect">
            <a:avLst/>
          </a:prstGeom>
          <a:noFill/>
        </p:spPr>
      </p:pic>
      <p:grpSp>
        <p:nvGrpSpPr>
          <p:cNvPr id="2" name="组合 1"/>
          <p:cNvGrpSpPr/>
          <p:nvPr/>
        </p:nvGrpSpPr>
        <p:grpSpPr>
          <a:xfrm>
            <a:off x="6894000" y="1904212"/>
            <a:ext cx="1569661" cy="902287"/>
            <a:chOff x="6894298" y="2031845"/>
            <a:chExt cx="1569661" cy="902287"/>
          </a:xfrm>
        </p:grpSpPr>
        <p:sp>
          <p:nvSpPr>
            <p:cNvPr id="32" name="矩形 31"/>
            <p:cNvSpPr/>
            <p:nvPr/>
          </p:nvSpPr>
          <p:spPr>
            <a:xfrm>
              <a:off x="6894298" y="2031845"/>
              <a:ext cx="15696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dirty="0">
                  <a:solidFill>
                    <a:schemeClr val="bg1"/>
                  </a:solidFill>
                </a:rPr>
                <a:t>3-1 </a:t>
              </a:r>
              <a:r>
                <a:rPr kumimoji="1" lang="zh-CN" altLang="en-US" dirty="0">
                  <a:solidFill>
                    <a:schemeClr val="bg1"/>
                  </a:solidFill>
                </a:rPr>
                <a:t>频繁项集挖掘</a:t>
              </a:r>
              <a:endParaRPr lang="zh-CN" altLang="en-US" dirty="0">
                <a:solidFill>
                  <a:schemeClr val="bg1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894299" y="2322232"/>
              <a:ext cx="15696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3-2 </a:t>
              </a:r>
              <a:r>
                <a:rPr lang="zh-CN" altLang="en-US" dirty="0">
                  <a:solidFill>
                    <a:schemeClr val="bg1"/>
                  </a:solidFill>
                </a:rPr>
                <a:t>标签空间增强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894298" y="2626355"/>
              <a:ext cx="15696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3-3 </a:t>
              </a:r>
              <a:r>
                <a:rPr lang="zh-CN" altLang="en-US" dirty="0">
                  <a:solidFill>
                    <a:schemeClr val="bg1"/>
                  </a:solidFill>
                </a:rPr>
                <a:t>算法特点分析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spd="slow" advTm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815784" y="834354"/>
            <a:ext cx="3828585" cy="166478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928734" y="3610330"/>
            <a:ext cx="1535150" cy="130046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317928" y="3820310"/>
            <a:ext cx="2763999" cy="109048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97000" y="1370013"/>
          <a:ext cx="873048" cy="937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24"/>
                <a:gridCol w="436524"/>
              </a:tblGrid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b="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体育</a:t>
                      </a:r>
                      <a:endParaRPr kumimoji="1" lang="zh-CN" altLang="en-US" sz="800" b="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明星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八卦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×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金融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×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2" name="矩形 81"/>
          <p:cNvSpPr>
            <a:spLocks noChangeArrowheads="1"/>
          </p:cNvSpPr>
          <p:nvPr/>
        </p:nvSpPr>
        <p:spPr bwMode="auto">
          <a:xfrm>
            <a:off x="476188" y="177842"/>
            <a:ext cx="2887325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算法原理</a:t>
            </a:r>
            <a:r>
              <a:rPr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|</a:t>
            </a:r>
            <a:r>
              <a:rPr lang="zh-CN" altLang="en-US" sz="1800" b="1" dirty="0">
                <a:solidFill>
                  <a:schemeClr val="accent1"/>
                </a:solidFill>
                <a:latin typeface="Arial" panose="020B0604020202020204" pitchFamily="34" charset="0"/>
              </a:rPr>
              <a:t>频繁项集挖掘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83" name="等腰三角形 82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2267878" y="1370013"/>
          <a:ext cx="873048" cy="937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24"/>
                <a:gridCol w="436524"/>
              </a:tblGrid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b="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体育</a:t>
                      </a:r>
                      <a:endParaRPr kumimoji="1" lang="zh-CN" altLang="en-US" sz="800" b="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明星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八卦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金融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×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3438756" y="1370013"/>
          <a:ext cx="873048" cy="937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24"/>
                <a:gridCol w="436524"/>
              </a:tblGrid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b="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体育</a:t>
                      </a:r>
                      <a:endParaRPr kumimoji="1" lang="zh-CN" altLang="en-US" sz="800" b="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明星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八卦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×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金融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066577" y="959005"/>
            <a:ext cx="1000113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训练数据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箭头: 右 10"/>
          <p:cNvSpPr/>
          <p:nvPr/>
        </p:nvSpPr>
        <p:spPr>
          <a:xfrm>
            <a:off x="4479076" y="4163497"/>
            <a:ext cx="1233846" cy="30267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386038" y="3815615"/>
            <a:ext cx="1419922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频繁项集挖掘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6207563" y="4230355"/>
          <a:ext cx="436524" cy="468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24"/>
              </a:tblGrid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b="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体育</a:t>
                      </a:r>
                      <a:endParaRPr kumimoji="1" lang="zh-CN" altLang="en-US" sz="800" b="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明星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" name="箭头: 下 21"/>
          <p:cNvSpPr/>
          <p:nvPr/>
        </p:nvSpPr>
        <p:spPr>
          <a:xfrm>
            <a:off x="2553214" y="2740535"/>
            <a:ext cx="293429" cy="86979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2750634" y="3025698"/>
            <a:ext cx="1457092" cy="34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转变为项集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1607645" y="4131235"/>
          <a:ext cx="436524" cy="468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24"/>
              </a:tblGrid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b="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体育</a:t>
                      </a:r>
                      <a:endParaRPr kumimoji="1" lang="zh-CN" altLang="en-US" sz="800" b="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明星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2212118" y="4113198"/>
          <a:ext cx="436524" cy="702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24"/>
              </a:tblGrid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b="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体育</a:t>
                      </a:r>
                      <a:endParaRPr kumimoji="1" lang="zh-CN" altLang="en-US" sz="800" b="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明星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八卦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2936946" y="4116917"/>
          <a:ext cx="436524" cy="702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24"/>
              </a:tblGrid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b="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体育</a:t>
                      </a:r>
                      <a:endParaRPr kumimoji="1" lang="zh-CN" altLang="en-US" sz="800" b="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明星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金融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6081133" y="3754244"/>
            <a:ext cx="1219200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频繁项集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4" grpId="0" animBg="1"/>
      <p:bldP spid="37" grpId="0" animBg="1"/>
      <p:bldP spid="9" grpId="0"/>
      <p:bldP spid="11" grpId="0" animBg="1"/>
      <p:bldP spid="15" grpId="0"/>
      <p:bldP spid="22" grpId="0" animBg="1"/>
      <p:bldP spid="25" grpId="0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815784" y="812719"/>
            <a:ext cx="3828585" cy="166478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962502" y="3266113"/>
            <a:ext cx="1535150" cy="130046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97000" y="1370013"/>
          <a:ext cx="873048" cy="937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24"/>
                <a:gridCol w="436524"/>
              </a:tblGrid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b="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体育</a:t>
                      </a:r>
                      <a:endParaRPr kumimoji="1" lang="zh-CN" altLang="en-US" sz="800" b="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明星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八卦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×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金融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×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2" name="矩形 81"/>
          <p:cNvSpPr>
            <a:spLocks noChangeArrowheads="1"/>
          </p:cNvSpPr>
          <p:nvPr/>
        </p:nvSpPr>
        <p:spPr bwMode="auto">
          <a:xfrm>
            <a:off x="476188" y="177842"/>
            <a:ext cx="3579822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算法原理</a:t>
            </a:r>
            <a:r>
              <a:rPr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|</a:t>
            </a:r>
            <a:r>
              <a:rPr lang="zh-CN" altLang="en-US" sz="1800" b="1" dirty="0">
                <a:solidFill>
                  <a:schemeClr val="accent1"/>
                </a:solidFill>
                <a:latin typeface="Arial" panose="020B0604020202020204" pitchFamily="34" charset="0"/>
              </a:rPr>
              <a:t>标签空间增强：训练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83" name="等腰三角形 82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2267878" y="1370013"/>
          <a:ext cx="873048" cy="937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24"/>
                <a:gridCol w="436524"/>
              </a:tblGrid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b="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体育</a:t>
                      </a:r>
                      <a:endParaRPr kumimoji="1" lang="zh-CN" altLang="en-US" sz="800" b="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明星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八卦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金融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×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3438756" y="1370013"/>
          <a:ext cx="873048" cy="937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24"/>
                <a:gridCol w="436524"/>
              </a:tblGrid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b="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体育</a:t>
                      </a:r>
                      <a:endParaRPr kumimoji="1" lang="zh-CN" altLang="en-US" sz="800" b="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明星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八卦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×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金融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066577" y="959005"/>
            <a:ext cx="1000113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训练数据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2172765" y="3770733"/>
          <a:ext cx="436524" cy="468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24"/>
              </a:tblGrid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b="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体育</a:t>
                      </a:r>
                      <a:endParaRPr kumimoji="1" lang="zh-CN" altLang="en-US" sz="800" b="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明星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2007339" y="3322293"/>
            <a:ext cx="1219200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频繁项集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942199" y="1799063"/>
            <a:ext cx="4120027" cy="2178205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17" name="表格 17"/>
          <p:cNvGraphicFramePr>
            <a:graphicFrameLocks noGrp="1"/>
          </p:cNvGraphicFramePr>
          <p:nvPr/>
        </p:nvGraphicFramePr>
        <p:xfrm>
          <a:off x="5219410" y="2388059"/>
          <a:ext cx="1046038" cy="140055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23019"/>
                <a:gridCol w="523019"/>
              </a:tblGrid>
              <a:tr h="224957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b="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体育</a:t>
                      </a:r>
                      <a:endParaRPr kumimoji="1" lang="zh-CN" altLang="en-US" sz="800" b="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224957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明星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224957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八卦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×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224957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金融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×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444794"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71F65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体育</a:t>
                      </a:r>
                      <a:r>
                        <a:rPr kumimoji="1" lang="en-US" altLang="zh-CN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71F65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kumimoji="1" lang="en-US" altLang="zh-CN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71F65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71F65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明星</a:t>
                      </a:r>
                      <a:endParaRPr kumimoji="1" lang="zh-CN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71F65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71F65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71F65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38" name="表格 17"/>
          <p:cNvGraphicFramePr>
            <a:graphicFrameLocks noGrp="1"/>
          </p:cNvGraphicFramePr>
          <p:nvPr/>
        </p:nvGraphicFramePr>
        <p:xfrm>
          <a:off x="6466398" y="2381797"/>
          <a:ext cx="1046038" cy="140055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23019"/>
                <a:gridCol w="523019"/>
              </a:tblGrid>
              <a:tr h="224957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b="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体育</a:t>
                      </a:r>
                      <a:endParaRPr kumimoji="1" lang="zh-CN" altLang="en-US" sz="800" b="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224957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明星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224957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八卦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×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224957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金融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×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444794"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71F65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体育</a:t>
                      </a:r>
                      <a:r>
                        <a:rPr kumimoji="1" lang="en-US" altLang="zh-CN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71F65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kumimoji="1" lang="en-US" altLang="zh-CN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71F65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71F65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明星</a:t>
                      </a:r>
                      <a:endParaRPr kumimoji="1" lang="zh-CN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71F65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71F65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71F65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40" name="表格 17"/>
          <p:cNvGraphicFramePr>
            <a:graphicFrameLocks noGrp="1"/>
          </p:cNvGraphicFramePr>
          <p:nvPr/>
        </p:nvGraphicFramePr>
        <p:xfrm>
          <a:off x="7764312" y="2390930"/>
          <a:ext cx="1046038" cy="140055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23019"/>
                <a:gridCol w="523019"/>
              </a:tblGrid>
              <a:tr h="224957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b="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体育</a:t>
                      </a:r>
                      <a:endParaRPr kumimoji="1" lang="zh-CN" altLang="en-US" sz="800" b="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224957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明星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224957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八卦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×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224957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金融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×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444794"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71F65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体育</a:t>
                      </a:r>
                      <a:r>
                        <a:rPr kumimoji="1" lang="en-US" altLang="zh-CN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71F65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kumimoji="1" lang="en-US" altLang="zh-CN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71F65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71F65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明星</a:t>
                      </a:r>
                      <a:endParaRPr kumimoji="1" lang="zh-CN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71F65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71F65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71F65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55" name="直接连接符 54"/>
          <p:cNvCxnSpPr>
            <a:stCxn id="34" idx="0"/>
          </p:cNvCxnSpPr>
          <p:nvPr/>
        </p:nvCxnSpPr>
        <p:spPr>
          <a:xfrm flipV="1">
            <a:off x="2730077" y="2735870"/>
            <a:ext cx="0" cy="530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3094763" y="2533683"/>
            <a:ext cx="1503443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标签空间增强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5132829" y="1925840"/>
            <a:ext cx="1219200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增强标签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62" name="连接符: 肘形 61"/>
          <p:cNvCxnSpPr>
            <a:stCxn id="20" idx="2"/>
            <a:endCxn id="28" idx="1"/>
          </p:cNvCxnSpPr>
          <p:nvPr/>
        </p:nvCxnSpPr>
        <p:spPr>
          <a:xfrm rot="16200000" flipH="1">
            <a:off x="3630807" y="1576773"/>
            <a:ext cx="410663" cy="22121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4" grpId="0" animBg="1"/>
      <p:bldP spid="9" grpId="0"/>
      <p:bldP spid="27" grpId="0"/>
      <p:bldP spid="28" grpId="0" animBg="1"/>
      <p:bldP spid="57" grpId="0"/>
      <p:bldP spid="6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 81"/>
          <p:cNvSpPr>
            <a:spLocks noChangeArrowheads="1"/>
          </p:cNvSpPr>
          <p:nvPr/>
        </p:nvSpPr>
        <p:spPr bwMode="auto">
          <a:xfrm>
            <a:off x="476188" y="177842"/>
            <a:ext cx="3698444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算法原理</a:t>
            </a:r>
            <a:r>
              <a:rPr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|</a:t>
            </a:r>
            <a:r>
              <a:rPr lang="zh-CN" altLang="en-US" sz="1800" b="1" dirty="0">
                <a:solidFill>
                  <a:schemeClr val="accent1"/>
                </a:solidFill>
                <a:latin typeface="Arial" panose="020B0604020202020204" pitchFamily="34" charset="0"/>
              </a:rPr>
              <a:t>标签空间增强：预测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83" name="等腰三角形 82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334300" y="371708"/>
            <a:ext cx="1783788" cy="2148478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17" name="表格 17"/>
          <p:cNvGraphicFramePr>
            <a:graphicFrameLocks noGrp="1"/>
          </p:cNvGraphicFramePr>
          <p:nvPr/>
        </p:nvGraphicFramePr>
        <p:xfrm>
          <a:off x="6535250" y="930976"/>
          <a:ext cx="1046038" cy="140055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23019"/>
                <a:gridCol w="523019"/>
              </a:tblGrid>
              <a:tr h="224957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b="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体育</a:t>
                      </a:r>
                      <a:endParaRPr kumimoji="1" lang="zh-CN" altLang="en-US" sz="800" b="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224957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明星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×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224957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八卦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×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224957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金融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×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444794"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71F65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体育</a:t>
                      </a:r>
                      <a:r>
                        <a:rPr kumimoji="1" lang="en-US" altLang="zh-CN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71F65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kumimoji="1" lang="en-US" altLang="zh-CN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71F65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71F65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明星</a:t>
                      </a:r>
                      <a:endParaRPr kumimoji="1" lang="zh-CN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71F65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71F65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71F65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835" y="771063"/>
            <a:ext cx="3766730" cy="1862714"/>
          </a:xfrm>
          <a:prstGeom prst="rect">
            <a:avLst/>
          </a:prstGeom>
        </p:spPr>
      </p:pic>
      <p:sp>
        <p:nvSpPr>
          <p:cNvPr id="2" name="箭头: 右 1"/>
          <p:cNvSpPr/>
          <p:nvPr/>
        </p:nvSpPr>
        <p:spPr>
          <a:xfrm>
            <a:off x="4923684" y="1405054"/>
            <a:ext cx="959005" cy="29736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994308" y="1092820"/>
            <a:ext cx="817756" cy="34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预测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60273" y="512956"/>
            <a:ext cx="1360449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增强标签空间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箭头: 下 6"/>
          <p:cNvSpPr/>
          <p:nvPr/>
        </p:nvSpPr>
        <p:spPr>
          <a:xfrm>
            <a:off x="7128894" y="2578864"/>
            <a:ext cx="275063" cy="47387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384284" y="2571131"/>
            <a:ext cx="550127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解码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374531" y="3126047"/>
            <a:ext cx="1630502" cy="168291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29" name="表格 17"/>
          <p:cNvGraphicFramePr>
            <a:graphicFrameLocks noGrp="1"/>
          </p:cNvGraphicFramePr>
          <p:nvPr/>
        </p:nvGraphicFramePr>
        <p:xfrm>
          <a:off x="6605875" y="3685315"/>
          <a:ext cx="1046038" cy="9372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23019"/>
                <a:gridCol w="523019"/>
              </a:tblGrid>
              <a:tr h="224957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b="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体育</a:t>
                      </a:r>
                      <a:endParaRPr kumimoji="1" lang="zh-CN" altLang="en-US" sz="800" b="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224957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明星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224957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八卦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×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224957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金融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0" name="文本框 29"/>
          <p:cNvSpPr txBox="1"/>
          <p:nvPr/>
        </p:nvSpPr>
        <p:spPr>
          <a:xfrm>
            <a:off x="6530898" y="3267295"/>
            <a:ext cx="1360449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原始标签空间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94835" y="3126047"/>
            <a:ext cx="3766730" cy="1183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解码规则为：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若某项集对应的标签预测为正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则该项集对应的所有原始标签均预测为正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否则不做修正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" grpId="0" animBg="1"/>
      <p:bldP spid="3" grpId="0"/>
      <p:bldP spid="6" grpId="0"/>
      <p:bldP spid="7" grpId="0" animBg="1"/>
      <p:bldP spid="8" grpId="0"/>
      <p:bldP spid="26" grpId="0" animBg="1"/>
      <p:bldP spid="30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 81"/>
          <p:cNvSpPr>
            <a:spLocks noChangeArrowheads="1"/>
          </p:cNvSpPr>
          <p:nvPr/>
        </p:nvSpPr>
        <p:spPr bwMode="auto">
          <a:xfrm>
            <a:off x="476188" y="177842"/>
            <a:ext cx="3118157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算法原理</a:t>
            </a:r>
            <a:r>
              <a:rPr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|</a:t>
            </a:r>
            <a:r>
              <a:rPr lang="zh-CN" altLang="en-US" sz="1800" b="1" dirty="0">
                <a:solidFill>
                  <a:schemeClr val="accent1"/>
                </a:solidFill>
                <a:latin typeface="Arial" panose="020B0604020202020204" pitchFamily="34" charset="0"/>
              </a:rPr>
              <a:t>算法全过程示意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83" name="等腰三角形 82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6508" y="786027"/>
            <a:ext cx="7025268" cy="3918028"/>
          </a:xfrm>
          <a:prstGeom prst="rect">
            <a:avLst/>
          </a:prstGeom>
        </p:spPr>
      </p:pic>
    </p:spTree>
  </p:cSld>
  <p:clrMapOvr>
    <a:masterClrMapping/>
  </p:clrMapOvr>
  <p:transition spd="slow" advTm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476188" y="177842"/>
            <a:ext cx="2887325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lvl="0"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算法原理</a:t>
            </a:r>
            <a:r>
              <a:rPr lang="en-US" altLang="zh-CN" sz="2400" b="1" dirty="0">
                <a:solidFill>
                  <a:srgbClr val="071F65"/>
                </a:solidFill>
                <a:latin typeface="Arial" panose="020B0604020202020204"/>
                <a:ea typeface="微软雅黑" panose="020B0503020204020204" pitchFamily="34" charset="-122"/>
              </a:rPr>
              <a:t>|</a:t>
            </a:r>
            <a:r>
              <a:rPr lang="zh-CN" altLang="en-US" sz="1800" b="1" dirty="0">
                <a:solidFill>
                  <a:srgbClr val="071F65"/>
                </a:solidFill>
                <a:latin typeface="Arial" panose="020B0604020202020204"/>
                <a:ea typeface="微软雅黑" panose="020B0503020204020204" pitchFamily="34" charset="-122"/>
              </a:rPr>
              <a:t>算法特点分析</a:t>
            </a:r>
            <a:endParaRPr lang="zh-CN" altLang="en-US" sz="1800" b="1" dirty="0">
              <a:solidFill>
                <a:srgbClr val="071F65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等腰三角形 18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1264725" y="1918096"/>
            <a:ext cx="795397" cy="518570"/>
          </a:xfrm>
          <a:prstGeom prst="line">
            <a:avLst/>
          </a:prstGeom>
          <a:ln w="28575">
            <a:solidFill>
              <a:srgbClr val="9090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1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8604"/>
          <a:stretch>
            <a:fillRect/>
          </a:stretch>
        </p:blipFill>
        <p:spPr>
          <a:xfrm>
            <a:off x="0" y="1688547"/>
            <a:ext cx="1217495" cy="2368933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2159367" y="1189973"/>
            <a:ext cx="5973579" cy="3366081"/>
            <a:chOff x="2109748" y="1006996"/>
            <a:chExt cx="5973579" cy="3366081"/>
          </a:xfrm>
        </p:grpSpPr>
        <p:sp>
          <p:nvSpPr>
            <p:cNvPr id="4" name="任意形状 3"/>
            <p:cNvSpPr/>
            <p:nvPr/>
          </p:nvSpPr>
          <p:spPr>
            <a:xfrm>
              <a:off x="2577647" y="1006996"/>
              <a:ext cx="5505680" cy="935800"/>
            </a:xfrm>
            <a:custGeom>
              <a:avLst/>
              <a:gdLst>
                <a:gd name="connsiteX0" fmla="*/ 0 w 5505680"/>
                <a:gd name="connsiteY0" fmla="*/ 0 h 935798"/>
                <a:gd name="connsiteX1" fmla="*/ 5037781 w 5505680"/>
                <a:gd name="connsiteY1" fmla="*/ 0 h 935798"/>
                <a:gd name="connsiteX2" fmla="*/ 5505680 w 5505680"/>
                <a:gd name="connsiteY2" fmla="*/ 467899 h 935798"/>
                <a:gd name="connsiteX3" fmla="*/ 5037781 w 5505680"/>
                <a:gd name="connsiteY3" fmla="*/ 935798 h 935798"/>
                <a:gd name="connsiteX4" fmla="*/ 0 w 5505680"/>
                <a:gd name="connsiteY4" fmla="*/ 935798 h 935798"/>
                <a:gd name="connsiteX5" fmla="*/ 0 w 5505680"/>
                <a:gd name="connsiteY5" fmla="*/ 0 h 935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05680" h="935798">
                  <a:moveTo>
                    <a:pt x="5505680" y="935797"/>
                  </a:moveTo>
                  <a:lnTo>
                    <a:pt x="467899" y="935797"/>
                  </a:lnTo>
                  <a:lnTo>
                    <a:pt x="0" y="467899"/>
                  </a:lnTo>
                  <a:lnTo>
                    <a:pt x="467899" y="1"/>
                  </a:lnTo>
                  <a:lnTo>
                    <a:pt x="5505680" y="1"/>
                  </a:lnTo>
                  <a:lnTo>
                    <a:pt x="5505680" y="935797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6610" tIns="53341" rIns="99568" bIns="53340" numCol="1" spcCol="1270" anchor="ctr" anchorCtr="0">
              <a:noAutofit/>
            </a:bodyPr>
            <a:lstStyle/>
            <a:p>
              <a:pPr lvl="0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>
                  <a:solidFill>
                    <a:schemeClr val="tx1"/>
                  </a:solidFill>
                </a:rPr>
                <a:t>该算法是一种元级别的算法，可以与大多数已有的标签分类算法搭配使用，并提升它们的性能</a:t>
              </a:r>
              <a:endParaRPr lang="zh-CN" altLang="en-US" sz="1600" kern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109748" y="1006997"/>
              <a:ext cx="935798" cy="9357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 dirty="0"/>
            </a:p>
          </p:txBody>
        </p:sp>
        <p:sp>
          <p:nvSpPr>
            <p:cNvPr id="6" name="任意形状 5"/>
            <p:cNvSpPr/>
            <p:nvPr/>
          </p:nvSpPr>
          <p:spPr>
            <a:xfrm rot="21600000">
              <a:off x="2577647" y="2222137"/>
              <a:ext cx="5505680" cy="935799"/>
            </a:xfrm>
            <a:custGeom>
              <a:avLst/>
              <a:gdLst>
                <a:gd name="connsiteX0" fmla="*/ 0 w 5505680"/>
                <a:gd name="connsiteY0" fmla="*/ 0 h 935798"/>
                <a:gd name="connsiteX1" fmla="*/ 5037781 w 5505680"/>
                <a:gd name="connsiteY1" fmla="*/ 0 h 935798"/>
                <a:gd name="connsiteX2" fmla="*/ 5505680 w 5505680"/>
                <a:gd name="connsiteY2" fmla="*/ 467899 h 935798"/>
                <a:gd name="connsiteX3" fmla="*/ 5037781 w 5505680"/>
                <a:gd name="connsiteY3" fmla="*/ 935798 h 935798"/>
                <a:gd name="connsiteX4" fmla="*/ 0 w 5505680"/>
                <a:gd name="connsiteY4" fmla="*/ 935798 h 935798"/>
                <a:gd name="connsiteX5" fmla="*/ 0 w 5505680"/>
                <a:gd name="connsiteY5" fmla="*/ 0 h 935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05680" h="935798">
                  <a:moveTo>
                    <a:pt x="5505680" y="935797"/>
                  </a:moveTo>
                  <a:lnTo>
                    <a:pt x="467899" y="935797"/>
                  </a:lnTo>
                  <a:lnTo>
                    <a:pt x="0" y="467899"/>
                  </a:lnTo>
                  <a:lnTo>
                    <a:pt x="467899" y="1"/>
                  </a:lnTo>
                  <a:lnTo>
                    <a:pt x="5505680" y="1"/>
                  </a:lnTo>
                  <a:lnTo>
                    <a:pt x="5505680" y="935797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6610" tIns="53341" rIns="99568" bIns="5334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dirty="0">
                  <a:solidFill>
                    <a:schemeClr val="tx1"/>
                  </a:solidFill>
                </a:rPr>
                <a:t>对标签空间变化不敏感的算法则不适用于本文提出的算法，这类算法主要是基于</a:t>
              </a:r>
              <a:r>
                <a:rPr lang="en-US" altLang="zh-CN" sz="1600" dirty="0">
                  <a:solidFill>
                    <a:schemeClr val="tx1"/>
                  </a:solidFill>
                </a:rPr>
                <a:t>k-NN</a:t>
              </a:r>
              <a:r>
                <a:rPr lang="zh-CN" altLang="en-US" sz="1600" dirty="0">
                  <a:solidFill>
                    <a:schemeClr val="tx1"/>
                  </a:solidFill>
                </a:rPr>
                <a:t>的算法，如</a:t>
              </a:r>
              <a:r>
                <a:rPr lang="en-US" altLang="zh-CN" sz="1600" dirty="0">
                  <a:solidFill>
                    <a:schemeClr val="tx1"/>
                  </a:solidFill>
                </a:rPr>
                <a:t>ML-</a:t>
              </a:r>
              <a:r>
                <a:rPr lang="en-US" altLang="zh-CN" sz="1600" dirty="0" err="1">
                  <a:solidFill>
                    <a:schemeClr val="tx1"/>
                  </a:solidFill>
                </a:rPr>
                <a:t>kNN</a:t>
              </a:r>
              <a:endParaRPr lang="zh-CN" altLang="en-US" sz="1600" kern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109748" y="2222138"/>
              <a:ext cx="935798" cy="9357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任意形状 7"/>
            <p:cNvSpPr/>
            <p:nvPr/>
          </p:nvSpPr>
          <p:spPr>
            <a:xfrm rot="21600000">
              <a:off x="2577647" y="3437278"/>
              <a:ext cx="5505680" cy="935799"/>
            </a:xfrm>
            <a:custGeom>
              <a:avLst/>
              <a:gdLst>
                <a:gd name="connsiteX0" fmla="*/ 0 w 5505680"/>
                <a:gd name="connsiteY0" fmla="*/ 0 h 935798"/>
                <a:gd name="connsiteX1" fmla="*/ 5037781 w 5505680"/>
                <a:gd name="connsiteY1" fmla="*/ 0 h 935798"/>
                <a:gd name="connsiteX2" fmla="*/ 5505680 w 5505680"/>
                <a:gd name="connsiteY2" fmla="*/ 467899 h 935798"/>
                <a:gd name="connsiteX3" fmla="*/ 5037781 w 5505680"/>
                <a:gd name="connsiteY3" fmla="*/ 935798 h 935798"/>
                <a:gd name="connsiteX4" fmla="*/ 0 w 5505680"/>
                <a:gd name="connsiteY4" fmla="*/ 935798 h 935798"/>
                <a:gd name="connsiteX5" fmla="*/ 0 w 5505680"/>
                <a:gd name="connsiteY5" fmla="*/ 0 h 935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05680" h="935798">
                  <a:moveTo>
                    <a:pt x="5505680" y="935797"/>
                  </a:moveTo>
                  <a:lnTo>
                    <a:pt x="467899" y="935797"/>
                  </a:lnTo>
                  <a:lnTo>
                    <a:pt x="0" y="467899"/>
                  </a:lnTo>
                  <a:lnTo>
                    <a:pt x="467899" y="1"/>
                  </a:lnTo>
                  <a:lnTo>
                    <a:pt x="5505680" y="1"/>
                  </a:lnTo>
                  <a:lnTo>
                    <a:pt x="5505680" y="935797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6610" tIns="53341" rIns="99568" bIns="5334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tx1"/>
                  </a:solidFill>
                </a:rPr>
                <a:t>本文提出的算法会增加算法的运行时间，这取决于搭配的基础算法，也可以通过调整</a:t>
              </a:r>
              <a:r>
                <a:rPr lang="en-US" altLang="zh-CN" sz="1600" i="1" dirty="0" err="1">
                  <a:solidFill>
                    <a:schemeClr val="tx1"/>
                  </a:solidFill>
                </a:rPr>
                <a:t>min_sup</a:t>
              </a:r>
              <a:r>
                <a:rPr lang="zh-CN" altLang="en-US" sz="1600" dirty="0">
                  <a:solidFill>
                    <a:schemeClr val="tx1"/>
                  </a:solidFill>
                </a:rPr>
                <a:t>控制生成的频繁项集的数量 ，使得增加的运行时间可接受</a:t>
              </a:r>
              <a:endParaRPr lang="zh-CN" altLang="en-US" sz="1600" kern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109748" y="3437279"/>
              <a:ext cx="935798" cy="9357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cxnSp>
        <p:nvCxnSpPr>
          <p:cNvPr id="23" name="直接连接符 21"/>
          <p:cNvCxnSpPr/>
          <p:nvPr/>
        </p:nvCxnSpPr>
        <p:spPr>
          <a:xfrm>
            <a:off x="1270149" y="3357379"/>
            <a:ext cx="795397" cy="518570"/>
          </a:xfrm>
          <a:prstGeom prst="line">
            <a:avLst/>
          </a:prstGeom>
          <a:ln w="28575">
            <a:solidFill>
              <a:srgbClr val="9090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1"/>
          <p:cNvCxnSpPr/>
          <p:nvPr/>
        </p:nvCxnSpPr>
        <p:spPr>
          <a:xfrm>
            <a:off x="1327572" y="2916596"/>
            <a:ext cx="732550" cy="0"/>
          </a:xfrm>
          <a:prstGeom prst="line">
            <a:avLst/>
          </a:prstGeom>
          <a:ln w="28575">
            <a:solidFill>
              <a:srgbClr val="9090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梯形 34"/>
          <p:cNvSpPr/>
          <p:nvPr/>
        </p:nvSpPr>
        <p:spPr>
          <a:xfrm rot="16200000">
            <a:off x="5584648" y="-338488"/>
            <a:ext cx="1718803" cy="5399903"/>
          </a:xfrm>
          <a:prstGeom prst="trapezoid">
            <a:avLst>
              <a:gd name="adj" fmla="val 16935"/>
            </a:avLst>
          </a:prstGeom>
          <a:solidFill>
            <a:srgbClr val="07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37" name="梯形 36"/>
          <p:cNvSpPr/>
          <p:nvPr/>
        </p:nvSpPr>
        <p:spPr>
          <a:xfrm rot="5400000">
            <a:off x="998730" y="477602"/>
            <a:ext cx="1758050" cy="3755509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27" name="文本框 2"/>
          <p:cNvSpPr txBox="1"/>
          <p:nvPr/>
        </p:nvSpPr>
        <p:spPr>
          <a:xfrm>
            <a:off x="2796809" y="1917123"/>
            <a:ext cx="872675" cy="90024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Part</a:t>
            </a:r>
            <a:r>
              <a:rPr lang="en-US" altLang="zh-CN" sz="5400" b="1" dirty="0">
                <a:solidFill>
                  <a:schemeClr val="bg1"/>
                </a:solidFill>
              </a:rPr>
              <a:t>4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170626" y="2043421"/>
            <a:ext cx="2166564" cy="6232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实验结果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pic>
        <p:nvPicPr>
          <p:cNvPr id="15" name="Picture 1" descr="E:\毕设2018\答辩\校徽.png"/>
          <p:cNvPicPr>
            <a:picLocks noChangeAspect="1" noChangeArrowheads="1"/>
          </p:cNvPicPr>
          <p:nvPr/>
        </p:nvPicPr>
        <p:blipFill>
          <a:blip r:embed="rId1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15410" y="1300386"/>
            <a:ext cx="1366283" cy="1366283"/>
          </a:xfrm>
          <a:prstGeom prst="rect">
            <a:avLst/>
          </a:prstGeom>
          <a:noFill/>
        </p:spPr>
      </p:pic>
      <p:grpSp>
        <p:nvGrpSpPr>
          <p:cNvPr id="2" name="组合 1"/>
          <p:cNvGrpSpPr/>
          <p:nvPr/>
        </p:nvGrpSpPr>
        <p:grpSpPr>
          <a:xfrm>
            <a:off x="6894000" y="1933283"/>
            <a:ext cx="1210588" cy="605635"/>
            <a:chOff x="7081222" y="1817121"/>
            <a:chExt cx="1210588" cy="605635"/>
          </a:xfrm>
        </p:grpSpPr>
        <p:sp>
          <p:nvSpPr>
            <p:cNvPr id="32" name="矩形 31"/>
            <p:cNvSpPr/>
            <p:nvPr/>
          </p:nvSpPr>
          <p:spPr>
            <a:xfrm>
              <a:off x="7081222" y="1817121"/>
              <a:ext cx="10310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dirty="0">
                  <a:solidFill>
                    <a:schemeClr val="bg1"/>
                  </a:solidFill>
                </a:rPr>
                <a:t>4-1 </a:t>
              </a:r>
              <a:r>
                <a:rPr kumimoji="1" lang="zh-CN" altLang="en-US" dirty="0">
                  <a:solidFill>
                    <a:schemeClr val="bg1"/>
                  </a:solidFill>
                </a:rPr>
                <a:t>数据集</a:t>
              </a:r>
              <a:endParaRPr lang="zh-CN" altLang="en-US" dirty="0">
                <a:solidFill>
                  <a:schemeClr val="bg1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7081222" y="2114979"/>
              <a:ext cx="12105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</a:rPr>
                <a:t>4-2 </a:t>
              </a:r>
              <a:r>
                <a:rPr kumimoji="1" lang="zh-CN" altLang="en-US" dirty="0">
                  <a:solidFill>
                    <a:schemeClr val="bg1"/>
                  </a:solidFill>
                </a:rPr>
                <a:t>实验设定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6894000" y="2549812"/>
            <a:ext cx="12105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4-3 </a:t>
            </a:r>
            <a:r>
              <a:rPr kumimoji="1" lang="zh-CN" altLang="en-US" dirty="0">
                <a:solidFill>
                  <a:schemeClr val="bg1"/>
                </a:solidFill>
              </a:rPr>
              <a:t>实验结果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873141" y="466830"/>
            <a:ext cx="1146310" cy="1146310"/>
            <a:chOff x="1602769" y="143838"/>
            <a:chExt cx="1331936" cy="1331936"/>
          </a:xfrm>
        </p:grpSpPr>
        <p:sp>
          <p:nvSpPr>
            <p:cNvPr id="4" name="椭圆 3"/>
            <p:cNvSpPr/>
            <p:nvPr/>
          </p:nvSpPr>
          <p:spPr>
            <a:xfrm>
              <a:off x="1602769" y="143838"/>
              <a:ext cx="1331936" cy="1331936"/>
            </a:xfrm>
            <a:prstGeom prst="ellipse">
              <a:avLst/>
            </a:prstGeom>
            <a:ln w="165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1679041" y="396413"/>
              <a:ext cx="11893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1638153" y="937949"/>
              <a:ext cx="1263808" cy="303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Freeform 5"/>
          <p:cNvSpPr/>
          <p:nvPr/>
        </p:nvSpPr>
        <p:spPr bwMode="auto">
          <a:xfrm>
            <a:off x="2382" y="2262776"/>
            <a:ext cx="9141619" cy="1084926"/>
          </a:xfrm>
          <a:custGeom>
            <a:avLst/>
            <a:gdLst>
              <a:gd name="T0" fmla="*/ 0 w 2601"/>
              <a:gd name="T1" fmla="*/ 139 h 306"/>
              <a:gd name="T2" fmla="*/ 647 w 2601"/>
              <a:gd name="T3" fmla="*/ 304 h 306"/>
              <a:gd name="T4" fmla="*/ 1863 w 2601"/>
              <a:gd name="T5" fmla="*/ 11 h 306"/>
              <a:gd name="T6" fmla="*/ 2601 w 2601"/>
              <a:gd name="T7" fmla="*/ 259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01" h="306">
                <a:moveTo>
                  <a:pt x="0" y="139"/>
                </a:moveTo>
                <a:cubicBezTo>
                  <a:pt x="0" y="139"/>
                  <a:pt x="179" y="301"/>
                  <a:pt x="647" y="304"/>
                </a:cubicBezTo>
                <a:cubicBezTo>
                  <a:pt x="1090" y="306"/>
                  <a:pt x="1474" y="0"/>
                  <a:pt x="1863" y="11"/>
                </a:cubicBezTo>
                <a:cubicBezTo>
                  <a:pt x="2253" y="21"/>
                  <a:pt x="2601" y="259"/>
                  <a:pt x="2601" y="259"/>
                </a:cubicBezTo>
              </a:path>
            </a:pathLst>
          </a:custGeom>
          <a:noFill/>
          <a:ln w="22225" cap="flat">
            <a:solidFill>
              <a:schemeClr val="accent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44" name="矩形 30"/>
          <p:cNvSpPr>
            <a:spLocks noChangeArrowheads="1"/>
          </p:cNvSpPr>
          <p:nvPr/>
        </p:nvSpPr>
        <p:spPr bwMode="auto">
          <a:xfrm>
            <a:off x="804519" y="3682673"/>
            <a:ext cx="718564" cy="32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chemeClr val="accent1"/>
                </a:solidFill>
                <a:sym typeface="微软雅黑" panose="020B0503020204020204" pitchFamily="34" charset="-122"/>
              </a:rPr>
              <a:t>绪论</a:t>
            </a:r>
            <a:endParaRPr lang="zh-CN" altLang="en-US" sz="1500" b="1" dirty="0">
              <a:solidFill>
                <a:schemeClr val="accent1"/>
              </a:solidFill>
              <a:sym typeface="微软雅黑" panose="020B0503020204020204" pitchFamily="34" charset="-122"/>
            </a:endParaRPr>
          </a:p>
        </p:txBody>
      </p:sp>
      <p:sp>
        <p:nvSpPr>
          <p:cNvPr id="45" name="矩形 68"/>
          <p:cNvSpPr>
            <a:spLocks noChangeArrowheads="1"/>
          </p:cNvSpPr>
          <p:nvPr/>
        </p:nvSpPr>
        <p:spPr bwMode="auto">
          <a:xfrm>
            <a:off x="5212992" y="1528215"/>
            <a:ext cx="1569182" cy="32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chemeClr val="accent1"/>
                </a:solidFill>
                <a:sym typeface="微软雅黑" panose="020B0503020204020204" pitchFamily="34" charset="-122"/>
              </a:rPr>
              <a:t>实验结果</a:t>
            </a:r>
            <a:endParaRPr lang="zh-CN" altLang="en-US" sz="1500" b="1" dirty="0">
              <a:solidFill>
                <a:schemeClr val="accent1"/>
              </a:solidFill>
              <a:sym typeface="微软雅黑" panose="020B0503020204020204" pitchFamily="34" charset="-122"/>
            </a:endParaRPr>
          </a:p>
        </p:txBody>
      </p:sp>
      <p:sp>
        <p:nvSpPr>
          <p:cNvPr id="46" name="矩形 64"/>
          <p:cNvSpPr>
            <a:spLocks noChangeArrowheads="1"/>
          </p:cNvSpPr>
          <p:nvPr/>
        </p:nvSpPr>
        <p:spPr bwMode="auto">
          <a:xfrm>
            <a:off x="2019452" y="2365080"/>
            <a:ext cx="1551601" cy="32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chemeClr val="accent1"/>
                </a:solidFill>
                <a:sym typeface="微软雅黑" panose="020B0503020204020204" pitchFamily="34" charset="-122"/>
              </a:rPr>
              <a:t>研究思路</a:t>
            </a:r>
            <a:endParaRPr lang="zh-CN" altLang="en-US" sz="1500" b="1" dirty="0">
              <a:solidFill>
                <a:schemeClr val="accent1"/>
              </a:solidFill>
              <a:sym typeface="微软雅黑" panose="020B0503020204020204" pitchFamily="34" charset="-122"/>
            </a:endParaRPr>
          </a:p>
        </p:txBody>
      </p:sp>
      <p:sp>
        <p:nvSpPr>
          <p:cNvPr id="47" name="矩形 66"/>
          <p:cNvSpPr>
            <a:spLocks noChangeArrowheads="1"/>
          </p:cNvSpPr>
          <p:nvPr/>
        </p:nvSpPr>
        <p:spPr bwMode="auto">
          <a:xfrm>
            <a:off x="3378415" y="3281968"/>
            <a:ext cx="2025184" cy="32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chemeClr val="accent1"/>
                </a:solidFill>
                <a:sym typeface="微软雅黑" panose="020B0503020204020204" pitchFamily="34" charset="-122"/>
              </a:rPr>
              <a:t>算法原理</a:t>
            </a:r>
            <a:endParaRPr lang="zh-CN" altLang="en-US" sz="1500" b="1" dirty="0">
              <a:solidFill>
                <a:schemeClr val="accent1"/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816008" y="2756789"/>
            <a:ext cx="749673" cy="751323"/>
            <a:chOff x="3437020" y="1033173"/>
            <a:chExt cx="863676" cy="865577"/>
          </a:xfrm>
        </p:grpSpPr>
        <p:sp>
          <p:nvSpPr>
            <p:cNvPr id="49" name="椭圆 18"/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1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sp>
        <p:nvSpPr>
          <p:cNvPr id="51" name="矩形 68"/>
          <p:cNvSpPr>
            <a:spLocks noChangeArrowheads="1"/>
          </p:cNvSpPr>
          <p:nvPr/>
        </p:nvSpPr>
        <p:spPr bwMode="auto">
          <a:xfrm>
            <a:off x="6780337" y="3105782"/>
            <a:ext cx="1988660" cy="32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chemeClr val="accent1"/>
                </a:solidFill>
                <a:sym typeface="微软雅黑" panose="020B0503020204020204" pitchFamily="34" charset="-122"/>
              </a:rPr>
              <a:t>总结与展望</a:t>
            </a:r>
            <a:endParaRPr lang="zh-CN" altLang="en-US" sz="1500" b="1" dirty="0">
              <a:solidFill>
                <a:schemeClr val="accent1"/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2430518" y="2882260"/>
            <a:ext cx="749673" cy="751323"/>
            <a:chOff x="3437020" y="2074814"/>
            <a:chExt cx="863676" cy="865577"/>
          </a:xfrm>
        </p:grpSpPr>
        <p:sp>
          <p:nvSpPr>
            <p:cNvPr id="53" name="椭圆 19"/>
            <p:cNvSpPr>
              <a:spLocks noChangeArrowheads="1"/>
            </p:cNvSpPr>
            <p:nvPr/>
          </p:nvSpPr>
          <p:spPr bwMode="auto">
            <a:xfrm>
              <a:off x="3437020" y="2074814"/>
              <a:ext cx="863676" cy="86557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6360" y="2243692"/>
              <a:ext cx="553608" cy="567096"/>
            </a:xfrm>
            <a:prstGeom prst="rect">
              <a:avLst/>
            </a:prstGeom>
          </p:spPr>
        </p:pic>
      </p:grpSp>
      <p:grpSp>
        <p:nvGrpSpPr>
          <p:cNvPr id="55" name="组合 54"/>
          <p:cNvGrpSpPr/>
          <p:nvPr/>
        </p:nvGrpSpPr>
        <p:grpSpPr>
          <a:xfrm>
            <a:off x="3987654" y="2353136"/>
            <a:ext cx="749673" cy="749944"/>
            <a:chOff x="3437020" y="3157655"/>
            <a:chExt cx="863676" cy="863988"/>
          </a:xfrm>
        </p:grpSpPr>
        <p:sp>
          <p:nvSpPr>
            <p:cNvPr id="56" name="椭圆 20"/>
            <p:cNvSpPr>
              <a:spLocks noChangeArrowheads="1"/>
            </p:cNvSpPr>
            <p:nvPr/>
          </p:nvSpPr>
          <p:spPr bwMode="auto">
            <a:xfrm>
              <a:off x="3437020" y="3157655"/>
              <a:ext cx="863676" cy="86398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3603965" y="3301680"/>
              <a:ext cx="519264" cy="531742"/>
              <a:chOff x="9901114" y="2870043"/>
              <a:chExt cx="1094967" cy="1121279"/>
            </a:xfrm>
          </p:grpSpPr>
          <p:sp>
            <p:nvSpPr>
              <p:cNvPr id="58" name="Freeform 5"/>
              <p:cNvSpPr/>
              <p:nvPr/>
            </p:nvSpPr>
            <p:spPr bwMode="auto">
              <a:xfrm>
                <a:off x="10585467" y="2870043"/>
                <a:ext cx="234963" cy="800500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9" name="Freeform 6"/>
              <p:cNvSpPr/>
              <p:nvPr/>
            </p:nvSpPr>
            <p:spPr bwMode="auto">
              <a:xfrm>
                <a:off x="10044830" y="3280407"/>
                <a:ext cx="289711" cy="34679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0" name="Freeform 7"/>
              <p:cNvSpPr/>
              <p:nvPr/>
            </p:nvSpPr>
            <p:spPr bwMode="auto">
              <a:xfrm>
                <a:off x="10044830" y="3442241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1" name="Freeform 8"/>
              <p:cNvSpPr/>
              <p:nvPr/>
            </p:nvSpPr>
            <p:spPr bwMode="auto">
              <a:xfrm>
                <a:off x="10044830" y="3601186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2" name="Freeform 9"/>
              <p:cNvSpPr>
                <a:spLocks noEditPoints="1"/>
              </p:cNvSpPr>
              <p:nvPr/>
            </p:nvSpPr>
            <p:spPr bwMode="auto">
              <a:xfrm>
                <a:off x="9901114" y="2953851"/>
                <a:ext cx="1094967" cy="1037471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63" name="组合 62"/>
          <p:cNvGrpSpPr/>
          <p:nvPr/>
        </p:nvGrpSpPr>
        <p:grpSpPr>
          <a:xfrm>
            <a:off x="5647172" y="1987712"/>
            <a:ext cx="749673" cy="751322"/>
            <a:chOff x="3437020" y="4201727"/>
            <a:chExt cx="863676" cy="865576"/>
          </a:xfrm>
        </p:grpSpPr>
        <p:sp>
          <p:nvSpPr>
            <p:cNvPr id="64" name="椭圆 21"/>
            <p:cNvSpPr>
              <a:spLocks noChangeArrowheads="1"/>
            </p:cNvSpPr>
            <p:nvPr/>
          </p:nvSpPr>
          <p:spPr bwMode="auto">
            <a:xfrm>
              <a:off x="3437020" y="4201727"/>
              <a:ext cx="863676" cy="86557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grpSp>
          <p:nvGrpSpPr>
            <p:cNvPr id="65" name="Group 4"/>
            <p:cNvGrpSpPr>
              <a:grpSpLocks noChangeAspect="1"/>
            </p:cNvGrpSpPr>
            <p:nvPr/>
          </p:nvGrpSpPr>
          <p:grpSpPr bwMode="auto">
            <a:xfrm>
              <a:off x="3626902" y="4339091"/>
              <a:ext cx="476560" cy="578496"/>
              <a:chOff x="2694" y="1931"/>
              <a:chExt cx="374" cy="454"/>
            </a:xfrm>
            <a:solidFill>
              <a:schemeClr val="bg1"/>
            </a:solidFill>
          </p:grpSpPr>
          <p:sp>
            <p:nvSpPr>
              <p:cNvPr id="66" name="Freeform 5"/>
              <p:cNvSpPr>
                <a:spLocks noEditPoints="1"/>
              </p:cNvSpPr>
              <p:nvPr/>
            </p:nvSpPr>
            <p:spPr bwMode="auto">
              <a:xfrm>
                <a:off x="2694" y="1931"/>
                <a:ext cx="374" cy="454"/>
              </a:xfrm>
              <a:custGeom>
                <a:avLst/>
                <a:gdLst>
                  <a:gd name="T0" fmla="*/ 127 w 155"/>
                  <a:gd name="T1" fmla="*/ 7 h 189"/>
                  <a:gd name="T2" fmla="*/ 124 w 155"/>
                  <a:gd name="T3" fmla="*/ 0 h 189"/>
                  <a:gd name="T4" fmla="*/ 122 w 155"/>
                  <a:gd name="T5" fmla="*/ 7 h 189"/>
                  <a:gd name="T6" fmla="*/ 96 w 155"/>
                  <a:gd name="T7" fmla="*/ 3 h 189"/>
                  <a:gd name="T8" fmla="*/ 90 w 155"/>
                  <a:gd name="T9" fmla="*/ 3 h 189"/>
                  <a:gd name="T10" fmla="*/ 64 w 155"/>
                  <a:gd name="T11" fmla="*/ 7 h 189"/>
                  <a:gd name="T12" fmla="*/ 62 w 155"/>
                  <a:gd name="T13" fmla="*/ 0 h 189"/>
                  <a:gd name="T14" fmla="*/ 59 w 155"/>
                  <a:gd name="T15" fmla="*/ 7 h 189"/>
                  <a:gd name="T16" fmla="*/ 33 w 155"/>
                  <a:gd name="T17" fmla="*/ 3 h 189"/>
                  <a:gd name="T18" fmla="*/ 27 w 155"/>
                  <a:gd name="T19" fmla="*/ 3 h 189"/>
                  <a:gd name="T20" fmla="*/ 7 w 155"/>
                  <a:gd name="T21" fmla="*/ 7 h 189"/>
                  <a:gd name="T22" fmla="*/ 0 w 155"/>
                  <a:gd name="T23" fmla="*/ 182 h 189"/>
                  <a:gd name="T24" fmla="*/ 148 w 155"/>
                  <a:gd name="T25" fmla="*/ 189 h 189"/>
                  <a:gd name="T26" fmla="*/ 155 w 155"/>
                  <a:gd name="T27" fmla="*/ 13 h 189"/>
                  <a:gd name="T28" fmla="*/ 124 w 155"/>
                  <a:gd name="T29" fmla="*/ 40 h 189"/>
                  <a:gd name="T30" fmla="*/ 127 w 155"/>
                  <a:gd name="T31" fmla="*/ 31 h 189"/>
                  <a:gd name="T32" fmla="*/ 124 w 155"/>
                  <a:gd name="T33" fmla="*/ 44 h 189"/>
                  <a:gd name="T34" fmla="*/ 122 w 155"/>
                  <a:gd name="T35" fmla="*/ 31 h 189"/>
                  <a:gd name="T36" fmla="*/ 124 w 155"/>
                  <a:gd name="T37" fmla="*/ 40 h 189"/>
                  <a:gd name="T38" fmla="*/ 96 w 155"/>
                  <a:gd name="T39" fmla="*/ 37 h 189"/>
                  <a:gd name="T40" fmla="*/ 100 w 155"/>
                  <a:gd name="T41" fmla="*/ 37 h 189"/>
                  <a:gd name="T42" fmla="*/ 86 w 155"/>
                  <a:gd name="T43" fmla="*/ 37 h 189"/>
                  <a:gd name="T44" fmla="*/ 90 w 155"/>
                  <a:gd name="T45" fmla="*/ 37 h 189"/>
                  <a:gd name="T46" fmla="*/ 62 w 155"/>
                  <a:gd name="T47" fmla="*/ 40 h 189"/>
                  <a:gd name="T48" fmla="*/ 64 w 155"/>
                  <a:gd name="T49" fmla="*/ 31 h 189"/>
                  <a:gd name="T50" fmla="*/ 62 w 155"/>
                  <a:gd name="T51" fmla="*/ 44 h 189"/>
                  <a:gd name="T52" fmla="*/ 59 w 155"/>
                  <a:gd name="T53" fmla="*/ 31 h 189"/>
                  <a:gd name="T54" fmla="*/ 62 w 155"/>
                  <a:gd name="T55" fmla="*/ 40 h 189"/>
                  <a:gd name="T56" fmla="*/ 33 w 155"/>
                  <a:gd name="T57" fmla="*/ 37 h 189"/>
                  <a:gd name="T58" fmla="*/ 37 w 155"/>
                  <a:gd name="T59" fmla="*/ 37 h 189"/>
                  <a:gd name="T60" fmla="*/ 23 w 155"/>
                  <a:gd name="T61" fmla="*/ 37 h 189"/>
                  <a:gd name="T62" fmla="*/ 27 w 155"/>
                  <a:gd name="T63" fmla="*/ 37 h 189"/>
                  <a:gd name="T64" fmla="*/ 141 w 155"/>
                  <a:gd name="T65" fmla="*/ 175 h 189"/>
                  <a:gd name="T66" fmla="*/ 14 w 155"/>
                  <a:gd name="T67" fmla="*/ 20 h 189"/>
                  <a:gd name="T68" fmla="*/ 27 w 155"/>
                  <a:gd name="T69" fmla="*/ 25 h 189"/>
                  <a:gd name="T70" fmla="*/ 30 w 155"/>
                  <a:gd name="T71" fmla="*/ 50 h 189"/>
                  <a:gd name="T72" fmla="*/ 33 w 155"/>
                  <a:gd name="T73" fmla="*/ 25 h 189"/>
                  <a:gd name="T74" fmla="*/ 59 w 155"/>
                  <a:gd name="T75" fmla="*/ 20 h 189"/>
                  <a:gd name="T76" fmla="*/ 49 w 155"/>
                  <a:gd name="T77" fmla="*/ 37 h 189"/>
                  <a:gd name="T78" fmla="*/ 74 w 155"/>
                  <a:gd name="T79" fmla="*/ 37 h 189"/>
                  <a:gd name="T80" fmla="*/ 64 w 155"/>
                  <a:gd name="T81" fmla="*/ 20 h 189"/>
                  <a:gd name="T82" fmla="*/ 90 w 155"/>
                  <a:gd name="T83" fmla="*/ 25 h 189"/>
                  <a:gd name="T84" fmla="*/ 93 w 155"/>
                  <a:gd name="T85" fmla="*/ 50 h 189"/>
                  <a:gd name="T86" fmla="*/ 96 w 155"/>
                  <a:gd name="T87" fmla="*/ 25 h 189"/>
                  <a:gd name="T88" fmla="*/ 122 w 155"/>
                  <a:gd name="T89" fmla="*/ 20 h 189"/>
                  <a:gd name="T90" fmla="*/ 112 w 155"/>
                  <a:gd name="T91" fmla="*/ 37 h 189"/>
                  <a:gd name="T92" fmla="*/ 137 w 155"/>
                  <a:gd name="T93" fmla="*/ 37 h 189"/>
                  <a:gd name="T94" fmla="*/ 127 w 155"/>
                  <a:gd name="T95" fmla="*/ 20 h 189"/>
                  <a:gd name="T96" fmla="*/ 141 w 155"/>
                  <a:gd name="T97" fmla="*/ 17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5" h="189">
                    <a:moveTo>
                      <a:pt x="148" y="7"/>
                    </a:moveTo>
                    <a:cubicBezTo>
                      <a:pt x="127" y="7"/>
                      <a:pt x="127" y="7"/>
                      <a:pt x="127" y="7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27" y="1"/>
                      <a:pt x="126" y="0"/>
                      <a:pt x="124" y="0"/>
                    </a:cubicBezTo>
                    <a:cubicBezTo>
                      <a:pt x="123" y="0"/>
                      <a:pt x="122" y="1"/>
                      <a:pt x="122" y="3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1"/>
                      <a:pt x="94" y="0"/>
                      <a:pt x="93" y="0"/>
                    </a:cubicBezTo>
                    <a:cubicBezTo>
                      <a:pt x="91" y="0"/>
                      <a:pt x="90" y="1"/>
                      <a:pt x="90" y="3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1"/>
                      <a:pt x="63" y="0"/>
                      <a:pt x="62" y="0"/>
                    </a:cubicBezTo>
                    <a:cubicBezTo>
                      <a:pt x="60" y="0"/>
                      <a:pt x="59" y="1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1"/>
                      <a:pt x="32" y="0"/>
                      <a:pt x="30" y="0"/>
                    </a:cubicBezTo>
                    <a:cubicBezTo>
                      <a:pt x="29" y="0"/>
                      <a:pt x="27" y="1"/>
                      <a:pt x="27" y="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7"/>
                      <a:pt x="0" y="10"/>
                      <a:pt x="0" y="13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6"/>
                      <a:pt x="3" y="189"/>
                      <a:pt x="7" y="189"/>
                    </a:cubicBezTo>
                    <a:cubicBezTo>
                      <a:pt x="148" y="189"/>
                      <a:pt x="148" y="189"/>
                      <a:pt x="148" y="189"/>
                    </a:cubicBezTo>
                    <a:cubicBezTo>
                      <a:pt x="152" y="189"/>
                      <a:pt x="155" y="186"/>
                      <a:pt x="155" y="182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5" y="10"/>
                      <a:pt x="152" y="7"/>
                      <a:pt x="148" y="7"/>
                    </a:cubicBezTo>
                    <a:close/>
                    <a:moveTo>
                      <a:pt x="124" y="40"/>
                    </a:moveTo>
                    <a:cubicBezTo>
                      <a:pt x="126" y="40"/>
                      <a:pt x="127" y="39"/>
                      <a:pt x="127" y="37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30" y="32"/>
                      <a:pt x="131" y="35"/>
                      <a:pt x="131" y="37"/>
                    </a:cubicBezTo>
                    <a:cubicBezTo>
                      <a:pt x="131" y="41"/>
                      <a:pt x="128" y="44"/>
                      <a:pt x="124" y="44"/>
                    </a:cubicBezTo>
                    <a:cubicBezTo>
                      <a:pt x="120" y="44"/>
                      <a:pt x="117" y="41"/>
                      <a:pt x="117" y="37"/>
                    </a:cubicBezTo>
                    <a:cubicBezTo>
                      <a:pt x="117" y="34"/>
                      <a:pt x="119" y="32"/>
                      <a:pt x="122" y="31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9"/>
                      <a:pt x="123" y="40"/>
                      <a:pt x="124" y="40"/>
                    </a:cubicBezTo>
                    <a:close/>
                    <a:moveTo>
                      <a:pt x="93" y="40"/>
                    </a:moveTo>
                    <a:cubicBezTo>
                      <a:pt x="94" y="40"/>
                      <a:pt x="96" y="39"/>
                      <a:pt x="96" y="37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8" y="32"/>
                      <a:pt x="100" y="35"/>
                      <a:pt x="100" y="37"/>
                    </a:cubicBezTo>
                    <a:cubicBezTo>
                      <a:pt x="100" y="41"/>
                      <a:pt x="97" y="44"/>
                      <a:pt x="93" y="44"/>
                    </a:cubicBezTo>
                    <a:cubicBezTo>
                      <a:pt x="89" y="44"/>
                      <a:pt x="86" y="41"/>
                      <a:pt x="86" y="37"/>
                    </a:cubicBezTo>
                    <a:cubicBezTo>
                      <a:pt x="86" y="34"/>
                      <a:pt x="88" y="32"/>
                      <a:pt x="90" y="31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9"/>
                      <a:pt x="91" y="40"/>
                      <a:pt x="93" y="40"/>
                    </a:cubicBezTo>
                    <a:close/>
                    <a:moveTo>
                      <a:pt x="62" y="40"/>
                    </a:moveTo>
                    <a:cubicBezTo>
                      <a:pt x="63" y="40"/>
                      <a:pt x="64" y="39"/>
                      <a:pt x="64" y="37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7" y="32"/>
                      <a:pt x="69" y="35"/>
                      <a:pt x="69" y="37"/>
                    </a:cubicBezTo>
                    <a:cubicBezTo>
                      <a:pt x="69" y="41"/>
                      <a:pt x="65" y="44"/>
                      <a:pt x="62" y="44"/>
                    </a:cubicBezTo>
                    <a:cubicBezTo>
                      <a:pt x="58" y="44"/>
                      <a:pt x="54" y="41"/>
                      <a:pt x="54" y="37"/>
                    </a:cubicBezTo>
                    <a:cubicBezTo>
                      <a:pt x="54" y="34"/>
                      <a:pt x="56" y="32"/>
                      <a:pt x="59" y="31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9"/>
                      <a:pt x="60" y="40"/>
                      <a:pt x="62" y="40"/>
                    </a:cubicBezTo>
                    <a:close/>
                    <a:moveTo>
                      <a:pt x="30" y="40"/>
                    </a:moveTo>
                    <a:cubicBezTo>
                      <a:pt x="32" y="40"/>
                      <a:pt x="33" y="39"/>
                      <a:pt x="33" y="37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5" y="32"/>
                      <a:pt x="37" y="35"/>
                      <a:pt x="37" y="37"/>
                    </a:cubicBezTo>
                    <a:cubicBezTo>
                      <a:pt x="37" y="41"/>
                      <a:pt x="34" y="44"/>
                      <a:pt x="30" y="44"/>
                    </a:cubicBezTo>
                    <a:cubicBezTo>
                      <a:pt x="26" y="44"/>
                      <a:pt x="23" y="41"/>
                      <a:pt x="23" y="37"/>
                    </a:cubicBezTo>
                    <a:cubicBezTo>
                      <a:pt x="23" y="34"/>
                      <a:pt x="25" y="32"/>
                      <a:pt x="27" y="31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7" y="39"/>
                      <a:pt x="29" y="40"/>
                      <a:pt x="30" y="40"/>
                    </a:cubicBezTo>
                    <a:close/>
                    <a:moveTo>
                      <a:pt x="141" y="175"/>
                    </a:moveTo>
                    <a:cubicBezTo>
                      <a:pt x="14" y="175"/>
                      <a:pt x="14" y="175"/>
                      <a:pt x="14" y="175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2" y="26"/>
                      <a:pt x="18" y="31"/>
                      <a:pt x="18" y="37"/>
                    </a:cubicBezTo>
                    <a:cubicBezTo>
                      <a:pt x="18" y="44"/>
                      <a:pt x="23" y="50"/>
                      <a:pt x="30" y="50"/>
                    </a:cubicBezTo>
                    <a:cubicBezTo>
                      <a:pt x="37" y="50"/>
                      <a:pt x="43" y="44"/>
                      <a:pt x="43" y="37"/>
                    </a:cubicBezTo>
                    <a:cubicBezTo>
                      <a:pt x="43" y="31"/>
                      <a:pt x="39" y="26"/>
                      <a:pt x="33" y="25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3" y="26"/>
                      <a:pt x="49" y="31"/>
                      <a:pt x="49" y="37"/>
                    </a:cubicBezTo>
                    <a:cubicBezTo>
                      <a:pt x="49" y="44"/>
                      <a:pt x="55" y="50"/>
                      <a:pt x="62" y="50"/>
                    </a:cubicBezTo>
                    <a:cubicBezTo>
                      <a:pt x="68" y="50"/>
                      <a:pt x="74" y="44"/>
                      <a:pt x="74" y="37"/>
                    </a:cubicBezTo>
                    <a:cubicBezTo>
                      <a:pt x="74" y="31"/>
                      <a:pt x="70" y="26"/>
                      <a:pt x="64" y="25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5" y="26"/>
                      <a:pt x="80" y="31"/>
                      <a:pt x="80" y="37"/>
                    </a:cubicBezTo>
                    <a:cubicBezTo>
                      <a:pt x="80" y="44"/>
                      <a:pt x="86" y="50"/>
                      <a:pt x="93" y="50"/>
                    </a:cubicBezTo>
                    <a:cubicBezTo>
                      <a:pt x="100" y="50"/>
                      <a:pt x="105" y="44"/>
                      <a:pt x="105" y="37"/>
                    </a:cubicBezTo>
                    <a:cubicBezTo>
                      <a:pt x="105" y="31"/>
                      <a:pt x="101" y="26"/>
                      <a:pt x="96" y="25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122" y="20"/>
                      <a:pt x="122" y="20"/>
                      <a:pt x="122" y="20"/>
                    </a:cubicBezTo>
                    <a:cubicBezTo>
                      <a:pt x="122" y="25"/>
                      <a:pt x="122" y="25"/>
                      <a:pt x="122" y="25"/>
                    </a:cubicBezTo>
                    <a:cubicBezTo>
                      <a:pt x="116" y="26"/>
                      <a:pt x="112" y="31"/>
                      <a:pt x="112" y="37"/>
                    </a:cubicBezTo>
                    <a:cubicBezTo>
                      <a:pt x="112" y="44"/>
                      <a:pt x="117" y="50"/>
                      <a:pt x="124" y="50"/>
                    </a:cubicBezTo>
                    <a:cubicBezTo>
                      <a:pt x="131" y="50"/>
                      <a:pt x="137" y="44"/>
                      <a:pt x="137" y="37"/>
                    </a:cubicBezTo>
                    <a:cubicBezTo>
                      <a:pt x="137" y="31"/>
                      <a:pt x="133" y="26"/>
                      <a:pt x="127" y="25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41" y="20"/>
                      <a:pt x="141" y="20"/>
                      <a:pt x="141" y="20"/>
                    </a:cubicBezTo>
                    <a:lnTo>
                      <a:pt x="141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7" name="Freeform 6"/>
              <p:cNvSpPr/>
              <p:nvPr/>
            </p:nvSpPr>
            <p:spPr bwMode="auto">
              <a:xfrm>
                <a:off x="2820" y="2272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8" name="Freeform 7"/>
              <p:cNvSpPr/>
              <p:nvPr/>
            </p:nvSpPr>
            <p:spPr bwMode="auto">
              <a:xfrm>
                <a:off x="2820" y="2190"/>
                <a:ext cx="181" cy="14"/>
              </a:xfrm>
              <a:custGeom>
                <a:avLst/>
                <a:gdLst>
                  <a:gd name="T0" fmla="*/ 73 w 75"/>
                  <a:gd name="T1" fmla="*/ 0 h 6"/>
                  <a:gd name="T2" fmla="*/ 2 w 75"/>
                  <a:gd name="T3" fmla="*/ 0 h 6"/>
                  <a:gd name="T4" fmla="*/ 0 w 75"/>
                  <a:gd name="T5" fmla="*/ 3 h 6"/>
                  <a:gd name="T6" fmla="*/ 2 w 75"/>
                  <a:gd name="T7" fmla="*/ 6 h 6"/>
                  <a:gd name="T8" fmla="*/ 73 w 75"/>
                  <a:gd name="T9" fmla="*/ 6 h 6"/>
                  <a:gd name="T10" fmla="*/ 75 w 75"/>
                  <a:gd name="T11" fmla="*/ 3 h 6"/>
                  <a:gd name="T12" fmla="*/ 73 w 75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6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4" y="6"/>
                      <a:pt x="75" y="5"/>
                      <a:pt x="75" y="3"/>
                    </a:cubicBezTo>
                    <a:cubicBezTo>
                      <a:pt x="75" y="2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9" name="Freeform 8"/>
              <p:cNvSpPr/>
              <p:nvPr/>
            </p:nvSpPr>
            <p:spPr bwMode="auto">
              <a:xfrm>
                <a:off x="2820" y="2111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0" name="Freeform 9"/>
              <p:cNvSpPr/>
              <p:nvPr/>
            </p:nvSpPr>
            <p:spPr bwMode="auto">
              <a:xfrm>
                <a:off x="2755" y="2096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1" name="Freeform 10"/>
              <p:cNvSpPr/>
              <p:nvPr/>
            </p:nvSpPr>
            <p:spPr bwMode="auto">
              <a:xfrm>
                <a:off x="2755" y="2176"/>
                <a:ext cx="41" cy="43"/>
              </a:xfrm>
              <a:custGeom>
                <a:avLst/>
                <a:gdLst>
                  <a:gd name="T0" fmla="*/ 15 w 17"/>
                  <a:gd name="T1" fmla="*/ 0 h 18"/>
                  <a:gd name="T2" fmla="*/ 3 w 17"/>
                  <a:gd name="T3" fmla="*/ 0 h 18"/>
                  <a:gd name="T4" fmla="*/ 0 w 17"/>
                  <a:gd name="T5" fmla="*/ 3 h 18"/>
                  <a:gd name="T6" fmla="*/ 0 w 17"/>
                  <a:gd name="T7" fmla="*/ 15 h 18"/>
                  <a:gd name="T8" fmla="*/ 3 w 17"/>
                  <a:gd name="T9" fmla="*/ 18 h 18"/>
                  <a:gd name="T10" fmla="*/ 15 w 17"/>
                  <a:gd name="T11" fmla="*/ 18 h 18"/>
                  <a:gd name="T12" fmla="*/ 17 w 17"/>
                  <a:gd name="T13" fmla="*/ 15 h 18"/>
                  <a:gd name="T14" fmla="*/ 17 w 17"/>
                  <a:gd name="T15" fmla="*/ 3 h 18"/>
                  <a:gd name="T16" fmla="*/ 15 w 17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8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1" y="18"/>
                      <a:pt x="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7" y="17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2" name="Freeform 11"/>
              <p:cNvSpPr/>
              <p:nvPr/>
            </p:nvSpPr>
            <p:spPr bwMode="auto">
              <a:xfrm>
                <a:off x="2755" y="2257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7393861" y="2161909"/>
            <a:ext cx="749673" cy="751322"/>
            <a:chOff x="3437020" y="5246272"/>
            <a:chExt cx="863676" cy="865576"/>
          </a:xfrm>
        </p:grpSpPr>
        <p:sp>
          <p:nvSpPr>
            <p:cNvPr id="74" name="椭圆 21"/>
            <p:cNvSpPr>
              <a:spLocks noChangeArrowheads="1"/>
            </p:cNvSpPr>
            <p:nvPr/>
          </p:nvSpPr>
          <p:spPr bwMode="auto">
            <a:xfrm>
              <a:off x="3437020" y="5246272"/>
              <a:ext cx="863676" cy="86557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75" name="Freeform 9"/>
            <p:cNvSpPr>
              <a:spLocks noEditPoints="1"/>
            </p:cNvSpPr>
            <p:nvPr/>
          </p:nvSpPr>
          <p:spPr bwMode="auto">
            <a:xfrm>
              <a:off x="3564624" y="5446833"/>
              <a:ext cx="605440" cy="464249"/>
            </a:xfrm>
            <a:custGeom>
              <a:avLst/>
              <a:gdLst>
                <a:gd name="T0" fmla="*/ 16 w 104"/>
                <a:gd name="T1" fmla="*/ 2 h 79"/>
                <a:gd name="T2" fmla="*/ 27 w 104"/>
                <a:gd name="T3" fmla="*/ 4 h 79"/>
                <a:gd name="T4" fmla="*/ 19 w 104"/>
                <a:gd name="T5" fmla="*/ 48 h 79"/>
                <a:gd name="T6" fmla="*/ 4 w 104"/>
                <a:gd name="T7" fmla="*/ 45 h 79"/>
                <a:gd name="T8" fmla="*/ 16 w 104"/>
                <a:gd name="T9" fmla="*/ 2 h 79"/>
                <a:gd name="T10" fmla="*/ 18 w 104"/>
                <a:gd name="T11" fmla="*/ 65 h 79"/>
                <a:gd name="T12" fmla="*/ 16 w 104"/>
                <a:gd name="T13" fmla="*/ 72 h 79"/>
                <a:gd name="T14" fmla="*/ 101 w 104"/>
                <a:gd name="T15" fmla="*/ 72 h 79"/>
                <a:gd name="T16" fmla="*/ 104 w 104"/>
                <a:gd name="T17" fmla="*/ 72 h 79"/>
                <a:gd name="T18" fmla="*/ 104 w 104"/>
                <a:gd name="T19" fmla="*/ 68 h 79"/>
                <a:gd name="T20" fmla="*/ 104 w 104"/>
                <a:gd name="T21" fmla="*/ 26 h 79"/>
                <a:gd name="T22" fmla="*/ 104 w 104"/>
                <a:gd name="T23" fmla="*/ 24 h 79"/>
                <a:gd name="T24" fmla="*/ 103 w 104"/>
                <a:gd name="T25" fmla="*/ 23 h 79"/>
                <a:gd name="T26" fmla="*/ 90 w 104"/>
                <a:gd name="T27" fmla="*/ 10 h 79"/>
                <a:gd name="T28" fmla="*/ 89 w 104"/>
                <a:gd name="T29" fmla="*/ 9 h 79"/>
                <a:gd name="T30" fmla="*/ 87 w 104"/>
                <a:gd name="T31" fmla="*/ 9 h 79"/>
                <a:gd name="T32" fmla="*/ 31 w 104"/>
                <a:gd name="T33" fmla="*/ 9 h 79"/>
                <a:gd name="T34" fmla="*/ 31 w 104"/>
                <a:gd name="T35" fmla="*/ 17 h 79"/>
                <a:gd name="T36" fmla="*/ 84 w 104"/>
                <a:gd name="T37" fmla="*/ 17 h 79"/>
                <a:gd name="T38" fmla="*/ 83 w 104"/>
                <a:gd name="T39" fmla="*/ 28 h 79"/>
                <a:gd name="T40" fmla="*/ 83 w 104"/>
                <a:gd name="T41" fmla="*/ 30 h 79"/>
                <a:gd name="T42" fmla="*/ 85 w 104"/>
                <a:gd name="T43" fmla="*/ 30 h 79"/>
                <a:gd name="T44" fmla="*/ 97 w 104"/>
                <a:gd name="T45" fmla="*/ 29 h 79"/>
                <a:gd name="T46" fmla="*/ 97 w 104"/>
                <a:gd name="T47" fmla="*/ 65 h 79"/>
                <a:gd name="T48" fmla="*/ 18 w 104"/>
                <a:gd name="T49" fmla="*/ 65 h 79"/>
                <a:gd name="T50" fmla="*/ 95 w 104"/>
                <a:gd name="T51" fmla="*/ 26 h 79"/>
                <a:gd name="T52" fmla="*/ 86 w 104"/>
                <a:gd name="T53" fmla="*/ 26 h 79"/>
                <a:gd name="T54" fmla="*/ 87 w 104"/>
                <a:gd name="T55" fmla="*/ 18 h 79"/>
                <a:gd name="T56" fmla="*/ 95 w 104"/>
                <a:gd name="T57" fmla="*/ 26 h 79"/>
                <a:gd name="T58" fmla="*/ 32 w 104"/>
                <a:gd name="T59" fmla="*/ 43 h 79"/>
                <a:gd name="T60" fmla="*/ 74 w 104"/>
                <a:gd name="T61" fmla="*/ 43 h 79"/>
                <a:gd name="T62" fmla="*/ 74 w 104"/>
                <a:gd name="T63" fmla="*/ 45 h 79"/>
                <a:gd name="T64" fmla="*/ 32 w 104"/>
                <a:gd name="T65" fmla="*/ 45 h 79"/>
                <a:gd name="T66" fmla="*/ 32 w 104"/>
                <a:gd name="T67" fmla="*/ 43 h 79"/>
                <a:gd name="T68" fmla="*/ 32 w 104"/>
                <a:gd name="T69" fmla="*/ 32 h 79"/>
                <a:gd name="T70" fmla="*/ 71 w 104"/>
                <a:gd name="T71" fmla="*/ 32 h 79"/>
                <a:gd name="T72" fmla="*/ 71 w 104"/>
                <a:gd name="T73" fmla="*/ 35 h 79"/>
                <a:gd name="T74" fmla="*/ 32 w 104"/>
                <a:gd name="T75" fmla="*/ 35 h 79"/>
                <a:gd name="T76" fmla="*/ 32 w 104"/>
                <a:gd name="T77" fmla="*/ 32 h 79"/>
                <a:gd name="T78" fmla="*/ 32 w 104"/>
                <a:gd name="T79" fmla="*/ 22 h 79"/>
                <a:gd name="T80" fmla="*/ 71 w 104"/>
                <a:gd name="T81" fmla="*/ 22 h 79"/>
                <a:gd name="T82" fmla="*/ 71 w 104"/>
                <a:gd name="T83" fmla="*/ 25 h 79"/>
                <a:gd name="T84" fmla="*/ 32 w 104"/>
                <a:gd name="T85" fmla="*/ 25 h 79"/>
                <a:gd name="T86" fmla="*/ 32 w 104"/>
                <a:gd name="T87" fmla="*/ 22 h 79"/>
                <a:gd name="T88" fmla="*/ 3 w 104"/>
                <a:gd name="T89" fmla="*/ 66 h 79"/>
                <a:gd name="T90" fmla="*/ 9 w 104"/>
                <a:gd name="T91" fmla="*/ 68 h 79"/>
                <a:gd name="T92" fmla="*/ 9 w 104"/>
                <a:gd name="T93" fmla="*/ 74 h 79"/>
                <a:gd name="T94" fmla="*/ 5 w 104"/>
                <a:gd name="T95" fmla="*/ 79 h 79"/>
                <a:gd name="T96" fmla="*/ 2 w 104"/>
                <a:gd name="T97" fmla="*/ 78 h 79"/>
                <a:gd name="T98" fmla="*/ 0 w 104"/>
                <a:gd name="T99" fmla="*/ 72 h 79"/>
                <a:gd name="T100" fmla="*/ 3 w 104"/>
                <a:gd name="T101" fmla="*/ 66 h 79"/>
                <a:gd name="T102" fmla="*/ 4 w 104"/>
                <a:gd name="T103" fmla="*/ 48 h 79"/>
                <a:gd name="T104" fmla="*/ 2 w 104"/>
                <a:gd name="T105" fmla="*/ 65 h 79"/>
                <a:gd name="T106" fmla="*/ 12 w 104"/>
                <a:gd name="T107" fmla="*/ 67 h 79"/>
                <a:gd name="T108" fmla="*/ 17 w 104"/>
                <a:gd name="T109" fmla="*/ 51 h 79"/>
                <a:gd name="T110" fmla="*/ 4 w 104"/>
                <a:gd name="T111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79">
                  <a:moveTo>
                    <a:pt x="16" y="2"/>
                  </a:moveTo>
                  <a:cubicBezTo>
                    <a:pt x="21" y="0"/>
                    <a:pt x="24" y="1"/>
                    <a:pt x="27" y="4"/>
                  </a:cubicBezTo>
                  <a:cubicBezTo>
                    <a:pt x="26" y="20"/>
                    <a:pt x="23" y="35"/>
                    <a:pt x="19" y="48"/>
                  </a:cubicBezTo>
                  <a:cubicBezTo>
                    <a:pt x="14" y="47"/>
                    <a:pt x="9" y="46"/>
                    <a:pt x="4" y="45"/>
                  </a:cubicBezTo>
                  <a:cubicBezTo>
                    <a:pt x="6" y="29"/>
                    <a:pt x="10" y="15"/>
                    <a:pt x="16" y="2"/>
                  </a:cubicBezTo>
                  <a:close/>
                  <a:moveTo>
                    <a:pt x="18" y="65"/>
                  </a:moveTo>
                  <a:cubicBezTo>
                    <a:pt x="16" y="72"/>
                    <a:pt x="16" y="72"/>
                    <a:pt x="16" y="72"/>
                  </a:cubicBezTo>
                  <a:cubicBezTo>
                    <a:pt x="69" y="72"/>
                    <a:pt x="74" y="72"/>
                    <a:pt x="101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12"/>
                    <a:pt x="31" y="14"/>
                    <a:pt x="31" y="17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79" y="65"/>
                    <a:pt x="57" y="65"/>
                    <a:pt x="18" y="65"/>
                  </a:cubicBezTo>
                  <a:close/>
                  <a:moveTo>
                    <a:pt x="95" y="26"/>
                  </a:moveTo>
                  <a:cubicBezTo>
                    <a:pt x="86" y="26"/>
                    <a:pt x="86" y="26"/>
                    <a:pt x="86" y="26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5" y="26"/>
                    <a:pt x="95" y="26"/>
                    <a:pt x="95" y="26"/>
                  </a:cubicBezTo>
                  <a:close/>
                  <a:moveTo>
                    <a:pt x="32" y="43"/>
                  </a:moveTo>
                  <a:cubicBezTo>
                    <a:pt x="74" y="43"/>
                    <a:pt x="74" y="43"/>
                    <a:pt x="74" y="43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3"/>
                    <a:pt x="32" y="43"/>
                    <a:pt x="32" y="43"/>
                  </a:cubicBezTo>
                  <a:close/>
                  <a:moveTo>
                    <a:pt x="32" y="32"/>
                  </a:moveTo>
                  <a:cubicBezTo>
                    <a:pt x="71" y="32"/>
                    <a:pt x="71" y="32"/>
                    <a:pt x="71" y="32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2"/>
                    <a:pt x="32" y="32"/>
                    <a:pt x="32" y="32"/>
                  </a:cubicBezTo>
                  <a:close/>
                  <a:moveTo>
                    <a:pt x="32" y="22"/>
                  </a:moveTo>
                  <a:cubicBezTo>
                    <a:pt x="71" y="22"/>
                    <a:pt x="71" y="22"/>
                    <a:pt x="71" y="22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2"/>
                    <a:pt x="32" y="22"/>
                    <a:pt x="32" y="22"/>
                  </a:cubicBezTo>
                  <a:close/>
                  <a:moveTo>
                    <a:pt x="3" y="66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9"/>
                    <a:pt x="3" y="79"/>
                    <a:pt x="2" y="7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66"/>
                    <a:pt x="3" y="66"/>
                    <a:pt x="3" y="66"/>
                  </a:cubicBezTo>
                  <a:close/>
                  <a:moveTo>
                    <a:pt x="4" y="48"/>
                  </a:moveTo>
                  <a:cubicBezTo>
                    <a:pt x="3" y="53"/>
                    <a:pt x="3" y="59"/>
                    <a:pt x="2" y="65"/>
                  </a:cubicBezTo>
                  <a:cubicBezTo>
                    <a:pt x="5" y="65"/>
                    <a:pt x="9" y="66"/>
                    <a:pt x="12" y="67"/>
                  </a:cubicBezTo>
                  <a:cubicBezTo>
                    <a:pt x="14" y="61"/>
                    <a:pt x="15" y="56"/>
                    <a:pt x="17" y="51"/>
                  </a:cubicBezTo>
                  <a:cubicBezTo>
                    <a:pt x="13" y="50"/>
                    <a:pt x="9" y="49"/>
                    <a:pt x="4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 advTm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 81"/>
          <p:cNvSpPr>
            <a:spLocks noChangeArrowheads="1"/>
          </p:cNvSpPr>
          <p:nvPr/>
        </p:nvSpPr>
        <p:spPr bwMode="auto">
          <a:xfrm>
            <a:off x="476188" y="177842"/>
            <a:ext cx="219482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实验结果</a:t>
            </a:r>
            <a:r>
              <a:rPr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|</a:t>
            </a:r>
            <a:r>
              <a:rPr lang="zh-CN" altLang="en-US" sz="1800" b="1" dirty="0">
                <a:solidFill>
                  <a:schemeClr val="accent1"/>
                </a:solidFill>
                <a:latin typeface="Arial" panose="020B0604020202020204" pitchFamily="34" charset="0"/>
              </a:rPr>
              <a:t>数据集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83" name="等腰三角形 82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graphicFrame>
        <p:nvGraphicFramePr>
          <p:cNvPr id="5" name="表格 5"/>
          <p:cNvGraphicFramePr>
            <a:graphicFrameLocks noGrp="1"/>
          </p:cNvGraphicFramePr>
          <p:nvPr/>
        </p:nvGraphicFramePr>
        <p:xfrm>
          <a:off x="1115120" y="1273809"/>
          <a:ext cx="5679690" cy="2718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969"/>
                <a:gridCol w="1058969"/>
                <a:gridCol w="795519"/>
                <a:gridCol w="821346"/>
                <a:gridCol w="813599"/>
                <a:gridCol w="1131288"/>
              </a:tblGrid>
              <a:tr h="388332"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样本数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特征数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标签数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标签集合数</a:t>
                      </a:r>
                      <a:endParaRPr lang="zh-CN" altLang="en-US" dirty="0"/>
                    </a:p>
                  </a:txBody>
                  <a:tcPr/>
                </a:tc>
              </a:tr>
              <a:tr h="388332">
                <a:tc>
                  <a:txBody>
                    <a:bodyPr/>
                    <a:lstStyle/>
                    <a:p>
                      <a:r>
                        <a:rPr lang="en-US" altLang="zh-CN" dirty="0"/>
                        <a:t>CAL500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音乐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502</a:t>
                      </a:r>
                      <a:endParaRPr lang="zh-CN" altLang="en-US" dirty="0"/>
                    </a:p>
                  </a:txBody>
                  <a:tcPr/>
                </a:tc>
              </a:tr>
              <a:tr h="388332">
                <a:tc>
                  <a:txBody>
                    <a:bodyPr/>
                    <a:lstStyle/>
                    <a:p>
                      <a:r>
                        <a:rPr lang="en-US" altLang="zh-CN" dirty="0"/>
                        <a:t>yeast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生物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2417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198</a:t>
                      </a:r>
                      <a:endParaRPr lang="zh-CN" altLang="en-US" dirty="0"/>
                    </a:p>
                  </a:txBody>
                  <a:tcPr/>
                </a:tc>
              </a:tr>
              <a:tr h="388332">
                <a:tc>
                  <a:txBody>
                    <a:bodyPr/>
                    <a:lstStyle/>
                    <a:p>
                      <a:r>
                        <a:rPr lang="en-US" altLang="zh-CN" dirty="0"/>
                        <a:t>corel5k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图像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374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3175</a:t>
                      </a:r>
                      <a:endParaRPr lang="zh-CN" altLang="en-US" dirty="0"/>
                    </a:p>
                  </a:txBody>
                  <a:tcPr/>
                </a:tc>
              </a:tr>
              <a:tr h="388332">
                <a:tc>
                  <a:txBody>
                    <a:bodyPr/>
                    <a:lstStyle/>
                    <a:p>
                      <a:r>
                        <a:rPr lang="en-US" altLang="zh-CN" dirty="0"/>
                        <a:t>delicious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文本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16105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15806</a:t>
                      </a:r>
                      <a:endParaRPr lang="zh-CN" altLang="en-US" dirty="0"/>
                    </a:p>
                  </a:txBody>
                  <a:tcPr/>
                </a:tc>
              </a:tr>
              <a:tr h="388332">
                <a:tc>
                  <a:txBody>
                    <a:bodyPr/>
                    <a:lstStyle/>
                    <a:p>
                      <a:r>
                        <a:rPr lang="en-US" altLang="zh-CN" dirty="0"/>
                        <a:t>tmc2007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文本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28596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49060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1341</a:t>
                      </a:r>
                      <a:endParaRPr lang="zh-CN" altLang="en-US" dirty="0"/>
                    </a:p>
                  </a:txBody>
                  <a:tcPr/>
                </a:tc>
              </a:tr>
              <a:tr h="388332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mediamill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视频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43907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655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 advTm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箭头3"/>
          <p:cNvSpPr/>
          <p:nvPr/>
        </p:nvSpPr>
        <p:spPr bwMode="gray">
          <a:xfrm flipV="1">
            <a:off x="1501073" y="4186069"/>
            <a:ext cx="918416" cy="487438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lIns="62118" tIns="31058" rIns="62118" bIns="31058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900">
              <a:solidFill>
                <a:sysClr val="windowText" lastClr="00000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4" name="箭头1"/>
          <p:cNvSpPr/>
          <p:nvPr/>
        </p:nvSpPr>
        <p:spPr bwMode="gray">
          <a:xfrm>
            <a:off x="1402422" y="3610148"/>
            <a:ext cx="1017067" cy="487439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lIns="62118" tIns="31058" rIns="62118" bIns="31058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900">
              <a:solidFill>
                <a:sysClr val="windowText" lastClr="00000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82" name="矩形 81"/>
          <p:cNvSpPr>
            <a:spLocks noChangeArrowheads="1"/>
          </p:cNvSpPr>
          <p:nvPr/>
        </p:nvSpPr>
        <p:spPr bwMode="auto">
          <a:xfrm>
            <a:off x="476188" y="177842"/>
            <a:ext cx="2425660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实验结果</a:t>
            </a:r>
            <a:r>
              <a:rPr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|</a:t>
            </a:r>
            <a:r>
              <a:rPr lang="zh-CN" altLang="en-US" sz="1800" b="1" dirty="0">
                <a:solidFill>
                  <a:schemeClr val="accent1"/>
                </a:solidFill>
                <a:latin typeface="Arial" panose="020B0604020202020204" pitchFamily="34" charset="0"/>
              </a:rPr>
              <a:t>实验设定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83" name="等腰三角形 82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30584" y="719979"/>
            <a:ext cx="7287506" cy="2459801"/>
            <a:chOff x="828641" y="1004716"/>
            <a:chExt cx="7287506" cy="2459801"/>
          </a:xfrm>
        </p:grpSpPr>
        <p:grpSp>
          <p:nvGrpSpPr>
            <p:cNvPr id="10" name="组合 9"/>
            <p:cNvGrpSpPr/>
            <p:nvPr/>
          </p:nvGrpSpPr>
          <p:grpSpPr>
            <a:xfrm>
              <a:off x="828641" y="1225614"/>
              <a:ext cx="1581810" cy="2132590"/>
              <a:chOff x="828641" y="1225614"/>
              <a:chExt cx="1581810" cy="2132590"/>
            </a:xfrm>
          </p:grpSpPr>
          <p:grpSp>
            <p:nvGrpSpPr>
              <p:cNvPr id="20" name="组合 19"/>
              <p:cNvGrpSpPr/>
              <p:nvPr/>
            </p:nvGrpSpPr>
            <p:grpSpPr>
              <a:xfrm>
                <a:off x="1329929" y="1225614"/>
                <a:ext cx="1080522" cy="2132590"/>
                <a:chOff x="1329929" y="1225614"/>
                <a:chExt cx="1080522" cy="2132590"/>
              </a:xfrm>
            </p:grpSpPr>
            <p:sp>
              <p:nvSpPr>
                <p:cNvPr id="22" name="箭头3"/>
                <p:cNvSpPr/>
                <p:nvPr/>
              </p:nvSpPr>
              <p:spPr bwMode="gray">
                <a:xfrm flipV="1">
                  <a:off x="1329929" y="2217673"/>
                  <a:ext cx="1080000" cy="1140531"/>
                </a:xfrm>
                <a:custGeom>
                  <a:avLst/>
                  <a:gdLst>
                    <a:gd name="T0" fmla="*/ 118 w 933"/>
                    <a:gd name="T1" fmla="*/ 1044 h 1182"/>
                    <a:gd name="T2" fmla="*/ 128 w 933"/>
                    <a:gd name="T3" fmla="*/ 340 h 1182"/>
                    <a:gd name="T4" fmla="*/ 264 w 933"/>
                    <a:gd name="T5" fmla="*/ 210 h 1182"/>
                    <a:gd name="T6" fmla="*/ 720 w 933"/>
                    <a:gd name="T7" fmla="*/ 202 h 1182"/>
                    <a:gd name="T8" fmla="*/ 720 w 933"/>
                    <a:gd name="T9" fmla="*/ 320 h 1182"/>
                    <a:gd name="T10" fmla="*/ 933 w 933"/>
                    <a:gd name="T11" fmla="*/ 153 h 1182"/>
                    <a:gd name="T12" fmla="*/ 712 w 933"/>
                    <a:gd name="T13" fmla="*/ 0 h 1182"/>
                    <a:gd name="T14" fmla="*/ 714 w 933"/>
                    <a:gd name="T15" fmla="*/ 92 h 1182"/>
                    <a:gd name="T16" fmla="*/ 234 w 933"/>
                    <a:gd name="T17" fmla="*/ 94 h 1182"/>
                    <a:gd name="T18" fmla="*/ 0 w 933"/>
                    <a:gd name="T19" fmla="*/ 298 h 1182"/>
                    <a:gd name="T20" fmla="*/ 0 w 933"/>
                    <a:gd name="T21" fmla="*/ 1058 h 1182"/>
                    <a:gd name="T22" fmla="*/ 118 w 933"/>
                    <a:gd name="T23" fmla="*/ 1044 h 1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33" h="1182">
                      <a:moveTo>
                        <a:pt x="118" y="1044"/>
                      </a:moveTo>
                      <a:lnTo>
                        <a:pt x="128" y="340"/>
                      </a:lnTo>
                      <a:cubicBezTo>
                        <a:pt x="134" y="214"/>
                        <a:pt x="182" y="212"/>
                        <a:pt x="264" y="210"/>
                      </a:cubicBezTo>
                      <a:lnTo>
                        <a:pt x="720" y="202"/>
                      </a:lnTo>
                      <a:lnTo>
                        <a:pt x="720" y="320"/>
                      </a:lnTo>
                      <a:lnTo>
                        <a:pt x="933" y="153"/>
                      </a:lnTo>
                      <a:lnTo>
                        <a:pt x="712" y="0"/>
                      </a:lnTo>
                      <a:lnTo>
                        <a:pt x="714" y="92"/>
                      </a:lnTo>
                      <a:cubicBezTo>
                        <a:pt x="714" y="92"/>
                        <a:pt x="406" y="94"/>
                        <a:pt x="234" y="94"/>
                      </a:cubicBezTo>
                      <a:cubicBezTo>
                        <a:pt x="60" y="96"/>
                        <a:pt x="2" y="156"/>
                        <a:pt x="0" y="298"/>
                      </a:cubicBezTo>
                      <a:lnTo>
                        <a:pt x="0" y="1058"/>
                      </a:lnTo>
                      <a:cubicBezTo>
                        <a:pt x="20" y="1182"/>
                        <a:pt x="93" y="1170"/>
                        <a:pt x="118" y="1044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txBody>
                <a:bodyPr wrap="none" lIns="62118" tIns="31058" rIns="62118" bIns="31058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zh-CN" altLang="en-US" sz="900">
                    <a:solidFill>
                      <a:sysClr val="windowText" lastClr="000000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箭头1"/>
                <p:cNvSpPr/>
                <p:nvPr/>
              </p:nvSpPr>
              <p:spPr bwMode="gray">
                <a:xfrm>
                  <a:off x="1330451" y="1225614"/>
                  <a:ext cx="1080000" cy="1321191"/>
                </a:xfrm>
                <a:custGeom>
                  <a:avLst/>
                  <a:gdLst>
                    <a:gd name="T0" fmla="*/ 118 w 933"/>
                    <a:gd name="T1" fmla="*/ 1044 h 1182"/>
                    <a:gd name="T2" fmla="*/ 128 w 933"/>
                    <a:gd name="T3" fmla="*/ 340 h 1182"/>
                    <a:gd name="T4" fmla="*/ 264 w 933"/>
                    <a:gd name="T5" fmla="*/ 210 h 1182"/>
                    <a:gd name="T6" fmla="*/ 720 w 933"/>
                    <a:gd name="T7" fmla="*/ 202 h 1182"/>
                    <a:gd name="T8" fmla="*/ 720 w 933"/>
                    <a:gd name="T9" fmla="*/ 320 h 1182"/>
                    <a:gd name="T10" fmla="*/ 933 w 933"/>
                    <a:gd name="T11" fmla="*/ 153 h 1182"/>
                    <a:gd name="T12" fmla="*/ 712 w 933"/>
                    <a:gd name="T13" fmla="*/ 0 h 1182"/>
                    <a:gd name="T14" fmla="*/ 714 w 933"/>
                    <a:gd name="T15" fmla="*/ 92 h 1182"/>
                    <a:gd name="T16" fmla="*/ 234 w 933"/>
                    <a:gd name="T17" fmla="*/ 94 h 1182"/>
                    <a:gd name="T18" fmla="*/ 0 w 933"/>
                    <a:gd name="T19" fmla="*/ 298 h 1182"/>
                    <a:gd name="T20" fmla="*/ 0 w 933"/>
                    <a:gd name="T21" fmla="*/ 1058 h 1182"/>
                    <a:gd name="T22" fmla="*/ 118 w 933"/>
                    <a:gd name="T23" fmla="*/ 1044 h 1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33" h="1182">
                      <a:moveTo>
                        <a:pt x="118" y="1044"/>
                      </a:moveTo>
                      <a:lnTo>
                        <a:pt x="128" y="340"/>
                      </a:lnTo>
                      <a:cubicBezTo>
                        <a:pt x="134" y="214"/>
                        <a:pt x="182" y="212"/>
                        <a:pt x="264" y="210"/>
                      </a:cubicBezTo>
                      <a:lnTo>
                        <a:pt x="720" y="202"/>
                      </a:lnTo>
                      <a:lnTo>
                        <a:pt x="720" y="320"/>
                      </a:lnTo>
                      <a:lnTo>
                        <a:pt x="933" y="153"/>
                      </a:lnTo>
                      <a:lnTo>
                        <a:pt x="712" y="0"/>
                      </a:lnTo>
                      <a:lnTo>
                        <a:pt x="714" y="92"/>
                      </a:lnTo>
                      <a:cubicBezTo>
                        <a:pt x="714" y="92"/>
                        <a:pt x="406" y="94"/>
                        <a:pt x="234" y="94"/>
                      </a:cubicBezTo>
                      <a:cubicBezTo>
                        <a:pt x="60" y="96"/>
                        <a:pt x="2" y="156"/>
                        <a:pt x="0" y="298"/>
                      </a:cubicBezTo>
                      <a:lnTo>
                        <a:pt x="0" y="1058"/>
                      </a:lnTo>
                      <a:cubicBezTo>
                        <a:pt x="20" y="1182"/>
                        <a:pt x="93" y="1170"/>
                        <a:pt x="118" y="1044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txBody>
                <a:bodyPr wrap="none" lIns="62118" tIns="31058" rIns="62118" bIns="31058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zh-CN" altLang="en-US" sz="900">
                    <a:solidFill>
                      <a:sysClr val="windowText" lastClr="000000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箭头3"/>
                <p:cNvSpPr/>
                <p:nvPr/>
              </p:nvSpPr>
              <p:spPr bwMode="gray">
                <a:xfrm flipV="1">
                  <a:off x="1329929" y="1352317"/>
                  <a:ext cx="1080000" cy="1140531"/>
                </a:xfrm>
                <a:custGeom>
                  <a:avLst/>
                  <a:gdLst>
                    <a:gd name="T0" fmla="*/ 118 w 933"/>
                    <a:gd name="T1" fmla="*/ 1044 h 1182"/>
                    <a:gd name="T2" fmla="*/ 128 w 933"/>
                    <a:gd name="T3" fmla="*/ 340 h 1182"/>
                    <a:gd name="T4" fmla="*/ 264 w 933"/>
                    <a:gd name="T5" fmla="*/ 210 h 1182"/>
                    <a:gd name="T6" fmla="*/ 720 w 933"/>
                    <a:gd name="T7" fmla="*/ 202 h 1182"/>
                    <a:gd name="T8" fmla="*/ 720 w 933"/>
                    <a:gd name="T9" fmla="*/ 320 h 1182"/>
                    <a:gd name="T10" fmla="*/ 933 w 933"/>
                    <a:gd name="T11" fmla="*/ 153 h 1182"/>
                    <a:gd name="T12" fmla="*/ 712 w 933"/>
                    <a:gd name="T13" fmla="*/ 0 h 1182"/>
                    <a:gd name="T14" fmla="*/ 714 w 933"/>
                    <a:gd name="T15" fmla="*/ 92 h 1182"/>
                    <a:gd name="T16" fmla="*/ 234 w 933"/>
                    <a:gd name="T17" fmla="*/ 94 h 1182"/>
                    <a:gd name="T18" fmla="*/ 0 w 933"/>
                    <a:gd name="T19" fmla="*/ 298 h 1182"/>
                    <a:gd name="T20" fmla="*/ 0 w 933"/>
                    <a:gd name="T21" fmla="*/ 1058 h 1182"/>
                    <a:gd name="T22" fmla="*/ 118 w 933"/>
                    <a:gd name="T23" fmla="*/ 1044 h 1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33" h="1182">
                      <a:moveTo>
                        <a:pt x="118" y="1044"/>
                      </a:moveTo>
                      <a:lnTo>
                        <a:pt x="128" y="340"/>
                      </a:lnTo>
                      <a:cubicBezTo>
                        <a:pt x="134" y="214"/>
                        <a:pt x="182" y="212"/>
                        <a:pt x="264" y="210"/>
                      </a:cubicBezTo>
                      <a:lnTo>
                        <a:pt x="720" y="202"/>
                      </a:lnTo>
                      <a:lnTo>
                        <a:pt x="720" y="320"/>
                      </a:lnTo>
                      <a:lnTo>
                        <a:pt x="933" y="153"/>
                      </a:lnTo>
                      <a:lnTo>
                        <a:pt x="712" y="0"/>
                      </a:lnTo>
                      <a:lnTo>
                        <a:pt x="714" y="92"/>
                      </a:lnTo>
                      <a:cubicBezTo>
                        <a:pt x="714" y="92"/>
                        <a:pt x="406" y="94"/>
                        <a:pt x="234" y="94"/>
                      </a:cubicBezTo>
                      <a:cubicBezTo>
                        <a:pt x="60" y="96"/>
                        <a:pt x="2" y="156"/>
                        <a:pt x="0" y="298"/>
                      </a:cubicBezTo>
                      <a:lnTo>
                        <a:pt x="0" y="1058"/>
                      </a:lnTo>
                      <a:cubicBezTo>
                        <a:pt x="20" y="1182"/>
                        <a:pt x="93" y="1170"/>
                        <a:pt x="118" y="1044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txBody>
                <a:bodyPr wrap="none" lIns="62118" tIns="31058" rIns="62118" bIns="31058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zh-CN" altLang="en-US" sz="900" dirty="0">
                    <a:solidFill>
                      <a:sysClr val="windowText" lastClr="000000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21" name="Oval 19"/>
              <p:cNvSpPr>
                <a:spLocks noChangeArrowheads="1"/>
              </p:cNvSpPr>
              <p:nvPr/>
            </p:nvSpPr>
            <p:spPr bwMode="auto">
              <a:xfrm>
                <a:off x="828641" y="1829348"/>
                <a:ext cx="1124436" cy="1125841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</a:ln>
              <a:effectLst/>
            </p:spPr>
            <p:txBody>
              <a:bodyPr lIns="62118" tIns="31058" rIns="62118" bIns="31058" anchor="ctr"/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900" b="1" kern="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基础算法</a:t>
                </a:r>
                <a:endParaRPr lang="zh-CN" altLang="en-US" sz="1900" b="1" kern="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2385827" y="1004716"/>
              <a:ext cx="5730320" cy="2459801"/>
              <a:chOff x="2305532" y="1004716"/>
              <a:chExt cx="5730320" cy="2459801"/>
            </a:xfrm>
          </p:grpSpPr>
          <p:sp>
            <p:nvSpPr>
              <p:cNvPr id="12" name="文本1"/>
              <p:cNvSpPr>
                <a:spLocks noChangeArrowheads="1"/>
              </p:cNvSpPr>
              <p:nvPr/>
            </p:nvSpPr>
            <p:spPr bwMode="gray">
              <a:xfrm>
                <a:off x="3602544" y="1028561"/>
                <a:ext cx="4433306" cy="581161"/>
              </a:xfrm>
              <a:prstGeom prst="rect">
                <a:avLst/>
              </a:prstGeom>
              <a:noFill/>
              <a:ln w="158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lIns="62118" tIns="31058" rIns="62118" bIns="31058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一阶方法，完全不考虑标签之间的关联信息</a:t>
                </a:r>
                <a:endPara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标题1"/>
              <p:cNvSpPr>
                <a:spLocks noChangeArrowheads="1"/>
              </p:cNvSpPr>
              <p:nvPr/>
            </p:nvSpPr>
            <p:spPr bwMode="gray">
              <a:xfrm>
                <a:off x="2305533" y="1004716"/>
                <a:ext cx="1017068" cy="628852"/>
              </a:xfrm>
              <a:prstGeom prst="rect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62118" tIns="31058" rIns="62118" bIns="31058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600" b="1" dirty="0">
                    <a:solidFill>
                      <a:sysClr val="window" lastClr="FFFFFF">
                        <a:lumMod val="9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BR</a:t>
                </a:r>
                <a:endParaRPr lang="zh-CN" altLang="zh-CN" sz="1600" b="1" dirty="0">
                  <a:solidFill>
                    <a:sysClr val="window" lastClr="FFFFFF">
                      <a:lumMod val="9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标题1"/>
              <p:cNvSpPr>
                <a:spLocks noChangeArrowheads="1"/>
              </p:cNvSpPr>
              <p:nvPr/>
            </p:nvSpPr>
            <p:spPr bwMode="gray">
              <a:xfrm>
                <a:off x="2305532" y="2919966"/>
                <a:ext cx="1017070" cy="544551"/>
              </a:xfrm>
              <a:prstGeom prst="rect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62118" tIns="31058" rIns="62118" bIns="31058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600" b="1" dirty="0">
                    <a:solidFill>
                      <a:sysClr val="window" lastClr="FFFFFF">
                        <a:lumMod val="9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C2AE</a:t>
                </a:r>
                <a:endParaRPr lang="zh-CN" altLang="zh-CN" sz="1600" b="1" dirty="0">
                  <a:solidFill>
                    <a:sysClr val="window" lastClr="FFFFFF">
                      <a:lumMod val="9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标题1"/>
              <p:cNvSpPr>
                <a:spLocks noChangeArrowheads="1"/>
              </p:cNvSpPr>
              <p:nvPr/>
            </p:nvSpPr>
            <p:spPr bwMode="gray">
              <a:xfrm>
                <a:off x="2311076" y="1994293"/>
                <a:ext cx="1017068" cy="642601"/>
              </a:xfrm>
              <a:prstGeom prst="rect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62118" tIns="31058" rIns="62118" bIns="31058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600" b="1" dirty="0">
                    <a:solidFill>
                      <a:sysClr val="window" lastClr="FFFFFF">
                        <a:lumMod val="9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CPLST</a:t>
                </a:r>
                <a:endParaRPr lang="zh-CN" altLang="zh-CN" sz="1600" b="1" dirty="0">
                  <a:solidFill>
                    <a:sysClr val="window" lastClr="FFFFFF">
                      <a:lumMod val="9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文本1"/>
              <p:cNvSpPr>
                <a:spLocks noChangeArrowheads="1"/>
              </p:cNvSpPr>
              <p:nvPr/>
            </p:nvSpPr>
            <p:spPr bwMode="gray">
              <a:xfrm>
                <a:off x="3602545" y="2029904"/>
                <a:ext cx="4433306" cy="516901"/>
              </a:xfrm>
              <a:prstGeom prst="rect">
                <a:avLst/>
              </a:prstGeom>
              <a:noFill/>
              <a:ln w="158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lIns="62118" tIns="31058" rIns="62118" bIns="31058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高阶方法，使用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PCA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来将标签嵌入到隐空间</a:t>
                </a:r>
                <a:endPara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文本1"/>
              <p:cNvSpPr>
                <a:spLocks noChangeArrowheads="1"/>
              </p:cNvSpPr>
              <p:nvPr/>
            </p:nvSpPr>
            <p:spPr bwMode="gray">
              <a:xfrm>
                <a:off x="3602545" y="2929152"/>
                <a:ext cx="4433307" cy="516902"/>
              </a:xfrm>
              <a:prstGeom prst="rect">
                <a:avLst/>
              </a:prstGeom>
              <a:noFill/>
              <a:ln w="158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lIns="62118" tIns="31058" rIns="62118" bIns="31058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高阶方法，使用</a:t>
                </a:r>
                <a:r>
                  <a:rPr lang="en-US" altLang="zh-CN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AutoEncoder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来将标签嵌入到隐空间</a:t>
                </a:r>
                <a:endPara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0" name="Oval 19"/>
          <p:cNvSpPr>
            <a:spLocks noChangeArrowheads="1"/>
          </p:cNvSpPr>
          <p:nvPr/>
        </p:nvSpPr>
        <p:spPr bwMode="auto">
          <a:xfrm>
            <a:off x="804567" y="3652186"/>
            <a:ext cx="1124436" cy="1125841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  <a:effectLst/>
        </p:spPr>
        <p:txBody>
          <a:bodyPr lIns="62118" tIns="31058" rIns="62118" bIns="31058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900" b="1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对比算法</a:t>
            </a:r>
            <a:endParaRPr lang="zh-CN" altLang="en-US" sz="1900" b="1" kern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2" name="标题1"/>
          <p:cNvSpPr>
            <a:spLocks noChangeArrowheads="1"/>
          </p:cNvSpPr>
          <p:nvPr/>
        </p:nvSpPr>
        <p:spPr bwMode="gray">
          <a:xfrm>
            <a:off x="2412394" y="3484440"/>
            <a:ext cx="1017068" cy="45951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b="1" dirty="0">
                <a:solidFill>
                  <a:sysClr val="window" lastClr="FFFFFF">
                    <a:lumMod val="9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ML-</a:t>
            </a:r>
            <a:r>
              <a:rPr lang="en-US" altLang="zh-CN" sz="1600" b="1" dirty="0" err="1">
                <a:solidFill>
                  <a:sysClr val="window" lastClr="FFFFFF">
                    <a:lumMod val="9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kNN</a:t>
            </a:r>
            <a:endParaRPr lang="zh-CN" altLang="zh-CN" sz="1600" b="1" dirty="0">
              <a:solidFill>
                <a:sysClr val="window" lastClr="FFFFFF">
                  <a:lumMod val="9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标题1"/>
          <p:cNvSpPr>
            <a:spLocks noChangeArrowheads="1"/>
          </p:cNvSpPr>
          <p:nvPr/>
        </p:nvSpPr>
        <p:spPr bwMode="gray">
          <a:xfrm>
            <a:off x="2411871" y="4379479"/>
            <a:ext cx="1017068" cy="45951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b="1" dirty="0">
                <a:solidFill>
                  <a:sysClr val="window" lastClr="FFFFFF">
                    <a:lumMod val="9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LM-</a:t>
            </a:r>
            <a:r>
              <a:rPr lang="en-US" altLang="zh-CN" sz="1600" b="1" dirty="0" err="1">
                <a:solidFill>
                  <a:sysClr val="window" lastClr="FFFFFF">
                    <a:lumMod val="9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kNN</a:t>
            </a:r>
            <a:endParaRPr lang="zh-CN" altLang="zh-CN" sz="1600" b="1" dirty="0">
              <a:solidFill>
                <a:sysClr val="window" lastClr="FFFFFF">
                  <a:lumMod val="9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1"/>
          <p:cNvSpPr>
            <a:spLocks noChangeArrowheads="1"/>
          </p:cNvSpPr>
          <p:nvPr/>
        </p:nvSpPr>
        <p:spPr bwMode="gray">
          <a:xfrm>
            <a:off x="3695936" y="3443582"/>
            <a:ext cx="4433307" cy="516902"/>
          </a:xfrm>
          <a:prstGeom prst="rect">
            <a:avLst/>
          </a:prstGeom>
          <a:noFill/>
          <a:ln w="15875" cap="flat" cmpd="sng" algn="ctr">
            <a:solidFill>
              <a:schemeClr val="accent1"/>
            </a:solidFill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一阶方法，使用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k-NN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1"/>
          <p:cNvSpPr>
            <a:spLocks noChangeArrowheads="1"/>
          </p:cNvSpPr>
          <p:nvPr/>
        </p:nvSpPr>
        <p:spPr bwMode="gray">
          <a:xfrm>
            <a:off x="3699655" y="4331960"/>
            <a:ext cx="4433307" cy="516902"/>
          </a:xfrm>
          <a:prstGeom prst="rect">
            <a:avLst/>
          </a:prstGeom>
          <a:noFill/>
          <a:ln w="15875" cap="flat" cmpd="sng" algn="ctr">
            <a:solidFill>
              <a:schemeClr val="accent1"/>
            </a:solidFill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高阶方法，将标签与特征嵌入之后，再使用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k-NN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 81"/>
          <p:cNvSpPr>
            <a:spLocks noChangeArrowheads="1"/>
          </p:cNvSpPr>
          <p:nvPr/>
        </p:nvSpPr>
        <p:spPr bwMode="auto">
          <a:xfrm>
            <a:off x="476188" y="177842"/>
            <a:ext cx="2425660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实验结果</a:t>
            </a:r>
            <a:r>
              <a:rPr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|</a:t>
            </a:r>
            <a:r>
              <a:rPr lang="zh-CN" altLang="en-US" sz="1800" b="1" dirty="0">
                <a:solidFill>
                  <a:schemeClr val="accent1"/>
                </a:solidFill>
                <a:latin typeface="Arial" panose="020B0604020202020204" pitchFamily="34" charset="0"/>
              </a:rPr>
              <a:t>实验结果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83" name="等腰三角形 82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1198540" y="1842145"/>
            <a:ext cx="666390" cy="395669"/>
          </a:xfrm>
          <a:prstGeom prst="line">
            <a:avLst/>
          </a:prstGeom>
          <a:ln w="28575">
            <a:solidFill>
              <a:srgbClr val="9090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364018" y="2894210"/>
            <a:ext cx="500912" cy="0"/>
          </a:xfrm>
          <a:prstGeom prst="line">
            <a:avLst/>
          </a:prstGeom>
          <a:ln w="28575">
            <a:solidFill>
              <a:srgbClr val="9090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1171514" y="3542657"/>
            <a:ext cx="720442" cy="380361"/>
          </a:xfrm>
          <a:prstGeom prst="line">
            <a:avLst/>
          </a:prstGeom>
          <a:ln w="28575">
            <a:solidFill>
              <a:srgbClr val="9090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/>
        </p:nvPicPr>
        <p:blipFill rotWithShape="1">
          <a:blip r:embed="rId1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8604"/>
          <a:stretch>
            <a:fillRect/>
          </a:stretch>
        </p:blipFill>
        <p:spPr>
          <a:xfrm>
            <a:off x="0" y="1618550"/>
            <a:ext cx="1217495" cy="2368933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2011453" y="1249519"/>
            <a:ext cx="4025453" cy="3289381"/>
            <a:chOff x="1894020" y="1196332"/>
            <a:chExt cx="4025453" cy="3289381"/>
          </a:xfrm>
        </p:grpSpPr>
        <p:sp>
          <p:nvSpPr>
            <p:cNvPr id="6" name="任意形状 5"/>
            <p:cNvSpPr/>
            <p:nvPr/>
          </p:nvSpPr>
          <p:spPr>
            <a:xfrm>
              <a:off x="2351258" y="1347567"/>
              <a:ext cx="3568215" cy="612005"/>
            </a:xfrm>
            <a:custGeom>
              <a:avLst/>
              <a:gdLst>
                <a:gd name="connsiteX0" fmla="*/ 0 w 4872526"/>
                <a:gd name="connsiteY0" fmla="*/ 0 h 612003"/>
                <a:gd name="connsiteX1" fmla="*/ 4566525 w 4872526"/>
                <a:gd name="connsiteY1" fmla="*/ 0 h 612003"/>
                <a:gd name="connsiteX2" fmla="*/ 4872526 w 4872526"/>
                <a:gd name="connsiteY2" fmla="*/ 306002 h 612003"/>
                <a:gd name="connsiteX3" fmla="*/ 4566525 w 4872526"/>
                <a:gd name="connsiteY3" fmla="*/ 612003 h 612003"/>
                <a:gd name="connsiteX4" fmla="*/ 0 w 4872526"/>
                <a:gd name="connsiteY4" fmla="*/ 612003 h 612003"/>
                <a:gd name="connsiteX5" fmla="*/ 0 w 4872526"/>
                <a:gd name="connsiteY5" fmla="*/ 0 h 612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72526" h="612003">
                  <a:moveTo>
                    <a:pt x="4872526" y="612002"/>
                  </a:moveTo>
                  <a:lnTo>
                    <a:pt x="306001" y="612002"/>
                  </a:lnTo>
                  <a:lnTo>
                    <a:pt x="0" y="306001"/>
                  </a:lnTo>
                  <a:lnTo>
                    <a:pt x="306001" y="1"/>
                  </a:lnTo>
                  <a:lnTo>
                    <a:pt x="4872526" y="1"/>
                  </a:lnTo>
                  <a:lnTo>
                    <a:pt x="4872526" y="612002"/>
                  </a:lnTo>
                  <a:close/>
                </a:path>
              </a:pathLst>
            </a:custGeom>
            <a:noFill/>
            <a:ln cap="flat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56259" tIns="83821" rIns="156464" bIns="8382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200" dirty="0">
                  <a:solidFill>
                    <a:schemeClr val="accent1"/>
                  </a:solidFill>
                </a:rPr>
                <a:t>在数据集上算法的性能</a:t>
              </a:r>
              <a:endParaRPr lang="zh-CN" altLang="en-US" sz="2200" kern="1200" dirty="0">
                <a:solidFill>
                  <a:schemeClr val="accent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894020" y="1196332"/>
              <a:ext cx="914475" cy="9144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r>
                <a:rPr lang="en-US" altLang="zh-CN" sz="27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dirty="0"/>
            </a:p>
          </p:txBody>
        </p:sp>
        <p:sp>
          <p:nvSpPr>
            <p:cNvPr id="8" name="任意形状 7"/>
            <p:cNvSpPr/>
            <p:nvPr/>
          </p:nvSpPr>
          <p:spPr>
            <a:xfrm>
              <a:off x="2351258" y="2535020"/>
              <a:ext cx="3568215" cy="612005"/>
            </a:xfrm>
            <a:custGeom>
              <a:avLst/>
              <a:gdLst>
                <a:gd name="connsiteX0" fmla="*/ 0 w 4872526"/>
                <a:gd name="connsiteY0" fmla="*/ 0 h 612003"/>
                <a:gd name="connsiteX1" fmla="*/ 4566525 w 4872526"/>
                <a:gd name="connsiteY1" fmla="*/ 0 h 612003"/>
                <a:gd name="connsiteX2" fmla="*/ 4872526 w 4872526"/>
                <a:gd name="connsiteY2" fmla="*/ 306002 h 612003"/>
                <a:gd name="connsiteX3" fmla="*/ 4566525 w 4872526"/>
                <a:gd name="connsiteY3" fmla="*/ 612003 h 612003"/>
                <a:gd name="connsiteX4" fmla="*/ 0 w 4872526"/>
                <a:gd name="connsiteY4" fmla="*/ 612003 h 612003"/>
                <a:gd name="connsiteX5" fmla="*/ 0 w 4872526"/>
                <a:gd name="connsiteY5" fmla="*/ 0 h 612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72526" h="612003">
                  <a:moveTo>
                    <a:pt x="4872526" y="612002"/>
                  </a:moveTo>
                  <a:lnTo>
                    <a:pt x="306001" y="612002"/>
                  </a:lnTo>
                  <a:lnTo>
                    <a:pt x="0" y="306001"/>
                  </a:lnTo>
                  <a:lnTo>
                    <a:pt x="306001" y="1"/>
                  </a:lnTo>
                  <a:lnTo>
                    <a:pt x="4872526" y="1"/>
                  </a:lnTo>
                  <a:lnTo>
                    <a:pt x="4872526" y="612002"/>
                  </a:lnTo>
                  <a:close/>
                </a:path>
              </a:pathLst>
            </a:custGeom>
            <a:noFill/>
            <a:ln cap="flat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56259" tIns="83821" rIns="156464" bIns="83821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200" kern="1200" dirty="0">
                  <a:solidFill>
                    <a:schemeClr val="accent1"/>
                  </a:solidFill>
                </a:rPr>
                <a:t>各阶频繁项集的贡献</a:t>
              </a:r>
              <a:endParaRPr lang="zh-CN" altLang="en-US" sz="2200" kern="1200" dirty="0">
                <a:solidFill>
                  <a:schemeClr val="accent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894020" y="2383785"/>
              <a:ext cx="914475" cy="9144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lvl="0" algn="ctr"/>
              <a:r>
                <a:rPr lang="en-US" altLang="zh-CN" sz="27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dirty="0">
                <a:solidFill>
                  <a:prstClr val="white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</p:txBody>
        </p:sp>
        <p:sp>
          <p:nvSpPr>
            <p:cNvPr id="10" name="任意形状 9"/>
            <p:cNvSpPr/>
            <p:nvPr/>
          </p:nvSpPr>
          <p:spPr>
            <a:xfrm>
              <a:off x="2351258" y="3722473"/>
              <a:ext cx="3568215" cy="612004"/>
            </a:xfrm>
            <a:custGeom>
              <a:avLst/>
              <a:gdLst>
                <a:gd name="connsiteX0" fmla="*/ 0 w 4872526"/>
                <a:gd name="connsiteY0" fmla="*/ 0 h 612003"/>
                <a:gd name="connsiteX1" fmla="*/ 4566525 w 4872526"/>
                <a:gd name="connsiteY1" fmla="*/ 0 h 612003"/>
                <a:gd name="connsiteX2" fmla="*/ 4872526 w 4872526"/>
                <a:gd name="connsiteY2" fmla="*/ 306002 h 612003"/>
                <a:gd name="connsiteX3" fmla="*/ 4566525 w 4872526"/>
                <a:gd name="connsiteY3" fmla="*/ 612003 h 612003"/>
                <a:gd name="connsiteX4" fmla="*/ 0 w 4872526"/>
                <a:gd name="connsiteY4" fmla="*/ 612003 h 612003"/>
                <a:gd name="connsiteX5" fmla="*/ 0 w 4872526"/>
                <a:gd name="connsiteY5" fmla="*/ 0 h 612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72526" h="612003">
                  <a:moveTo>
                    <a:pt x="4872526" y="612002"/>
                  </a:moveTo>
                  <a:lnTo>
                    <a:pt x="306001" y="612002"/>
                  </a:lnTo>
                  <a:lnTo>
                    <a:pt x="0" y="306001"/>
                  </a:lnTo>
                  <a:lnTo>
                    <a:pt x="306001" y="1"/>
                  </a:lnTo>
                  <a:lnTo>
                    <a:pt x="4872526" y="1"/>
                  </a:lnTo>
                  <a:lnTo>
                    <a:pt x="4872526" y="612002"/>
                  </a:lnTo>
                  <a:close/>
                </a:path>
              </a:pathLst>
            </a:custGeom>
            <a:noFill/>
            <a:ln cap="flat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56259" tIns="83821" rIns="156464" bIns="8382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200" kern="1200" dirty="0">
                  <a:solidFill>
                    <a:schemeClr val="accent1"/>
                  </a:solidFill>
                </a:rPr>
                <a:t>算法可扩展性分析</a:t>
              </a:r>
              <a:endParaRPr lang="zh-CN" altLang="en-US" sz="2200" kern="1200" dirty="0">
                <a:solidFill>
                  <a:schemeClr val="accent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894020" y="3571238"/>
              <a:ext cx="914475" cy="9144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lvl="0" algn="ctr"/>
              <a:r>
                <a:rPr lang="en-US" altLang="zh-CN" sz="27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dirty="0">
                <a:solidFill>
                  <a:prstClr val="white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</p:txBody>
        </p:sp>
      </p:grpSp>
      <p:sp>
        <p:nvSpPr>
          <p:cNvPr id="14" name="矩形标注 13"/>
          <p:cNvSpPr/>
          <p:nvPr/>
        </p:nvSpPr>
        <p:spPr>
          <a:xfrm>
            <a:off x="6494144" y="2155001"/>
            <a:ext cx="2300140" cy="1478415"/>
          </a:xfrm>
          <a:prstGeom prst="wedgeRectCallout">
            <a:avLst/>
          </a:prstGeom>
          <a:solidFill>
            <a:srgbClr val="07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2800" b="1" dirty="0"/>
              <a:t>其他实验见论文第四章</a:t>
            </a:r>
            <a:endParaRPr kumimoji="1" lang="zh-CN" altLang="en-US" sz="2800" b="1" dirty="0"/>
          </a:p>
        </p:txBody>
      </p:sp>
    </p:spTree>
  </p:cSld>
  <p:clrMapOvr>
    <a:masterClrMapping/>
  </p:clrMapOvr>
  <p:transition spd="slow" advTm="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 81"/>
          <p:cNvSpPr>
            <a:spLocks noChangeArrowheads="1"/>
          </p:cNvSpPr>
          <p:nvPr/>
        </p:nvSpPr>
        <p:spPr bwMode="auto">
          <a:xfrm>
            <a:off x="476188" y="177842"/>
            <a:ext cx="3810655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实验结果</a:t>
            </a:r>
            <a:r>
              <a:rPr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|</a:t>
            </a:r>
            <a:r>
              <a:rPr lang="zh-CN" altLang="en-US" sz="1800" b="1" dirty="0">
                <a:solidFill>
                  <a:schemeClr val="accent1"/>
                </a:solidFill>
                <a:latin typeface="Arial" panose="020B0604020202020204" pitchFamily="34" charset="0"/>
              </a:rPr>
              <a:t>在数据集上算法的性能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83" name="等腰三角形 82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9" name="折角形 8"/>
          <p:cNvSpPr/>
          <p:nvPr/>
        </p:nvSpPr>
        <p:spPr>
          <a:xfrm>
            <a:off x="6362700" y="382093"/>
            <a:ext cx="1789046" cy="461663"/>
          </a:xfrm>
          <a:prstGeom prst="foldedCorner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solidFill>
                  <a:schemeClr val="accent1"/>
                </a:solidFill>
              </a:rPr>
              <a:t>P.32</a:t>
            </a:r>
            <a:r>
              <a:rPr kumimoji="1" lang="zh-CN" altLang="en-US" sz="2400" b="1" dirty="0">
                <a:solidFill>
                  <a:schemeClr val="accent1"/>
                </a:solidFill>
              </a:rPr>
              <a:t> 表</a:t>
            </a:r>
            <a:r>
              <a:rPr kumimoji="1" lang="en-US" altLang="zh-CN" sz="2400" b="1" dirty="0">
                <a:solidFill>
                  <a:schemeClr val="accent1"/>
                </a:solidFill>
              </a:rPr>
              <a:t>4.2</a:t>
            </a:r>
            <a:endParaRPr kumimoji="1" lang="zh-CN" altLang="en-US" sz="2400" b="1" dirty="0">
              <a:solidFill>
                <a:schemeClr val="accent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585" y="1204521"/>
            <a:ext cx="6568677" cy="3761137"/>
          </a:xfrm>
          <a:prstGeom prst="rect">
            <a:avLst/>
          </a:prstGeom>
        </p:spPr>
      </p:pic>
    </p:spTree>
  </p:cSld>
  <p:clrMapOvr>
    <a:masterClrMapping/>
  </p:clrMapOvr>
  <p:transition spd="slow" advTm="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 81"/>
          <p:cNvSpPr>
            <a:spLocks noChangeArrowheads="1"/>
          </p:cNvSpPr>
          <p:nvPr/>
        </p:nvSpPr>
        <p:spPr bwMode="auto">
          <a:xfrm>
            <a:off x="476188" y="177842"/>
            <a:ext cx="3810655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实验结果</a:t>
            </a:r>
            <a:r>
              <a:rPr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|</a:t>
            </a:r>
            <a:r>
              <a:rPr lang="zh-CN" altLang="en-US" sz="1800" b="1" dirty="0">
                <a:solidFill>
                  <a:schemeClr val="accent1"/>
                </a:solidFill>
                <a:latin typeface="Arial" panose="020B0604020202020204" pitchFamily="34" charset="0"/>
              </a:rPr>
              <a:t>在数据集上算法的性能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83" name="等腰三角形 82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9" name="折角形 8"/>
          <p:cNvSpPr/>
          <p:nvPr/>
        </p:nvSpPr>
        <p:spPr>
          <a:xfrm>
            <a:off x="6362700" y="382093"/>
            <a:ext cx="1789046" cy="461663"/>
          </a:xfrm>
          <a:prstGeom prst="foldedCorner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solidFill>
                  <a:schemeClr val="accent1"/>
                </a:solidFill>
              </a:rPr>
              <a:t>P.32</a:t>
            </a:r>
            <a:r>
              <a:rPr kumimoji="1" lang="zh-CN" altLang="en-US" sz="2400" b="1" dirty="0">
                <a:solidFill>
                  <a:schemeClr val="accent1"/>
                </a:solidFill>
              </a:rPr>
              <a:t> 表</a:t>
            </a:r>
            <a:r>
              <a:rPr kumimoji="1" lang="en-US" altLang="zh-CN" sz="2400" b="1" dirty="0">
                <a:solidFill>
                  <a:schemeClr val="accent1"/>
                </a:solidFill>
              </a:rPr>
              <a:t>4.3</a:t>
            </a:r>
            <a:endParaRPr kumimoji="1" lang="zh-CN" altLang="en-US" sz="2400" b="1" dirty="0">
              <a:solidFill>
                <a:schemeClr val="accent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585" y="1120512"/>
            <a:ext cx="6727163" cy="3839008"/>
          </a:xfrm>
          <a:prstGeom prst="rect">
            <a:avLst/>
          </a:prstGeom>
        </p:spPr>
      </p:pic>
    </p:spTree>
  </p:cSld>
  <p:clrMapOvr>
    <a:masterClrMapping/>
  </p:clrMapOvr>
  <p:transition spd="slow" advTm="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 81"/>
          <p:cNvSpPr>
            <a:spLocks noChangeArrowheads="1"/>
          </p:cNvSpPr>
          <p:nvPr/>
        </p:nvSpPr>
        <p:spPr bwMode="auto">
          <a:xfrm>
            <a:off x="476188" y="177842"/>
            <a:ext cx="3810655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实验结果</a:t>
            </a:r>
            <a:r>
              <a:rPr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|</a:t>
            </a:r>
            <a:r>
              <a:rPr lang="zh-CN" altLang="en-US" sz="1800" b="1" dirty="0">
                <a:solidFill>
                  <a:schemeClr val="accent1"/>
                </a:solidFill>
                <a:latin typeface="Arial" panose="020B0604020202020204" pitchFamily="34" charset="0"/>
              </a:rPr>
              <a:t>在数据集上算法的性能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83" name="等腰三角形 82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9" name="折角形 8"/>
          <p:cNvSpPr/>
          <p:nvPr/>
        </p:nvSpPr>
        <p:spPr>
          <a:xfrm>
            <a:off x="6362700" y="382093"/>
            <a:ext cx="1789046" cy="461663"/>
          </a:xfrm>
          <a:prstGeom prst="foldedCorner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solidFill>
                  <a:schemeClr val="accent1"/>
                </a:solidFill>
              </a:rPr>
              <a:t>P.33</a:t>
            </a:r>
            <a:r>
              <a:rPr kumimoji="1" lang="zh-CN" altLang="en-US" sz="2400" b="1" dirty="0">
                <a:solidFill>
                  <a:schemeClr val="accent1"/>
                </a:solidFill>
              </a:rPr>
              <a:t> 表</a:t>
            </a:r>
            <a:r>
              <a:rPr kumimoji="1" lang="en-US" altLang="zh-CN" sz="2400" b="1" dirty="0">
                <a:solidFill>
                  <a:schemeClr val="accent1"/>
                </a:solidFill>
              </a:rPr>
              <a:t>4.4</a:t>
            </a:r>
            <a:endParaRPr kumimoji="1" lang="zh-CN" altLang="en-US" sz="2400" b="1" dirty="0">
              <a:solidFill>
                <a:schemeClr val="accent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585" y="1160635"/>
            <a:ext cx="6576340" cy="3805023"/>
          </a:xfrm>
          <a:prstGeom prst="rect">
            <a:avLst/>
          </a:prstGeom>
        </p:spPr>
      </p:pic>
    </p:spTree>
  </p:cSld>
  <p:clrMapOvr>
    <a:masterClrMapping/>
  </p:clrMapOvr>
  <p:transition spd="slow" advTm="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 81"/>
          <p:cNvSpPr>
            <a:spLocks noChangeArrowheads="1"/>
          </p:cNvSpPr>
          <p:nvPr/>
        </p:nvSpPr>
        <p:spPr bwMode="auto">
          <a:xfrm>
            <a:off x="405003" y="206685"/>
            <a:ext cx="3579822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实验结果</a:t>
            </a:r>
            <a:r>
              <a:rPr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|</a:t>
            </a:r>
            <a:r>
              <a:rPr lang="zh-CN" altLang="en-US" sz="1800" b="1" dirty="0">
                <a:solidFill>
                  <a:schemeClr val="accent1"/>
                </a:solidFill>
                <a:latin typeface="Arial" panose="020B0604020202020204" pitchFamily="34" charset="0"/>
              </a:rPr>
              <a:t>各阶频繁项集的贡献</a:t>
            </a:r>
            <a:endParaRPr lang="zh-CN" altLang="en-US" sz="1800" dirty="0">
              <a:solidFill>
                <a:schemeClr val="accent1"/>
              </a:solidFill>
            </a:endParaRPr>
          </a:p>
        </p:txBody>
      </p:sp>
      <p:sp>
        <p:nvSpPr>
          <p:cNvPr id="83" name="等腰三角形 82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9" name="折角形 8"/>
          <p:cNvSpPr/>
          <p:nvPr/>
        </p:nvSpPr>
        <p:spPr>
          <a:xfrm>
            <a:off x="6362699" y="382093"/>
            <a:ext cx="2610316" cy="461663"/>
          </a:xfrm>
          <a:prstGeom prst="foldedCorner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solidFill>
                  <a:schemeClr val="accent1"/>
                </a:solidFill>
              </a:rPr>
              <a:t>P.33-34</a:t>
            </a:r>
            <a:r>
              <a:rPr kumimoji="1" lang="zh-CN" altLang="en-US" sz="2400" b="1" dirty="0">
                <a:solidFill>
                  <a:schemeClr val="accent1"/>
                </a:solidFill>
              </a:rPr>
              <a:t> 图</a:t>
            </a:r>
            <a:r>
              <a:rPr kumimoji="1" lang="en-US" altLang="zh-CN" sz="2400" b="1" dirty="0">
                <a:solidFill>
                  <a:schemeClr val="accent1"/>
                </a:solidFill>
              </a:rPr>
              <a:t>4.1-4.3</a:t>
            </a:r>
            <a:endParaRPr kumimoji="1" lang="zh-CN" altLang="en-US" sz="2400" b="1" dirty="0">
              <a:solidFill>
                <a:schemeClr val="accent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6140" y="903661"/>
            <a:ext cx="4640653" cy="143744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85" y="2335961"/>
            <a:ext cx="4642446" cy="138647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85" y="3701271"/>
            <a:ext cx="4642446" cy="1421067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537200" y="1371600"/>
            <a:ext cx="3200400" cy="2305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实验方式：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使用一阶方法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BR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配合本文提出的算法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一阶关联信息：不使用频繁项集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二阶关联信息：使用大小为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的频繁项集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三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阶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关联信息：使用大小为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和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的频繁项集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>
                <a:latin typeface="Arial" panose="020B0604020202020204" pitchFamily="34" charset="0"/>
                <a:ea typeface="微软雅黑" panose="020B0503020204020204" pitchFamily="34" charset="-122"/>
              </a:rPr>
              <a:t>更高阶关联信息：使用全部频繁项集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 81"/>
          <p:cNvSpPr>
            <a:spLocks noChangeArrowheads="1"/>
          </p:cNvSpPr>
          <p:nvPr/>
        </p:nvSpPr>
        <p:spPr bwMode="auto">
          <a:xfrm>
            <a:off x="405003" y="206685"/>
            <a:ext cx="37112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实验结果</a:t>
            </a:r>
            <a:r>
              <a:rPr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|</a:t>
            </a:r>
            <a:r>
              <a:rPr lang="zh-CN" altLang="en-US" sz="1800" b="1" dirty="0">
                <a:solidFill>
                  <a:schemeClr val="accent1"/>
                </a:solidFill>
                <a:latin typeface="Arial" panose="020B0604020202020204" pitchFamily="34" charset="0"/>
              </a:rPr>
              <a:t>算法的可扩展性分析</a:t>
            </a:r>
            <a:endParaRPr lang="zh-CN" altLang="en-US" sz="1800" dirty="0">
              <a:solidFill>
                <a:schemeClr val="accent1"/>
              </a:solidFill>
            </a:endParaRPr>
          </a:p>
        </p:txBody>
      </p:sp>
      <p:sp>
        <p:nvSpPr>
          <p:cNvPr id="83" name="等腰三角形 82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9" name="折角形 8"/>
          <p:cNvSpPr/>
          <p:nvPr/>
        </p:nvSpPr>
        <p:spPr>
          <a:xfrm>
            <a:off x="6362699" y="382093"/>
            <a:ext cx="2610316" cy="461663"/>
          </a:xfrm>
          <a:prstGeom prst="foldedCorner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solidFill>
                  <a:schemeClr val="accent1"/>
                </a:solidFill>
              </a:rPr>
              <a:t>P.40</a:t>
            </a:r>
            <a:r>
              <a:rPr kumimoji="1" lang="zh-CN" altLang="en-US" sz="2400" b="1" dirty="0">
                <a:solidFill>
                  <a:schemeClr val="accent1"/>
                </a:solidFill>
              </a:rPr>
              <a:t> 表</a:t>
            </a:r>
            <a:r>
              <a:rPr kumimoji="1" lang="en-US" altLang="zh-CN" sz="2400" b="1" dirty="0">
                <a:solidFill>
                  <a:schemeClr val="accent1"/>
                </a:solidFill>
              </a:rPr>
              <a:t>4.9</a:t>
            </a:r>
            <a:endParaRPr kumimoji="1" lang="zh-CN" altLang="en-US" sz="2400" b="1" dirty="0">
              <a:solidFill>
                <a:schemeClr val="accent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9505" y="1441392"/>
            <a:ext cx="6858352" cy="2260716"/>
          </a:xfrm>
          <a:prstGeom prst="rect">
            <a:avLst/>
          </a:prstGeom>
        </p:spPr>
      </p:pic>
    </p:spTree>
  </p:cSld>
  <p:clrMapOvr>
    <a:masterClrMapping/>
  </p:clrMapOvr>
  <p:transition spd="slow" advTm="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梯形 34"/>
          <p:cNvSpPr/>
          <p:nvPr/>
        </p:nvSpPr>
        <p:spPr>
          <a:xfrm rot="16200000">
            <a:off x="5584648" y="-338488"/>
            <a:ext cx="1718803" cy="5399903"/>
          </a:xfrm>
          <a:prstGeom prst="trapezoid">
            <a:avLst>
              <a:gd name="adj" fmla="val 16935"/>
            </a:avLst>
          </a:prstGeom>
          <a:solidFill>
            <a:srgbClr val="07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37" name="梯形 36"/>
          <p:cNvSpPr/>
          <p:nvPr/>
        </p:nvSpPr>
        <p:spPr>
          <a:xfrm rot="5400000">
            <a:off x="998730" y="477602"/>
            <a:ext cx="1758050" cy="3755509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27" name="文本框 2"/>
          <p:cNvSpPr txBox="1"/>
          <p:nvPr/>
        </p:nvSpPr>
        <p:spPr>
          <a:xfrm>
            <a:off x="2796809" y="1917123"/>
            <a:ext cx="872675" cy="90024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Part</a:t>
            </a:r>
            <a:r>
              <a:rPr lang="en-US" altLang="zh-CN" sz="5400" b="1" dirty="0">
                <a:solidFill>
                  <a:schemeClr val="bg1"/>
                </a:solidFill>
              </a:rPr>
              <a:t>5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170626" y="2043330"/>
            <a:ext cx="2446824" cy="6232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总结与展望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6894000" y="2055872"/>
            <a:ext cx="851519" cy="598164"/>
            <a:chOff x="9140238" y="2649839"/>
            <a:chExt cx="1135358" cy="797551"/>
          </a:xfrm>
        </p:grpSpPr>
        <p:sp>
          <p:nvSpPr>
            <p:cNvPr id="32" name="矩形 31"/>
            <p:cNvSpPr/>
            <p:nvPr/>
          </p:nvSpPr>
          <p:spPr>
            <a:xfrm>
              <a:off x="9140243" y="2649839"/>
              <a:ext cx="1135353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dirty="0">
                  <a:solidFill>
                    <a:schemeClr val="bg1"/>
                  </a:solidFill>
                </a:rPr>
                <a:t>5-1 </a:t>
              </a:r>
              <a:r>
                <a:rPr kumimoji="1" lang="zh-CN" altLang="en-US" dirty="0">
                  <a:solidFill>
                    <a:schemeClr val="bg1"/>
                  </a:solidFill>
                </a:rPr>
                <a:t>总结</a:t>
              </a:r>
              <a:endParaRPr lang="zh-CN" altLang="en-US" dirty="0">
                <a:solidFill>
                  <a:schemeClr val="bg1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9140238" y="3037021"/>
              <a:ext cx="1135353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5-2 </a:t>
              </a:r>
              <a:r>
                <a:rPr lang="zh-CN" altLang="en-US" dirty="0">
                  <a:solidFill>
                    <a:schemeClr val="bg1"/>
                  </a:solidFill>
                </a:rPr>
                <a:t>展望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15" name="Picture 1" descr="E:\毕设2018\答辩\校徽.png"/>
          <p:cNvPicPr>
            <a:picLocks noChangeAspect="1" noChangeArrowheads="1"/>
          </p:cNvPicPr>
          <p:nvPr/>
        </p:nvPicPr>
        <p:blipFill>
          <a:blip r:embed="rId1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15410" y="1300386"/>
            <a:ext cx="1366283" cy="1366283"/>
          </a:xfrm>
          <a:prstGeom prst="rect">
            <a:avLst/>
          </a:prstGeom>
          <a:noFill/>
        </p:spPr>
      </p:pic>
    </p:spTree>
  </p:cSld>
  <p:clrMapOvr>
    <a:masterClrMapping/>
  </p:clrMapOvr>
  <p:transition spd="slow" advTm="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476188" y="177842"/>
            <a:ext cx="2271772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lvl="0"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071F65"/>
                </a:solidFill>
                <a:latin typeface="Arial" panose="020B0604020202020204"/>
                <a:ea typeface="微软雅黑" panose="020B0503020204020204" pitchFamily="34" charset="-122"/>
              </a:rPr>
              <a:t>总结与展望</a:t>
            </a:r>
            <a:r>
              <a:rPr lang="en-US" altLang="zh-CN" sz="2400" b="1" dirty="0">
                <a:solidFill>
                  <a:srgbClr val="071F65"/>
                </a:solidFill>
                <a:latin typeface="Arial" panose="020B0604020202020204"/>
                <a:ea typeface="微软雅黑" panose="020B0503020204020204" pitchFamily="34" charset="-122"/>
              </a:rPr>
              <a:t>|</a:t>
            </a:r>
            <a:r>
              <a:rPr lang="zh-CN" altLang="en-US" sz="1800" b="1" dirty="0">
                <a:solidFill>
                  <a:srgbClr val="071F65"/>
                </a:solidFill>
                <a:latin typeface="Arial" panose="020B0604020202020204"/>
                <a:ea typeface="微软雅黑" panose="020B0503020204020204" pitchFamily="34" charset="-122"/>
              </a:rPr>
              <a:t>总结</a:t>
            </a:r>
            <a:endParaRPr lang="zh-CN" altLang="en-US" sz="1800" b="1" dirty="0">
              <a:solidFill>
                <a:srgbClr val="071F65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等腰三角形 18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1264725" y="1918096"/>
            <a:ext cx="795397" cy="518570"/>
          </a:xfrm>
          <a:prstGeom prst="line">
            <a:avLst/>
          </a:prstGeom>
          <a:ln w="28575">
            <a:solidFill>
              <a:srgbClr val="9090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1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8604"/>
          <a:stretch>
            <a:fillRect/>
          </a:stretch>
        </p:blipFill>
        <p:spPr>
          <a:xfrm>
            <a:off x="0" y="1688547"/>
            <a:ext cx="1217495" cy="2368933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2159367" y="1189973"/>
            <a:ext cx="5973579" cy="3366081"/>
            <a:chOff x="2109748" y="1006996"/>
            <a:chExt cx="5973579" cy="3366081"/>
          </a:xfrm>
        </p:grpSpPr>
        <p:sp>
          <p:nvSpPr>
            <p:cNvPr id="4" name="任意形状 3"/>
            <p:cNvSpPr/>
            <p:nvPr/>
          </p:nvSpPr>
          <p:spPr>
            <a:xfrm>
              <a:off x="2577647" y="1006996"/>
              <a:ext cx="5505680" cy="935800"/>
            </a:xfrm>
            <a:custGeom>
              <a:avLst/>
              <a:gdLst>
                <a:gd name="connsiteX0" fmla="*/ 0 w 5505680"/>
                <a:gd name="connsiteY0" fmla="*/ 0 h 935798"/>
                <a:gd name="connsiteX1" fmla="*/ 5037781 w 5505680"/>
                <a:gd name="connsiteY1" fmla="*/ 0 h 935798"/>
                <a:gd name="connsiteX2" fmla="*/ 5505680 w 5505680"/>
                <a:gd name="connsiteY2" fmla="*/ 467899 h 935798"/>
                <a:gd name="connsiteX3" fmla="*/ 5037781 w 5505680"/>
                <a:gd name="connsiteY3" fmla="*/ 935798 h 935798"/>
                <a:gd name="connsiteX4" fmla="*/ 0 w 5505680"/>
                <a:gd name="connsiteY4" fmla="*/ 935798 h 935798"/>
                <a:gd name="connsiteX5" fmla="*/ 0 w 5505680"/>
                <a:gd name="connsiteY5" fmla="*/ 0 h 935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05680" h="935798">
                  <a:moveTo>
                    <a:pt x="5505680" y="935797"/>
                  </a:moveTo>
                  <a:lnTo>
                    <a:pt x="467899" y="935797"/>
                  </a:lnTo>
                  <a:lnTo>
                    <a:pt x="0" y="467899"/>
                  </a:lnTo>
                  <a:lnTo>
                    <a:pt x="467899" y="1"/>
                  </a:lnTo>
                  <a:lnTo>
                    <a:pt x="5505680" y="1"/>
                  </a:lnTo>
                  <a:lnTo>
                    <a:pt x="5505680" y="935797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6610" tIns="53341" rIns="99568" bIns="53340" numCol="1" spcCol="1270" anchor="ctr" anchorCtr="0">
              <a:noAutofit/>
            </a:bodyPr>
            <a:lstStyle/>
            <a:p>
              <a:pPr lvl="0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>
                  <a:solidFill>
                    <a:schemeClr val="tx1"/>
                  </a:solidFill>
                </a:rPr>
                <a:t>本文提出标签的频繁共现是正相关的强烈信号，并引入频繁项集挖掘来高效地获得标签之间的共现信息</a:t>
              </a:r>
              <a:endParaRPr lang="zh-CN" altLang="en-US" sz="1600" kern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109748" y="1006997"/>
              <a:ext cx="935798" cy="9357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任意形状 5"/>
            <p:cNvSpPr/>
            <p:nvPr/>
          </p:nvSpPr>
          <p:spPr>
            <a:xfrm rot="21600000">
              <a:off x="2577647" y="2222137"/>
              <a:ext cx="5505680" cy="935799"/>
            </a:xfrm>
            <a:custGeom>
              <a:avLst/>
              <a:gdLst>
                <a:gd name="connsiteX0" fmla="*/ 0 w 5505680"/>
                <a:gd name="connsiteY0" fmla="*/ 0 h 935798"/>
                <a:gd name="connsiteX1" fmla="*/ 5037781 w 5505680"/>
                <a:gd name="connsiteY1" fmla="*/ 0 h 935798"/>
                <a:gd name="connsiteX2" fmla="*/ 5505680 w 5505680"/>
                <a:gd name="connsiteY2" fmla="*/ 467899 h 935798"/>
                <a:gd name="connsiteX3" fmla="*/ 5037781 w 5505680"/>
                <a:gd name="connsiteY3" fmla="*/ 935798 h 935798"/>
                <a:gd name="connsiteX4" fmla="*/ 0 w 5505680"/>
                <a:gd name="connsiteY4" fmla="*/ 935798 h 935798"/>
                <a:gd name="connsiteX5" fmla="*/ 0 w 5505680"/>
                <a:gd name="connsiteY5" fmla="*/ 0 h 935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05680" h="935798">
                  <a:moveTo>
                    <a:pt x="5505680" y="935797"/>
                  </a:moveTo>
                  <a:lnTo>
                    <a:pt x="467899" y="935797"/>
                  </a:lnTo>
                  <a:lnTo>
                    <a:pt x="0" y="467899"/>
                  </a:lnTo>
                  <a:lnTo>
                    <a:pt x="467899" y="1"/>
                  </a:lnTo>
                  <a:lnTo>
                    <a:pt x="5505680" y="1"/>
                  </a:lnTo>
                  <a:lnTo>
                    <a:pt x="5505680" y="935797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6610" tIns="53341" rIns="99568" bIns="5334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tx1"/>
                  </a:solidFill>
                </a:rPr>
                <a:t>本文使用标签空间增强的方式来利用频繁项集中的信息。提出的算法是一种元级别的方法，可以与多数已有的多标签分类方法结合，以提升它们的分类性能</a:t>
              </a:r>
              <a:endParaRPr lang="zh-CN" altLang="en-US" sz="1600" kern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109748" y="2222138"/>
              <a:ext cx="935798" cy="9357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任意形状 7"/>
            <p:cNvSpPr/>
            <p:nvPr/>
          </p:nvSpPr>
          <p:spPr>
            <a:xfrm rot="21600000">
              <a:off x="2577647" y="3437278"/>
              <a:ext cx="5505680" cy="935799"/>
            </a:xfrm>
            <a:custGeom>
              <a:avLst/>
              <a:gdLst>
                <a:gd name="connsiteX0" fmla="*/ 0 w 5505680"/>
                <a:gd name="connsiteY0" fmla="*/ 0 h 935798"/>
                <a:gd name="connsiteX1" fmla="*/ 5037781 w 5505680"/>
                <a:gd name="connsiteY1" fmla="*/ 0 h 935798"/>
                <a:gd name="connsiteX2" fmla="*/ 5505680 w 5505680"/>
                <a:gd name="connsiteY2" fmla="*/ 467899 h 935798"/>
                <a:gd name="connsiteX3" fmla="*/ 5037781 w 5505680"/>
                <a:gd name="connsiteY3" fmla="*/ 935798 h 935798"/>
                <a:gd name="connsiteX4" fmla="*/ 0 w 5505680"/>
                <a:gd name="connsiteY4" fmla="*/ 935798 h 935798"/>
                <a:gd name="connsiteX5" fmla="*/ 0 w 5505680"/>
                <a:gd name="connsiteY5" fmla="*/ 0 h 935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05680" h="935798">
                  <a:moveTo>
                    <a:pt x="5505680" y="935797"/>
                  </a:moveTo>
                  <a:lnTo>
                    <a:pt x="467899" y="935797"/>
                  </a:lnTo>
                  <a:lnTo>
                    <a:pt x="0" y="467899"/>
                  </a:lnTo>
                  <a:lnTo>
                    <a:pt x="467899" y="1"/>
                  </a:lnTo>
                  <a:lnTo>
                    <a:pt x="5505680" y="1"/>
                  </a:lnTo>
                  <a:lnTo>
                    <a:pt x="5505680" y="935797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6610" tIns="53341" rIns="99568" bIns="53340" numCol="1" spcCol="1270" anchor="ctr" anchorCtr="0">
              <a:noAutofit/>
            </a:bodyPr>
            <a:lstStyle/>
            <a:p>
              <a:pPr lvl="0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dirty="0">
                  <a:solidFill>
                    <a:schemeClr val="tx1"/>
                  </a:solidFill>
                </a:rPr>
                <a:t>本文通过实验验证的方式，验证了本文算法的有效性、合理性与可扩展性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109748" y="3437279"/>
              <a:ext cx="935798" cy="9357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cxnSp>
        <p:nvCxnSpPr>
          <p:cNvPr id="23" name="直接连接符 21"/>
          <p:cNvCxnSpPr/>
          <p:nvPr/>
        </p:nvCxnSpPr>
        <p:spPr>
          <a:xfrm>
            <a:off x="1270149" y="3357379"/>
            <a:ext cx="795397" cy="518570"/>
          </a:xfrm>
          <a:prstGeom prst="line">
            <a:avLst/>
          </a:prstGeom>
          <a:ln w="28575">
            <a:solidFill>
              <a:srgbClr val="9090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1"/>
          <p:cNvCxnSpPr/>
          <p:nvPr/>
        </p:nvCxnSpPr>
        <p:spPr>
          <a:xfrm>
            <a:off x="1327572" y="2916596"/>
            <a:ext cx="732550" cy="0"/>
          </a:xfrm>
          <a:prstGeom prst="line">
            <a:avLst/>
          </a:prstGeom>
          <a:ln w="28575">
            <a:solidFill>
              <a:srgbClr val="9090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梯形 34"/>
          <p:cNvSpPr/>
          <p:nvPr/>
        </p:nvSpPr>
        <p:spPr>
          <a:xfrm rot="16200000">
            <a:off x="5584648" y="-338488"/>
            <a:ext cx="1718803" cy="5399903"/>
          </a:xfrm>
          <a:prstGeom prst="trapezoid">
            <a:avLst>
              <a:gd name="adj" fmla="val 16935"/>
            </a:avLst>
          </a:prstGeom>
          <a:solidFill>
            <a:srgbClr val="07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37" name="梯形 36"/>
          <p:cNvSpPr/>
          <p:nvPr/>
        </p:nvSpPr>
        <p:spPr>
          <a:xfrm rot="5400000">
            <a:off x="998730" y="477602"/>
            <a:ext cx="1758050" cy="3755509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27" name="文本框 2"/>
          <p:cNvSpPr txBox="1"/>
          <p:nvPr/>
        </p:nvSpPr>
        <p:spPr>
          <a:xfrm>
            <a:off x="2796809" y="1917123"/>
            <a:ext cx="872675" cy="90024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Part</a:t>
            </a:r>
            <a:r>
              <a:rPr lang="en-US" altLang="zh-CN" sz="5400" b="1" dirty="0">
                <a:solidFill>
                  <a:schemeClr val="bg1"/>
                </a:solidFill>
              </a:rPr>
              <a:t>1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170626" y="2049839"/>
            <a:ext cx="1061829" cy="6232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绪论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6893996" y="1827508"/>
            <a:ext cx="1210588" cy="1189508"/>
            <a:chOff x="9140243" y="2570543"/>
            <a:chExt cx="1614119" cy="1586010"/>
          </a:xfrm>
        </p:grpSpPr>
        <p:sp>
          <p:nvSpPr>
            <p:cNvPr id="32" name="矩形 31"/>
            <p:cNvSpPr/>
            <p:nvPr/>
          </p:nvSpPr>
          <p:spPr>
            <a:xfrm>
              <a:off x="9140243" y="2570543"/>
              <a:ext cx="1614119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dirty="0">
                  <a:solidFill>
                    <a:schemeClr val="bg1"/>
                  </a:solidFill>
                </a:rPr>
                <a:t>1-1 </a:t>
              </a:r>
              <a:r>
                <a:rPr kumimoji="1" lang="zh-CN" altLang="en-US" dirty="0">
                  <a:solidFill>
                    <a:schemeClr val="bg1"/>
                  </a:solidFill>
                </a:rPr>
                <a:t>问题定义</a:t>
              </a:r>
              <a:endParaRPr lang="zh-CN" altLang="en-US" dirty="0">
                <a:solidFill>
                  <a:schemeClr val="bg1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9140243" y="2977549"/>
              <a:ext cx="1614119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1-2 </a:t>
              </a:r>
              <a:r>
                <a:rPr lang="zh-CN" altLang="en-US" dirty="0">
                  <a:solidFill>
                    <a:schemeClr val="bg1"/>
                  </a:solidFill>
                </a:rPr>
                <a:t>研究背景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9140243" y="3746184"/>
              <a:ext cx="24630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78849" name="Picture 1" descr="E:\毕设2018\答辩\校徽.png"/>
          <p:cNvPicPr>
            <a:picLocks noChangeAspect="1" noChangeArrowheads="1"/>
          </p:cNvPicPr>
          <p:nvPr/>
        </p:nvPicPr>
        <p:blipFill>
          <a:blip r:embed="rId1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15410" y="1300386"/>
            <a:ext cx="1366283" cy="1366283"/>
          </a:xfrm>
          <a:prstGeom prst="rect">
            <a:avLst/>
          </a:prstGeom>
          <a:noFill/>
        </p:spPr>
      </p:pic>
      <p:sp>
        <p:nvSpPr>
          <p:cNvPr id="11" name="矩形 10"/>
          <p:cNvSpPr/>
          <p:nvPr/>
        </p:nvSpPr>
        <p:spPr>
          <a:xfrm>
            <a:off x="6894001" y="2434261"/>
            <a:ext cx="12105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1-3 </a:t>
            </a:r>
            <a:r>
              <a:rPr lang="zh-CN" altLang="en-US" dirty="0">
                <a:solidFill>
                  <a:schemeClr val="bg1"/>
                </a:solidFill>
              </a:rPr>
              <a:t>研究现状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075284" y="998984"/>
            <a:ext cx="6187936" cy="1905068"/>
            <a:chOff x="4238859" y="1324283"/>
            <a:chExt cx="8250581" cy="2540091"/>
          </a:xfrm>
        </p:grpSpPr>
        <p:sp>
          <p:nvSpPr>
            <p:cNvPr id="11" name="矩形 3"/>
            <p:cNvSpPr/>
            <p:nvPr/>
          </p:nvSpPr>
          <p:spPr>
            <a:xfrm>
              <a:off x="5026257" y="1858753"/>
              <a:ext cx="7463183" cy="1836423"/>
            </a:xfrm>
            <a:custGeom>
              <a:avLst/>
              <a:gdLst>
                <a:gd name="connsiteX0" fmla="*/ 0 w 5688632"/>
                <a:gd name="connsiteY0" fmla="*/ 0 h 2053062"/>
                <a:gd name="connsiteX1" fmla="*/ 5688632 w 5688632"/>
                <a:gd name="connsiteY1" fmla="*/ 0 h 2053062"/>
                <a:gd name="connsiteX2" fmla="*/ 5688632 w 5688632"/>
                <a:gd name="connsiteY2" fmla="*/ 2053062 h 2053062"/>
                <a:gd name="connsiteX3" fmla="*/ 0 w 5688632"/>
                <a:gd name="connsiteY3" fmla="*/ 2053062 h 2053062"/>
                <a:gd name="connsiteX4" fmla="*/ 0 w 5688632"/>
                <a:gd name="connsiteY4" fmla="*/ 0 h 2053062"/>
                <a:gd name="connsiteX0-1" fmla="*/ 433137 w 5688632"/>
                <a:gd name="connsiteY0-2" fmla="*/ 12032 h 2053062"/>
                <a:gd name="connsiteX1-3" fmla="*/ 5688632 w 5688632"/>
                <a:gd name="connsiteY1-4" fmla="*/ 0 h 2053062"/>
                <a:gd name="connsiteX2-5" fmla="*/ 5688632 w 5688632"/>
                <a:gd name="connsiteY2-6" fmla="*/ 2053062 h 2053062"/>
                <a:gd name="connsiteX3-7" fmla="*/ 0 w 5688632"/>
                <a:gd name="connsiteY3-8" fmla="*/ 2053062 h 2053062"/>
                <a:gd name="connsiteX4-9" fmla="*/ 433137 w 5688632"/>
                <a:gd name="connsiteY4-10" fmla="*/ 12032 h 205306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688632" h="2053062">
                  <a:moveTo>
                    <a:pt x="433137" y="12032"/>
                  </a:moveTo>
                  <a:lnTo>
                    <a:pt x="5688632" y="0"/>
                  </a:lnTo>
                  <a:lnTo>
                    <a:pt x="5688632" y="2053062"/>
                  </a:lnTo>
                  <a:lnTo>
                    <a:pt x="0" y="2053062"/>
                  </a:lnTo>
                  <a:lnTo>
                    <a:pt x="433137" y="120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lIns="1620000" tIns="46800" rIns="72000" bIns="46800" anchor="ctr"/>
            <a:lstStyle/>
            <a:p>
              <a:pPr>
                <a:lnSpc>
                  <a:spcPct val="140000"/>
                </a:lnSpc>
                <a:defRPr/>
              </a:pPr>
              <a:endParaRPr lang="zh-CN" altLang="en-US" sz="1200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直角三角形 2"/>
            <p:cNvSpPr/>
            <p:nvPr/>
          </p:nvSpPr>
          <p:spPr>
            <a:xfrm rot="17117050" flipH="1">
              <a:off x="5042291" y="2515071"/>
              <a:ext cx="1386578" cy="1312027"/>
            </a:xfrm>
            <a:custGeom>
              <a:avLst/>
              <a:gdLst>
                <a:gd name="connsiteX0" fmla="*/ 0 w 2088232"/>
                <a:gd name="connsiteY0" fmla="*/ 1842558 h 1842558"/>
                <a:gd name="connsiteX1" fmla="*/ 0 w 2088232"/>
                <a:gd name="connsiteY1" fmla="*/ 0 h 1842558"/>
                <a:gd name="connsiteX2" fmla="*/ 2088232 w 2088232"/>
                <a:gd name="connsiteY2" fmla="*/ 1842558 h 1842558"/>
                <a:gd name="connsiteX3" fmla="*/ 0 w 2088232"/>
                <a:gd name="connsiteY3" fmla="*/ 1842558 h 1842558"/>
                <a:gd name="connsiteX0-1" fmla="*/ 0 w 1625488"/>
                <a:gd name="connsiteY0-2" fmla="*/ 1842558 h 1842558"/>
                <a:gd name="connsiteX1-3" fmla="*/ 0 w 1625488"/>
                <a:gd name="connsiteY1-4" fmla="*/ 0 h 1842558"/>
                <a:gd name="connsiteX2-5" fmla="*/ 1625488 w 1625488"/>
                <a:gd name="connsiteY2-6" fmla="*/ 843012 h 1842558"/>
                <a:gd name="connsiteX3-7" fmla="*/ 0 w 1625488"/>
                <a:gd name="connsiteY3-8" fmla="*/ 1842558 h 1842558"/>
                <a:gd name="connsiteX0-9" fmla="*/ 0 w 1690209"/>
                <a:gd name="connsiteY0-10" fmla="*/ 1842558 h 1842558"/>
                <a:gd name="connsiteX1-11" fmla="*/ 0 w 1690209"/>
                <a:gd name="connsiteY1-12" fmla="*/ 0 h 1842558"/>
                <a:gd name="connsiteX2-13" fmla="*/ 1690209 w 1690209"/>
                <a:gd name="connsiteY2-14" fmla="*/ 149753 h 1842558"/>
                <a:gd name="connsiteX3-15" fmla="*/ 0 w 1690209"/>
                <a:gd name="connsiteY3-16" fmla="*/ 1842558 h 184255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690209" h="1842558">
                  <a:moveTo>
                    <a:pt x="0" y="1842558"/>
                  </a:moveTo>
                  <a:lnTo>
                    <a:pt x="0" y="0"/>
                  </a:lnTo>
                  <a:lnTo>
                    <a:pt x="1690209" y="149753"/>
                  </a:lnTo>
                  <a:lnTo>
                    <a:pt x="0" y="1842558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000" ker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4238859" y="1324283"/>
              <a:ext cx="2314575" cy="1370013"/>
            </a:xfrm>
            <a:custGeom>
              <a:avLst/>
              <a:gdLst>
                <a:gd name="connsiteX0" fmla="*/ 271763 w 2315387"/>
                <a:gd name="connsiteY0" fmla="*/ 0 h 1620180"/>
                <a:gd name="connsiteX1" fmla="*/ 1824103 w 2315387"/>
                <a:gd name="connsiteY1" fmla="*/ 232317 h 1620180"/>
                <a:gd name="connsiteX2" fmla="*/ 2315387 w 2315387"/>
                <a:gd name="connsiteY2" fmla="*/ 1620180 h 1620180"/>
                <a:gd name="connsiteX3" fmla="*/ 0 w 2315387"/>
                <a:gd name="connsiteY3" fmla="*/ 1528412 h 1620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5387" h="1620180">
                  <a:moveTo>
                    <a:pt x="271763" y="0"/>
                  </a:moveTo>
                  <a:lnTo>
                    <a:pt x="1824103" y="232317"/>
                  </a:lnTo>
                  <a:lnTo>
                    <a:pt x="2315387" y="1620180"/>
                  </a:lnTo>
                  <a:lnTo>
                    <a:pt x="0" y="1528412"/>
                  </a:ln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sz="15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Box 7"/>
            <p:cNvSpPr txBox="1"/>
            <p:nvPr/>
          </p:nvSpPr>
          <p:spPr>
            <a:xfrm>
              <a:off x="4415575" y="1784399"/>
              <a:ext cx="1760683" cy="69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更好地利用频繁项集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2" name="Text Box 13"/>
            <p:cNvSpPr txBox="1">
              <a:spLocks noChangeArrowheads="1"/>
            </p:cNvSpPr>
            <p:nvPr/>
          </p:nvSpPr>
          <p:spPr bwMode="gray">
            <a:xfrm>
              <a:off x="6649022" y="2118767"/>
              <a:ext cx="5742542" cy="1018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120650" indent="-1206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indent="0" algn="just">
                <a:lnSpc>
                  <a:spcPct val="125000"/>
                </a:lnSpc>
              </a:pP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虽然本文提出的算法效果不错，但目前的基于标签增强的方式相对朴素直接，也使得算法对噪声比较敏感。之后期望能探索更加好地利用频繁项集的方式。</a:t>
              </a:r>
              <a:endPara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56685" y="2830423"/>
            <a:ext cx="6440486" cy="1922836"/>
            <a:chOff x="1706779" y="3596733"/>
            <a:chExt cx="8587315" cy="2563781"/>
          </a:xfrm>
        </p:grpSpPr>
        <p:sp>
          <p:nvSpPr>
            <p:cNvPr id="19" name="矩形 3"/>
            <p:cNvSpPr/>
            <p:nvPr/>
          </p:nvSpPr>
          <p:spPr>
            <a:xfrm>
              <a:off x="2474753" y="4174210"/>
              <a:ext cx="7819341" cy="1819058"/>
            </a:xfrm>
            <a:custGeom>
              <a:avLst/>
              <a:gdLst>
                <a:gd name="connsiteX0" fmla="*/ 0 w 5688632"/>
                <a:gd name="connsiteY0" fmla="*/ 0 h 2053062"/>
                <a:gd name="connsiteX1" fmla="*/ 5688632 w 5688632"/>
                <a:gd name="connsiteY1" fmla="*/ 0 h 2053062"/>
                <a:gd name="connsiteX2" fmla="*/ 5688632 w 5688632"/>
                <a:gd name="connsiteY2" fmla="*/ 2053062 h 2053062"/>
                <a:gd name="connsiteX3" fmla="*/ 0 w 5688632"/>
                <a:gd name="connsiteY3" fmla="*/ 2053062 h 2053062"/>
                <a:gd name="connsiteX4" fmla="*/ 0 w 5688632"/>
                <a:gd name="connsiteY4" fmla="*/ 0 h 2053062"/>
                <a:gd name="connsiteX0-1" fmla="*/ 433137 w 5688632"/>
                <a:gd name="connsiteY0-2" fmla="*/ 12032 h 2053062"/>
                <a:gd name="connsiteX1-3" fmla="*/ 5688632 w 5688632"/>
                <a:gd name="connsiteY1-4" fmla="*/ 0 h 2053062"/>
                <a:gd name="connsiteX2-5" fmla="*/ 5688632 w 5688632"/>
                <a:gd name="connsiteY2-6" fmla="*/ 2053062 h 2053062"/>
                <a:gd name="connsiteX3-7" fmla="*/ 0 w 5688632"/>
                <a:gd name="connsiteY3-8" fmla="*/ 2053062 h 2053062"/>
                <a:gd name="connsiteX4-9" fmla="*/ 433137 w 5688632"/>
                <a:gd name="connsiteY4-10" fmla="*/ 12032 h 205306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688632" h="2053062">
                  <a:moveTo>
                    <a:pt x="433137" y="12032"/>
                  </a:moveTo>
                  <a:lnTo>
                    <a:pt x="5688632" y="0"/>
                  </a:lnTo>
                  <a:lnTo>
                    <a:pt x="5688632" y="2053062"/>
                  </a:lnTo>
                  <a:lnTo>
                    <a:pt x="0" y="2053062"/>
                  </a:lnTo>
                  <a:lnTo>
                    <a:pt x="433137" y="120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lIns="1620000" tIns="46800" rIns="72000" bIns="46800" anchor="ctr"/>
            <a:lstStyle/>
            <a:p>
              <a:pPr>
                <a:lnSpc>
                  <a:spcPct val="140000"/>
                </a:lnSpc>
                <a:defRPr/>
              </a:pPr>
              <a:endParaRPr lang="zh-CN" altLang="en-US" sz="1200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直角三角形 2"/>
            <p:cNvSpPr/>
            <p:nvPr/>
          </p:nvSpPr>
          <p:spPr>
            <a:xfrm rot="17117050" flipH="1">
              <a:off x="2486725" y="4791148"/>
              <a:ext cx="1408213" cy="1330520"/>
            </a:xfrm>
            <a:custGeom>
              <a:avLst/>
              <a:gdLst>
                <a:gd name="connsiteX0" fmla="*/ 0 w 2088232"/>
                <a:gd name="connsiteY0" fmla="*/ 1842558 h 1842558"/>
                <a:gd name="connsiteX1" fmla="*/ 0 w 2088232"/>
                <a:gd name="connsiteY1" fmla="*/ 0 h 1842558"/>
                <a:gd name="connsiteX2" fmla="*/ 2088232 w 2088232"/>
                <a:gd name="connsiteY2" fmla="*/ 1842558 h 1842558"/>
                <a:gd name="connsiteX3" fmla="*/ 0 w 2088232"/>
                <a:gd name="connsiteY3" fmla="*/ 1842558 h 1842558"/>
                <a:gd name="connsiteX0-1" fmla="*/ 0 w 1625488"/>
                <a:gd name="connsiteY0-2" fmla="*/ 1842558 h 1842558"/>
                <a:gd name="connsiteX1-3" fmla="*/ 0 w 1625488"/>
                <a:gd name="connsiteY1-4" fmla="*/ 0 h 1842558"/>
                <a:gd name="connsiteX2-5" fmla="*/ 1625488 w 1625488"/>
                <a:gd name="connsiteY2-6" fmla="*/ 843012 h 1842558"/>
                <a:gd name="connsiteX3-7" fmla="*/ 0 w 1625488"/>
                <a:gd name="connsiteY3-8" fmla="*/ 1842558 h 1842558"/>
                <a:gd name="connsiteX0-9" fmla="*/ 0 w 1690209"/>
                <a:gd name="connsiteY0-10" fmla="*/ 1842558 h 1842558"/>
                <a:gd name="connsiteX1-11" fmla="*/ 0 w 1690209"/>
                <a:gd name="connsiteY1-12" fmla="*/ 0 h 1842558"/>
                <a:gd name="connsiteX2-13" fmla="*/ 1690209 w 1690209"/>
                <a:gd name="connsiteY2-14" fmla="*/ 149753 h 1842558"/>
                <a:gd name="connsiteX3-15" fmla="*/ 0 w 1690209"/>
                <a:gd name="connsiteY3-16" fmla="*/ 1842558 h 184255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690209" h="1842558">
                  <a:moveTo>
                    <a:pt x="0" y="1842558"/>
                  </a:moveTo>
                  <a:lnTo>
                    <a:pt x="0" y="0"/>
                  </a:lnTo>
                  <a:lnTo>
                    <a:pt x="1690209" y="149753"/>
                  </a:lnTo>
                  <a:lnTo>
                    <a:pt x="0" y="1842558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000" ker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1706779" y="3596733"/>
              <a:ext cx="2314575" cy="1370012"/>
            </a:xfrm>
            <a:custGeom>
              <a:avLst/>
              <a:gdLst>
                <a:gd name="connsiteX0" fmla="*/ 271763 w 2315387"/>
                <a:gd name="connsiteY0" fmla="*/ 0 h 1620180"/>
                <a:gd name="connsiteX1" fmla="*/ 1824103 w 2315387"/>
                <a:gd name="connsiteY1" fmla="*/ 232317 h 1620180"/>
                <a:gd name="connsiteX2" fmla="*/ 2315387 w 2315387"/>
                <a:gd name="connsiteY2" fmla="*/ 1620180 h 1620180"/>
                <a:gd name="connsiteX3" fmla="*/ 0 w 2315387"/>
                <a:gd name="connsiteY3" fmla="*/ 1528412 h 1620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5387" h="1620180">
                  <a:moveTo>
                    <a:pt x="271763" y="0"/>
                  </a:moveTo>
                  <a:lnTo>
                    <a:pt x="1824103" y="232317"/>
                  </a:lnTo>
                  <a:lnTo>
                    <a:pt x="2315387" y="1620180"/>
                  </a:lnTo>
                  <a:lnTo>
                    <a:pt x="0" y="1528412"/>
                  </a:ln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sz="15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8"/>
            <p:cNvSpPr txBox="1"/>
            <p:nvPr/>
          </p:nvSpPr>
          <p:spPr>
            <a:xfrm>
              <a:off x="1833508" y="4076553"/>
              <a:ext cx="1867972" cy="69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b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defRPr>
              </a:lvl1pPr>
            </a:lstStyle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针对特定任务进行优化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gray">
            <a:xfrm>
              <a:off x="4141446" y="4445300"/>
              <a:ext cx="5878956" cy="4027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120650" indent="-1206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indent="0">
                <a:lnSpc>
                  <a:spcPct val="125000"/>
                </a:lnSpc>
              </a:pP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476188" y="177842"/>
            <a:ext cx="2271772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总结与展望</a:t>
            </a:r>
            <a:r>
              <a:rPr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|</a:t>
            </a:r>
            <a:r>
              <a:rPr lang="zh-CN" altLang="en-US" sz="1800" b="1" dirty="0">
                <a:solidFill>
                  <a:schemeClr val="accent1"/>
                </a:solidFill>
                <a:latin typeface="Arial" panose="020B0604020202020204" pitchFamily="34" charset="0"/>
              </a:rPr>
              <a:t>展望</a:t>
            </a:r>
            <a:endParaRPr lang="zh-CN" altLang="en-US" sz="18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0" name="等腰三角形 29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24" name="Text Box 13"/>
          <p:cNvSpPr txBox="1">
            <a:spLocks noChangeArrowheads="1"/>
          </p:cNvSpPr>
          <p:nvPr/>
        </p:nvSpPr>
        <p:spPr bwMode="gray">
          <a:xfrm>
            <a:off x="2587663" y="3448394"/>
            <a:ext cx="4306907" cy="122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20650" indent="-1206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25000"/>
              </a:lnSpc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文设计的是一种通用的多标签分类算法，并未对任何特定任务进行优化。然而，在实际应用中，常常会对不同领域的任务进行针对性的优化。例如，针对图片数据使用卷积神经网络，针对文本数据使用循环神经网络等等。之后期望能探索针对特定任务的优化，以进一步提升模型性能。</a:t>
            </a: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337001" y="1293717"/>
            <a:ext cx="5839485" cy="2787137"/>
            <a:chOff x="2458991" y="1211286"/>
            <a:chExt cx="5839485" cy="2787137"/>
          </a:xfrm>
        </p:grpSpPr>
        <p:sp>
          <p:nvSpPr>
            <p:cNvPr id="21" name="矩形 20"/>
            <p:cNvSpPr/>
            <p:nvPr/>
          </p:nvSpPr>
          <p:spPr>
            <a:xfrm>
              <a:off x="2529000" y="3236527"/>
              <a:ext cx="3422909" cy="354328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b="1" dirty="0">
                  <a:latin typeface="+mj-ea"/>
                  <a:ea typeface="+mj-ea"/>
                </a:rPr>
                <a:t>计算机科学与技术学院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542581" y="3714578"/>
              <a:ext cx="2328545" cy="283845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kumimoji="1" lang="zh-CN" altLang="en-US" b="1" dirty="0">
                  <a:solidFill>
                    <a:srgbClr val="071F6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答辩时间：</a:t>
              </a:r>
              <a:r>
                <a:rPr kumimoji="1" lang="en-US" altLang="zh-CN" b="1" dirty="0">
                  <a:solidFill>
                    <a:srgbClr val="071F6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2021</a:t>
              </a:r>
              <a:r>
                <a:rPr kumimoji="1" lang="zh-CN" altLang="en-US" b="1" dirty="0">
                  <a:solidFill>
                    <a:srgbClr val="071F6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年</a:t>
              </a:r>
              <a:r>
                <a:rPr kumimoji="1" lang="en-US" altLang="zh-CN" b="1" dirty="0">
                  <a:solidFill>
                    <a:srgbClr val="071F6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3</a:t>
              </a:r>
              <a:r>
                <a:rPr kumimoji="1" lang="zh-CN" altLang="en-US" b="1" dirty="0">
                  <a:solidFill>
                    <a:srgbClr val="071F6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月</a:t>
              </a:r>
              <a:r>
                <a:rPr kumimoji="1" lang="en-US" altLang="zh-CN" b="1" dirty="0">
                  <a:solidFill>
                    <a:srgbClr val="071F6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11</a:t>
              </a:r>
              <a:r>
                <a:rPr kumimoji="1" lang="zh-CN" altLang="en-US" b="1" dirty="0">
                  <a:solidFill>
                    <a:srgbClr val="071F6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日</a:t>
              </a:r>
              <a:endPara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458991" y="1565614"/>
              <a:ext cx="5839485" cy="1422400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4400" b="1" dirty="0">
                  <a:solidFill>
                    <a:srgbClr val="071F65"/>
                  </a:solidFill>
                  <a:latin typeface="+mj-ea"/>
                  <a:ea typeface="+mj-ea"/>
                </a:rPr>
                <a:t>答辩展示完毕</a:t>
              </a:r>
              <a:endParaRPr lang="en-US" altLang="zh-CN" sz="4400" b="1" dirty="0">
                <a:solidFill>
                  <a:srgbClr val="071F65"/>
                </a:solidFill>
                <a:latin typeface="+mj-ea"/>
                <a:ea typeface="+mj-ea"/>
              </a:endParaRPr>
            </a:p>
            <a:p>
              <a:endParaRPr lang="zh-CN" altLang="en-US" sz="4400" b="1" dirty="0">
                <a:solidFill>
                  <a:srgbClr val="071F65"/>
                </a:solidFill>
                <a:latin typeface="+mj-ea"/>
                <a:ea typeface="+mj-ea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 flipH="1">
              <a:off x="2542581" y="3112804"/>
              <a:ext cx="50318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2458991" y="1211286"/>
              <a:ext cx="1667315" cy="354328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b="1" dirty="0">
                  <a:latin typeface="+mj-ea"/>
                </a:rPr>
                <a:t>硕士毕业论文答辩</a:t>
              </a:r>
              <a:endParaRPr lang="zh-CN" altLang="en-US" b="1" dirty="0">
                <a:latin typeface="+mj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0" y="1376767"/>
            <a:ext cx="1859534" cy="2869814"/>
            <a:chOff x="0" y="1192479"/>
            <a:chExt cx="1859534" cy="2869814"/>
          </a:xfrm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0" y="1192479"/>
              <a:ext cx="1790977" cy="2869814"/>
            </a:xfrm>
            <a:custGeom>
              <a:avLst/>
              <a:gdLst>
                <a:gd name="T0" fmla="*/ 0 w 7449"/>
                <a:gd name="T1" fmla="*/ 0 h 11906"/>
                <a:gd name="T2" fmla="*/ 7449 w 7449"/>
                <a:gd name="T3" fmla="*/ 4223 h 11906"/>
                <a:gd name="T4" fmla="*/ 0 w 7449"/>
                <a:gd name="T5" fmla="*/ 4223 h 11906"/>
                <a:gd name="T6" fmla="*/ 0 w 7449"/>
                <a:gd name="T7" fmla="*/ 0 h 11906"/>
                <a:gd name="T8" fmla="*/ 7449 w 7449"/>
                <a:gd name="T9" fmla="*/ 4302 h 11906"/>
                <a:gd name="T10" fmla="*/ 0 w 7449"/>
                <a:gd name="T11" fmla="*/ 8525 h 11906"/>
                <a:gd name="T12" fmla="*/ 0 w 7449"/>
                <a:gd name="T13" fmla="*/ 4302 h 11906"/>
                <a:gd name="T14" fmla="*/ 7449 w 7449"/>
                <a:gd name="T15" fmla="*/ 4302 h 11906"/>
                <a:gd name="T16" fmla="*/ 2857 w 7449"/>
                <a:gd name="T17" fmla="*/ 10038 h 11906"/>
                <a:gd name="T18" fmla="*/ 5 w 7449"/>
                <a:gd name="T19" fmla="*/ 11903 h 11906"/>
                <a:gd name="T20" fmla="*/ 0 w 7449"/>
                <a:gd name="T21" fmla="*/ 11906 h 11906"/>
                <a:gd name="T22" fmla="*/ 0 w 7449"/>
                <a:gd name="T23" fmla="*/ 8789 h 11906"/>
                <a:gd name="T24" fmla="*/ 2857 w 7449"/>
                <a:gd name="T25" fmla="*/ 7136 h 11906"/>
                <a:gd name="T26" fmla="*/ 2857 w 7449"/>
                <a:gd name="T27" fmla="*/ 10038 h 1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49" h="11906">
                  <a:moveTo>
                    <a:pt x="0" y="0"/>
                  </a:moveTo>
                  <a:lnTo>
                    <a:pt x="7449" y="4223"/>
                  </a:lnTo>
                  <a:lnTo>
                    <a:pt x="0" y="4223"/>
                  </a:lnTo>
                  <a:lnTo>
                    <a:pt x="0" y="0"/>
                  </a:lnTo>
                  <a:close/>
                  <a:moveTo>
                    <a:pt x="7449" y="4302"/>
                  </a:moveTo>
                  <a:lnTo>
                    <a:pt x="0" y="8525"/>
                  </a:lnTo>
                  <a:lnTo>
                    <a:pt x="0" y="4302"/>
                  </a:lnTo>
                  <a:lnTo>
                    <a:pt x="7449" y="4302"/>
                  </a:lnTo>
                  <a:close/>
                  <a:moveTo>
                    <a:pt x="2857" y="10038"/>
                  </a:moveTo>
                  <a:cubicBezTo>
                    <a:pt x="2537" y="11326"/>
                    <a:pt x="721" y="11825"/>
                    <a:pt x="5" y="11903"/>
                  </a:cubicBezTo>
                  <a:lnTo>
                    <a:pt x="0" y="11906"/>
                  </a:lnTo>
                  <a:lnTo>
                    <a:pt x="0" y="8789"/>
                  </a:lnTo>
                  <a:lnTo>
                    <a:pt x="2857" y="7136"/>
                  </a:lnTo>
                  <a:lnTo>
                    <a:pt x="2857" y="10038"/>
                  </a:lnTo>
                  <a:close/>
                </a:path>
              </a:pathLst>
            </a:custGeom>
            <a:solidFill>
              <a:schemeClr val="accent1"/>
            </a:solidFill>
            <a:ln w="5" cap="flat">
              <a:solidFill>
                <a:srgbClr val="24211D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6"/>
            <p:cNvSpPr>
              <a:spLocks noEditPoints="1"/>
            </p:cNvSpPr>
            <p:nvPr/>
          </p:nvSpPr>
          <p:spPr bwMode="auto">
            <a:xfrm>
              <a:off x="1722420" y="2203161"/>
              <a:ext cx="137114" cy="1694253"/>
            </a:xfrm>
            <a:custGeom>
              <a:avLst/>
              <a:gdLst>
                <a:gd name="T0" fmla="*/ 246 w 571"/>
                <a:gd name="T1" fmla="*/ 0 h 7028"/>
                <a:gd name="T2" fmla="*/ 246 w 571"/>
                <a:gd name="T3" fmla="*/ 2716 h 7028"/>
                <a:gd name="T4" fmla="*/ 178 w 571"/>
                <a:gd name="T5" fmla="*/ 2816 h 7028"/>
                <a:gd name="T6" fmla="*/ 286 w 571"/>
                <a:gd name="T7" fmla="*/ 2924 h 7028"/>
                <a:gd name="T8" fmla="*/ 394 w 571"/>
                <a:gd name="T9" fmla="*/ 2816 h 7028"/>
                <a:gd name="T10" fmla="*/ 325 w 571"/>
                <a:gd name="T11" fmla="*/ 2716 h 7028"/>
                <a:gd name="T12" fmla="*/ 325 w 571"/>
                <a:gd name="T13" fmla="*/ 0 h 7028"/>
                <a:gd name="T14" fmla="*/ 246 w 571"/>
                <a:gd name="T15" fmla="*/ 0 h 7028"/>
                <a:gd name="T16" fmla="*/ 0 w 571"/>
                <a:gd name="T17" fmla="*/ 3749 h 7028"/>
                <a:gd name="T18" fmla="*/ 571 w 571"/>
                <a:gd name="T19" fmla="*/ 3749 h 7028"/>
                <a:gd name="T20" fmla="*/ 571 w 571"/>
                <a:gd name="T21" fmla="*/ 3790 h 7028"/>
                <a:gd name="T22" fmla="*/ 0 w 571"/>
                <a:gd name="T23" fmla="*/ 3790 h 7028"/>
                <a:gd name="T24" fmla="*/ 0 w 571"/>
                <a:gd name="T25" fmla="*/ 3749 h 7028"/>
                <a:gd name="T26" fmla="*/ 0 w 571"/>
                <a:gd name="T27" fmla="*/ 3323 h 7028"/>
                <a:gd name="T28" fmla="*/ 0 w 571"/>
                <a:gd name="T29" fmla="*/ 3323 h 7028"/>
                <a:gd name="T30" fmla="*/ 0 w 571"/>
                <a:gd name="T31" fmla="*/ 3323 h 7028"/>
                <a:gd name="T32" fmla="*/ 286 w 571"/>
                <a:gd name="T33" fmla="*/ 3037 h 7028"/>
                <a:gd name="T34" fmla="*/ 571 w 571"/>
                <a:gd name="T35" fmla="*/ 3323 h 7028"/>
                <a:gd name="T36" fmla="*/ 571 w 571"/>
                <a:gd name="T37" fmla="*/ 3323 h 7028"/>
                <a:gd name="T38" fmla="*/ 571 w 571"/>
                <a:gd name="T39" fmla="*/ 3323 h 7028"/>
                <a:gd name="T40" fmla="*/ 571 w 571"/>
                <a:gd name="T41" fmla="*/ 3683 h 7028"/>
                <a:gd name="T42" fmla="*/ 0 w 571"/>
                <a:gd name="T43" fmla="*/ 3683 h 7028"/>
                <a:gd name="T44" fmla="*/ 0 w 571"/>
                <a:gd name="T45" fmla="*/ 3323 h 7028"/>
                <a:gd name="T46" fmla="*/ 37 w 571"/>
                <a:gd name="T47" fmla="*/ 3885 h 7028"/>
                <a:gd name="T48" fmla="*/ 0 w 571"/>
                <a:gd name="T49" fmla="*/ 3885 h 7028"/>
                <a:gd name="T50" fmla="*/ 0 w 571"/>
                <a:gd name="T51" fmla="*/ 7028 h 7028"/>
                <a:gd name="T52" fmla="*/ 37 w 571"/>
                <a:gd name="T53" fmla="*/ 7028 h 7028"/>
                <a:gd name="T54" fmla="*/ 37 w 571"/>
                <a:gd name="T55" fmla="*/ 3885 h 7028"/>
                <a:gd name="T56" fmla="*/ 126 w 571"/>
                <a:gd name="T57" fmla="*/ 3885 h 7028"/>
                <a:gd name="T58" fmla="*/ 89 w 571"/>
                <a:gd name="T59" fmla="*/ 3885 h 7028"/>
                <a:gd name="T60" fmla="*/ 89 w 571"/>
                <a:gd name="T61" fmla="*/ 7028 h 7028"/>
                <a:gd name="T62" fmla="*/ 126 w 571"/>
                <a:gd name="T63" fmla="*/ 7028 h 7028"/>
                <a:gd name="T64" fmla="*/ 126 w 571"/>
                <a:gd name="T65" fmla="*/ 3885 h 7028"/>
                <a:gd name="T66" fmla="*/ 215 w 571"/>
                <a:gd name="T67" fmla="*/ 3885 h 7028"/>
                <a:gd name="T68" fmla="*/ 178 w 571"/>
                <a:gd name="T69" fmla="*/ 3885 h 7028"/>
                <a:gd name="T70" fmla="*/ 178 w 571"/>
                <a:gd name="T71" fmla="*/ 7028 h 7028"/>
                <a:gd name="T72" fmla="*/ 215 w 571"/>
                <a:gd name="T73" fmla="*/ 7028 h 7028"/>
                <a:gd name="T74" fmla="*/ 215 w 571"/>
                <a:gd name="T75" fmla="*/ 3885 h 7028"/>
                <a:gd name="T76" fmla="*/ 304 w 571"/>
                <a:gd name="T77" fmla="*/ 3885 h 7028"/>
                <a:gd name="T78" fmla="*/ 267 w 571"/>
                <a:gd name="T79" fmla="*/ 3885 h 7028"/>
                <a:gd name="T80" fmla="*/ 267 w 571"/>
                <a:gd name="T81" fmla="*/ 7028 h 7028"/>
                <a:gd name="T82" fmla="*/ 304 w 571"/>
                <a:gd name="T83" fmla="*/ 7028 h 7028"/>
                <a:gd name="T84" fmla="*/ 304 w 571"/>
                <a:gd name="T85" fmla="*/ 3885 h 7028"/>
                <a:gd name="T86" fmla="*/ 393 w 571"/>
                <a:gd name="T87" fmla="*/ 3885 h 7028"/>
                <a:gd name="T88" fmla="*/ 356 w 571"/>
                <a:gd name="T89" fmla="*/ 3885 h 7028"/>
                <a:gd name="T90" fmla="*/ 356 w 571"/>
                <a:gd name="T91" fmla="*/ 7028 h 7028"/>
                <a:gd name="T92" fmla="*/ 393 w 571"/>
                <a:gd name="T93" fmla="*/ 7028 h 7028"/>
                <a:gd name="T94" fmla="*/ 393 w 571"/>
                <a:gd name="T95" fmla="*/ 3885 h 7028"/>
                <a:gd name="T96" fmla="*/ 482 w 571"/>
                <a:gd name="T97" fmla="*/ 3885 h 7028"/>
                <a:gd name="T98" fmla="*/ 445 w 571"/>
                <a:gd name="T99" fmla="*/ 3885 h 7028"/>
                <a:gd name="T100" fmla="*/ 445 w 571"/>
                <a:gd name="T101" fmla="*/ 7028 h 7028"/>
                <a:gd name="T102" fmla="*/ 482 w 571"/>
                <a:gd name="T103" fmla="*/ 7028 h 7028"/>
                <a:gd name="T104" fmla="*/ 482 w 571"/>
                <a:gd name="T105" fmla="*/ 3885 h 7028"/>
                <a:gd name="T106" fmla="*/ 571 w 571"/>
                <a:gd name="T107" fmla="*/ 3885 h 7028"/>
                <a:gd name="T108" fmla="*/ 534 w 571"/>
                <a:gd name="T109" fmla="*/ 3885 h 7028"/>
                <a:gd name="T110" fmla="*/ 534 w 571"/>
                <a:gd name="T111" fmla="*/ 7028 h 7028"/>
                <a:gd name="T112" fmla="*/ 571 w 571"/>
                <a:gd name="T113" fmla="*/ 7028 h 7028"/>
                <a:gd name="T114" fmla="*/ 571 w 571"/>
                <a:gd name="T115" fmla="*/ 3885 h 7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71" h="7028">
                  <a:moveTo>
                    <a:pt x="246" y="0"/>
                  </a:moveTo>
                  <a:lnTo>
                    <a:pt x="246" y="2716"/>
                  </a:lnTo>
                  <a:cubicBezTo>
                    <a:pt x="206" y="2731"/>
                    <a:pt x="178" y="2770"/>
                    <a:pt x="178" y="2816"/>
                  </a:cubicBezTo>
                  <a:cubicBezTo>
                    <a:pt x="178" y="2876"/>
                    <a:pt x="226" y="2924"/>
                    <a:pt x="286" y="2924"/>
                  </a:cubicBezTo>
                  <a:cubicBezTo>
                    <a:pt x="345" y="2924"/>
                    <a:pt x="394" y="2876"/>
                    <a:pt x="394" y="2816"/>
                  </a:cubicBezTo>
                  <a:cubicBezTo>
                    <a:pt x="394" y="2770"/>
                    <a:pt x="365" y="2731"/>
                    <a:pt x="325" y="2716"/>
                  </a:cubicBezTo>
                  <a:lnTo>
                    <a:pt x="325" y="0"/>
                  </a:lnTo>
                  <a:lnTo>
                    <a:pt x="246" y="0"/>
                  </a:lnTo>
                  <a:close/>
                  <a:moveTo>
                    <a:pt x="0" y="3749"/>
                  </a:moveTo>
                  <a:lnTo>
                    <a:pt x="571" y="3749"/>
                  </a:lnTo>
                  <a:lnTo>
                    <a:pt x="571" y="3790"/>
                  </a:lnTo>
                  <a:lnTo>
                    <a:pt x="0" y="3790"/>
                  </a:lnTo>
                  <a:lnTo>
                    <a:pt x="0" y="3749"/>
                  </a:lnTo>
                  <a:close/>
                  <a:moveTo>
                    <a:pt x="0" y="3323"/>
                  </a:moveTo>
                  <a:lnTo>
                    <a:pt x="0" y="3323"/>
                  </a:lnTo>
                  <a:lnTo>
                    <a:pt x="0" y="3323"/>
                  </a:lnTo>
                  <a:cubicBezTo>
                    <a:pt x="0" y="3165"/>
                    <a:pt x="128" y="3037"/>
                    <a:pt x="286" y="3037"/>
                  </a:cubicBezTo>
                  <a:cubicBezTo>
                    <a:pt x="443" y="3037"/>
                    <a:pt x="571" y="3165"/>
                    <a:pt x="571" y="3323"/>
                  </a:cubicBezTo>
                  <a:lnTo>
                    <a:pt x="571" y="3323"/>
                  </a:lnTo>
                  <a:lnTo>
                    <a:pt x="571" y="3323"/>
                  </a:lnTo>
                  <a:lnTo>
                    <a:pt x="571" y="3683"/>
                  </a:lnTo>
                  <a:lnTo>
                    <a:pt x="0" y="3683"/>
                  </a:lnTo>
                  <a:lnTo>
                    <a:pt x="0" y="3323"/>
                  </a:lnTo>
                  <a:close/>
                  <a:moveTo>
                    <a:pt x="37" y="3885"/>
                  </a:moveTo>
                  <a:lnTo>
                    <a:pt x="0" y="3885"/>
                  </a:lnTo>
                  <a:lnTo>
                    <a:pt x="0" y="7028"/>
                  </a:lnTo>
                  <a:lnTo>
                    <a:pt x="37" y="7028"/>
                  </a:lnTo>
                  <a:lnTo>
                    <a:pt x="37" y="3885"/>
                  </a:lnTo>
                  <a:close/>
                  <a:moveTo>
                    <a:pt x="126" y="3885"/>
                  </a:moveTo>
                  <a:lnTo>
                    <a:pt x="89" y="3885"/>
                  </a:lnTo>
                  <a:lnTo>
                    <a:pt x="89" y="7028"/>
                  </a:lnTo>
                  <a:lnTo>
                    <a:pt x="126" y="7028"/>
                  </a:lnTo>
                  <a:lnTo>
                    <a:pt x="126" y="3885"/>
                  </a:lnTo>
                  <a:close/>
                  <a:moveTo>
                    <a:pt x="215" y="3885"/>
                  </a:moveTo>
                  <a:lnTo>
                    <a:pt x="178" y="3885"/>
                  </a:lnTo>
                  <a:lnTo>
                    <a:pt x="178" y="7028"/>
                  </a:lnTo>
                  <a:lnTo>
                    <a:pt x="215" y="7028"/>
                  </a:lnTo>
                  <a:lnTo>
                    <a:pt x="215" y="3885"/>
                  </a:lnTo>
                  <a:close/>
                  <a:moveTo>
                    <a:pt x="304" y="3885"/>
                  </a:moveTo>
                  <a:lnTo>
                    <a:pt x="267" y="3885"/>
                  </a:lnTo>
                  <a:lnTo>
                    <a:pt x="267" y="7028"/>
                  </a:lnTo>
                  <a:lnTo>
                    <a:pt x="304" y="7028"/>
                  </a:lnTo>
                  <a:lnTo>
                    <a:pt x="304" y="3885"/>
                  </a:lnTo>
                  <a:close/>
                  <a:moveTo>
                    <a:pt x="393" y="3885"/>
                  </a:moveTo>
                  <a:lnTo>
                    <a:pt x="356" y="3885"/>
                  </a:lnTo>
                  <a:lnTo>
                    <a:pt x="356" y="7028"/>
                  </a:lnTo>
                  <a:lnTo>
                    <a:pt x="393" y="7028"/>
                  </a:lnTo>
                  <a:lnTo>
                    <a:pt x="393" y="3885"/>
                  </a:lnTo>
                  <a:close/>
                  <a:moveTo>
                    <a:pt x="482" y="3885"/>
                  </a:moveTo>
                  <a:lnTo>
                    <a:pt x="445" y="3885"/>
                  </a:lnTo>
                  <a:lnTo>
                    <a:pt x="445" y="7028"/>
                  </a:lnTo>
                  <a:lnTo>
                    <a:pt x="482" y="7028"/>
                  </a:lnTo>
                  <a:lnTo>
                    <a:pt x="482" y="3885"/>
                  </a:lnTo>
                  <a:close/>
                  <a:moveTo>
                    <a:pt x="571" y="3885"/>
                  </a:moveTo>
                  <a:lnTo>
                    <a:pt x="534" y="3885"/>
                  </a:lnTo>
                  <a:lnTo>
                    <a:pt x="534" y="7028"/>
                  </a:lnTo>
                  <a:lnTo>
                    <a:pt x="571" y="7028"/>
                  </a:lnTo>
                  <a:lnTo>
                    <a:pt x="571" y="38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2337001" cy="852733"/>
          </a:xfrm>
          <a:prstGeom prst="rect">
            <a:avLst/>
          </a:prstGeom>
        </p:spPr>
      </p:pic>
    </p:spTree>
  </p:cSld>
  <p:clrMapOvr>
    <a:masterClrMapping/>
  </p:clrMapOvr>
  <p:transition spd="med" advTm="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337001" y="1282034"/>
            <a:ext cx="5839485" cy="2799668"/>
            <a:chOff x="2458991" y="1199603"/>
            <a:chExt cx="5839485" cy="2799668"/>
          </a:xfrm>
        </p:grpSpPr>
        <p:sp>
          <p:nvSpPr>
            <p:cNvPr id="21" name="矩形 20"/>
            <p:cNvSpPr/>
            <p:nvPr/>
          </p:nvSpPr>
          <p:spPr>
            <a:xfrm>
              <a:off x="2529000" y="3236527"/>
              <a:ext cx="3422909" cy="354328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b="1" dirty="0">
                  <a:latin typeface="+mj-ea"/>
                  <a:ea typeface="+mj-ea"/>
                </a:rPr>
                <a:t>计算机科学与技术学院 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542581" y="3714578"/>
              <a:ext cx="2504532" cy="284693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kumimoji="1" lang="zh-CN" altLang="en-US" b="1" dirty="0">
                  <a:solidFill>
                    <a:srgbClr val="071F6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答辩人：汪克杰  胡津铭  赵帅</a:t>
              </a:r>
              <a:endPara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458991" y="1621634"/>
              <a:ext cx="5839485" cy="1423467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4400" b="1" dirty="0">
                  <a:solidFill>
                    <a:srgbClr val="071F65"/>
                  </a:solidFill>
                  <a:latin typeface="+mj-ea"/>
                  <a:ea typeface="+mj-ea"/>
                </a:rPr>
                <a:t>2020</a:t>
              </a:r>
              <a:r>
                <a:rPr lang="zh-CN" altLang="en-US" sz="4400" b="1" dirty="0">
                  <a:solidFill>
                    <a:srgbClr val="071F65"/>
                  </a:solidFill>
                  <a:latin typeface="+mj-ea"/>
                  <a:ea typeface="+mj-ea"/>
                </a:rPr>
                <a:t>年</a:t>
              </a:r>
              <a:r>
                <a:rPr lang="en-US" altLang="zh-CN" sz="4400" b="1" dirty="0">
                  <a:solidFill>
                    <a:srgbClr val="071F65"/>
                  </a:solidFill>
                  <a:latin typeface="+mj-ea"/>
                  <a:ea typeface="+mj-ea"/>
                </a:rPr>
                <a:t>3</a:t>
              </a:r>
              <a:r>
                <a:rPr lang="zh-CN" altLang="en-US" sz="4400" b="1" dirty="0">
                  <a:solidFill>
                    <a:srgbClr val="071F65"/>
                  </a:solidFill>
                  <a:latin typeface="+mj-ea"/>
                  <a:ea typeface="+mj-ea"/>
                </a:rPr>
                <a:t>月</a:t>
              </a:r>
              <a:br>
                <a:rPr lang="en-US" altLang="zh-CN" sz="4400" b="1" dirty="0">
                  <a:solidFill>
                    <a:srgbClr val="071F65"/>
                  </a:solidFill>
                  <a:latin typeface="+mj-ea"/>
                  <a:ea typeface="+mj-ea"/>
                </a:rPr>
              </a:br>
              <a:r>
                <a:rPr lang="zh-CN" altLang="en-US" sz="4400" b="1" dirty="0">
                  <a:solidFill>
                    <a:srgbClr val="071F65"/>
                  </a:solidFill>
                  <a:latin typeface="+mj-ea"/>
                  <a:ea typeface="+mj-ea"/>
                </a:rPr>
                <a:t>硕士毕业论文答辩</a:t>
              </a:r>
              <a:endParaRPr lang="zh-CN" altLang="en-US" sz="4400" b="1" dirty="0">
                <a:solidFill>
                  <a:srgbClr val="071F65"/>
                </a:solidFill>
                <a:latin typeface="+mj-ea"/>
                <a:ea typeface="+mj-ea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 flipH="1">
              <a:off x="2542581" y="3112804"/>
              <a:ext cx="50318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2458991" y="1199603"/>
              <a:ext cx="1667315" cy="354328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endParaRPr lang="zh-CN" altLang="en-US" b="1" dirty="0">
                <a:latin typeface="+mj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0" y="1376767"/>
            <a:ext cx="1859534" cy="2869814"/>
            <a:chOff x="0" y="1192479"/>
            <a:chExt cx="1859534" cy="2869814"/>
          </a:xfrm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0" y="1192479"/>
              <a:ext cx="1790977" cy="2869814"/>
            </a:xfrm>
            <a:custGeom>
              <a:avLst/>
              <a:gdLst>
                <a:gd name="T0" fmla="*/ 0 w 7449"/>
                <a:gd name="T1" fmla="*/ 0 h 11906"/>
                <a:gd name="T2" fmla="*/ 7449 w 7449"/>
                <a:gd name="T3" fmla="*/ 4223 h 11906"/>
                <a:gd name="T4" fmla="*/ 0 w 7449"/>
                <a:gd name="T5" fmla="*/ 4223 h 11906"/>
                <a:gd name="T6" fmla="*/ 0 w 7449"/>
                <a:gd name="T7" fmla="*/ 0 h 11906"/>
                <a:gd name="T8" fmla="*/ 7449 w 7449"/>
                <a:gd name="T9" fmla="*/ 4302 h 11906"/>
                <a:gd name="T10" fmla="*/ 0 w 7449"/>
                <a:gd name="T11" fmla="*/ 8525 h 11906"/>
                <a:gd name="T12" fmla="*/ 0 w 7449"/>
                <a:gd name="T13" fmla="*/ 4302 h 11906"/>
                <a:gd name="T14" fmla="*/ 7449 w 7449"/>
                <a:gd name="T15" fmla="*/ 4302 h 11906"/>
                <a:gd name="T16" fmla="*/ 2857 w 7449"/>
                <a:gd name="T17" fmla="*/ 10038 h 11906"/>
                <a:gd name="T18" fmla="*/ 5 w 7449"/>
                <a:gd name="T19" fmla="*/ 11903 h 11906"/>
                <a:gd name="T20" fmla="*/ 0 w 7449"/>
                <a:gd name="T21" fmla="*/ 11906 h 11906"/>
                <a:gd name="T22" fmla="*/ 0 w 7449"/>
                <a:gd name="T23" fmla="*/ 8789 h 11906"/>
                <a:gd name="T24" fmla="*/ 2857 w 7449"/>
                <a:gd name="T25" fmla="*/ 7136 h 11906"/>
                <a:gd name="T26" fmla="*/ 2857 w 7449"/>
                <a:gd name="T27" fmla="*/ 10038 h 1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49" h="11906">
                  <a:moveTo>
                    <a:pt x="0" y="0"/>
                  </a:moveTo>
                  <a:lnTo>
                    <a:pt x="7449" y="4223"/>
                  </a:lnTo>
                  <a:lnTo>
                    <a:pt x="0" y="4223"/>
                  </a:lnTo>
                  <a:lnTo>
                    <a:pt x="0" y="0"/>
                  </a:lnTo>
                  <a:close/>
                  <a:moveTo>
                    <a:pt x="7449" y="4302"/>
                  </a:moveTo>
                  <a:lnTo>
                    <a:pt x="0" y="8525"/>
                  </a:lnTo>
                  <a:lnTo>
                    <a:pt x="0" y="4302"/>
                  </a:lnTo>
                  <a:lnTo>
                    <a:pt x="7449" y="4302"/>
                  </a:lnTo>
                  <a:close/>
                  <a:moveTo>
                    <a:pt x="2857" y="10038"/>
                  </a:moveTo>
                  <a:cubicBezTo>
                    <a:pt x="2537" y="11326"/>
                    <a:pt x="721" y="11825"/>
                    <a:pt x="5" y="11903"/>
                  </a:cubicBezTo>
                  <a:lnTo>
                    <a:pt x="0" y="11906"/>
                  </a:lnTo>
                  <a:lnTo>
                    <a:pt x="0" y="8789"/>
                  </a:lnTo>
                  <a:lnTo>
                    <a:pt x="2857" y="7136"/>
                  </a:lnTo>
                  <a:lnTo>
                    <a:pt x="2857" y="10038"/>
                  </a:lnTo>
                  <a:close/>
                </a:path>
              </a:pathLst>
            </a:custGeom>
            <a:solidFill>
              <a:schemeClr val="accent1"/>
            </a:solidFill>
            <a:ln w="5" cap="flat">
              <a:solidFill>
                <a:srgbClr val="24211D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6"/>
            <p:cNvSpPr>
              <a:spLocks noEditPoints="1"/>
            </p:cNvSpPr>
            <p:nvPr/>
          </p:nvSpPr>
          <p:spPr bwMode="auto">
            <a:xfrm>
              <a:off x="1722420" y="2203161"/>
              <a:ext cx="137114" cy="1694253"/>
            </a:xfrm>
            <a:custGeom>
              <a:avLst/>
              <a:gdLst>
                <a:gd name="T0" fmla="*/ 246 w 571"/>
                <a:gd name="T1" fmla="*/ 0 h 7028"/>
                <a:gd name="T2" fmla="*/ 246 w 571"/>
                <a:gd name="T3" fmla="*/ 2716 h 7028"/>
                <a:gd name="T4" fmla="*/ 178 w 571"/>
                <a:gd name="T5" fmla="*/ 2816 h 7028"/>
                <a:gd name="T6" fmla="*/ 286 w 571"/>
                <a:gd name="T7" fmla="*/ 2924 h 7028"/>
                <a:gd name="T8" fmla="*/ 394 w 571"/>
                <a:gd name="T9" fmla="*/ 2816 h 7028"/>
                <a:gd name="T10" fmla="*/ 325 w 571"/>
                <a:gd name="T11" fmla="*/ 2716 h 7028"/>
                <a:gd name="T12" fmla="*/ 325 w 571"/>
                <a:gd name="T13" fmla="*/ 0 h 7028"/>
                <a:gd name="T14" fmla="*/ 246 w 571"/>
                <a:gd name="T15" fmla="*/ 0 h 7028"/>
                <a:gd name="T16" fmla="*/ 0 w 571"/>
                <a:gd name="T17" fmla="*/ 3749 h 7028"/>
                <a:gd name="T18" fmla="*/ 571 w 571"/>
                <a:gd name="T19" fmla="*/ 3749 h 7028"/>
                <a:gd name="T20" fmla="*/ 571 w 571"/>
                <a:gd name="T21" fmla="*/ 3790 h 7028"/>
                <a:gd name="T22" fmla="*/ 0 w 571"/>
                <a:gd name="T23" fmla="*/ 3790 h 7028"/>
                <a:gd name="T24" fmla="*/ 0 w 571"/>
                <a:gd name="T25" fmla="*/ 3749 h 7028"/>
                <a:gd name="T26" fmla="*/ 0 w 571"/>
                <a:gd name="T27" fmla="*/ 3323 h 7028"/>
                <a:gd name="T28" fmla="*/ 0 w 571"/>
                <a:gd name="T29" fmla="*/ 3323 h 7028"/>
                <a:gd name="T30" fmla="*/ 0 w 571"/>
                <a:gd name="T31" fmla="*/ 3323 h 7028"/>
                <a:gd name="T32" fmla="*/ 286 w 571"/>
                <a:gd name="T33" fmla="*/ 3037 h 7028"/>
                <a:gd name="T34" fmla="*/ 571 w 571"/>
                <a:gd name="T35" fmla="*/ 3323 h 7028"/>
                <a:gd name="T36" fmla="*/ 571 w 571"/>
                <a:gd name="T37" fmla="*/ 3323 h 7028"/>
                <a:gd name="T38" fmla="*/ 571 w 571"/>
                <a:gd name="T39" fmla="*/ 3323 h 7028"/>
                <a:gd name="T40" fmla="*/ 571 w 571"/>
                <a:gd name="T41" fmla="*/ 3683 h 7028"/>
                <a:gd name="T42" fmla="*/ 0 w 571"/>
                <a:gd name="T43" fmla="*/ 3683 h 7028"/>
                <a:gd name="T44" fmla="*/ 0 w 571"/>
                <a:gd name="T45" fmla="*/ 3323 h 7028"/>
                <a:gd name="T46" fmla="*/ 37 w 571"/>
                <a:gd name="T47" fmla="*/ 3885 h 7028"/>
                <a:gd name="T48" fmla="*/ 0 w 571"/>
                <a:gd name="T49" fmla="*/ 3885 h 7028"/>
                <a:gd name="T50" fmla="*/ 0 w 571"/>
                <a:gd name="T51" fmla="*/ 7028 h 7028"/>
                <a:gd name="T52" fmla="*/ 37 w 571"/>
                <a:gd name="T53" fmla="*/ 7028 h 7028"/>
                <a:gd name="T54" fmla="*/ 37 w 571"/>
                <a:gd name="T55" fmla="*/ 3885 h 7028"/>
                <a:gd name="T56" fmla="*/ 126 w 571"/>
                <a:gd name="T57" fmla="*/ 3885 h 7028"/>
                <a:gd name="T58" fmla="*/ 89 w 571"/>
                <a:gd name="T59" fmla="*/ 3885 h 7028"/>
                <a:gd name="T60" fmla="*/ 89 w 571"/>
                <a:gd name="T61" fmla="*/ 7028 h 7028"/>
                <a:gd name="T62" fmla="*/ 126 w 571"/>
                <a:gd name="T63" fmla="*/ 7028 h 7028"/>
                <a:gd name="T64" fmla="*/ 126 w 571"/>
                <a:gd name="T65" fmla="*/ 3885 h 7028"/>
                <a:gd name="T66" fmla="*/ 215 w 571"/>
                <a:gd name="T67" fmla="*/ 3885 h 7028"/>
                <a:gd name="T68" fmla="*/ 178 w 571"/>
                <a:gd name="T69" fmla="*/ 3885 h 7028"/>
                <a:gd name="T70" fmla="*/ 178 w 571"/>
                <a:gd name="T71" fmla="*/ 7028 h 7028"/>
                <a:gd name="T72" fmla="*/ 215 w 571"/>
                <a:gd name="T73" fmla="*/ 7028 h 7028"/>
                <a:gd name="T74" fmla="*/ 215 w 571"/>
                <a:gd name="T75" fmla="*/ 3885 h 7028"/>
                <a:gd name="T76" fmla="*/ 304 w 571"/>
                <a:gd name="T77" fmla="*/ 3885 h 7028"/>
                <a:gd name="T78" fmla="*/ 267 w 571"/>
                <a:gd name="T79" fmla="*/ 3885 h 7028"/>
                <a:gd name="T80" fmla="*/ 267 w 571"/>
                <a:gd name="T81" fmla="*/ 7028 h 7028"/>
                <a:gd name="T82" fmla="*/ 304 w 571"/>
                <a:gd name="T83" fmla="*/ 7028 h 7028"/>
                <a:gd name="T84" fmla="*/ 304 w 571"/>
                <a:gd name="T85" fmla="*/ 3885 h 7028"/>
                <a:gd name="T86" fmla="*/ 393 w 571"/>
                <a:gd name="T87" fmla="*/ 3885 h 7028"/>
                <a:gd name="T88" fmla="*/ 356 w 571"/>
                <a:gd name="T89" fmla="*/ 3885 h 7028"/>
                <a:gd name="T90" fmla="*/ 356 w 571"/>
                <a:gd name="T91" fmla="*/ 7028 h 7028"/>
                <a:gd name="T92" fmla="*/ 393 w 571"/>
                <a:gd name="T93" fmla="*/ 7028 h 7028"/>
                <a:gd name="T94" fmla="*/ 393 w 571"/>
                <a:gd name="T95" fmla="*/ 3885 h 7028"/>
                <a:gd name="T96" fmla="*/ 482 w 571"/>
                <a:gd name="T97" fmla="*/ 3885 h 7028"/>
                <a:gd name="T98" fmla="*/ 445 w 571"/>
                <a:gd name="T99" fmla="*/ 3885 h 7028"/>
                <a:gd name="T100" fmla="*/ 445 w 571"/>
                <a:gd name="T101" fmla="*/ 7028 h 7028"/>
                <a:gd name="T102" fmla="*/ 482 w 571"/>
                <a:gd name="T103" fmla="*/ 7028 h 7028"/>
                <a:gd name="T104" fmla="*/ 482 w 571"/>
                <a:gd name="T105" fmla="*/ 3885 h 7028"/>
                <a:gd name="T106" fmla="*/ 571 w 571"/>
                <a:gd name="T107" fmla="*/ 3885 h 7028"/>
                <a:gd name="T108" fmla="*/ 534 w 571"/>
                <a:gd name="T109" fmla="*/ 3885 h 7028"/>
                <a:gd name="T110" fmla="*/ 534 w 571"/>
                <a:gd name="T111" fmla="*/ 7028 h 7028"/>
                <a:gd name="T112" fmla="*/ 571 w 571"/>
                <a:gd name="T113" fmla="*/ 7028 h 7028"/>
                <a:gd name="T114" fmla="*/ 571 w 571"/>
                <a:gd name="T115" fmla="*/ 3885 h 7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71" h="7028">
                  <a:moveTo>
                    <a:pt x="246" y="0"/>
                  </a:moveTo>
                  <a:lnTo>
                    <a:pt x="246" y="2716"/>
                  </a:lnTo>
                  <a:cubicBezTo>
                    <a:pt x="206" y="2731"/>
                    <a:pt x="178" y="2770"/>
                    <a:pt x="178" y="2816"/>
                  </a:cubicBezTo>
                  <a:cubicBezTo>
                    <a:pt x="178" y="2876"/>
                    <a:pt x="226" y="2924"/>
                    <a:pt x="286" y="2924"/>
                  </a:cubicBezTo>
                  <a:cubicBezTo>
                    <a:pt x="345" y="2924"/>
                    <a:pt x="394" y="2876"/>
                    <a:pt x="394" y="2816"/>
                  </a:cubicBezTo>
                  <a:cubicBezTo>
                    <a:pt x="394" y="2770"/>
                    <a:pt x="365" y="2731"/>
                    <a:pt x="325" y="2716"/>
                  </a:cubicBezTo>
                  <a:lnTo>
                    <a:pt x="325" y="0"/>
                  </a:lnTo>
                  <a:lnTo>
                    <a:pt x="246" y="0"/>
                  </a:lnTo>
                  <a:close/>
                  <a:moveTo>
                    <a:pt x="0" y="3749"/>
                  </a:moveTo>
                  <a:lnTo>
                    <a:pt x="571" y="3749"/>
                  </a:lnTo>
                  <a:lnTo>
                    <a:pt x="571" y="3790"/>
                  </a:lnTo>
                  <a:lnTo>
                    <a:pt x="0" y="3790"/>
                  </a:lnTo>
                  <a:lnTo>
                    <a:pt x="0" y="3749"/>
                  </a:lnTo>
                  <a:close/>
                  <a:moveTo>
                    <a:pt x="0" y="3323"/>
                  </a:moveTo>
                  <a:lnTo>
                    <a:pt x="0" y="3323"/>
                  </a:lnTo>
                  <a:lnTo>
                    <a:pt x="0" y="3323"/>
                  </a:lnTo>
                  <a:cubicBezTo>
                    <a:pt x="0" y="3165"/>
                    <a:pt x="128" y="3037"/>
                    <a:pt x="286" y="3037"/>
                  </a:cubicBezTo>
                  <a:cubicBezTo>
                    <a:pt x="443" y="3037"/>
                    <a:pt x="571" y="3165"/>
                    <a:pt x="571" y="3323"/>
                  </a:cubicBezTo>
                  <a:lnTo>
                    <a:pt x="571" y="3323"/>
                  </a:lnTo>
                  <a:lnTo>
                    <a:pt x="571" y="3323"/>
                  </a:lnTo>
                  <a:lnTo>
                    <a:pt x="571" y="3683"/>
                  </a:lnTo>
                  <a:lnTo>
                    <a:pt x="0" y="3683"/>
                  </a:lnTo>
                  <a:lnTo>
                    <a:pt x="0" y="3323"/>
                  </a:lnTo>
                  <a:close/>
                  <a:moveTo>
                    <a:pt x="37" y="3885"/>
                  </a:moveTo>
                  <a:lnTo>
                    <a:pt x="0" y="3885"/>
                  </a:lnTo>
                  <a:lnTo>
                    <a:pt x="0" y="7028"/>
                  </a:lnTo>
                  <a:lnTo>
                    <a:pt x="37" y="7028"/>
                  </a:lnTo>
                  <a:lnTo>
                    <a:pt x="37" y="3885"/>
                  </a:lnTo>
                  <a:close/>
                  <a:moveTo>
                    <a:pt x="126" y="3885"/>
                  </a:moveTo>
                  <a:lnTo>
                    <a:pt x="89" y="3885"/>
                  </a:lnTo>
                  <a:lnTo>
                    <a:pt x="89" y="7028"/>
                  </a:lnTo>
                  <a:lnTo>
                    <a:pt x="126" y="7028"/>
                  </a:lnTo>
                  <a:lnTo>
                    <a:pt x="126" y="3885"/>
                  </a:lnTo>
                  <a:close/>
                  <a:moveTo>
                    <a:pt x="215" y="3885"/>
                  </a:moveTo>
                  <a:lnTo>
                    <a:pt x="178" y="3885"/>
                  </a:lnTo>
                  <a:lnTo>
                    <a:pt x="178" y="7028"/>
                  </a:lnTo>
                  <a:lnTo>
                    <a:pt x="215" y="7028"/>
                  </a:lnTo>
                  <a:lnTo>
                    <a:pt x="215" y="3885"/>
                  </a:lnTo>
                  <a:close/>
                  <a:moveTo>
                    <a:pt x="304" y="3885"/>
                  </a:moveTo>
                  <a:lnTo>
                    <a:pt x="267" y="3885"/>
                  </a:lnTo>
                  <a:lnTo>
                    <a:pt x="267" y="7028"/>
                  </a:lnTo>
                  <a:lnTo>
                    <a:pt x="304" y="7028"/>
                  </a:lnTo>
                  <a:lnTo>
                    <a:pt x="304" y="3885"/>
                  </a:lnTo>
                  <a:close/>
                  <a:moveTo>
                    <a:pt x="393" y="3885"/>
                  </a:moveTo>
                  <a:lnTo>
                    <a:pt x="356" y="3885"/>
                  </a:lnTo>
                  <a:lnTo>
                    <a:pt x="356" y="7028"/>
                  </a:lnTo>
                  <a:lnTo>
                    <a:pt x="393" y="7028"/>
                  </a:lnTo>
                  <a:lnTo>
                    <a:pt x="393" y="3885"/>
                  </a:lnTo>
                  <a:close/>
                  <a:moveTo>
                    <a:pt x="482" y="3885"/>
                  </a:moveTo>
                  <a:lnTo>
                    <a:pt x="445" y="3885"/>
                  </a:lnTo>
                  <a:lnTo>
                    <a:pt x="445" y="7028"/>
                  </a:lnTo>
                  <a:lnTo>
                    <a:pt x="482" y="7028"/>
                  </a:lnTo>
                  <a:lnTo>
                    <a:pt x="482" y="3885"/>
                  </a:lnTo>
                  <a:close/>
                  <a:moveTo>
                    <a:pt x="571" y="3885"/>
                  </a:moveTo>
                  <a:lnTo>
                    <a:pt x="534" y="3885"/>
                  </a:lnTo>
                  <a:lnTo>
                    <a:pt x="534" y="7028"/>
                  </a:lnTo>
                  <a:lnTo>
                    <a:pt x="571" y="7028"/>
                  </a:lnTo>
                  <a:lnTo>
                    <a:pt x="571" y="38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1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2337001" cy="852733"/>
          </a:xfrm>
          <a:prstGeom prst="rect">
            <a:avLst/>
          </a:prstGeom>
        </p:spPr>
      </p:pic>
    </p:spTree>
  </p:cSld>
  <p:clrMapOvr>
    <a:masterClrMapping/>
  </p:clrMapOvr>
  <p:transition spd="med" advTm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87880" y="108585"/>
            <a:ext cx="4285615" cy="492569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0" name="组合 79"/>
          <p:cNvGrpSpPr/>
          <p:nvPr/>
        </p:nvGrpSpPr>
        <p:grpSpPr>
          <a:xfrm>
            <a:off x="504825" y="744855"/>
            <a:ext cx="8311515" cy="3857625"/>
            <a:chOff x="-978" y="1116"/>
            <a:chExt cx="16913" cy="6360"/>
          </a:xfrm>
        </p:grpSpPr>
        <p:sp>
          <p:nvSpPr>
            <p:cNvPr id="6" name="流程图: 磁盘 5"/>
            <p:cNvSpPr/>
            <p:nvPr/>
          </p:nvSpPr>
          <p:spPr>
            <a:xfrm>
              <a:off x="9920" y="2343"/>
              <a:ext cx="2265" cy="1353"/>
            </a:xfrm>
            <a:prstGeom prst="flowChartMagneticDisk">
              <a:avLst/>
            </a:prstGeom>
            <a:solidFill>
              <a:srgbClr val="FF860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/>
                <a:t>服务库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-426" y="3170"/>
              <a:ext cx="1888" cy="679"/>
            </a:xfrm>
            <a:prstGeom prst="rect">
              <a:avLst/>
            </a:prstGeom>
            <a:solidFill>
              <a:srgbClr val="FF860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/>
                <a:t>服务分类</a:t>
              </a:r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9410" y="1116"/>
              <a:ext cx="6525" cy="302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9740" y="1429"/>
              <a:ext cx="2595" cy="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dirty="0"/>
                <a:t>服务管理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-978" y="1116"/>
              <a:ext cx="10050" cy="636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-768" y="1322"/>
              <a:ext cx="2595" cy="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dirty="0"/>
                <a:t>服务</a:t>
              </a:r>
              <a:r>
                <a:rPr lang="zh-CN" altLang="en-US" dirty="0"/>
                <a:t>智能调用</a:t>
              </a:r>
              <a:endParaRPr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4921" y="3128"/>
              <a:ext cx="1260" cy="1137"/>
            </a:xfrm>
            <a:prstGeom prst="rect">
              <a:avLst/>
            </a:prstGeom>
            <a:solidFill>
              <a:srgbClr val="FF860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/>
                <a:t>文本处理</a:t>
              </a:r>
              <a:endParaRPr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-583" y="2324"/>
              <a:ext cx="4267" cy="382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22" y="2460"/>
              <a:ext cx="2186" cy="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dirty="0"/>
                <a:t>语义理解</a:t>
              </a:r>
              <a:endParaRPr lang="zh-CN" altLang="en-US" dirty="0"/>
            </a:p>
          </p:txBody>
        </p:sp>
        <p:sp>
          <p:nvSpPr>
            <p:cNvPr id="18" name="流程图: 磁盘 17"/>
            <p:cNvSpPr/>
            <p:nvPr/>
          </p:nvSpPr>
          <p:spPr>
            <a:xfrm>
              <a:off x="13010" y="2343"/>
              <a:ext cx="2265" cy="1353"/>
            </a:xfrm>
            <a:prstGeom prst="flowChartMagneticDisk">
              <a:avLst/>
            </a:prstGeom>
            <a:solidFill>
              <a:srgbClr val="FF860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/>
                <a:t>接口库</a:t>
              </a:r>
              <a:endParaRPr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9410" y="4454"/>
              <a:ext cx="6525" cy="302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9740" y="4681"/>
              <a:ext cx="2595" cy="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dirty="0"/>
                <a:t>服务执行</a:t>
              </a:r>
              <a:endParaRPr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10017" y="5393"/>
              <a:ext cx="2273" cy="741"/>
            </a:xfrm>
            <a:prstGeom prst="rect">
              <a:avLst/>
            </a:prstGeom>
            <a:solidFill>
              <a:srgbClr val="FF860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/>
                <a:t>服务路由</a:t>
              </a:r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12901" y="5393"/>
              <a:ext cx="2273" cy="741"/>
            </a:xfrm>
            <a:prstGeom prst="rect">
              <a:avLst/>
            </a:prstGeom>
            <a:solidFill>
              <a:srgbClr val="FF860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/>
                <a:t>服务缓存</a:t>
              </a:r>
              <a:endParaRPr lang="zh-CN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10017" y="6404"/>
              <a:ext cx="2273" cy="741"/>
            </a:xfrm>
            <a:prstGeom prst="rect">
              <a:avLst/>
            </a:prstGeom>
            <a:solidFill>
              <a:srgbClr val="FF860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/>
                <a:t>负载均衡</a:t>
              </a:r>
              <a:endParaRPr lang="zh-CN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12901" y="6404"/>
              <a:ext cx="2273" cy="741"/>
            </a:xfrm>
            <a:prstGeom prst="rect">
              <a:avLst/>
            </a:prstGeom>
            <a:solidFill>
              <a:srgbClr val="FF860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/>
                <a:t>服务日志</a:t>
              </a:r>
              <a:endParaRPr lang="zh-CN" altLang="en-US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6645" y="3166"/>
              <a:ext cx="1252" cy="1137"/>
            </a:xfrm>
            <a:prstGeom prst="rect">
              <a:avLst/>
            </a:prstGeom>
            <a:solidFill>
              <a:srgbClr val="FF860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/>
                <a:t>查询处理</a:t>
              </a:r>
              <a:endParaRPr lang="zh-CN" altLang="en-US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4956" y="4693"/>
              <a:ext cx="1260" cy="1137"/>
            </a:xfrm>
            <a:prstGeom prst="rect">
              <a:avLst/>
            </a:prstGeom>
            <a:solidFill>
              <a:srgbClr val="FF860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/>
                <a:t>结果处理</a:t>
              </a:r>
              <a:endParaRPr lang="zh-CN" altLang="en-US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4449" y="2324"/>
              <a:ext cx="4027" cy="379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 flipH="1">
              <a:off x="5367" y="2434"/>
              <a:ext cx="2185" cy="50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p>
              <a:pPr algn="ctr"/>
              <a:r>
                <a:rPr lang="zh-CN" altLang="en-US" dirty="0"/>
                <a:t>任务调度</a:t>
              </a:r>
              <a:endParaRPr lang="zh-CN" altLang="en-US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-768" y="6526"/>
              <a:ext cx="2183" cy="732"/>
            </a:xfrm>
            <a:prstGeom prst="rect">
              <a:avLst/>
            </a:prstGeom>
            <a:solidFill>
              <a:srgbClr val="FF860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/>
                <a:t>权限设置</a:t>
              </a:r>
              <a:endParaRPr lang="zh-CN" altLang="en-US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1625" y="6520"/>
              <a:ext cx="2183" cy="732"/>
            </a:xfrm>
            <a:prstGeom prst="rect">
              <a:avLst/>
            </a:prstGeom>
            <a:solidFill>
              <a:srgbClr val="FF860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/>
                <a:t>算法接入</a:t>
              </a:r>
              <a:endParaRPr lang="zh-CN" altLang="en-US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4168" y="6520"/>
              <a:ext cx="2183" cy="732"/>
            </a:xfrm>
            <a:prstGeom prst="rect">
              <a:avLst/>
            </a:prstGeom>
            <a:solidFill>
              <a:srgbClr val="FF860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/>
                <a:t>反馈校验</a:t>
              </a:r>
              <a:endParaRPr lang="zh-CN" altLang="en-US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6688" y="6517"/>
              <a:ext cx="2183" cy="732"/>
            </a:xfrm>
            <a:prstGeom prst="rect">
              <a:avLst/>
            </a:prstGeom>
            <a:solidFill>
              <a:srgbClr val="FF860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/>
                <a:t>日志管理</a:t>
              </a:r>
              <a:endParaRPr lang="zh-CN" altLang="en-US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1675" y="3208"/>
              <a:ext cx="1888" cy="679"/>
            </a:xfrm>
            <a:prstGeom prst="rect">
              <a:avLst/>
            </a:prstGeom>
            <a:solidFill>
              <a:srgbClr val="FF860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/>
                <a:t>算法评估</a:t>
              </a:r>
              <a:endParaRPr lang="zh-CN" altLang="en-US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-414" y="4069"/>
              <a:ext cx="1888" cy="679"/>
            </a:xfrm>
            <a:prstGeom prst="rect">
              <a:avLst/>
            </a:prstGeom>
            <a:solidFill>
              <a:srgbClr val="FF860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/>
                <a:t>接口分类</a:t>
              </a:r>
              <a:endParaRPr lang="zh-CN" altLang="en-US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1673" y="4055"/>
              <a:ext cx="1888" cy="679"/>
            </a:xfrm>
            <a:prstGeom prst="rect">
              <a:avLst/>
            </a:prstGeom>
            <a:solidFill>
              <a:srgbClr val="FF860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/>
                <a:t>数据收集</a:t>
              </a:r>
              <a:endParaRPr lang="zh-CN" altLang="en-US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-395" y="4976"/>
              <a:ext cx="1888" cy="679"/>
            </a:xfrm>
            <a:prstGeom prst="rect">
              <a:avLst/>
            </a:prstGeom>
            <a:solidFill>
              <a:srgbClr val="FF860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/>
                <a:t>参数提取</a:t>
              </a:r>
              <a:endParaRPr lang="zh-CN" altLang="en-US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1675" y="4950"/>
              <a:ext cx="1888" cy="679"/>
            </a:xfrm>
            <a:prstGeom prst="rect">
              <a:avLst/>
            </a:prstGeom>
            <a:solidFill>
              <a:srgbClr val="FF860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/>
                <a:t>参数校验</a:t>
              </a:r>
              <a:endParaRPr lang="zh-CN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6646" y="4693"/>
              <a:ext cx="1260" cy="1137"/>
            </a:xfrm>
            <a:prstGeom prst="rect">
              <a:avLst/>
            </a:prstGeom>
            <a:solidFill>
              <a:srgbClr val="FF860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/>
                <a:t>调用处理</a:t>
              </a:r>
              <a:endParaRPr lang="zh-CN" altLang="en-US" dirty="0"/>
            </a:p>
          </p:txBody>
        </p:sp>
        <p:cxnSp>
          <p:nvCxnSpPr>
            <p:cNvPr id="40" name="连接符: 肘形 39"/>
            <p:cNvCxnSpPr>
              <a:stCxn id="25" idx="3"/>
              <a:endCxn id="11" idx="1"/>
            </p:cNvCxnSpPr>
            <p:nvPr/>
          </p:nvCxnSpPr>
          <p:spPr>
            <a:xfrm flipV="1">
              <a:off x="7897" y="2628"/>
              <a:ext cx="1513" cy="1107"/>
            </a:xfrm>
            <a:prstGeom prst="bentConnector3">
              <a:avLst>
                <a:gd name="adj1" fmla="val 50033"/>
              </a:avLst>
            </a:prstGeom>
            <a:ln w="254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连接符: 肘形 41"/>
            <p:cNvCxnSpPr>
              <a:stCxn id="38" idx="3"/>
              <a:endCxn id="19" idx="1"/>
            </p:cNvCxnSpPr>
            <p:nvPr/>
          </p:nvCxnSpPr>
          <p:spPr>
            <a:xfrm>
              <a:off x="7906" y="5262"/>
              <a:ext cx="1504" cy="704"/>
            </a:xfrm>
            <a:prstGeom prst="bentConnector3">
              <a:avLst>
                <a:gd name="adj1" fmla="val 50000"/>
              </a:avLst>
            </a:prstGeom>
            <a:ln w="254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 advClick="0" advTm="0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3" name="图片 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165" y="807720"/>
            <a:ext cx="7773670" cy="352806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46"/>
          <p:cNvSpPr>
            <a:spLocks noChangeArrowheads="1"/>
          </p:cNvSpPr>
          <p:nvPr/>
        </p:nvSpPr>
        <p:spPr bwMode="auto">
          <a:xfrm>
            <a:off x="476188" y="177842"/>
            <a:ext cx="1810107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绪论</a:t>
            </a:r>
            <a:r>
              <a:rPr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|</a:t>
            </a:r>
            <a:r>
              <a:rPr lang="zh-CN" altLang="en-US" sz="1800" b="1" dirty="0">
                <a:solidFill>
                  <a:schemeClr val="accent1"/>
                </a:solidFill>
                <a:latin typeface="Arial" panose="020B0604020202020204" pitchFamily="34" charset="0"/>
              </a:rPr>
              <a:t>问题定义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8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0095" y="1475105"/>
            <a:ext cx="3164840" cy="2607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跨界服务平台是各类跨界服务集成的支撑系统，相比传统的服务集成，跨界服务融合需开展模式、生态、环境、质量、价值等多维深度融合，导致内部服务种类繁多、数量庞大，用户在进入系统后，面对如此数量的服务，很难快速检索到想要的服务，面向用户的服务检索以及如何提升用户体验成为问题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44670" y="1335405"/>
            <a:ext cx="3478530" cy="28867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借助人机对话的思想，本文在跨界服务平台中引入智能服务调用引擎，其核心是用户语义理解。用户进入平台以后，可以输入带有自己意图的语句，如“查询成都开往杭州的火车票”，智能服务调用引擎接受语句以后进行语义理解，识别并找出系统内部与之匹配的服务，从句子中提取参数完成调用返回结果，从而解决了用户检索服务困难的问题，简化了用户操作，提升了用户体验，让系统更加智能化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1829343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</a:rPr>
              <a:t>绪论</a:t>
            </a:r>
            <a:r>
              <a:rPr lang="en-US" altLang="zh-CN" sz="2400" b="1" dirty="0">
                <a:solidFill>
                  <a:schemeClr val="accent1"/>
                </a:solidFill>
              </a:rPr>
              <a:t>|</a:t>
            </a:r>
            <a:r>
              <a:rPr lang="zh-CN" altLang="en-US" sz="1800" b="1" dirty="0">
                <a:solidFill>
                  <a:schemeClr val="accent1"/>
                </a:solidFill>
              </a:rPr>
              <a:t>问题难点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163791" y="1161680"/>
            <a:ext cx="6816417" cy="2589019"/>
            <a:chOff x="1303093" y="1003969"/>
            <a:chExt cx="6816417" cy="258901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任意形状 10">
                  <a:extLst>
                    <a:ext uri="{FF2B5EF4-FFF2-40B4-BE49-F238E27FC236}">
                      <ele attr="{3AC697E2-4D15-244C-8D9A-E233005CCD61}"/>
                    </a:ext>
                  </a:extLst>
                </p:cNvPr>
                <p:cNvSpPr/>
                <p:nvPr/>
              </p:nvSpPr>
              <p:spPr>
                <a:xfrm rot="21600000">
                  <a:off x="1672953" y="1003969"/>
                  <a:ext cx="6446557" cy="739721"/>
                </a:xfrm>
                <a:custGeom>
                  <a:avLst/>
                  <a:gdLst>
                    <a:gd name="connsiteX0" fmla="*/ 0 w 6446557"/>
                    <a:gd name="connsiteY0" fmla="*/ 0 h 739719"/>
                    <a:gd name="connsiteX1" fmla="*/ 6076698 w 6446557"/>
                    <a:gd name="connsiteY1" fmla="*/ 0 h 739719"/>
                    <a:gd name="connsiteX2" fmla="*/ 6446557 w 6446557"/>
                    <a:gd name="connsiteY2" fmla="*/ 369860 h 739719"/>
                    <a:gd name="connsiteX3" fmla="*/ 6076698 w 6446557"/>
                    <a:gd name="connsiteY3" fmla="*/ 739719 h 739719"/>
                    <a:gd name="connsiteX4" fmla="*/ 0 w 6446557"/>
                    <a:gd name="connsiteY4" fmla="*/ 739719 h 739719"/>
                    <a:gd name="connsiteX5" fmla="*/ 0 w 6446557"/>
                    <a:gd name="connsiteY5" fmla="*/ 0 h 739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446557" h="739719">
                      <a:moveTo>
                        <a:pt x="6446557" y="739718"/>
                      </a:moveTo>
                      <a:lnTo>
                        <a:pt x="369859" y="739718"/>
                      </a:lnTo>
                      <a:lnTo>
                        <a:pt x="0" y="369859"/>
                      </a:lnTo>
                      <a:lnTo>
                        <a:pt x="369859" y="1"/>
                      </a:lnTo>
                      <a:lnTo>
                        <a:pt x="6446557" y="1"/>
                      </a:lnTo>
                      <a:lnTo>
                        <a:pt x="6446557" y="739718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11126" tIns="60961" rIns="113792" bIns="60961" numCol="1" spcCol="1270" anchor="ctr" anchorCtr="0">
                  <a:noAutofit/>
                </a:bodyPr>
                <a:lstStyle/>
                <a:p>
                  <a:pPr lvl="0" algn="ctr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zh-CN" altLang="en-US" sz="1600" dirty="0"/>
                    <a:t>实际应用中，可能存在的标签数</a:t>
                  </a:r>
                  <a14:m>
                    <m:oMath xmlns:m="http://schemas.openxmlformats.org/officeDocument/2006/math">
                      <m:r>
                        <a:rPr lang="en-US" altLang="zh-CN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𝑞</m:t>
                      </m:r>
                    </m:oMath>
                  </a14:m>
                  <a:r>
                    <a:rPr lang="zh-CN" altLang="en-US" sz="1600" dirty="0"/>
                    <a:t>往往成百上千</a:t>
                  </a:r>
                  <a:endParaRPr lang="zh-CN" altLang="en-US" sz="1600" kern="1200" dirty="0"/>
                </a:p>
              </p:txBody>
            </p:sp>
          </mc:Choice>
          <mc:Fallback>
            <p:sp>
              <p:nvSpPr>
                <p:cNvPr id="11" name="任意形状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600000">
                  <a:off x="1672953" y="1003969"/>
                  <a:ext cx="6446557" cy="739721"/>
                </a:xfrm>
                <a:custGeom>
                  <a:avLst/>
                  <a:gdLst>
                    <a:gd name="connsiteX0" fmla="*/ 0 w 6446557"/>
                    <a:gd name="connsiteY0" fmla="*/ 0 h 739719"/>
                    <a:gd name="connsiteX1" fmla="*/ 6076698 w 6446557"/>
                    <a:gd name="connsiteY1" fmla="*/ 0 h 739719"/>
                    <a:gd name="connsiteX2" fmla="*/ 6446557 w 6446557"/>
                    <a:gd name="connsiteY2" fmla="*/ 369860 h 739719"/>
                    <a:gd name="connsiteX3" fmla="*/ 6076698 w 6446557"/>
                    <a:gd name="connsiteY3" fmla="*/ 739719 h 739719"/>
                    <a:gd name="connsiteX4" fmla="*/ 0 w 6446557"/>
                    <a:gd name="connsiteY4" fmla="*/ 739719 h 739719"/>
                    <a:gd name="connsiteX5" fmla="*/ 0 w 6446557"/>
                    <a:gd name="connsiteY5" fmla="*/ 0 h 739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446557" h="739719">
                      <a:moveTo>
                        <a:pt x="6446557" y="739718"/>
                      </a:moveTo>
                      <a:lnTo>
                        <a:pt x="369859" y="739718"/>
                      </a:lnTo>
                      <a:lnTo>
                        <a:pt x="0" y="369859"/>
                      </a:lnTo>
                      <a:lnTo>
                        <a:pt x="369859" y="1"/>
                      </a:lnTo>
                      <a:lnTo>
                        <a:pt x="6446557" y="1"/>
                      </a:lnTo>
                      <a:lnTo>
                        <a:pt x="6446557" y="739718"/>
                      </a:lnTo>
                      <a:close/>
                    </a:path>
                  </a:pathLst>
                </a:custGeom>
                <a:blipFill rotWithShape="1">
                  <a:blip r:embed="rId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2" name="椭圆 11"/>
            <p:cNvSpPr/>
            <p:nvPr/>
          </p:nvSpPr>
          <p:spPr>
            <a:xfrm>
              <a:off x="1303093" y="1003970"/>
              <a:ext cx="739719" cy="73971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任意形状 12">
                  <a:extLst>
                    <a:ext uri="{FF2B5EF4-FFF2-40B4-BE49-F238E27FC236}">
                      <ele attr="{62FDAC46-496C-F340-A8CA-B6BF524BE919}"/>
                    </a:ext>
                  </a:extLst>
                </p:cNvPr>
                <p:cNvSpPr/>
                <p:nvPr/>
              </p:nvSpPr>
              <p:spPr>
                <a:xfrm rot="21600000">
                  <a:off x="1672953" y="1928620"/>
                  <a:ext cx="6446557" cy="739720"/>
                </a:xfrm>
                <a:custGeom>
                  <a:avLst/>
                  <a:gdLst>
                    <a:gd name="connsiteX0" fmla="*/ 0 w 6446557"/>
                    <a:gd name="connsiteY0" fmla="*/ 0 h 739719"/>
                    <a:gd name="connsiteX1" fmla="*/ 6076698 w 6446557"/>
                    <a:gd name="connsiteY1" fmla="*/ 0 h 739719"/>
                    <a:gd name="connsiteX2" fmla="*/ 6446557 w 6446557"/>
                    <a:gd name="connsiteY2" fmla="*/ 369860 h 739719"/>
                    <a:gd name="connsiteX3" fmla="*/ 6076698 w 6446557"/>
                    <a:gd name="connsiteY3" fmla="*/ 739719 h 739719"/>
                    <a:gd name="connsiteX4" fmla="*/ 0 w 6446557"/>
                    <a:gd name="connsiteY4" fmla="*/ 739719 h 739719"/>
                    <a:gd name="connsiteX5" fmla="*/ 0 w 6446557"/>
                    <a:gd name="connsiteY5" fmla="*/ 0 h 739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446557" h="739719">
                      <a:moveTo>
                        <a:pt x="6446557" y="739718"/>
                      </a:moveTo>
                      <a:lnTo>
                        <a:pt x="369859" y="739718"/>
                      </a:lnTo>
                      <a:lnTo>
                        <a:pt x="0" y="369859"/>
                      </a:lnTo>
                      <a:lnTo>
                        <a:pt x="369859" y="1"/>
                      </a:lnTo>
                      <a:lnTo>
                        <a:pt x="6446557" y="1"/>
                      </a:lnTo>
                      <a:lnTo>
                        <a:pt x="6446557" y="739718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11126" tIns="60960" rIns="113792" bIns="60961" numCol="1" spcCol="1270" anchor="ctr" anchorCtr="0">
                  <a:noAutofit/>
                </a:bodyPr>
                <a:lstStyle/>
                <a:p>
                  <a:pPr lvl="0" algn="ctr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zh-CN" altLang="en-US" sz="1600" dirty="0"/>
                    <a:t>标签组合数则更多，理论上可能存在的标签组合是指数级的</a:t>
                  </a:r>
                  <a:r>
                    <a:rPr lang="en-US" altLang="zh-CN" sz="1600" dirty="0"/>
                    <a:t>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</m:oMath>
                  </a14:m>
                  <a:r>
                    <a:rPr lang="en-US" altLang="zh-CN" sz="1600" dirty="0"/>
                    <a:t>)</a:t>
                  </a:r>
                  <a:endParaRPr lang="zh-CN" altLang="en-US" sz="1600" dirty="0"/>
                </a:p>
              </p:txBody>
            </p:sp>
          </mc:Choice>
          <mc:Fallback>
            <p:sp>
              <p:nvSpPr>
                <p:cNvPr id="13" name="任意形状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600000">
                  <a:off x="1672953" y="1928620"/>
                  <a:ext cx="6446557" cy="739720"/>
                </a:xfrm>
                <a:custGeom>
                  <a:avLst/>
                  <a:gdLst>
                    <a:gd name="connsiteX0" fmla="*/ 0 w 6446557"/>
                    <a:gd name="connsiteY0" fmla="*/ 0 h 739719"/>
                    <a:gd name="connsiteX1" fmla="*/ 6076698 w 6446557"/>
                    <a:gd name="connsiteY1" fmla="*/ 0 h 739719"/>
                    <a:gd name="connsiteX2" fmla="*/ 6446557 w 6446557"/>
                    <a:gd name="connsiteY2" fmla="*/ 369860 h 739719"/>
                    <a:gd name="connsiteX3" fmla="*/ 6076698 w 6446557"/>
                    <a:gd name="connsiteY3" fmla="*/ 739719 h 739719"/>
                    <a:gd name="connsiteX4" fmla="*/ 0 w 6446557"/>
                    <a:gd name="connsiteY4" fmla="*/ 739719 h 739719"/>
                    <a:gd name="connsiteX5" fmla="*/ 0 w 6446557"/>
                    <a:gd name="connsiteY5" fmla="*/ 0 h 739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446557" h="739719">
                      <a:moveTo>
                        <a:pt x="6446557" y="739718"/>
                      </a:moveTo>
                      <a:lnTo>
                        <a:pt x="369859" y="739718"/>
                      </a:lnTo>
                      <a:lnTo>
                        <a:pt x="0" y="369859"/>
                      </a:lnTo>
                      <a:lnTo>
                        <a:pt x="369859" y="1"/>
                      </a:lnTo>
                      <a:lnTo>
                        <a:pt x="6446557" y="1"/>
                      </a:lnTo>
                      <a:lnTo>
                        <a:pt x="6446557" y="739718"/>
                      </a:lnTo>
                      <a:close/>
                    </a:path>
                  </a:pathLst>
                </a:cu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4" name="椭圆 13"/>
            <p:cNvSpPr/>
            <p:nvPr/>
          </p:nvSpPr>
          <p:spPr>
            <a:xfrm>
              <a:off x="1303093" y="1928620"/>
              <a:ext cx="739719" cy="73971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任意形状 14"/>
            <p:cNvSpPr/>
            <p:nvPr/>
          </p:nvSpPr>
          <p:spPr>
            <a:xfrm rot="21600000">
              <a:off x="1672953" y="2853268"/>
              <a:ext cx="6446557" cy="739720"/>
            </a:xfrm>
            <a:custGeom>
              <a:avLst/>
              <a:gdLst>
                <a:gd name="connsiteX0" fmla="*/ 0 w 6446557"/>
                <a:gd name="connsiteY0" fmla="*/ 0 h 739719"/>
                <a:gd name="connsiteX1" fmla="*/ 6076698 w 6446557"/>
                <a:gd name="connsiteY1" fmla="*/ 0 h 739719"/>
                <a:gd name="connsiteX2" fmla="*/ 6446557 w 6446557"/>
                <a:gd name="connsiteY2" fmla="*/ 369860 h 739719"/>
                <a:gd name="connsiteX3" fmla="*/ 6076698 w 6446557"/>
                <a:gd name="connsiteY3" fmla="*/ 739719 h 739719"/>
                <a:gd name="connsiteX4" fmla="*/ 0 w 6446557"/>
                <a:gd name="connsiteY4" fmla="*/ 739719 h 739719"/>
                <a:gd name="connsiteX5" fmla="*/ 0 w 6446557"/>
                <a:gd name="connsiteY5" fmla="*/ 0 h 739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46557" h="739719">
                  <a:moveTo>
                    <a:pt x="6446557" y="739718"/>
                  </a:moveTo>
                  <a:lnTo>
                    <a:pt x="369859" y="739718"/>
                  </a:lnTo>
                  <a:lnTo>
                    <a:pt x="0" y="369859"/>
                  </a:lnTo>
                  <a:lnTo>
                    <a:pt x="369859" y="1"/>
                  </a:lnTo>
                  <a:lnTo>
                    <a:pt x="6446557" y="1"/>
                  </a:lnTo>
                  <a:lnTo>
                    <a:pt x="6446557" y="73971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11126" tIns="60961" rIns="113792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/>
                <a:t>对每个标签组合单独训练分类器，则数据过于稀疏</a:t>
              </a:r>
              <a:endParaRPr lang="zh-CN" altLang="en-US" sz="1600" kern="1200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1303093" y="2853269"/>
              <a:ext cx="739719" cy="73971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7" name="文本框 16"/>
          <p:cNvSpPr txBox="1"/>
          <p:nvPr/>
        </p:nvSpPr>
        <p:spPr>
          <a:xfrm>
            <a:off x="2043123" y="4258007"/>
            <a:ext cx="5057795" cy="452945"/>
          </a:xfrm>
          <a:prstGeom prst="rect">
            <a:avLst/>
          </a:prstGeom>
          <a:noFill/>
          <a:ln w="12700" cap="flat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利用标签之间潜在的关联信息辅助学习过程</a:t>
            </a:r>
            <a:endParaRPr kumimoji="1" lang="zh-CN" altLang="en-US" sz="2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1829343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</a:rPr>
              <a:t>绪论</a:t>
            </a:r>
            <a:r>
              <a:rPr lang="en-US" altLang="zh-CN" sz="2400" b="1" dirty="0">
                <a:solidFill>
                  <a:schemeClr val="accent1"/>
                </a:solidFill>
              </a:rPr>
              <a:t>|</a:t>
            </a:r>
            <a:r>
              <a:rPr lang="zh-CN" altLang="en-US" sz="1800" b="1" dirty="0">
                <a:solidFill>
                  <a:schemeClr val="accent1"/>
                </a:solidFill>
              </a:rPr>
              <a:t>研究现状</a:t>
            </a:r>
            <a:endParaRPr lang="zh-CN" altLang="en-US" sz="18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30584" y="1069619"/>
            <a:ext cx="7482832" cy="3515404"/>
            <a:chOff x="828641" y="1004716"/>
            <a:chExt cx="7482832" cy="3515404"/>
          </a:xfrm>
        </p:grpSpPr>
        <p:grpSp>
          <p:nvGrpSpPr>
            <p:cNvPr id="9" name="组合 8"/>
            <p:cNvGrpSpPr/>
            <p:nvPr/>
          </p:nvGrpSpPr>
          <p:grpSpPr>
            <a:xfrm>
              <a:off x="828641" y="1225614"/>
              <a:ext cx="1581810" cy="3076721"/>
              <a:chOff x="828641" y="1225614"/>
              <a:chExt cx="1581810" cy="3076721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1329929" y="1225614"/>
                <a:ext cx="1080522" cy="3076721"/>
                <a:chOff x="1329929" y="1225614"/>
                <a:chExt cx="1080522" cy="3076721"/>
              </a:xfrm>
            </p:grpSpPr>
            <p:sp>
              <p:nvSpPr>
                <p:cNvPr id="17" name="箭头3"/>
                <p:cNvSpPr/>
                <p:nvPr/>
              </p:nvSpPr>
              <p:spPr bwMode="gray">
                <a:xfrm flipV="1">
                  <a:off x="1329929" y="3161804"/>
                  <a:ext cx="1080000" cy="1140531"/>
                </a:xfrm>
                <a:custGeom>
                  <a:avLst/>
                  <a:gdLst>
                    <a:gd name="T0" fmla="*/ 118 w 933"/>
                    <a:gd name="T1" fmla="*/ 1044 h 1182"/>
                    <a:gd name="T2" fmla="*/ 128 w 933"/>
                    <a:gd name="T3" fmla="*/ 340 h 1182"/>
                    <a:gd name="T4" fmla="*/ 264 w 933"/>
                    <a:gd name="T5" fmla="*/ 210 h 1182"/>
                    <a:gd name="T6" fmla="*/ 720 w 933"/>
                    <a:gd name="T7" fmla="*/ 202 h 1182"/>
                    <a:gd name="T8" fmla="*/ 720 w 933"/>
                    <a:gd name="T9" fmla="*/ 320 h 1182"/>
                    <a:gd name="T10" fmla="*/ 933 w 933"/>
                    <a:gd name="T11" fmla="*/ 153 h 1182"/>
                    <a:gd name="T12" fmla="*/ 712 w 933"/>
                    <a:gd name="T13" fmla="*/ 0 h 1182"/>
                    <a:gd name="T14" fmla="*/ 714 w 933"/>
                    <a:gd name="T15" fmla="*/ 92 h 1182"/>
                    <a:gd name="T16" fmla="*/ 234 w 933"/>
                    <a:gd name="T17" fmla="*/ 94 h 1182"/>
                    <a:gd name="T18" fmla="*/ 0 w 933"/>
                    <a:gd name="T19" fmla="*/ 298 h 1182"/>
                    <a:gd name="T20" fmla="*/ 0 w 933"/>
                    <a:gd name="T21" fmla="*/ 1058 h 1182"/>
                    <a:gd name="T22" fmla="*/ 118 w 933"/>
                    <a:gd name="T23" fmla="*/ 1044 h 1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33" h="1182">
                      <a:moveTo>
                        <a:pt x="118" y="1044"/>
                      </a:moveTo>
                      <a:lnTo>
                        <a:pt x="128" y="340"/>
                      </a:lnTo>
                      <a:cubicBezTo>
                        <a:pt x="134" y="214"/>
                        <a:pt x="182" y="212"/>
                        <a:pt x="264" y="210"/>
                      </a:cubicBezTo>
                      <a:lnTo>
                        <a:pt x="720" y="202"/>
                      </a:lnTo>
                      <a:lnTo>
                        <a:pt x="720" y="320"/>
                      </a:lnTo>
                      <a:lnTo>
                        <a:pt x="933" y="153"/>
                      </a:lnTo>
                      <a:lnTo>
                        <a:pt x="712" y="0"/>
                      </a:lnTo>
                      <a:lnTo>
                        <a:pt x="714" y="92"/>
                      </a:lnTo>
                      <a:cubicBezTo>
                        <a:pt x="714" y="92"/>
                        <a:pt x="406" y="94"/>
                        <a:pt x="234" y="94"/>
                      </a:cubicBezTo>
                      <a:cubicBezTo>
                        <a:pt x="60" y="96"/>
                        <a:pt x="2" y="156"/>
                        <a:pt x="0" y="298"/>
                      </a:cubicBezTo>
                      <a:lnTo>
                        <a:pt x="0" y="1058"/>
                      </a:lnTo>
                      <a:cubicBezTo>
                        <a:pt x="20" y="1182"/>
                        <a:pt x="93" y="1170"/>
                        <a:pt x="118" y="1044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txBody>
                <a:bodyPr wrap="none" lIns="62118" tIns="31058" rIns="62118" bIns="31058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zh-CN" altLang="en-US" sz="900">
                    <a:solidFill>
                      <a:sysClr val="windowText" lastClr="000000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箭头1"/>
                <p:cNvSpPr/>
                <p:nvPr/>
              </p:nvSpPr>
              <p:spPr bwMode="gray">
                <a:xfrm>
                  <a:off x="1330451" y="1225614"/>
                  <a:ext cx="1080000" cy="1321191"/>
                </a:xfrm>
                <a:custGeom>
                  <a:avLst/>
                  <a:gdLst>
                    <a:gd name="T0" fmla="*/ 118 w 933"/>
                    <a:gd name="T1" fmla="*/ 1044 h 1182"/>
                    <a:gd name="T2" fmla="*/ 128 w 933"/>
                    <a:gd name="T3" fmla="*/ 340 h 1182"/>
                    <a:gd name="T4" fmla="*/ 264 w 933"/>
                    <a:gd name="T5" fmla="*/ 210 h 1182"/>
                    <a:gd name="T6" fmla="*/ 720 w 933"/>
                    <a:gd name="T7" fmla="*/ 202 h 1182"/>
                    <a:gd name="T8" fmla="*/ 720 w 933"/>
                    <a:gd name="T9" fmla="*/ 320 h 1182"/>
                    <a:gd name="T10" fmla="*/ 933 w 933"/>
                    <a:gd name="T11" fmla="*/ 153 h 1182"/>
                    <a:gd name="T12" fmla="*/ 712 w 933"/>
                    <a:gd name="T13" fmla="*/ 0 h 1182"/>
                    <a:gd name="T14" fmla="*/ 714 w 933"/>
                    <a:gd name="T15" fmla="*/ 92 h 1182"/>
                    <a:gd name="T16" fmla="*/ 234 w 933"/>
                    <a:gd name="T17" fmla="*/ 94 h 1182"/>
                    <a:gd name="T18" fmla="*/ 0 w 933"/>
                    <a:gd name="T19" fmla="*/ 298 h 1182"/>
                    <a:gd name="T20" fmla="*/ 0 w 933"/>
                    <a:gd name="T21" fmla="*/ 1058 h 1182"/>
                    <a:gd name="T22" fmla="*/ 118 w 933"/>
                    <a:gd name="T23" fmla="*/ 1044 h 1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33" h="1182">
                      <a:moveTo>
                        <a:pt x="118" y="1044"/>
                      </a:moveTo>
                      <a:lnTo>
                        <a:pt x="128" y="340"/>
                      </a:lnTo>
                      <a:cubicBezTo>
                        <a:pt x="134" y="214"/>
                        <a:pt x="182" y="212"/>
                        <a:pt x="264" y="210"/>
                      </a:cubicBezTo>
                      <a:lnTo>
                        <a:pt x="720" y="202"/>
                      </a:lnTo>
                      <a:lnTo>
                        <a:pt x="720" y="320"/>
                      </a:lnTo>
                      <a:lnTo>
                        <a:pt x="933" y="153"/>
                      </a:lnTo>
                      <a:lnTo>
                        <a:pt x="712" y="0"/>
                      </a:lnTo>
                      <a:lnTo>
                        <a:pt x="714" y="92"/>
                      </a:lnTo>
                      <a:cubicBezTo>
                        <a:pt x="714" y="92"/>
                        <a:pt x="406" y="94"/>
                        <a:pt x="234" y="94"/>
                      </a:cubicBezTo>
                      <a:cubicBezTo>
                        <a:pt x="60" y="96"/>
                        <a:pt x="2" y="156"/>
                        <a:pt x="0" y="298"/>
                      </a:cubicBezTo>
                      <a:lnTo>
                        <a:pt x="0" y="1058"/>
                      </a:lnTo>
                      <a:cubicBezTo>
                        <a:pt x="20" y="1182"/>
                        <a:pt x="93" y="1170"/>
                        <a:pt x="118" y="1044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txBody>
                <a:bodyPr wrap="none" lIns="62118" tIns="31058" rIns="62118" bIns="31058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zh-CN" altLang="en-US" sz="900">
                    <a:solidFill>
                      <a:sysClr val="windowText" lastClr="000000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箭头1"/>
                <p:cNvSpPr/>
                <p:nvPr/>
              </p:nvSpPr>
              <p:spPr bwMode="gray">
                <a:xfrm>
                  <a:off x="1329929" y="2157207"/>
                  <a:ext cx="1080000" cy="1291771"/>
                </a:xfrm>
                <a:custGeom>
                  <a:avLst/>
                  <a:gdLst>
                    <a:gd name="T0" fmla="*/ 118 w 933"/>
                    <a:gd name="T1" fmla="*/ 1044 h 1182"/>
                    <a:gd name="T2" fmla="*/ 128 w 933"/>
                    <a:gd name="T3" fmla="*/ 340 h 1182"/>
                    <a:gd name="T4" fmla="*/ 264 w 933"/>
                    <a:gd name="T5" fmla="*/ 210 h 1182"/>
                    <a:gd name="T6" fmla="*/ 720 w 933"/>
                    <a:gd name="T7" fmla="*/ 202 h 1182"/>
                    <a:gd name="T8" fmla="*/ 720 w 933"/>
                    <a:gd name="T9" fmla="*/ 320 h 1182"/>
                    <a:gd name="T10" fmla="*/ 933 w 933"/>
                    <a:gd name="T11" fmla="*/ 153 h 1182"/>
                    <a:gd name="T12" fmla="*/ 712 w 933"/>
                    <a:gd name="T13" fmla="*/ 0 h 1182"/>
                    <a:gd name="T14" fmla="*/ 714 w 933"/>
                    <a:gd name="T15" fmla="*/ 92 h 1182"/>
                    <a:gd name="T16" fmla="*/ 234 w 933"/>
                    <a:gd name="T17" fmla="*/ 94 h 1182"/>
                    <a:gd name="T18" fmla="*/ 0 w 933"/>
                    <a:gd name="T19" fmla="*/ 298 h 1182"/>
                    <a:gd name="T20" fmla="*/ 0 w 933"/>
                    <a:gd name="T21" fmla="*/ 1058 h 1182"/>
                    <a:gd name="T22" fmla="*/ 118 w 933"/>
                    <a:gd name="T23" fmla="*/ 1044 h 1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33" h="1182">
                      <a:moveTo>
                        <a:pt x="118" y="1044"/>
                      </a:moveTo>
                      <a:lnTo>
                        <a:pt x="128" y="340"/>
                      </a:lnTo>
                      <a:cubicBezTo>
                        <a:pt x="134" y="214"/>
                        <a:pt x="182" y="212"/>
                        <a:pt x="264" y="210"/>
                      </a:cubicBezTo>
                      <a:lnTo>
                        <a:pt x="720" y="202"/>
                      </a:lnTo>
                      <a:lnTo>
                        <a:pt x="720" y="320"/>
                      </a:lnTo>
                      <a:lnTo>
                        <a:pt x="933" y="153"/>
                      </a:lnTo>
                      <a:lnTo>
                        <a:pt x="712" y="0"/>
                      </a:lnTo>
                      <a:lnTo>
                        <a:pt x="714" y="92"/>
                      </a:lnTo>
                      <a:cubicBezTo>
                        <a:pt x="714" y="92"/>
                        <a:pt x="406" y="94"/>
                        <a:pt x="234" y="94"/>
                      </a:cubicBezTo>
                      <a:cubicBezTo>
                        <a:pt x="60" y="96"/>
                        <a:pt x="2" y="156"/>
                        <a:pt x="0" y="298"/>
                      </a:cubicBezTo>
                      <a:lnTo>
                        <a:pt x="0" y="1058"/>
                      </a:lnTo>
                      <a:cubicBezTo>
                        <a:pt x="20" y="1182"/>
                        <a:pt x="93" y="1170"/>
                        <a:pt x="118" y="1044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txBody>
                <a:bodyPr wrap="none" lIns="62118" tIns="31058" rIns="62118" bIns="31058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zh-CN" altLang="en-US" sz="900" dirty="0">
                    <a:solidFill>
                      <a:sysClr val="windowText" lastClr="000000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箭头3"/>
                <p:cNvSpPr/>
                <p:nvPr/>
              </p:nvSpPr>
              <p:spPr bwMode="gray">
                <a:xfrm flipV="1">
                  <a:off x="1329929" y="2229542"/>
                  <a:ext cx="1080000" cy="1140531"/>
                </a:xfrm>
                <a:custGeom>
                  <a:avLst/>
                  <a:gdLst>
                    <a:gd name="T0" fmla="*/ 118 w 933"/>
                    <a:gd name="T1" fmla="*/ 1044 h 1182"/>
                    <a:gd name="T2" fmla="*/ 128 w 933"/>
                    <a:gd name="T3" fmla="*/ 340 h 1182"/>
                    <a:gd name="T4" fmla="*/ 264 w 933"/>
                    <a:gd name="T5" fmla="*/ 210 h 1182"/>
                    <a:gd name="T6" fmla="*/ 720 w 933"/>
                    <a:gd name="T7" fmla="*/ 202 h 1182"/>
                    <a:gd name="T8" fmla="*/ 720 w 933"/>
                    <a:gd name="T9" fmla="*/ 320 h 1182"/>
                    <a:gd name="T10" fmla="*/ 933 w 933"/>
                    <a:gd name="T11" fmla="*/ 153 h 1182"/>
                    <a:gd name="T12" fmla="*/ 712 w 933"/>
                    <a:gd name="T13" fmla="*/ 0 h 1182"/>
                    <a:gd name="T14" fmla="*/ 714 w 933"/>
                    <a:gd name="T15" fmla="*/ 92 h 1182"/>
                    <a:gd name="T16" fmla="*/ 234 w 933"/>
                    <a:gd name="T17" fmla="*/ 94 h 1182"/>
                    <a:gd name="T18" fmla="*/ 0 w 933"/>
                    <a:gd name="T19" fmla="*/ 298 h 1182"/>
                    <a:gd name="T20" fmla="*/ 0 w 933"/>
                    <a:gd name="T21" fmla="*/ 1058 h 1182"/>
                    <a:gd name="T22" fmla="*/ 118 w 933"/>
                    <a:gd name="T23" fmla="*/ 1044 h 1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33" h="1182">
                      <a:moveTo>
                        <a:pt x="118" y="1044"/>
                      </a:moveTo>
                      <a:lnTo>
                        <a:pt x="128" y="340"/>
                      </a:lnTo>
                      <a:cubicBezTo>
                        <a:pt x="134" y="214"/>
                        <a:pt x="182" y="212"/>
                        <a:pt x="264" y="210"/>
                      </a:cubicBezTo>
                      <a:lnTo>
                        <a:pt x="720" y="202"/>
                      </a:lnTo>
                      <a:lnTo>
                        <a:pt x="720" y="320"/>
                      </a:lnTo>
                      <a:lnTo>
                        <a:pt x="933" y="153"/>
                      </a:lnTo>
                      <a:lnTo>
                        <a:pt x="712" y="0"/>
                      </a:lnTo>
                      <a:lnTo>
                        <a:pt x="714" y="92"/>
                      </a:lnTo>
                      <a:cubicBezTo>
                        <a:pt x="714" y="92"/>
                        <a:pt x="406" y="94"/>
                        <a:pt x="234" y="94"/>
                      </a:cubicBezTo>
                      <a:cubicBezTo>
                        <a:pt x="60" y="96"/>
                        <a:pt x="2" y="156"/>
                        <a:pt x="0" y="298"/>
                      </a:cubicBezTo>
                      <a:lnTo>
                        <a:pt x="0" y="1058"/>
                      </a:lnTo>
                      <a:cubicBezTo>
                        <a:pt x="20" y="1182"/>
                        <a:pt x="93" y="1170"/>
                        <a:pt x="118" y="1044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txBody>
                <a:bodyPr wrap="none" lIns="62118" tIns="31058" rIns="62118" bIns="31058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zh-CN" altLang="en-US" sz="900" dirty="0">
                    <a:solidFill>
                      <a:sysClr val="windowText" lastClr="000000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26" name="Oval 19"/>
              <p:cNvSpPr>
                <a:spLocks noChangeArrowheads="1"/>
              </p:cNvSpPr>
              <p:nvPr/>
            </p:nvSpPr>
            <p:spPr bwMode="auto">
              <a:xfrm>
                <a:off x="828641" y="2201054"/>
                <a:ext cx="1124436" cy="1125841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</a:ln>
              <a:effectLst/>
            </p:spPr>
            <p:txBody>
              <a:bodyPr lIns="62118" tIns="31058" rIns="62118" bIns="31058" anchor="ctr"/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900" b="1" kern="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现有方法</a:t>
                </a:r>
                <a:endParaRPr lang="zh-CN" altLang="en-US" sz="1900" b="1" kern="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2385826" y="1004716"/>
              <a:ext cx="5925647" cy="3515404"/>
              <a:chOff x="2305531" y="1004716"/>
              <a:chExt cx="5925647" cy="3515404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文本1"/>
                  <p:cNvSpPr>
                    <a:spLocks noChangeArrowheads="1"/>
                  </p:cNvSpPr>
                  <p:nvPr/>
                </p:nvSpPr>
                <p:spPr bwMode="gray">
                  <a:xfrm>
                    <a:off x="3602544" y="1069357"/>
                    <a:ext cx="4628634" cy="687659"/>
                  </a:xfrm>
                  <a:prstGeom prst="rect">
                    <a:avLst/>
                  </a:prstGeom>
                  <a:noFill/>
                  <a:ln w="15875" cap="flat" cmpd="sng" algn="ctr">
                    <a:solidFill>
                      <a:schemeClr val="accent1"/>
                    </a:solidFill>
                    <a:prstDash val="solid"/>
                  </a:ln>
                  <a:effectLst/>
                </p:spPr>
                <p:txBody>
                  <a:bodyPr lIns="62118" tIns="31058" rIns="62118" bIns="31058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fontAlgn="base">
                      <a:lnSpc>
                        <a:spcPct val="12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不考虑标签之间存在的关联信息，针对</a:t>
                    </a:r>
                    <a14:m>
                      <m:oMath xmlns:m="http://schemas.openxmlformats.org/officeDocument/2006/math">
                        <m:r>
                          <a:rPr lang="en-US" altLang="zh-CN" sz="1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oMath>
                    </a14:m>
                    <a:r>
                      <a: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个标签，类似于多分类中的</a:t>
                    </a:r>
                    <a:r>
                      <a:rPr lang="en-US" altLang="zh-C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one vs all</a:t>
                    </a:r>
                    <a:r>
                      <a: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，训练</a:t>
                    </a:r>
                    <a14:m>
                      <m:oMath xmlns:m="http://schemas.openxmlformats.org/officeDocument/2006/math">
                        <m:r>
                          <a:rPr lang="en-US" altLang="zh-CN" sz="1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oMath>
                    </a14:m>
                    <a:r>
                      <a: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个独立的二分类器，如</a:t>
                    </a:r>
                    <a:r>
                      <a:rPr lang="en-US" altLang="zh-C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BR, </a:t>
                    </a:r>
                    <a:r>
                      <a:rPr lang="en-US" altLang="zh-CN" sz="1200" dirty="0" err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RankSVM</a:t>
                    </a:r>
                    <a:endParaRPr lang="zh-CN" altLang="zh-CN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mc:Choice>
            <mc:Fallback>
              <p:sp>
                <p:nvSpPr>
                  <p:cNvPr id="20" name="文本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gray">
                  <a:xfrm>
                    <a:off x="3602544" y="1069357"/>
                    <a:ext cx="4628634" cy="687659"/>
                  </a:xfrm>
                  <a:prstGeom prst="rect">
                    <a:avLst/>
                  </a:prstGeom>
                  <a:blipFill rotWithShape="1">
                    <a:blip r:embed="rId1"/>
                    <a:stretch>
                      <a:fillRect l="-524"/>
                    </a:stretch>
                  </a:blipFill>
                  <a:ln w="15875" cap="flat" cmpd="sng" algn="ctr">
                    <a:solidFill>
                      <a:schemeClr val="accent1"/>
                    </a:solidFill>
                    <a:prstDash val="solid"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  <p:sp>
            <p:nvSpPr>
              <p:cNvPr id="21" name="标题1"/>
              <p:cNvSpPr>
                <a:spLocks noChangeArrowheads="1"/>
              </p:cNvSpPr>
              <p:nvPr/>
            </p:nvSpPr>
            <p:spPr bwMode="gray">
              <a:xfrm>
                <a:off x="2305533" y="1004716"/>
                <a:ext cx="1296000" cy="816940"/>
              </a:xfrm>
              <a:prstGeom prst="rect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62118" tIns="31058" rIns="62118" bIns="31058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b="1" dirty="0">
                    <a:solidFill>
                      <a:sysClr val="window" lastClr="FFFFFF">
                        <a:lumMod val="9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一阶方法</a:t>
                </a:r>
                <a:endParaRPr lang="zh-CN" altLang="zh-CN" sz="1600" b="1" dirty="0">
                  <a:solidFill>
                    <a:sysClr val="window" lastClr="FFFFFF">
                      <a:lumMod val="9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标题1"/>
              <p:cNvSpPr>
                <a:spLocks noChangeArrowheads="1"/>
              </p:cNvSpPr>
              <p:nvPr/>
            </p:nvSpPr>
            <p:spPr bwMode="gray">
              <a:xfrm>
                <a:off x="2305531" y="2803692"/>
                <a:ext cx="1297013" cy="816940"/>
              </a:xfrm>
              <a:prstGeom prst="rect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62118" tIns="31058" rIns="62118" bIns="31058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b="1" dirty="0">
                    <a:solidFill>
                      <a:sysClr val="window" lastClr="FFFFFF">
                        <a:lumMod val="9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基于随机的高阶方法</a:t>
                </a:r>
                <a:endParaRPr lang="zh-CN" altLang="zh-CN" sz="1600" b="1" dirty="0">
                  <a:solidFill>
                    <a:sysClr val="window" lastClr="FFFFFF">
                      <a:lumMod val="9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标题1"/>
              <p:cNvSpPr>
                <a:spLocks noChangeArrowheads="1"/>
              </p:cNvSpPr>
              <p:nvPr/>
            </p:nvSpPr>
            <p:spPr bwMode="gray">
              <a:xfrm>
                <a:off x="2305533" y="1904204"/>
                <a:ext cx="1297012" cy="816940"/>
              </a:xfrm>
              <a:prstGeom prst="rect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62118" tIns="31058" rIns="62118" bIns="31058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b="1" dirty="0">
                    <a:solidFill>
                      <a:sysClr val="window" lastClr="FFFFFF">
                        <a:lumMod val="9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二阶方法</a:t>
                </a:r>
                <a:endParaRPr lang="zh-CN" altLang="zh-CN" sz="1600" b="1" dirty="0">
                  <a:solidFill>
                    <a:sysClr val="window" lastClr="FFFFFF">
                      <a:lumMod val="9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标题1"/>
              <p:cNvSpPr>
                <a:spLocks noChangeArrowheads="1"/>
              </p:cNvSpPr>
              <p:nvPr/>
            </p:nvSpPr>
            <p:spPr bwMode="gray">
              <a:xfrm>
                <a:off x="2305532" y="3703180"/>
                <a:ext cx="1297013" cy="816940"/>
              </a:xfrm>
              <a:prstGeom prst="rect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62118" tIns="31058" rIns="62118" bIns="31058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b="1" dirty="0">
                    <a:solidFill>
                      <a:sysClr val="window" lastClr="FFFFFF">
                        <a:lumMod val="9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基于嵌入的高阶方法</a:t>
                </a:r>
                <a:endParaRPr lang="zh-CN" altLang="zh-CN" sz="1600" b="1" dirty="0">
                  <a:solidFill>
                    <a:sysClr val="window" lastClr="FFFFFF">
                      <a:lumMod val="9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文本1">
                    <a:extLst>
                      <a:ext uri="{FF2B5EF4-FFF2-40B4-BE49-F238E27FC236}">
                        <ele attr="{773751EB-6EB3-884B-B306-9B03D49461B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3602544" y="1967054"/>
                    <a:ext cx="4628634" cy="687659"/>
                  </a:xfrm>
                  <a:prstGeom prst="rect">
                    <a:avLst/>
                  </a:prstGeom>
                  <a:noFill/>
                  <a:ln w="15875" cap="flat" cmpd="sng" algn="ctr">
                    <a:solidFill>
                      <a:schemeClr val="accent1"/>
                    </a:solidFill>
                    <a:prstDash val="solid"/>
                  </a:ln>
                  <a:effectLst/>
                </p:spPr>
                <p:txBody>
                  <a:bodyPr lIns="62118" tIns="31058" rIns="62118" bIns="31058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fontAlgn="base">
                      <a:lnSpc>
                        <a:spcPct val="12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利用标签之间潜在的两两之间的关联信息，针对</a:t>
                    </a:r>
                    <a:r>
                      <a:rPr lang="en-US" altLang="zh-C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q</a:t>
                    </a:r>
                    <a:r>
                      <a: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个标签，类似于多分类中的</a:t>
                    </a:r>
                    <a:r>
                      <a:rPr lang="en-US" altLang="zh-C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one vs one</a:t>
                    </a:r>
                    <a:r>
                      <a: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，训练</a:t>
                    </a:r>
                    <a:r>
                      <a:rPr lang="en-US" altLang="zh-C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O(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2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)</m:t>
                        </m:r>
                      </m:oMath>
                    </a14:m>
                    <a:r>
                      <a: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个独立的二分类器，如</a:t>
                    </a:r>
                    <a:r>
                      <a:rPr lang="en-US" altLang="zh-C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CLR</a:t>
                    </a:r>
                    <a:endParaRPr lang="zh-CN" altLang="zh-CN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mc:Choice>
            <mc:Fallback>
              <p:sp>
                <p:nvSpPr>
                  <p:cNvPr id="35" name="文本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gray">
                  <a:xfrm>
                    <a:off x="3602544" y="1967054"/>
                    <a:ext cx="4628634" cy="687659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l="-524"/>
                    </a:stretch>
                  </a:blipFill>
                  <a:ln w="15875" cap="flat" cmpd="sng" algn="ctr">
                    <a:solidFill>
                      <a:schemeClr val="accent1"/>
                    </a:solidFill>
                    <a:prstDash val="solid"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  <p:sp>
            <p:nvSpPr>
              <p:cNvPr id="36" name="文本1"/>
              <p:cNvSpPr>
                <a:spLocks noChangeArrowheads="1"/>
              </p:cNvSpPr>
              <p:nvPr/>
            </p:nvSpPr>
            <p:spPr bwMode="gray">
              <a:xfrm>
                <a:off x="3602544" y="3767820"/>
                <a:ext cx="4628634" cy="687659"/>
              </a:xfrm>
              <a:prstGeom prst="rect">
                <a:avLst/>
              </a:prstGeom>
              <a:noFill/>
              <a:ln w="158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lIns="62118" tIns="31058" rIns="62118" bIns="31058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将标签嵌入到一个隐空间，期望在隐空间中，相似的标签距离更近，不同的标签距离更远，如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C2AE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TSLE</a:t>
                </a:r>
                <a:endPara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文本1"/>
              <p:cNvSpPr>
                <a:spLocks noChangeArrowheads="1"/>
              </p:cNvSpPr>
              <p:nvPr/>
            </p:nvSpPr>
            <p:spPr bwMode="gray">
              <a:xfrm>
                <a:off x="3602544" y="2868332"/>
                <a:ext cx="4628634" cy="687659"/>
              </a:xfrm>
              <a:prstGeom prst="rect">
                <a:avLst/>
              </a:prstGeom>
              <a:noFill/>
              <a:ln w="158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lIns="62118" tIns="31058" rIns="62118" bIns="31058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利用标签之间潜在的高阶关联信息，随机生成大量标签链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标签集合来捕捉这样的关系，如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Classifier Chain, Random k-</a:t>
                </a:r>
                <a:r>
                  <a:rPr lang="en-US" altLang="zh-CN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Labelsets</a:t>
                </a:r>
                <a:endPara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ransition spd="slow" advTm="0"/>
</p:sld>
</file>

<file path=ppt/tags/tag1.xml><?xml version="1.0" encoding="utf-8"?>
<p:tagLst xmlns:p="http://schemas.openxmlformats.org/presentationml/2006/main">
  <p:tag name="KSO_WM_UNIT_PLACING_PICTURE_USER_VIEWPORT" val="{&quot;height&quot;:11895,&quot;width&quot;:10350}"/>
</p:tagLst>
</file>

<file path=ppt/tags/tag2.xml><?xml version="1.0" encoding="utf-8"?>
<p:tagLst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A000120140530A99PPBG">
  <a:themeElements>
    <a:clrScheme name="自定义 95">
      <a:dk1>
        <a:sysClr val="windowText" lastClr="000000"/>
      </a:dk1>
      <a:lt1>
        <a:sysClr val="window" lastClr="FFFFFF"/>
      </a:lt1>
      <a:dk2>
        <a:srgbClr val="3F3F3F"/>
      </a:dk2>
      <a:lt2>
        <a:srgbClr val="E3DED1"/>
      </a:lt2>
      <a:accent1>
        <a:srgbClr val="071F65"/>
      </a:accent1>
      <a:accent2>
        <a:srgbClr val="7F7F7F"/>
      </a:accent2>
      <a:accent3>
        <a:srgbClr val="414456"/>
      </a:accent3>
      <a:accent4>
        <a:srgbClr val="444455"/>
      </a:accent4>
      <a:accent5>
        <a:srgbClr val="444455"/>
      </a:accent5>
      <a:accent6>
        <a:srgbClr val="7F7F7F"/>
      </a:accent6>
      <a:hlink>
        <a:srgbClr val="002060"/>
      </a:hlink>
      <a:folHlink>
        <a:srgbClr val="B26B0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A000120140627A33KPBG</Template>
  <TotalTime>0</TotalTime>
  <Words>2619</Words>
  <Application>WPS 演示</Application>
  <PresentationFormat>全屏显示(16:9)</PresentationFormat>
  <Paragraphs>641</Paragraphs>
  <Slides>32</Slides>
  <Notes>29</Notes>
  <HiddenSlides>1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5" baseType="lpstr">
      <vt:lpstr>Arial</vt:lpstr>
      <vt:lpstr>宋体</vt:lpstr>
      <vt:lpstr>Wingdings</vt:lpstr>
      <vt:lpstr>微软雅黑</vt:lpstr>
      <vt:lpstr>Arial Black</vt:lpstr>
      <vt:lpstr>Wingdings 2</vt:lpstr>
      <vt:lpstr>幼圆</vt:lpstr>
      <vt:lpstr>Calibri</vt:lpstr>
      <vt:lpstr>Calibri</vt:lpstr>
      <vt:lpstr>Arial Unicode MS</vt:lpstr>
      <vt:lpstr>Arial</vt:lpstr>
      <vt:lpstr>Arial Narrow</vt:lpstr>
      <vt:lpstr>A000120140530A99PPBG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tukuppt</dc:title>
  <dc:creator>www.tukuppt.com</dc:creator>
  <cp:keywords>tukuppt</cp:keywords>
  <dc:subject>熊猫办公</dc:subject>
  <cp:category>tukuppt</cp:category>
  <cp:lastModifiedBy>Administrator</cp:lastModifiedBy>
  <cp:revision>1545</cp:revision>
  <dcterms:created xsi:type="dcterms:W3CDTF">2014-06-03T07:56:00Z</dcterms:created>
  <dcterms:modified xsi:type="dcterms:W3CDTF">2021-03-04T09:05:07Z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