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3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F8081"/>
    <a:srgbClr val="FE9D99"/>
    <a:srgbClr val="FFE9E8"/>
    <a:srgbClr val="FFCCCD"/>
    <a:srgbClr val="FFF2CC"/>
    <a:srgbClr val="CCECFF"/>
    <a:srgbClr val="FFCCCC"/>
    <a:srgbClr val="AFCDE9"/>
    <a:srgbClr val="CA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4660"/>
  </p:normalViewPr>
  <p:slideViewPr>
    <p:cSldViewPr snapToGrid="0">
      <p:cViewPr>
        <p:scale>
          <a:sx n="85" d="100"/>
          <a:sy n="85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597680"/>
        <c:axId val="-1165223088"/>
      </c:barChart>
      <c:catAx>
        <c:axId val="-90359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223088"/>
        <c:crosses val="autoZero"/>
        <c:auto val="1"/>
        <c:lblAlgn val="ctr"/>
        <c:lblOffset val="100"/>
        <c:noMultiLvlLbl val="0"/>
      </c:catAx>
      <c:valAx>
        <c:axId val="-116522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8224560"/>
        <c:axId val="-903307056"/>
      </c:lineChart>
      <c:catAx>
        <c:axId val="-82822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307056"/>
        <c:crosses val="autoZero"/>
        <c:auto val="1"/>
        <c:lblAlgn val="ctr"/>
        <c:lblOffset val="100"/>
        <c:noMultiLvlLbl val="0"/>
      </c:catAx>
      <c:valAx>
        <c:axId val="-903307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282245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7033552"/>
        <c:axId val="-1230223552"/>
      </c:lineChart>
      <c:catAx>
        <c:axId val="-130703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223552"/>
        <c:crosses val="autoZero"/>
        <c:auto val="1"/>
        <c:lblAlgn val="ctr"/>
        <c:lblOffset val="100"/>
        <c:noMultiLvlLbl val="0"/>
      </c:catAx>
      <c:valAx>
        <c:axId val="-12302235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703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1011968"/>
        <c:axId val="-880984016"/>
      </c:lineChart>
      <c:catAx>
        <c:axId val="-88101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0984016"/>
        <c:crosses val="autoZero"/>
        <c:auto val="1"/>
        <c:lblAlgn val="ctr"/>
        <c:lblOffset val="100"/>
        <c:noMultiLvlLbl val="0"/>
      </c:catAx>
      <c:valAx>
        <c:axId val="-88098401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01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745360"/>
        <c:axId val="-929538960"/>
      </c:lineChart>
      <c:catAx>
        <c:axId val="-123074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538960"/>
        <c:crosses val="autoZero"/>
        <c:auto val="1"/>
        <c:lblAlgn val="ctr"/>
        <c:lblOffset val="100"/>
        <c:noMultiLvlLbl val="0"/>
      </c:catAx>
      <c:valAx>
        <c:axId val="-9295389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7453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1157472"/>
        <c:axId val="-901155344"/>
      </c:lineChart>
      <c:catAx>
        <c:axId val="-90115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5344"/>
        <c:crosses val="autoZero"/>
        <c:auto val="1"/>
        <c:lblAlgn val="ctr"/>
        <c:lblOffset val="100"/>
        <c:noMultiLvlLbl val="0"/>
      </c:catAx>
      <c:valAx>
        <c:axId val="-90115534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74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005952"/>
        <c:axId val="-1230525952"/>
      </c:lineChart>
      <c:catAx>
        <c:axId val="-88400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525952"/>
        <c:crosses val="autoZero"/>
        <c:auto val="1"/>
        <c:lblAlgn val="ctr"/>
        <c:lblOffset val="100"/>
        <c:noMultiLvlLbl val="0"/>
      </c:catAx>
      <c:valAx>
        <c:axId val="-1230525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00595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965888"/>
        <c:axId val="-1230867536"/>
      </c:lineChart>
      <c:catAx>
        <c:axId val="-123096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867536"/>
        <c:crosses val="autoZero"/>
        <c:auto val="1"/>
        <c:lblAlgn val="ctr"/>
        <c:lblOffset val="100"/>
        <c:noMultiLvlLbl val="0"/>
      </c:catAx>
      <c:valAx>
        <c:axId val="-1230867536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96588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727056"/>
        <c:axId val="-903791424"/>
      </c:lineChart>
      <c:catAx>
        <c:axId val="-88472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91424"/>
        <c:crosses val="autoZero"/>
        <c:auto val="1"/>
        <c:lblAlgn val="ctr"/>
        <c:lblOffset val="100"/>
        <c:noMultiLvlLbl val="0"/>
      </c:catAx>
      <c:valAx>
        <c:axId val="-903791424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7270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7.png"/><Relationship Id="rId33" Type="http://schemas.openxmlformats.org/officeDocument/2006/relationships/image" Target="../media/image226.png"/><Relationship Id="rId32" Type="http://schemas.openxmlformats.org/officeDocument/2006/relationships/image" Target="../media/image225.png"/><Relationship Id="rId31" Type="http://schemas.openxmlformats.org/officeDocument/2006/relationships/image" Target="../media/image224.png"/><Relationship Id="rId30" Type="http://schemas.openxmlformats.org/officeDocument/2006/relationships/image" Target="../media/image223.png"/><Relationship Id="rId3" Type="http://schemas.openxmlformats.org/officeDocument/2006/relationships/image" Target="../media/image197.png"/><Relationship Id="rId29" Type="http://schemas.openxmlformats.org/officeDocument/2006/relationships/image" Target="../media/image222.png"/><Relationship Id="rId28" Type="http://schemas.openxmlformats.org/officeDocument/2006/relationships/image" Target="../media/image221.png"/><Relationship Id="rId27" Type="http://schemas.openxmlformats.org/officeDocument/2006/relationships/image" Target="../media/image220.png"/><Relationship Id="rId26" Type="http://schemas.openxmlformats.org/officeDocument/2006/relationships/image" Target="../media/image219.png"/><Relationship Id="rId25" Type="http://schemas.openxmlformats.org/officeDocument/2006/relationships/image" Target="../media/image218.png"/><Relationship Id="rId24" Type="http://schemas.openxmlformats.org/officeDocument/2006/relationships/image" Target="../media/image217.png"/><Relationship Id="rId23" Type="http://schemas.openxmlformats.org/officeDocument/2006/relationships/image" Target="../media/image216.png"/><Relationship Id="rId22" Type="http://schemas.openxmlformats.org/officeDocument/2006/relationships/image" Target="../media/image215.png"/><Relationship Id="rId21" Type="http://schemas.openxmlformats.org/officeDocument/2006/relationships/image" Target="../media/image214.png"/><Relationship Id="rId20" Type="http://schemas.openxmlformats.org/officeDocument/2006/relationships/image" Target="../media/image213.png"/><Relationship Id="rId2" Type="http://schemas.openxmlformats.org/officeDocument/2006/relationships/image" Target="../media/image196.png"/><Relationship Id="rId19" Type="http://schemas.openxmlformats.org/officeDocument/2006/relationships/image" Target="../media/image212.png"/><Relationship Id="rId18" Type="http://schemas.openxmlformats.org/officeDocument/2006/relationships/image" Target="../media/image211.png"/><Relationship Id="rId17" Type="http://schemas.openxmlformats.org/officeDocument/2006/relationships/image" Target="../media/image210.png"/><Relationship Id="rId16" Type="http://schemas.openxmlformats.org/officeDocument/2006/relationships/image" Target="../media/image209.png"/><Relationship Id="rId15" Type="http://schemas.openxmlformats.org/officeDocument/2006/relationships/image" Target="../media/image208.png"/><Relationship Id="rId14" Type="http://schemas.openxmlformats.org/officeDocument/2006/relationships/image" Target="../media/image130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png"/><Relationship Id="rId8" Type="http://schemas.openxmlformats.org/officeDocument/2006/relationships/image" Target="../media/image235.png"/><Relationship Id="rId7" Type="http://schemas.openxmlformats.org/officeDocument/2006/relationships/image" Target="../media/image234.png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Relationship Id="rId3" Type="http://schemas.openxmlformats.org/officeDocument/2006/relationships/image" Target="../media/image230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8.png"/><Relationship Id="rId20" Type="http://schemas.openxmlformats.org/officeDocument/2006/relationships/image" Target="../media/image247.png"/><Relationship Id="rId2" Type="http://schemas.openxmlformats.org/officeDocument/2006/relationships/image" Target="../media/image229.png"/><Relationship Id="rId19" Type="http://schemas.openxmlformats.org/officeDocument/2006/relationships/image" Target="../media/image246.png"/><Relationship Id="rId18" Type="http://schemas.openxmlformats.org/officeDocument/2006/relationships/image" Target="../media/image245.png"/><Relationship Id="rId17" Type="http://schemas.openxmlformats.org/officeDocument/2006/relationships/image" Target="../media/image244.png"/><Relationship Id="rId16" Type="http://schemas.openxmlformats.org/officeDocument/2006/relationships/image" Target="../media/image243.png"/><Relationship Id="rId15" Type="http://schemas.openxmlformats.org/officeDocument/2006/relationships/image" Target="../media/image242.png"/><Relationship Id="rId14" Type="http://schemas.openxmlformats.org/officeDocument/2006/relationships/image" Target="../media/image241.png"/><Relationship Id="rId13" Type="http://schemas.openxmlformats.org/officeDocument/2006/relationships/image" Target="../media/image240.png"/><Relationship Id="rId12" Type="http://schemas.openxmlformats.org/officeDocument/2006/relationships/image" Target="../media/image239.png"/><Relationship Id="rId11" Type="http://schemas.openxmlformats.org/officeDocument/2006/relationships/image" Target="../media/image238.png"/><Relationship Id="rId10" Type="http://schemas.openxmlformats.org/officeDocument/2006/relationships/image" Target="../media/image237.png"/><Relationship Id="rId1" Type="http://schemas.openxmlformats.org/officeDocument/2006/relationships/image" Target="../media/image22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7.png"/><Relationship Id="rId8" Type="http://schemas.openxmlformats.org/officeDocument/2006/relationships/image" Target="../media/image256.png"/><Relationship Id="rId7" Type="http://schemas.openxmlformats.org/officeDocument/2006/relationships/image" Target="../media/image255.png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8.png"/><Relationship Id="rId3" Type="http://schemas.openxmlformats.org/officeDocument/2006/relationships/image" Target="../media/image251.png"/><Relationship Id="rId29" Type="http://schemas.openxmlformats.org/officeDocument/2006/relationships/image" Target="../media/image277.png"/><Relationship Id="rId28" Type="http://schemas.openxmlformats.org/officeDocument/2006/relationships/image" Target="../media/image276.png"/><Relationship Id="rId27" Type="http://schemas.openxmlformats.org/officeDocument/2006/relationships/image" Target="../media/image275.png"/><Relationship Id="rId26" Type="http://schemas.openxmlformats.org/officeDocument/2006/relationships/image" Target="../media/image274.png"/><Relationship Id="rId25" Type="http://schemas.openxmlformats.org/officeDocument/2006/relationships/image" Target="../media/image273.png"/><Relationship Id="rId24" Type="http://schemas.openxmlformats.org/officeDocument/2006/relationships/image" Target="../media/image272.png"/><Relationship Id="rId23" Type="http://schemas.openxmlformats.org/officeDocument/2006/relationships/image" Target="../media/image271.png"/><Relationship Id="rId22" Type="http://schemas.openxmlformats.org/officeDocument/2006/relationships/image" Target="../media/image270.png"/><Relationship Id="rId21" Type="http://schemas.openxmlformats.org/officeDocument/2006/relationships/image" Target="../media/image269.png"/><Relationship Id="rId20" Type="http://schemas.openxmlformats.org/officeDocument/2006/relationships/image" Target="../media/image268.png"/><Relationship Id="rId2" Type="http://schemas.openxmlformats.org/officeDocument/2006/relationships/image" Target="../media/image250.png"/><Relationship Id="rId19" Type="http://schemas.openxmlformats.org/officeDocument/2006/relationships/image" Target="../media/image267.png"/><Relationship Id="rId18" Type="http://schemas.openxmlformats.org/officeDocument/2006/relationships/image" Target="../media/image266.png"/><Relationship Id="rId17" Type="http://schemas.openxmlformats.org/officeDocument/2006/relationships/image" Target="../media/image265.png"/><Relationship Id="rId16" Type="http://schemas.openxmlformats.org/officeDocument/2006/relationships/image" Target="../media/image264.png"/><Relationship Id="rId15" Type="http://schemas.openxmlformats.org/officeDocument/2006/relationships/image" Target="../media/image263.png"/><Relationship Id="rId14" Type="http://schemas.openxmlformats.org/officeDocument/2006/relationships/image" Target="../media/image262.png"/><Relationship Id="rId13" Type="http://schemas.openxmlformats.org/officeDocument/2006/relationships/image" Target="../media/image261.png"/><Relationship Id="rId12" Type="http://schemas.openxmlformats.org/officeDocument/2006/relationships/image" Target="../media/image260.png"/><Relationship Id="rId11" Type="http://schemas.openxmlformats.org/officeDocument/2006/relationships/image" Target="../media/image259.png"/><Relationship Id="rId10" Type="http://schemas.openxmlformats.org/officeDocument/2006/relationships/image" Target="../media/image258.png"/><Relationship Id="rId1" Type="http://schemas.openxmlformats.org/officeDocument/2006/relationships/image" Target="../media/image2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BERT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417839" y="-1781286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Co-Interactive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4" idx="3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 flipH="1">
            <a:off x="6063138" y="1148423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77" y="569924"/>
            <a:ext cx="1104515" cy="110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9" y="2299560"/>
            <a:ext cx="1087112" cy="1087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/>
              <a:t>智能调用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4907" y="3314622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任务调度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718107" y="1287292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s</a:t>
            </a:r>
            <a:r>
              <a:rPr kumimoji="1" lang="en-US" altLang="zh-CN" sz="3600" dirty="0" smtClean="0"/>
              <a:t>hort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text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-2718107" y="2595256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concepts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6467" y="1348851"/>
            <a:ext cx="390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播放林</a:t>
            </a:r>
            <a:r>
              <a:rPr kumimoji="1" lang="zh-CN" altLang="en-US" sz="3200" smtClean="0"/>
              <a:t>俊杰的江南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-3393687" y="3850886"/>
            <a:ext cx="380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C-T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attention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76926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人名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9833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歌手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740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歌名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346801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地理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7319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诗词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76926" y="3850889"/>
            <a:ext cx="2386361" cy="631902"/>
          </a:xfrm>
          <a:prstGeom prst="rect">
            <a:avLst/>
          </a:prstGeom>
          <a:solidFill>
            <a:srgbClr val="FFE9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2663287" y="3850887"/>
            <a:ext cx="2386361" cy="631902"/>
          </a:xfrm>
          <a:prstGeom prst="rect">
            <a:avLst/>
          </a:prstGeom>
          <a:solidFill>
            <a:srgbClr val="FE9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018051" y="3850886"/>
            <a:ext cx="2386361" cy="631902"/>
          </a:xfrm>
          <a:prstGeom prst="rect">
            <a:avLst/>
          </a:prstGeom>
          <a:solidFill>
            <a:srgbClr val="FF8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404412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9790773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964690" y="1405255"/>
            <a:ext cx="2060575" cy="8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964690" y="5530215"/>
            <a:ext cx="2060575" cy="8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智能问答</a:t>
            </a:r>
            <a:endParaRPr lang="zh-CN" altLang="en-US" b="1"/>
          </a:p>
        </p:txBody>
      </p:sp>
      <p:sp>
        <p:nvSpPr>
          <p:cNvPr id="6" name="圆柱形 5"/>
          <p:cNvSpPr/>
          <p:nvPr/>
        </p:nvSpPr>
        <p:spPr>
          <a:xfrm>
            <a:off x="3115310" y="1131570"/>
            <a:ext cx="2200275" cy="1371600"/>
          </a:xfrm>
          <a:prstGeom prst="can">
            <a:avLst>
              <a:gd name="adj" fmla="val 416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0175" y="2816860"/>
            <a:ext cx="2279650" cy="182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1505" y="3504565"/>
            <a:ext cx="1317625" cy="382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1810" y="292798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自然语言理解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875790" y="4096385"/>
            <a:ext cx="132334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参数提取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5283200"/>
            <a:ext cx="2279015" cy="107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6415" y="540639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对话状态追踪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1782445" y="5834380"/>
            <a:ext cx="1603375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</a:t>
            </a:r>
            <a:r>
              <a:rPr lang="zh-CN" altLang="en-US">
                <a:solidFill>
                  <a:schemeClr val="tx1"/>
                </a:solidFill>
              </a:rPr>
              <a:t>状态管理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3620" y="5283200"/>
            <a:ext cx="1953895" cy="107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4910" y="540702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对话响应</a:t>
            </a:r>
            <a:endParaRPr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5175885" y="5775325"/>
            <a:ext cx="1251585" cy="38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会话响应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2985" y="3307080"/>
            <a:ext cx="1953895" cy="107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3160" y="33731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对话策略</a:t>
            </a:r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5128260" y="3786505"/>
            <a:ext cx="129921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会话策略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0425" y="186055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服务库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8155305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服务执行</a:t>
            </a:r>
            <a:endParaRPr lang="zh-CN" altLang="en-US" b="1"/>
          </a:p>
        </p:txBody>
      </p:sp>
      <p:sp>
        <p:nvSpPr>
          <p:cNvPr id="22" name="圆柱形 21"/>
          <p:cNvSpPr/>
          <p:nvPr/>
        </p:nvSpPr>
        <p:spPr>
          <a:xfrm>
            <a:off x="8334375" y="1531620"/>
            <a:ext cx="2200275" cy="1371600"/>
          </a:xfrm>
          <a:prstGeom prst="can">
            <a:avLst>
              <a:gd name="adj" fmla="val 36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20125" y="22428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接口库</a:t>
            </a: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11043920" y="1131570"/>
            <a:ext cx="896620" cy="207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跨界服务网络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64855" y="5239385"/>
            <a:ext cx="2139950" cy="70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服务执行引擎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0534650" y="2160905"/>
            <a:ext cx="504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0528935" y="2419985"/>
            <a:ext cx="50419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1530" y="708025"/>
            <a:ext cx="6807200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956550" y="708025"/>
            <a:ext cx="4692015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肘形连接符 29"/>
          <p:cNvCxnSpPr/>
          <p:nvPr/>
        </p:nvCxnSpPr>
        <p:spPr>
          <a:xfrm rot="5400000">
            <a:off x="3333750" y="2844165"/>
            <a:ext cx="1228090" cy="5359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11" idx="0"/>
          </p:cNvCxnSpPr>
          <p:nvPr/>
        </p:nvCxnSpPr>
        <p:spPr>
          <a:xfrm>
            <a:off x="2540000" y="4645025"/>
            <a:ext cx="635" cy="638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V="1">
            <a:off x="3679825" y="4096385"/>
            <a:ext cx="1153160" cy="1976120"/>
          </a:xfrm>
          <a:prstGeom prst="bentConnector3">
            <a:avLst>
              <a:gd name="adj1" fmla="val 512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4" idx="0"/>
          </p:cNvCxnSpPr>
          <p:nvPr/>
        </p:nvCxnSpPr>
        <p:spPr>
          <a:xfrm>
            <a:off x="5810250" y="4377690"/>
            <a:ext cx="635" cy="90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6" idx="2"/>
          </p:cNvCxnSpPr>
          <p:nvPr/>
        </p:nvCxnSpPr>
        <p:spPr>
          <a:xfrm>
            <a:off x="95885" y="1817370"/>
            <a:ext cx="3019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2"/>
            <a:endCxn id="4" idx="2"/>
          </p:cNvCxnSpPr>
          <p:nvPr/>
        </p:nvCxnSpPr>
        <p:spPr>
          <a:xfrm rot="5400000">
            <a:off x="2438400" y="2981325"/>
            <a:ext cx="3175" cy="6744970"/>
          </a:xfrm>
          <a:prstGeom prst="bentConnector3">
            <a:avLst>
              <a:gd name="adj1" fmla="val 2391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364855" y="3741420"/>
            <a:ext cx="2139950" cy="70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任务委托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2" idx="3"/>
            <a:endCxn id="36" idx="0"/>
          </p:cNvCxnSpPr>
          <p:nvPr/>
        </p:nvCxnSpPr>
        <p:spPr>
          <a:xfrm>
            <a:off x="9434830" y="290322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6" idx="2"/>
            <a:endCxn id="25" idx="0"/>
          </p:cNvCxnSpPr>
          <p:nvPr/>
        </p:nvCxnSpPr>
        <p:spPr>
          <a:xfrm>
            <a:off x="9434830" y="4447540"/>
            <a:ext cx="0" cy="791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5" idx="1"/>
          </p:cNvCxnSpPr>
          <p:nvPr/>
        </p:nvCxnSpPr>
        <p:spPr>
          <a:xfrm>
            <a:off x="6785610" y="5588635"/>
            <a:ext cx="157924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5" idx="2"/>
          </p:cNvCxnSpPr>
          <p:nvPr/>
        </p:nvCxnSpPr>
        <p:spPr>
          <a:xfrm rot="5400000">
            <a:off x="7973695" y="4771390"/>
            <a:ext cx="287655" cy="26346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7180"/>
                <a:gridCol w="296542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00b0591-71a8-48f9-92b3-a556d046fc30}"/>
</p:tagLst>
</file>

<file path=ppt/tags/tag2.xml><?xml version="1.0" encoding="utf-8"?>
<p:tagLst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2307</Words>
  <Application>WPS 演示</Application>
  <PresentationFormat>宽屏</PresentationFormat>
  <Paragraphs>1459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306</cp:revision>
  <cp:lastPrinted>2020-11-30T09:11:00Z</cp:lastPrinted>
  <dcterms:created xsi:type="dcterms:W3CDTF">2020-11-13T02:31:00Z</dcterms:created>
  <dcterms:modified xsi:type="dcterms:W3CDTF">2021-03-06T08:33:57Z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