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485" r:id="rId3"/>
    <p:sldId id="472" r:id="rId5"/>
    <p:sldId id="479" r:id="rId6"/>
    <p:sldId id="555" r:id="rId7"/>
    <p:sldId id="556" r:id="rId8"/>
    <p:sldId id="557" r:id="rId9"/>
    <p:sldId id="486" r:id="rId10"/>
    <p:sldId id="584" r:id="rId11"/>
    <p:sldId id="275" r:id="rId12"/>
    <p:sldId id="424" r:id="rId13"/>
    <p:sldId id="480" r:id="rId14"/>
    <p:sldId id="586" r:id="rId15"/>
    <p:sldId id="587" r:id="rId16"/>
    <p:sldId id="588" r:id="rId17"/>
    <p:sldId id="529" r:id="rId18"/>
    <p:sldId id="530" r:id="rId19"/>
    <p:sldId id="535" r:id="rId20"/>
    <p:sldId id="613" r:id="rId21"/>
    <p:sldId id="614" r:id="rId22"/>
    <p:sldId id="615" r:id="rId23"/>
    <p:sldId id="616" r:id="rId24"/>
    <p:sldId id="617" r:id="rId25"/>
    <p:sldId id="518" r:id="rId26"/>
    <p:sldId id="531" r:id="rId27"/>
    <p:sldId id="532" r:id="rId28"/>
    <p:sldId id="533" r:id="rId29"/>
    <p:sldId id="534" r:id="rId30"/>
    <p:sldId id="482" r:id="rId31"/>
    <p:sldId id="637" r:id="rId32"/>
    <p:sldId id="496" r:id="rId33"/>
    <p:sldId id="640" r:id="rId34"/>
    <p:sldId id="536" r:id="rId35"/>
    <p:sldId id="498" r:id="rId36"/>
    <p:sldId id="510" r:id="rId37"/>
    <p:sldId id="638" r:id="rId38"/>
    <p:sldId id="639" r:id="rId39"/>
    <p:sldId id="643" r:id="rId40"/>
    <p:sldId id="539" r:id="rId41"/>
    <p:sldId id="540" r:id="rId42"/>
    <p:sldId id="483" r:id="rId43"/>
    <p:sldId id="541" r:id="rId44"/>
    <p:sldId id="335" r:id="rId45"/>
    <p:sldId id="523" r:id="rId46"/>
    <p:sldId id="528" r:id="rId47"/>
  </p:sldIdLst>
  <p:sldSz cx="9144000" cy="5143500" type="screen16x9"/>
  <p:notesSz cx="6858000" cy="9144000"/>
  <p:custDataLst>
    <p:tags r:id="rId52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F65"/>
    <a:srgbClr val="006CB5"/>
    <a:srgbClr val="909090"/>
    <a:srgbClr val="F39700"/>
    <a:srgbClr val="454545"/>
    <a:srgbClr val="FF860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6" autoAdjust="0"/>
    <p:restoredTop sz="86379" autoAdjust="0"/>
  </p:normalViewPr>
  <p:slideViewPr>
    <p:cSldViewPr snapToGrid="0" snapToObjects="1">
      <p:cViewPr varScale="1">
        <p:scale>
          <a:sx n="113" d="100"/>
          <a:sy n="113" d="100"/>
        </p:scale>
        <p:origin x="428" y="76"/>
      </p:cViewPr>
      <p:guideLst>
        <p:guide orient="horz" pos="2082"/>
        <p:guide pos="3856"/>
        <p:guide orient="horz" pos="1619"/>
        <p:guide orient="horz" pos="708"/>
        <p:guide orient="horz" pos="2865"/>
        <p:guide pos="2880"/>
        <p:guide pos="340"/>
        <p:guide pos="53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各位老师、各位同学，大家下午好。我是本次的答辩人胡津铭，我的毕设题目为</a:t>
            </a:r>
            <a:r>
              <a:rPr lang="en-US" altLang="zh-CN" dirty="0"/>
              <a:t>《</a:t>
            </a:r>
            <a:r>
              <a:rPr lang="zh-CN" altLang="en-US" dirty="0"/>
              <a:t>基于频繁项集的多标签分类算法研究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我的答辩展示总共分为五个部分：绪论、研究思路、算法原理、实验结果和总结与展望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最后进行总结与展望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9054CEC-105C-4A6A-9456-DBE647A13BE1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首先是绪论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我的答辩展示</a:t>
            </a:r>
            <a:r>
              <a:rPr lang="zh-CN" altLang="en-US" dirty="0"/>
              <a:t>到此结束，恳请各位专家批评指正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拍照留念用背景页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这里讲快一点</a:t>
            </a:r>
            <a:endParaRPr lang="zh-CN" altLang="en-US"/>
          </a:p>
          <a:p>
            <a:r>
              <a:rPr lang="zh-CN" altLang="en-US"/>
              <a:t>跨界服务是将跨越不同行业、组织、价值链等边界的服务进行深度融合和模式创新，为用户提供多维度、高质量、富价值的美好服务，如互联网医疗、农村淘宝等。跨界服务的实现需要分布在多个异构环境上的。</a:t>
            </a:r>
            <a:endParaRPr lang="zh-CN" altLang="en-US"/>
          </a:p>
          <a:p>
            <a:r>
              <a:rPr lang="zh-CN" altLang="en-US"/>
              <a:t>软件服务或 API 服务的支撑，这些软件服务之间相互调用、互联互通构成了跨界服务网络。跨界是突破原有界限，实现界内外资源的整合与协作。</a:t>
            </a:r>
            <a:endParaRPr lang="zh-CN" altLang="en-US"/>
          </a:p>
          <a:p>
            <a:r>
              <a:rPr lang="zh-CN" altLang="en-US"/>
              <a:t>通过服务交换机和服务路由器两大支撑载体，完成了整个跨界服务网络的最终设计。</a:t>
            </a:r>
            <a:endParaRPr lang="zh-CN" altLang="en-US"/>
          </a:p>
          <a:p>
            <a:r>
              <a:rPr lang="zh-CN" altLang="en-US"/>
              <a:t>服务交换机是针对于跨界企业而设计的支撑载体，企 业通过接入服务交换机的方式来完成跨界服务的注册与发现、访问控制、安全认证等各项 功能，从而达到向外界提供自己服务能力的目的。服务交换机的基本架构分为应用层 (服务 接入、访问控制、服务缓存等)、网络层 (虚拟路由器、虚拟防火墙等)、设备层 (计算服务 器、存储服务器等) 和设施层 (机柜、电源、接口等) 四个层级，运行在应用层的软件通过网 络层虚拟设备和底层硬件设备的支撑，来完成跨界服务网络中的各项任务。服务路由器则 为整个服务网络提供服务路由、服务查找等能力，服务路由器的存在将松散的企业互联成 为跨界服务网络，服务路由器主要由应用层 (服务索引、服务查找、服务代理等)、网络层 (服务路由、动态匹配等)、设备层 (计算服务器、存储服务器)、设施层 (机柜、电源、接口 等) 组成。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问题的难点就是语义理解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文本分类</a:t>
            </a:r>
            <a:r>
              <a:rPr lang="en-US" altLang="zh-CN" dirty="0"/>
              <a:t>+命名实体识别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Click="0" advTm="0">
    <p:wip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82034"/>
            <a:ext cx="5839485" cy="2798820"/>
            <a:chOff x="2458991" y="1199603"/>
            <a:chExt cx="5839485" cy="2798820"/>
          </a:xfrm>
        </p:grpSpPr>
        <p:sp>
          <p:nvSpPr>
            <p:cNvPr id="20" name="TextBox 5"/>
            <p:cNvSpPr txBox="1"/>
            <p:nvPr/>
          </p:nvSpPr>
          <p:spPr>
            <a:xfrm>
              <a:off x="4136861" y="3714578"/>
              <a:ext cx="1612265" cy="28384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导师：尹建伟</a:t>
              </a:r>
              <a:r>
                <a:rPr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教授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9116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  </a:t>
              </a:r>
              <a:r>
                <a:rPr lang="en-US" altLang="zh-CN" b="1" dirty="0">
                  <a:latin typeface="+mj-ea"/>
                  <a:ea typeface="+mj-ea"/>
                </a:rPr>
                <a:t>2018</a:t>
              </a:r>
              <a:r>
                <a:rPr lang="zh-CN" altLang="en-US" b="1" dirty="0">
                  <a:latin typeface="+mj-ea"/>
                  <a:ea typeface="+mj-ea"/>
                </a:rPr>
                <a:t>级硕</a:t>
              </a:r>
              <a:r>
                <a:rPr lang="en-US" altLang="zh-CN" b="1" dirty="0">
                  <a:latin typeface="+mj-ea"/>
                  <a:ea typeface="+mj-ea"/>
                </a:rPr>
                <a:t>7</a:t>
              </a:r>
              <a:r>
                <a:rPr lang="zh-CN" altLang="en-US" b="1" dirty="0">
                  <a:latin typeface="+mj-ea"/>
                  <a:ea typeface="+mj-ea"/>
                </a:rPr>
                <a:t>班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1381760" cy="283845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答辩人：张毛林</a:t>
              </a:r>
              <a:endPara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550718"/>
              <a:ext cx="5839485" cy="142240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跨界服务网络中语义理解的应用研究</a:t>
              </a:r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199603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</a:rPr>
                <a:t>硕士毕业论文答辩</a:t>
              </a: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研究现状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0584" y="1060094"/>
            <a:ext cx="7482832" cy="3515404"/>
            <a:chOff x="828641" y="1004716"/>
            <a:chExt cx="7482832" cy="3515404"/>
          </a:xfrm>
        </p:grpSpPr>
        <p:grpSp>
          <p:nvGrpSpPr>
            <p:cNvPr id="9" name="组合 8"/>
            <p:cNvGrpSpPr/>
            <p:nvPr/>
          </p:nvGrpSpPr>
          <p:grpSpPr>
            <a:xfrm>
              <a:off x="828641" y="1225614"/>
              <a:ext cx="1581810" cy="3076721"/>
              <a:chOff x="828641" y="1225614"/>
              <a:chExt cx="1581810" cy="307672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29929" y="1225614"/>
                <a:ext cx="1080522" cy="3076721"/>
                <a:chOff x="1329929" y="1225614"/>
                <a:chExt cx="1080522" cy="3076721"/>
              </a:xfrm>
            </p:grpSpPr>
            <p:sp>
              <p:nvSpPr>
                <p:cNvPr id="17" name="箭头3"/>
                <p:cNvSpPr/>
                <p:nvPr/>
              </p:nvSpPr>
              <p:spPr bwMode="gray">
                <a:xfrm flipV="1">
                  <a:off x="1329929" y="3161804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箭头1"/>
                <p:cNvSpPr/>
                <p:nvPr/>
              </p:nvSpPr>
              <p:spPr bwMode="gray">
                <a:xfrm>
                  <a:off x="1329929" y="2157207"/>
                  <a:ext cx="1080000" cy="129177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箭头3"/>
                <p:cNvSpPr/>
                <p:nvPr/>
              </p:nvSpPr>
              <p:spPr bwMode="gray">
                <a:xfrm flipV="1">
                  <a:off x="1329929" y="2229542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828641" y="2201054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现有方法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85826" y="1004716"/>
              <a:ext cx="5925647" cy="3515404"/>
              <a:chOff x="2305531" y="1004716"/>
              <a:chExt cx="5925647" cy="351540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1"/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069357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不考虑标签之间存在的关联信息，针对</a:t>
                    </a:r>
                    <a14:m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个标签，类似于多分类中的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one vs all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，训练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个独立的二分类器，如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BR, </a:t>
                    </a:r>
                    <a:r>
                      <a:rPr lang="en-US" altLang="zh-CN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RankSVM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20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069357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21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296000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标题1"/>
              <p:cNvSpPr>
                <a:spLocks noChangeArrowheads="1"/>
              </p:cNvSpPr>
              <p:nvPr/>
            </p:nvSpPr>
            <p:spPr bwMode="gray">
              <a:xfrm>
                <a:off x="2305531" y="2803692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基于随机的高阶方法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标题1"/>
              <p:cNvSpPr>
                <a:spLocks noChangeArrowheads="1"/>
              </p:cNvSpPr>
              <p:nvPr/>
            </p:nvSpPr>
            <p:spPr bwMode="gray">
              <a:xfrm>
                <a:off x="2305533" y="1904204"/>
                <a:ext cx="1297012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标题1"/>
              <p:cNvSpPr>
                <a:spLocks noChangeArrowheads="1"/>
              </p:cNvSpPr>
              <p:nvPr/>
            </p:nvSpPr>
            <p:spPr bwMode="gray">
              <a:xfrm>
                <a:off x="2305532" y="3703180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基于嵌入的高阶方法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1">
                    <a:extLst>
                      <a:ext uri="{FF2B5EF4-FFF2-40B4-BE49-F238E27FC236}">
                        <ele attr="{773751EB-6EB3-884B-B306-9B03D4946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利用标签之间潜在的两两之间的关联信息，针对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q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个标签，类似于多分类中的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one vs one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，训练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个独立的二分类器，如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CLR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35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6" name="文本1"/>
              <p:cNvSpPr>
                <a:spLocks noChangeArrowheads="1"/>
              </p:cNvSpPr>
              <p:nvPr/>
            </p:nvSpPr>
            <p:spPr bwMode="gray">
              <a:xfrm>
                <a:off x="3602544" y="3767820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将标签嵌入到一个隐空间，期望在隐空间中，相似的标签距离更近，不同的标签距离更远，如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C2AE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TSLE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1"/>
              <p:cNvSpPr>
                <a:spLocks noChangeArrowheads="1"/>
              </p:cNvSpPr>
              <p:nvPr/>
            </p:nvSpPr>
            <p:spPr bwMode="gray">
              <a:xfrm>
                <a:off x="3602544" y="2868332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利用标签之间潜在的高阶关联信息，随机生成大量标签链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标签集合来捕捉这样的关系，如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Classifier Chain, Random k-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Labelsets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55622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研究思路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04212"/>
            <a:ext cx="1928733" cy="902287"/>
            <a:chOff x="6894298" y="2031845"/>
            <a:chExt cx="1928733" cy="902287"/>
          </a:xfrm>
        </p:grpSpPr>
        <p:sp>
          <p:nvSpPr>
            <p:cNvPr id="32" name="矩形 31"/>
            <p:cNvSpPr/>
            <p:nvPr/>
          </p:nvSpPr>
          <p:spPr>
            <a:xfrm>
              <a:off x="6894298" y="2031845"/>
              <a:ext cx="19287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2-1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现有方法的局限性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94299" y="2322232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2-2 </a:t>
              </a:r>
              <a:r>
                <a:rPr lang="zh-CN" altLang="en-US" dirty="0">
                  <a:solidFill>
                    <a:schemeClr val="bg1"/>
                  </a:solidFill>
                </a:rPr>
                <a:t>研究动机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94298" y="2626355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2-3 </a:t>
              </a:r>
              <a:r>
                <a:rPr lang="zh-CN" altLang="en-US" dirty="0">
                  <a:solidFill>
                    <a:schemeClr val="bg1"/>
                  </a:solidFill>
                </a:rPr>
                <a:t>本文贡献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442722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基于 ATT-CLSTM 的服务分类模型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221105"/>
            <a:ext cx="5325110" cy="2701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95" y="1513840"/>
            <a:ext cx="2879090" cy="21164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459676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基于 Trans-CLSTM 的接口分类模型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9770" y="1123315"/>
            <a:ext cx="2700020" cy="3258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05" y="1299210"/>
            <a:ext cx="4746625" cy="29063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5594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引入字向量的 BLSTM-ATT-CRF 参数填充模型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1078230"/>
            <a:ext cx="4658995" cy="35401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75267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现有方法的局限性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0584" y="1069619"/>
            <a:ext cx="7482832" cy="3515404"/>
            <a:chOff x="828641" y="1004716"/>
            <a:chExt cx="7482832" cy="3515404"/>
          </a:xfrm>
        </p:grpSpPr>
        <p:grpSp>
          <p:nvGrpSpPr>
            <p:cNvPr id="9" name="组合 8"/>
            <p:cNvGrpSpPr/>
            <p:nvPr/>
          </p:nvGrpSpPr>
          <p:grpSpPr>
            <a:xfrm>
              <a:off x="828641" y="1225614"/>
              <a:ext cx="1581810" cy="3076721"/>
              <a:chOff x="828641" y="1225614"/>
              <a:chExt cx="1581810" cy="307672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29929" y="1225614"/>
                <a:ext cx="1080522" cy="3076721"/>
                <a:chOff x="1329929" y="1225614"/>
                <a:chExt cx="1080522" cy="3076721"/>
              </a:xfrm>
            </p:grpSpPr>
            <p:sp>
              <p:nvSpPr>
                <p:cNvPr id="17" name="箭头3"/>
                <p:cNvSpPr/>
                <p:nvPr/>
              </p:nvSpPr>
              <p:spPr bwMode="gray">
                <a:xfrm flipV="1">
                  <a:off x="1329929" y="3161804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箭头1"/>
                <p:cNvSpPr/>
                <p:nvPr/>
              </p:nvSpPr>
              <p:spPr bwMode="gray">
                <a:xfrm>
                  <a:off x="1329929" y="2157207"/>
                  <a:ext cx="1080000" cy="129177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箭头3"/>
                <p:cNvSpPr/>
                <p:nvPr/>
              </p:nvSpPr>
              <p:spPr bwMode="gray">
                <a:xfrm flipV="1">
                  <a:off x="1329929" y="2229542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828641" y="2201054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现有方法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85826" y="1004716"/>
              <a:ext cx="5925647" cy="3515404"/>
              <a:chOff x="2305531" y="1004716"/>
              <a:chExt cx="5925647" cy="3515404"/>
            </a:xfrm>
          </p:grpSpPr>
          <p:sp>
            <p:nvSpPr>
              <p:cNvPr id="20" name="文本1"/>
              <p:cNvSpPr>
                <a:spLocks noChangeArrowheads="1"/>
              </p:cNvSpPr>
              <p:nvPr/>
            </p:nvSpPr>
            <p:spPr bwMode="gray">
              <a:xfrm>
                <a:off x="3602544" y="1069357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不能利用标签间的关联信息，性能较差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296000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标题1"/>
              <p:cNvSpPr>
                <a:spLocks noChangeArrowheads="1"/>
              </p:cNvSpPr>
              <p:nvPr/>
            </p:nvSpPr>
            <p:spPr bwMode="gray">
              <a:xfrm>
                <a:off x="2305531" y="2803692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基于随机的高阶方法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标题1"/>
              <p:cNvSpPr>
                <a:spLocks noChangeArrowheads="1"/>
              </p:cNvSpPr>
              <p:nvPr/>
            </p:nvSpPr>
            <p:spPr bwMode="gray">
              <a:xfrm>
                <a:off x="2305533" y="1904204"/>
                <a:ext cx="1297012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标题1"/>
              <p:cNvSpPr>
                <a:spLocks noChangeArrowheads="1"/>
              </p:cNvSpPr>
              <p:nvPr/>
            </p:nvSpPr>
            <p:spPr bwMode="gray">
              <a:xfrm>
                <a:off x="2305532" y="3703180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基于嵌入的高阶方法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1">
                    <a:extLst>
                      <a:ext uri="{FF2B5EF4-FFF2-40B4-BE49-F238E27FC236}">
                        <ele attr="{773751EB-6EB3-884B-B306-9B03D4946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需要生成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个独立的二分类器，当</a:t>
                    </a:r>
                    <a14:m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  <m:r>
                          <a:rPr lang="zh-CN" altLang="en-US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较大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时代价过高；</a:t>
                    </a:r>
                    <a:endPara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大量的标签对之间实际上不存在关联信息，引入噪声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35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6" name="文本1"/>
              <p:cNvSpPr>
                <a:spLocks noChangeArrowheads="1"/>
              </p:cNvSpPr>
              <p:nvPr/>
            </p:nvSpPr>
            <p:spPr bwMode="gray">
              <a:xfrm>
                <a:off x="3602544" y="3767820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我认为这会是未来的发展方向；然而这种方法需要大量的训练数据、模型架构设计与调参，且需要模型自动地去发现数据中隐藏的关联信息，训练难度较大，目前的算法只能说差强人意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1"/>
              <p:cNvSpPr>
                <a:spLocks noChangeArrowheads="1"/>
              </p:cNvSpPr>
              <p:nvPr/>
            </p:nvSpPr>
            <p:spPr bwMode="gray">
              <a:xfrm>
                <a:off x="3602544" y="2868332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随机生成的标签链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标签集合中会包含噪声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研究动机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63791" y="1154246"/>
            <a:ext cx="6816417" cy="2465148"/>
            <a:chOff x="1303093" y="1003969"/>
            <a:chExt cx="6816417" cy="2465148"/>
          </a:xfrm>
        </p:grpSpPr>
        <p:sp>
          <p:nvSpPr>
            <p:cNvPr id="23" name="任意形状 10"/>
            <p:cNvSpPr/>
            <p:nvPr/>
          </p:nvSpPr>
          <p:spPr>
            <a:xfrm rot="21600000">
              <a:off x="1672953" y="1003969"/>
              <a:ext cx="6446557" cy="739721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1" rIns="113792" bIns="6096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/>
                <a:t>频繁共同出现的标签极有可能正相关</a:t>
              </a:r>
              <a:endParaRPr lang="zh-CN" altLang="en-US" sz="1600" kern="12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303093" y="100397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任意形状 12"/>
            <p:cNvSpPr/>
            <p:nvPr/>
          </p:nvSpPr>
          <p:spPr>
            <a:xfrm>
              <a:off x="1672953" y="2729397"/>
              <a:ext cx="6446557" cy="739720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0" rIns="113792" bIns="6096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/>
                <a:t>如何高效地找到频繁共现的标签？频繁项集挖掘！</a:t>
              </a:r>
              <a:endParaRPr lang="zh-CN" altLang="en-US" sz="16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1303093" y="2729397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ransition spd="slow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55622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算法原理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04212"/>
            <a:ext cx="1569661" cy="902287"/>
            <a:chOff x="6894298" y="2031845"/>
            <a:chExt cx="1569661" cy="902287"/>
          </a:xfrm>
        </p:grpSpPr>
        <p:sp>
          <p:nvSpPr>
            <p:cNvPr id="32" name="矩形 31"/>
            <p:cNvSpPr/>
            <p:nvPr/>
          </p:nvSpPr>
          <p:spPr>
            <a:xfrm>
              <a:off x="6894298" y="2031845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3-1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频繁项集挖掘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94299" y="2322232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3-2 </a:t>
              </a:r>
              <a:r>
                <a:rPr lang="zh-CN" altLang="en-US" dirty="0">
                  <a:solidFill>
                    <a:schemeClr val="bg1"/>
                  </a:solidFill>
                </a:rPr>
                <a:t>标签空间增强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94298" y="2626355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3-3 </a:t>
              </a:r>
              <a:r>
                <a:rPr lang="zh-CN" altLang="en-US" dirty="0">
                  <a:solidFill>
                    <a:schemeClr val="bg1"/>
                  </a:solidFill>
                </a:rPr>
                <a:t>算法特点分析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36804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slot-oriented 联合识别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766445"/>
            <a:ext cx="5173345" cy="36112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46138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co-interactive 联合识别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4" name="图片 3" descr="co-interacti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130" y="976630"/>
            <a:ext cx="5793105" cy="35725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804519" y="3682673"/>
            <a:ext cx="71856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绪论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2992" y="1528215"/>
            <a:ext cx="1569182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实验结果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2019452" y="2365080"/>
            <a:ext cx="1551601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研究思路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378415" y="3281968"/>
            <a:ext cx="202518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算法原理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6008" y="275678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780337" y="3105782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总结与展望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430518" y="288226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987654" y="235313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5647172" y="1987712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4353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bert-base 联合识别模型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 descr="bert-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795" y="923290"/>
            <a:ext cx="5058410" cy="37719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449135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bert-co-interactive 联合识别模型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图片 2" descr="bert-jo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116330"/>
            <a:ext cx="7639685" cy="336740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2669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引入知识图谱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 descr="k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880110"/>
            <a:ext cx="4667250" cy="36023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15784" y="834354"/>
            <a:ext cx="3828585" cy="16647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28734" y="3610330"/>
            <a:ext cx="1535150" cy="13004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17928" y="3820310"/>
            <a:ext cx="2763999" cy="109048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7000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88732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频繁项集挖掘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267878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438756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66577" y="959005"/>
            <a:ext cx="100011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训练数据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4479076" y="4163497"/>
            <a:ext cx="1233846" cy="302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86038" y="3815615"/>
            <a:ext cx="141992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频繁项集挖掘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207563" y="4230355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箭头: 下 21"/>
          <p:cNvSpPr/>
          <p:nvPr/>
        </p:nvSpPr>
        <p:spPr>
          <a:xfrm>
            <a:off x="2553214" y="2740535"/>
            <a:ext cx="293429" cy="8697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750634" y="3025698"/>
            <a:ext cx="145709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转变为项集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607645" y="4131235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212118" y="4113198"/>
          <a:ext cx="436524" cy="70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36946" y="4116917"/>
          <a:ext cx="436524" cy="70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081133" y="3754244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7" grpId="0" animBg="1"/>
      <p:bldP spid="9" grpId="0"/>
      <p:bldP spid="11" grpId="0" animBg="1"/>
      <p:bldP spid="15" grpId="0"/>
      <p:bldP spid="22" grpId="0" animBg="1"/>
      <p:bldP spid="25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15784" y="812719"/>
            <a:ext cx="3828585" cy="16647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62502" y="3266113"/>
            <a:ext cx="1535150" cy="13004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7000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57982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标签空间增强：训练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267878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438756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66577" y="959005"/>
            <a:ext cx="100011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训练数据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172765" y="3770733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007339" y="3322293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42199" y="1799063"/>
            <a:ext cx="4120027" cy="217820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7"/>
          <p:cNvGraphicFramePr>
            <a:graphicFrameLocks noGrp="1"/>
          </p:cNvGraphicFramePr>
          <p:nvPr/>
        </p:nvGraphicFramePr>
        <p:xfrm>
          <a:off x="5219410" y="2388059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表格 17"/>
          <p:cNvGraphicFramePr>
            <a:graphicFrameLocks noGrp="1"/>
          </p:cNvGraphicFramePr>
          <p:nvPr/>
        </p:nvGraphicFramePr>
        <p:xfrm>
          <a:off x="6466398" y="2381797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格 17"/>
          <p:cNvGraphicFramePr>
            <a:graphicFrameLocks noGrp="1"/>
          </p:cNvGraphicFramePr>
          <p:nvPr/>
        </p:nvGraphicFramePr>
        <p:xfrm>
          <a:off x="7764312" y="2390930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5" name="直接连接符 54"/>
          <p:cNvCxnSpPr>
            <a:stCxn id="34" idx="0"/>
          </p:cNvCxnSpPr>
          <p:nvPr/>
        </p:nvCxnSpPr>
        <p:spPr>
          <a:xfrm flipV="1">
            <a:off x="2730077" y="2735870"/>
            <a:ext cx="0" cy="53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094763" y="2533683"/>
            <a:ext cx="150344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标签空间增强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132829" y="1925840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增强标签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2" name="连接符: 肘形 61"/>
          <p:cNvCxnSpPr>
            <a:stCxn id="20" idx="2"/>
            <a:endCxn id="28" idx="1"/>
          </p:cNvCxnSpPr>
          <p:nvPr/>
        </p:nvCxnSpPr>
        <p:spPr>
          <a:xfrm rot="16200000" flipH="1">
            <a:off x="3630807" y="1576773"/>
            <a:ext cx="410663" cy="2212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9" grpId="0"/>
      <p:bldP spid="27" grpId="0"/>
      <p:bldP spid="28" grpId="0" animBg="1"/>
      <p:bldP spid="57" grpId="0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69844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标签空间增强：预测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34300" y="371708"/>
            <a:ext cx="1783788" cy="21484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7"/>
          <p:cNvGraphicFramePr>
            <a:graphicFrameLocks noGrp="1"/>
          </p:cNvGraphicFramePr>
          <p:nvPr/>
        </p:nvGraphicFramePr>
        <p:xfrm>
          <a:off x="6535250" y="930976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835" y="771063"/>
            <a:ext cx="3766730" cy="1862714"/>
          </a:xfrm>
          <a:prstGeom prst="rect">
            <a:avLst/>
          </a:prstGeom>
        </p:spPr>
      </p:pic>
      <p:sp>
        <p:nvSpPr>
          <p:cNvPr id="2" name="箭头: 右 1"/>
          <p:cNvSpPr/>
          <p:nvPr/>
        </p:nvSpPr>
        <p:spPr>
          <a:xfrm>
            <a:off x="4923684" y="1405054"/>
            <a:ext cx="959005" cy="2973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4308" y="1092820"/>
            <a:ext cx="817756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预测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0273" y="512956"/>
            <a:ext cx="136044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增强标签空间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7128894" y="2578864"/>
            <a:ext cx="275063" cy="4738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84284" y="2571131"/>
            <a:ext cx="550127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解码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74531" y="3126047"/>
            <a:ext cx="1630502" cy="168291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17"/>
          <p:cNvGraphicFramePr>
            <a:graphicFrameLocks noGrp="1"/>
          </p:cNvGraphicFramePr>
          <p:nvPr/>
        </p:nvGraphicFramePr>
        <p:xfrm>
          <a:off x="6605875" y="3685315"/>
          <a:ext cx="1046038" cy="9372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530898" y="3267295"/>
            <a:ext cx="136044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原始标签空间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835" y="3126047"/>
            <a:ext cx="3766730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解码规则为：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若某项集对应的标签预测为正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则该项集对应的所有原始标签均预测为正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否则不做修正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3" grpId="0"/>
      <p:bldP spid="6" grpId="0"/>
      <p:bldP spid="7" grpId="0" animBg="1"/>
      <p:bldP spid="8" grpId="0"/>
      <p:bldP spid="26" grpId="0" animBg="1"/>
      <p:bldP spid="30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11815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算法全过程示意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508" y="786027"/>
            <a:ext cx="7025268" cy="3918028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288732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|</a:t>
            </a:r>
            <a:r>
              <a:rPr lang="zh-CN" altLang="en-US" sz="18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算法特点分析</a:t>
            </a:r>
            <a:endParaRPr lang="zh-CN" altLang="en-US" sz="1800" b="1" dirty="0">
              <a:solidFill>
                <a:srgbClr val="071F6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64725" y="1918096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88547"/>
            <a:ext cx="1217495" cy="236893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59367" y="1189973"/>
            <a:ext cx="5973579" cy="3366081"/>
            <a:chOff x="2109748" y="1006996"/>
            <a:chExt cx="5973579" cy="3366081"/>
          </a:xfrm>
        </p:grpSpPr>
        <p:sp>
          <p:nvSpPr>
            <p:cNvPr id="4" name="任意形状 3"/>
            <p:cNvSpPr/>
            <p:nvPr/>
          </p:nvSpPr>
          <p:spPr>
            <a:xfrm>
              <a:off x="2577647" y="1006996"/>
              <a:ext cx="5505680" cy="935800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该算法是一种元级别的算法，可以与大多数已有的标签分类算法搭配使用，并提升它们的性能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09748" y="1006997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6" name="任意形状 5"/>
            <p:cNvSpPr/>
            <p:nvPr/>
          </p:nvSpPr>
          <p:spPr>
            <a:xfrm rot="21600000">
              <a:off x="2577647" y="2222137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</a:rPr>
                <a:t>对标签空间变化不敏感的算法则不适用于本文提出的算法，这类算法主要是基于</a:t>
              </a:r>
              <a:r>
                <a:rPr lang="en-US" altLang="zh-CN" sz="1600" dirty="0">
                  <a:solidFill>
                    <a:schemeClr val="tx1"/>
                  </a:solidFill>
                </a:rPr>
                <a:t>k-NN</a:t>
              </a:r>
              <a:r>
                <a:rPr lang="zh-CN" altLang="en-US" sz="1600" dirty="0">
                  <a:solidFill>
                    <a:schemeClr val="tx1"/>
                  </a:solidFill>
                </a:rPr>
                <a:t>的算法，如</a:t>
              </a:r>
              <a:r>
                <a:rPr lang="en-US" altLang="zh-CN" sz="1600" dirty="0">
                  <a:solidFill>
                    <a:schemeClr val="tx1"/>
                  </a:solidFill>
                </a:rPr>
                <a:t>ML-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kNN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09748" y="2222138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 rot="21600000">
              <a:off x="2577647" y="3437278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本文提出的算法会增加算法的运行时间，这取决于搭配的基础算法，也可以通过调整</a:t>
              </a:r>
              <a:r>
                <a:rPr lang="en-US" altLang="zh-CN" sz="1600" i="1" dirty="0" err="1">
                  <a:solidFill>
                    <a:schemeClr val="tx1"/>
                  </a:solidFill>
                </a:rPr>
                <a:t>min_sup</a:t>
              </a:r>
              <a:r>
                <a:rPr lang="zh-CN" altLang="en-US" sz="1600" dirty="0">
                  <a:solidFill>
                    <a:schemeClr val="tx1"/>
                  </a:solidFill>
                </a:rPr>
                <a:t>控制生成的频繁项集的数量 ，使得增加的运行时间可接受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09748" y="3437279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直接连接符 21"/>
          <p:cNvCxnSpPr/>
          <p:nvPr/>
        </p:nvCxnSpPr>
        <p:spPr>
          <a:xfrm>
            <a:off x="1270149" y="3357379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1"/>
          <p:cNvCxnSpPr/>
          <p:nvPr/>
        </p:nvCxnSpPr>
        <p:spPr>
          <a:xfrm>
            <a:off x="1327572" y="2916596"/>
            <a:ext cx="732550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3421"/>
            <a:ext cx="2166564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实验结果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5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33283"/>
            <a:ext cx="1210588" cy="605635"/>
            <a:chOff x="7081222" y="1817121"/>
            <a:chExt cx="1210588" cy="605635"/>
          </a:xfrm>
        </p:grpSpPr>
        <p:sp>
          <p:nvSpPr>
            <p:cNvPr id="32" name="矩形 31"/>
            <p:cNvSpPr/>
            <p:nvPr/>
          </p:nvSpPr>
          <p:spPr>
            <a:xfrm>
              <a:off x="7081222" y="1817121"/>
              <a:ext cx="1031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4-1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数据集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081222" y="2114979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4-2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实验设定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894000" y="2549812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4-3 </a:t>
            </a:r>
            <a:r>
              <a:rPr kumimoji="1" lang="zh-CN" altLang="en-US" dirty="0">
                <a:solidFill>
                  <a:schemeClr val="bg1"/>
                </a:solidFill>
              </a:rPr>
              <a:t>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40030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实验结果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|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数据集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图片 2" descr="co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730" y="1184275"/>
            <a:ext cx="5083175" cy="33877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9839"/>
            <a:ext cx="106182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绪论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93996" y="1827508"/>
            <a:ext cx="1210588" cy="1189508"/>
            <a:chOff x="9140243" y="2570543"/>
            <a:chExt cx="1614119" cy="1586010"/>
          </a:xfrm>
        </p:grpSpPr>
        <p:sp>
          <p:nvSpPr>
            <p:cNvPr id="32" name="矩形 31"/>
            <p:cNvSpPr/>
            <p:nvPr/>
          </p:nvSpPr>
          <p:spPr>
            <a:xfrm>
              <a:off x="9140243" y="2570543"/>
              <a:ext cx="1614119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1-1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问题定义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2977549"/>
              <a:ext cx="1614119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1-2 </a:t>
              </a:r>
              <a:r>
                <a:rPr lang="zh-CN" altLang="en-US" dirty="0">
                  <a:solidFill>
                    <a:schemeClr val="bg1"/>
                  </a:solidFill>
                </a:rPr>
                <a:t>研究背景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3" y="3746184"/>
              <a:ext cx="2463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849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6894001" y="2434261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1-3 </a:t>
            </a:r>
            <a:r>
              <a:rPr lang="zh-CN" altLang="en-US" dirty="0">
                <a:solidFill>
                  <a:schemeClr val="bg1"/>
                </a:solidFill>
              </a:rPr>
              <a:t>研究现状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19482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数据集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115120" y="1273809"/>
          <a:ext cx="5679690" cy="271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969"/>
                <a:gridCol w="1058969"/>
                <a:gridCol w="795519"/>
                <a:gridCol w="821346"/>
                <a:gridCol w="813599"/>
                <a:gridCol w="1131288"/>
              </a:tblGrid>
              <a:tr h="38833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标签集合数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CAL500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音乐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yeast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corel5k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3175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delicious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15806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tmc2007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28596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1341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mediamill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视频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43907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40030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实验结果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|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数据集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1026160"/>
            <a:ext cx="5629275" cy="377888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箭头3"/>
          <p:cNvSpPr/>
          <p:nvPr/>
        </p:nvSpPr>
        <p:spPr bwMode="gray">
          <a:xfrm flipV="1">
            <a:off x="1501073" y="4186069"/>
            <a:ext cx="918416" cy="48743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箭头1"/>
          <p:cNvSpPr/>
          <p:nvPr/>
        </p:nvSpPr>
        <p:spPr bwMode="gray">
          <a:xfrm>
            <a:off x="1402422" y="3610148"/>
            <a:ext cx="1017067" cy="48743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2566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实验设定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0584" y="719979"/>
            <a:ext cx="7287506" cy="2459801"/>
            <a:chOff x="828641" y="1004716"/>
            <a:chExt cx="7287506" cy="2459801"/>
          </a:xfrm>
        </p:grpSpPr>
        <p:grpSp>
          <p:nvGrpSpPr>
            <p:cNvPr id="10" name="组合 9"/>
            <p:cNvGrpSpPr/>
            <p:nvPr/>
          </p:nvGrpSpPr>
          <p:grpSpPr>
            <a:xfrm>
              <a:off x="828641" y="1225614"/>
              <a:ext cx="1581810" cy="2132590"/>
              <a:chOff x="828641" y="1225614"/>
              <a:chExt cx="1581810" cy="213259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329929" y="1225614"/>
                <a:ext cx="1080522" cy="2132590"/>
                <a:chOff x="1329929" y="1225614"/>
                <a:chExt cx="1080522" cy="2132590"/>
              </a:xfrm>
            </p:grpSpPr>
            <p:sp>
              <p:nvSpPr>
                <p:cNvPr id="22" name="箭头3"/>
                <p:cNvSpPr/>
                <p:nvPr/>
              </p:nvSpPr>
              <p:spPr bwMode="gray">
                <a:xfrm flipV="1">
                  <a:off x="1329929" y="2217673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箭头3"/>
                <p:cNvSpPr/>
                <p:nvPr/>
              </p:nvSpPr>
              <p:spPr bwMode="gray">
                <a:xfrm flipV="1">
                  <a:off x="1329929" y="1352317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828641" y="1829348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基础算法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385827" y="1004716"/>
              <a:ext cx="5730320" cy="2459801"/>
              <a:chOff x="2305532" y="1004716"/>
              <a:chExt cx="5730320" cy="2459801"/>
            </a:xfrm>
          </p:grpSpPr>
          <p:sp>
            <p:nvSpPr>
              <p:cNvPr id="12" name="文本1"/>
              <p:cNvSpPr>
                <a:spLocks noChangeArrowheads="1"/>
              </p:cNvSpPr>
              <p:nvPr/>
            </p:nvSpPr>
            <p:spPr bwMode="gray">
              <a:xfrm>
                <a:off x="3602544" y="1028561"/>
                <a:ext cx="4433306" cy="581161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一阶方法，完全不考虑标签之间的关联信息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017068" cy="628852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标题1"/>
              <p:cNvSpPr>
                <a:spLocks noChangeArrowheads="1"/>
              </p:cNvSpPr>
              <p:nvPr/>
            </p:nvSpPr>
            <p:spPr bwMode="gray">
              <a:xfrm>
                <a:off x="2305532" y="2919966"/>
                <a:ext cx="1017070" cy="54455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C2AE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标题1"/>
              <p:cNvSpPr>
                <a:spLocks noChangeArrowheads="1"/>
              </p:cNvSpPr>
              <p:nvPr/>
            </p:nvSpPr>
            <p:spPr bwMode="gray">
              <a:xfrm>
                <a:off x="2311076" y="1994293"/>
                <a:ext cx="1017068" cy="64260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CPLST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1"/>
              <p:cNvSpPr>
                <a:spLocks noChangeArrowheads="1"/>
              </p:cNvSpPr>
              <p:nvPr/>
            </p:nvSpPr>
            <p:spPr bwMode="gray">
              <a:xfrm>
                <a:off x="3602545" y="2029904"/>
                <a:ext cx="4433306" cy="516901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高阶方法，使用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来将标签嵌入到隐空间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1"/>
              <p:cNvSpPr>
                <a:spLocks noChangeArrowheads="1"/>
              </p:cNvSpPr>
              <p:nvPr/>
            </p:nvSpPr>
            <p:spPr bwMode="gray">
              <a:xfrm>
                <a:off x="3602545" y="2929152"/>
                <a:ext cx="4433307" cy="516902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高阶方法，使用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AutoEncoder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来将标签嵌入到隐空间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804567" y="3652186"/>
            <a:ext cx="1124436" cy="112584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对比算法</a:t>
            </a:r>
            <a:endParaRPr lang="zh-CN" altLang="en-US" sz="19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标题1"/>
          <p:cNvSpPr>
            <a:spLocks noChangeArrowheads="1"/>
          </p:cNvSpPr>
          <p:nvPr/>
        </p:nvSpPr>
        <p:spPr bwMode="gray">
          <a:xfrm>
            <a:off x="2412394" y="3484440"/>
            <a:ext cx="1017068" cy="45951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ML-</a:t>
            </a:r>
            <a:r>
              <a:rPr lang="en-US" altLang="zh-CN" sz="1600" b="1" dirty="0" err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zh-CN" sz="16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1"/>
          <p:cNvSpPr>
            <a:spLocks noChangeArrowheads="1"/>
          </p:cNvSpPr>
          <p:nvPr/>
        </p:nvSpPr>
        <p:spPr bwMode="gray">
          <a:xfrm>
            <a:off x="2411871" y="4379479"/>
            <a:ext cx="1017068" cy="45951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LM-</a:t>
            </a:r>
            <a:r>
              <a:rPr lang="en-US" altLang="zh-CN" sz="1600" b="1" dirty="0" err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zh-CN" sz="16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1"/>
          <p:cNvSpPr>
            <a:spLocks noChangeArrowheads="1"/>
          </p:cNvSpPr>
          <p:nvPr/>
        </p:nvSpPr>
        <p:spPr bwMode="gray">
          <a:xfrm>
            <a:off x="3695936" y="3443582"/>
            <a:ext cx="4433307" cy="516902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一阶方法，使用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1"/>
          <p:cNvSpPr>
            <a:spLocks noChangeArrowheads="1"/>
          </p:cNvSpPr>
          <p:nvPr/>
        </p:nvSpPr>
        <p:spPr bwMode="gray">
          <a:xfrm>
            <a:off x="3699655" y="4331960"/>
            <a:ext cx="4433307" cy="516902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高阶方法，将标签与特征嵌入之后，再使用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2566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64018" y="2894210"/>
            <a:ext cx="500912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011453" y="1249519"/>
            <a:ext cx="4025453" cy="3289381"/>
            <a:chOff x="1894020" y="1196332"/>
            <a:chExt cx="4025453" cy="3289381"/>
          </a:xfrm>
        </p:grpSpPr>
        <p:sp>
          <p:nvSpPr>
            <p:cNvPr id="6" name="任意形状 5"/>
            <p:cNvSpPr/>
            <p:nvPr/>
          </p:nvSpPr>
          <p:spPr>
            <a:xfrm>
              <a:off x="2351258" y="1347567"/>
              <a:ext cx="3568215" cy="612005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dirty="0">
                  <a:solidFill>
                    <a:schemeClr val="accent1"/>
                  </a:solidFill>
                </a:rPr>
                <a:t>在数据集上算法的性能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894020" y="1196332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/>
            </a:p>
          </p:txBody>
        </p:sp>
        <p:sp>
          <p:nvSpPr>
            <p:cNvPr id="8" name="任意形状 7"/>
            <p:cNvSpPr/>
            <p:nvPr/>
          </p:nvSpPr>
          <p:spPr>
            <a:xfrm>
              <a:off x="2351258" y="2535020"/>
              <a:ext cx="3568215" cy="612005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accent1"/>
                  </a:solidFill>
                </a:rPr>
                <a:t>各阶频繁项集的贡献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94020" y="2383785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lvl="0"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2351258" y="3722473"/>
              <a:ext cx="3568215" cy="612004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accent1"/>
                  </a:solidFill>
                </a:rPr>
                <a:t>算法可扩展性分析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94020" y="3571238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lvl="0"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</p:grpSp>
      <p:sp>
        <p:nvSpPr>
          <p:cNvPr id="14" name="矩形标注 13"/>
          <p:cNvSpPr/>
          <p:nvPr/>
        </p:nvSpPr>
        <p:spPr>
          <a:xfrm>
            <a:off x="6494144" y="2155001"/>
            <a:ext cx="2300140" cy="1478415"/>
          </a:xfrm>
          <a:prstGeom prst="wedgeRectCallout">
            <a:avLst/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2800" b="1" dirty="0"/>
              <a:t>其他实验见论文第四章</a:t>
            </a:r>
            <a:endParaRPr kumimoji="1" lang="zh-CN" altLang="en-US" sz="2800" b="1" dirty="0"/>
          </a:p>
        </p:txBody>
      </p:sp>
    </p:spTree>
  </p:cSld>
  <p:clrMapOvr>
    <a:masterClrMapping/>
  </p:clrMapOvr>
  <p:transition spd="slow" advTm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700" y="382093"/>
            <a:ext cx="178904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P.32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4.2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5" y="1204521"/>
            <a:ext cx="6568677" cy="3761137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92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0615" y="966470"/>
            <a:ext cx="6923405" cy="3211195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0030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消融分析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92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969010"/>
            <a:ext cx="6729730" cy="3205480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0030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消融分析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92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796290"/>
            <a:ext cx="5187950" cy="3550285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05003" y="206685"/>
            <a:ext cx="357982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各阶频繁项集的贡献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699" y="382093"/>
            <a:ext cx="261031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P.33-34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图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4.1-4.3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140" y="903661"/>
            <a:ext cx="4640653" cy="14374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5" y="2335961"/>
            <a:ext cx="4642446" cy="1386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5" y="3701271"/>
            <a:ext cx="4642446" cy="14210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37200" y="1371600"/>
            <a:ext cx="3200400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实验方式：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使用一阶方法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BR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配合本文提出的算法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一阶关联信息：不使用频繁项集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二阶关联信息：使用大小为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的频繁项集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三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阶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关联信息：使用大小为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的频繁项集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</a:rPr>
              <a:t>更高阶关联信息：使用全部频繁项集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05003" y="206685"/>
            <a:ext cx="37112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算法的可扩展性分析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699" y="382093"/>
            <a:ext cx="261031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P.40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4.9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505" y="1441392"/>
            <a:ext cx="6858352" cy="2260716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7880" y="108585"/>
            <a:ext cx="4285615" cy="49256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3330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总结与展望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94000" y="2055872"/>
            <a:ext cx="851519" cy="598164"/>
            <a:chOff x="9140238" y="2649839"/>
            <a:chExt cx="1135358" cy="797551"/>
          </a:xfrm>
        </p:grpSpPr>
        <p:sp>
          <p:nvSpPr>
            <p:cNvPr id="32" name="矩形 31"/>
            <p:cNvSpPr/>
            <p:nvPr/>
          </p:nvSpPr>
          <p:spPr>
            <a:xfrm>
              <a:off x="9140243" y="2649839"/>
              <a:ext cx="113535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5-1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总结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38" y="3037021"/>
              <a:ext cx="113535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5-2 </a:t>
              </a:r>
              <a:r>
                <a:rPr lang="zh-CN" altLang="en-US" dirty="0">
                  <a:solidFill>
                    <a:schemeClr val="bg1"/>
                  </a:solidFill>
                </a:rPr>
                <a:t>展望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22717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总结与展望</a:t>
            </a:r>
            <a:r>
              <a:rPr lang="en-US" altLang="zh-CN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|</a:t>
            </a:r>
            <a:r>
              <a:rPr lang="zh-CN" altLang="en-US" sz="18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总结</a:t>
            </a:r>
            <a:endParaRPr lang="zh-CN" altLang="en-US" sz="1800" b="1" dirty="0">
              <a:solidFill>
                <a:srgbClr val="071F6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64725" y="1918096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88547"/>
            <a:ext cx="1217495" cy="236893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59367" y="1189973"/>
            <a:ext cx="5973579" cy="3366081"/>
            <a:chOff x="2109748" y="1006996"/>
            <a:chExt cx="5973579" cy="3366081"/>
          </a:xfrm>
        </p:grpSpPr>
        <p:sp>
          <p:nvSpPr>
            <p:cNvPr id="4" name="任意形状 3"/>
            <p:cNvSpPr/>
            <p:nvPr/>
          </p:nvSpPr>
          <p:spPr>
            <a:xfrm>
              <a:off x="2577647" y="1006996"/>
              <a:ext cx="5505680" cy="935800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本文提出标签的频繁共现是正相关的强烈信号，并引入频繁项集挖掘来高效地获得标签之间的共现信息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09748" y="1006997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形状 5"/>
            <p:cNvSpPr/>
            <p:nvPr/>
          </p:nvSpPr>
          <p:spPr>
            <a:xfrm rot="21600000">
              <a:off x="2577647" y="2222137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本文使用标签空间增强的方式来利用频繁项集中的信息。提出的算法是一种元级别的方法，可以与多数已有的多标签分类方法结合，以提升它们的分类性能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09748" y="2222138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 rot="21600000">
              <a:off x="2577647" y="3437278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chemeClr val="tx1"/>
                  </a:solidFill>
                </a:rPr>
                <a:t>本文通过实验验证的方式，验证了本文算法的有效性、合理性与可扩展性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09748" y="3437279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直接连接符 21"/>
          <p:cNvCxnSpPr/>
          <p:nvPr/>
        </p:nvCxnSpPr>
        <p:spPr>
          <a:xfrm>
            <a:off x="1270149" y="3357379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1"/>
          <p:cNvCxnSpPr/>
          <p:nvPr/>
        </p:nvCxnSpPr>
        <p:spPr>
          <a:xfrm>
            <a:off x="1327572" y="2916596"/>
            <a:ext cx="732550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75284" y="998984"/>
            <a:ext cx="6187936" cy="1905068"/>
            <a:chOff x="4238859" y="1324283"/>
            <a:chExt cx="8250581" cy="2540091"/>
          </a:xfrm>
        </p:grpSpPr>
        <p:sp>
          <p:nvSpPr>
            <p:cNvPr id="11" name="矩形 3"/>
            <p:cNvSpPr/>
            <p:nvPr/>
          </p:nvSpPr>
          <p:spPr>
            <a:xfrm>
              <a:off x="5026257" y="1858753"/>
              <a:ext cx="7463183" cy="1836423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2"/>
            <p:cNvSpPr/>
            <p:nvPr/>
          </p:nvSpPr>
          <p:spPr>
            <a:xfrm rot="17117050" flipH="1">
              <a:off x="5042291" y="2515071"/>
              <a:ext cx="1386578" cy="1312027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38859" y="1324283"/>
              <a:ext cx="2314575" cy="1370013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4415575" y="1784399"/>
              <a:ext cx="1760683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更好地利用频繁项集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6649022" y="2118767"/>
              <a:ext cx="5742542" cy="101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 algn="just">
                <a:lnSpc>
                  <a:spcPct val="125000"/>
                </a:lnSpc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虽然本文提出的算法效果不错，但目前的基于标签增强的方式相对朴素直接，也使得算法对噪声比较敏感。之后期望能探索更加好地利用频繁项集的方式。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6685" y="2830423"/>
            <a:ext cx="6440486" cy="1922836"/>
            <a:chOff x="1706779" y="3596733"/>
            <a:chExt cx="8587315" cy="2563781"/>
          </a:xfrm>
        </p:grpSpPr>
        <p:sp>
          <p:nvSpPr>
            <p:cNvPr id="19" name="矩形 3"/>
            <p:cNvSpPr/>
            <p:nvPr/>
          </p:nvSpPr>
          <p:spPr>
            <a:xfrm>
              <a:off x="2474753" y="4174210"/>
              <a:ext cx="7819341" cy="1819058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2"/>
            <p:cNvSpPr/>
            <p:nvPr/>
          </p:nvSpPr>
          <p:spPr>
            <a:xfrm rot="17117050" flipH="1">
              <a:off x="2486725" y="4791148"/>
              <a:ext cx="1408213" cy="1330520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706779" y="3596733"/>
              <a:ext cx="2314575" cy="1370012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1833508" y="4076553"/>
              <a:ext cx="1867972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针对特定任务进行优化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141446" y="4445300"/>
              <a:ext cx="5878956" cy="402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6188" y="177842"/>
            <a:ext cx="22717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总结与展望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展望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2587663" y="3448394"/>
            <a:ext cx="4306907" cy="12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25000"/>
              </a:lnSpc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设计的是一种通用的多标签分类算法，并未对任何特定任务进行优化。然而，在实际应用中，常常会对不同领域的任务进行针对性的优化。例如，针对图片数据使用卷积神经网络，针对文本数据使用循环神经网络等等。之后期望能探索针对特定任务的优化，以进一步提升模型性能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93717"/>
            <a:ext cx="5839485" cy="2787137"/>
            <a:chOff x="2458991" y="1211286"/>
            <a:chExt cx="5839485" cy="2787137"/>
          </a:xfrm>
        </p:grpSpPr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2328545" cy="283845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答辩时间：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2021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年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月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11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日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565614"/>
              <a:ext cx="5839485" cy="142240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答辩展示完毕</a:t>
              </a:r>
              <a:endParaRPr lang="en-US" altLang="zh-CN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  <a:p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211286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</a:rPr>
                <a:t>硕士毕业论文答辩</a:t>
              </a: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82034"/>
            <a:ext cx="5839485" cy="2799668"/>
            <a:chOff x="2458991" y="1199603"/>
            <a:chExt cx="5839485" cy="2799668"/>
          </a:xfrm>
        </p:grpSpPr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 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2504532" cy="284693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答辩人：汪克杰  胡津铭  赵帅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621634"/>
              <a:ext cx="5839485" cy="1423467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  <a:t>2020</a:t>
              </a: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年</a:t>
              </a:r>
              <a: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  <a:t>3</a:t>
              </a: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月</a:t>
              </a:r>
              <a:b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</a:b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硕士毕业论文答辩</a:t>
              </a:r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199603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0" name="组合 79"/>
          <p:cNvGrpSpPr/>
          <p:nvPr/>
        </p:nvGrpSpPr>
        <p:grpSpPr>
          <a:xfrm>
            <a:off x="504825" y="744855"/>
            <a:ext cx="8311515" cy="3857625"/>
            <a:chOff x="-978" y="1116"/>
            <a:chExt cx="16913" cy="6360"/>
          </a:xfrm>
        </p:grpSpPr>
        <p:sp>
          <p:nvSpPr>
            <p:cNvPr id="6" name="流程图: 磁盘 5"/>
            <p:cNvSpPr/>
            <p:nvPr/>
          </p:nvSpPr>
          <p:spPr>
            <a:xfrm>
              <a:off x="9920" y="2343"/>
              <a:ext cx="2265" cy="1353"/>
            </a:xfrm>
            <a:prstGeom prst="flowChartMagneticDisk">
              <a:avLst/>
            </a:prstGeom>
            <a:solidFill>
              <a:srgbClr val="FF86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服务库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-426" y="3170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服务分类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410" y="1116"/>
              <a:ext cx="6525" cy="30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40" y="1429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服务管理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-978" y="1116"/>
              <a:ext cx="10050" cy="6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-768" y="1322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</a:t>
              </a:r>
              <a:r>
                <a:rPr lang="zh-CN" altLang="en-US" dirty="0"/>
                <a:t>智能调用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921" y="3128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文本处理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583" y="2324"/>
              <a:ext cx="4267" cy="38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" y="2460"/>
              <a:ext cx="2186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语义理解</a:t>
              </a:r>
              <a:endParaRPr lang="zh-CN" altLang="en-US" dirty="0"/>
            </a:p>
          </p:txBody>
        </p:sp>
        <p:sp>
          <p:nvSpPr>
            <p:cNvPr id="18" name="流程图: 磁盘 17"/>
            <p:cNvSpPr/>
            <p:nvPr/>
          </p:nvSpPr>
          <p:spPr>
            <a:xfrm>
              <a:off x="13010" y="2343"/>
              <a:ext cx="2265" cy="1353"/>
            </a:xfrm>
            <a:prstGeom prst="flowChartMagneticDisk">
              <a:avLst/>
            </a:prstGeom>
            <a:solidFill>
              <a:srgbClr val="FF86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接口库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410" y="4454"/>
              <a:ext cx="6525" cy="30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740" y="4681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服务执行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7" y="5393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服务路由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901" y="5393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服务缓存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017" y="6404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负载均衡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2901" y="6404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服务日志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645" y="3166"/>
              <a:ext cx="1252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查询处理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956" y="4693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结果处理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449" y="2324"/>
              <a:ext cx="4027" cy="37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 flipH="1">
              <a:off x="5367" y="2434"/>
              <a:ext cx="2185" cy="50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/>
              <a:r>
                <a:rPr lang="zh-CN" altLang="en-US" dirty="0"/>
                <a:t>任务调度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-768" y="6526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权限设置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625" y="6520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算法接入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68" y="6520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反馈校验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688" y="6517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日志管理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75" y="3208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算法评估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-414" y="4069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接口分类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73" y="4055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数据收集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-395" y="4976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参数提取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75" y="4950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参数校验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46" y="4693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调用处理</a:t>
              </a:r>
              <a:endParaRPr lang="zh-CN" altLang="en-US" dirty="0"/>
            </a:p>
          </p:txBody>
        </p:sp>
        <p:cxnSp>
          <p:nvCxnSpPr>
            <p:cNvPr id="40" name="连接符: 肘形 39"/>
            <p:cNvCxnSpPr>
              <a:stCxn id="25" idx="3"/>
              <a:endCxn id="11" idx="1"/>
            </p:cNvCxnSpPr>
            <p:nvPr/>
          </p:nvCxnSpPr>
          <p:spPr>
            <a:xfrm flipV="1">
              <a:off x="7897" y="2628"/>
              <a:ext cx="1513" cy="1107"/>
            </a:xfrm>
            <a:prstGeom prst="bentConnector3">
              <a:avLst>
                <a:gd name="adj1" fmla="val 50033"/>
              </a:avLst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/>
            <p:cNvCxnSpPr>
              <a:stCxn id="38" idx="3"/>
              <a:endCxn id="19" idx="1"/>
            </p:cNvCxnSpPr>
            <p:nvPr/>
          </p:nvCxnSpPr>
          <p:spPr>
            <a:xfrm>
              <a:off x="7906" y="5262"/>
              <a:ext cx="1504" cy="704"/>
            </a:xfrm>
            <a:prstGeom prst="bentConnector3">
              <a:avLst>
                <a:gd name="adj1" fmla="val 50000"/>
              </a:avLst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807720"/>
            <a:ext cx="7773670" cy="35280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81010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问题定义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095" y="1475105"/>
            <a:ext cx="3164840" cy="2607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跨界服务平台是各类跨界服务集成的支撑系统，相比传统的服务集成，跨界服务融合需开展模式、生态、环境、质量、价值等多维深度融合，导致内部服务种类繁多、数量庞大，用户在进入系统后，面对如此数量的服务，很难快速检索到想要的服务，面向用户的服务检索以及如何提升用户体验成为问题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4670" y="1335405"/>
            <a:ext cx="3478530" cy="2886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借助人机对话的思想，本文在跨界服务平台中引入智能服务调用引擎，其核心是用户语义理解。用户进入平台以后，可以输入带有自己意图的语句，如“查询成都开往杭州的火车票”，智能服务调用引擎接受语句以后进行语义理解，识别并找出系统内部与之匹配的服务，从句子中提取参数完成调用返回结果，从而解决了用户检索服务困难的问题，简化了用户操作，提升了用户体验，让系统更加智能化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290195"/>
            <a:ext cx="8162290" cy="45631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4"/>
          <p:cNvSpPr/>
          <p:nvPr/>
        </p:nvSpPr>
        <p:spPr>
          <a:xfrm rot="21600000">
            <a:off x="1533651" y="2079434"/>
            <a:ext cx="6446557" cy="739720"/>
          </a:xfrm>
          <a:custGeom>
            <a:avLst/>
            <a:gdLst>
              <a:gd name="connsiteX0" fmla="*/ 0 w 6446557"/>
              <a:gd name="connsiteY0" fmla="*/ 0 h 739719"/>
              <a:gd name="connsiteX1" fmla="*/ 6076698 w 6446557"/>
              <a:gd name="connsiteY1" fmla="*/ 0 h 739719"/>
              <a:gd name="connsiteX2" fmla="*/ 6446557 w 6446557"/>
              <a:gd name="connsiteY2" fmla="*/ 369860 h 739719"/>
              <a:gd name="connsiteX3" fmla="*/ 6076698 w 6446557"/>
              <a:gd name="connsiteY3" fmla="*/ 739719 h 739719"/>
              <a:gd name="connsiteX4" fmla="*/ 0 w 6446557"/>
              <a:gd name="connsiteY4" fmla="*/ 739719 h 739719"/>
              <a:gd name="connsiteX5" fmla="*/ 0 w 6446557"/>
              <a:gd name="connsiteY5" fmla="*/ 0 h 73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6557" h="739719">
                <a:moveTo>
                  <a:pt x="6446557" y="739718"/>
                </a:moveTo>
                <a:lnTo>
                  <a:pt x="369859" y="739718"/>
                </a:lnTo>
                <a:lnTo>
                  <a:pt x="0" y="369859"/>
                </a:lnTo>
                <a:lnTo>
                  <a:pt x="369859" y="1"/>
                </a:lnTo>
                <a:lnTo>
                  <a:pt x="6446557" y="1"/>
                </a:lnTo>
                <a:lnTo>
                  <a:pt x="6446557" y="7397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1126" tIns="60961" rIns="113792" bIns="60960" numCol="1" spcCol="1270" anchor="ctr" anchorCtr="0">
            <a:noAutofit/>
          </a:bodyPr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/>
              <a:t>多意图的混合</a:t>
            </a:r>
            <a:endParaRPr lang="zh-CN" altLang="en-US" sz="1600" kern="1200" dirty="0"/>
          </a:p>
        </p:txBody>
      </p:sp>
      <p:sp>
        <p:nvSpPr>
          <p:cNvPr id="3" name="任意形状 14"/>
          <p:cNvSpPr/>
          <p:nvPr/>
        </p:nvSpPr>
        <p:spPr>
          <a:xfrm rot="21600000">
            <a:off x="1533651" y="1154239"/>
            <a:ext cx="6446557" cy="739720"/>
          </a:xfrm>
          <a:custGeom>
            <a:avLst/>
            <a:gdLst>
              <a:gd name="connsiteX0" fmla="*/ 0 w 6446557"/>
              <a:gd name="connsiteY0" fmla="*/ 0 h 739719"/>
              <a:gd name="connsiteX1" fmla="*/ 6076698 w 6446557"/>
              <a:gd name="connsiteY1" fmla="*/ 0 h 739719"/>
              <a:gd name="connsiteX2" fmla="*/ 6446557 w 6446557"/>
              <a:gd name="connsiteY2" fmla="*/ 369860 h 739719"/>
              <a:gd name="connsiteX3" fmla="*/ 6076698 w 6446557"/>
              <a:gd name="connsiteY3" fmla="*/ 739719 h 739719"/>
              <a:gd name="connsiteX4" fmla="*/ 0 w 6446557"/>
              <a:gd name="connsiteY4" fmla="*/ 739719 h 739719"/>
              <a:gd name="connsiteX5" fmla="*/ 0 w 6446557"/>
              <a:gd name="connsiteY5" fmla="*/ 0 h 73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6557" h="739719">
                <a:moveTo>
                  <a:pt x="6446557" y="739718"/>
                </a:moveTo>
                <a:lnTo>
                  <a:pt x="369859" y="739718"/>
                </a:lnTo>
                <a:lnTo>
                  <a:pt x="0" y="369859"/>
                </a:lnTo>
                <a:lnTo>
                  <a:pt x="369859" y="1"/>
                </a:lnTo>
                <a:lnTo>
                  <a:pt x="6446557" y="1"/>
                </a:lnTo>
                <a:lnTo>
                  <a:pt x="6446557" y="7397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1126" tIns="60961" rIns="113792" bIns="609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/>
              <a:t>意图的隐含性</a:t>
            </a:r>
            <a:endParaRPr lang="zh-CN" altLang="en-US" sz="1600" kern="1200" dirty="0"/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问题难点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63791" y="1154696"/>
            <a:ext cx="6816417" cy="2589018"/>
            <a:chOff x="1303093" y="1003970"/>
            <a:chExt cx="6816417" cy="2589018"/>
          </a:xfrm>
        </p:grpSpPr>
        <p:sp>
          <p:nvSpPr>
            <p:cNvPr id="14" name="椭圆 13"/>
            <p:cNvSpPr/>
            <p:nvPr/>
          </p:nvSpPr>
          <p:spPr>
            <a:xfrm>
              <a:off x="1303093" y="192862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形状 14"/>
            <p:cNvSpPr/>
            <p:nvPr/>
          </p:nvSpPr>
          <p:spPr>
            <a:xfrm rot="21600000">
              <a:off x="1672953" y="2853268"/>
              <a:ext cx="6446557" cy="739720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1" rIns="113792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/>
                <a:t>用户表达的不规范性</a:t>
              </a:r>
              <a:endParaRPr lang="zh-CN" altLang="en-US" sz="1600" kern="1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03093" y="2853269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椭圆 11"/>
            <p:cNvSpPr/>
            <p:nvPr/>
          </p:nvSpPr>
          <p:spPr>
            <a:xfrm>
              <a:off x="1303093" y="100397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7" name="文本框 16"/>
          <p:cNvSpPr txBox="1"/>
          <p:nvPr/>
        </p:nvSpPr>
        <p:spPr>
          <a:xfrm>
            <a:off x="2043123" y="4258007"/>
            <a:ext cx="5057795" cy="452945"/>
          </a:xfrm>
          <a:prstGeom prst="rect">
            <a:avLst/>
          </a:prstGeom>
          <a:noFill/>
          <a:ln w="12700"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利用标签之间潜在的关联信息辅助学习过程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895,&quot;width&quot;:10350}"/>
</p:tagLst>
</file>

<file path=ppt/tags/tag2.xml><?xml version="1.0" encoding="utf-8"?>
<p:tagLst xmlns:p="http://schemas.openxmlformats.org/presentationml/2006/main">
  <p:tag name="KSO_WM_UNIT_PLACING_PICTURE_USER_VIEWPORT" val="{&quot;height&quot;:12000,&quot;width&quot;:9945}"/>
</p:tagLst>
</file>

<file path=ppt/tags/tag3.xml><?xml version="1.0" encoding="utf-8"?>
<p:tagLst xmlns:p="http://schemas.openxmlformats.org/presentationml/2006/main">
  <p:tag name="KSO_WM_UNIT_PLACING_PICTURE_USER_VIEWPORT" val="{&quot;height&quot;:7875,&quot;width&quot;:16980}"/>
</p:tagLst>
</file>

<file path=ppt/tags/tag4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0</TotalTime>
  <Words>2795</Words>
  <Application>WPS 演示</Application>
  <PresentationFormat>全屏显示(16:9)</PresentationFormat>
  <Paragraphs>659</Paragraphs>
  <Slides>44</Slides>
  <Notes>29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Calibri</vt:lpstr>
      <vt:lpstr>Calibri</vt:lpstr>
      <vt:lpstr>Arial Unicode MS</vt:lpstr>
      <vt:lpstr>Arial</vt:lpstr>
      <vt:lpstr>Arial Narrow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creator>www.tukuppt.com</dc:creator>
  <cp:keywords>tukuppt</cp:keywords>
  <dc:subject>熊猫办公</dc:subject>
  <cp:category>tukuppt</cp:category>
  <cp:lastModifiedBy>Administrator</cp:lastModifiedBy>
  <cp:revision>1550</cp:revision>
  <dcterms:created xsi:type="dcterms:W3CDTF">2014-06-03T07:56:00Z</dcterms:created>
  <dcterms:modified xsi:type="dcterms:W3CDTF">2021-03-06T09:40:19Z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