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media/image10.svg" ContentType="image/svg+xml"/>
  <Override PartName="/ppt/media/image12.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handoutMasterIdLst>
    <p:handoutMasterId r:id="rId65"/>
  </p:handoutMasterIdLst>
  <p:sldIdLst>
    <p:sldId id="256" r:id="rId3"/>
    <p:sldId id="550" r:id="rId5"/>
    <p:sldId id="343" r:id="rId6"/>
    <p:sldId id="447" r:id="rId7"/>
    <p:sldId id="257" r:id="rId8"/>
    <p:sldId id="345" r:id="rId9"/>
    <p:sldId id="363" r:id="rId10"/>
    <p:sldId id="365" r:id="rId11"/>
    <p:sldId id="364" r:id="rId12"/>
    <p:sldId id="450" r:id="rId13"/>
    <p:sldId id="373" r:id="rId14"/>
    <p:sldId id="381" r:id="rId15"/>
    <p:sldId id="438" r:id="rId16"/>
    <p:sldId id="397" r:id="rId17"/>
    <p:sldId id="369" r:id="rId18"/>
    <p:sldId id="399" r:id="rId19"/>
    <p:sldId id="400" r:id="rId20"/>
    <p:sldId id="443" r:id="rId21"/>
    <p:sldId id="499" r:id="rId22"/>
    <p:sldId id="404" r:id="rId23"/>
    <p:sldId id="553" r:id="rId24"/>
    <p:sldId id="401" r:id="rId25"/>
    <p:sldId id="554" r:id="rId26"/>
    <p:sldId id="444" r:id="rId27"/>
    <p:sldId id="402" r:id="rId28"/>
    <p:sldId id="555" r:id="rId29"/>
    <p:sldId id="556" r:id="rId30"/>
    <p:sldId id="403" r:id="rId31"/>
    <p:sldId id="378" r:id="rId32"/>
    <p:sldId id="551" r:id="rId33"/>
    <p:sldId id="385" r:id="rId34"/>
    <p:sldId id="368" r:id="rId35"/>
    <p:sldId id="333" r:id="rId36"/>
    <p:sldId id="367" r:id="rId37"/>
    <p:sldId id="557" r:id="rId38"/>
    <p:sldId id="560" r:id="rId39"/>
    <p:sldId id="558" r:id="rId40"/>
    <p:sldId id="453" r:id="rId41"/>
    <p:sldId id="559" r:id="rId42"/>
    <p:sldId id="451" r:id="rId43"/>
    <p:sldId id="452" r:id="rId44"/>
    <p:sldId id="336" r:id="rId45"/>
    <p:sldId id="316" r:id="rId46"/>
    <p:sldId id="318" r:id="rId47"/>
    <p:sldId id="323" r:id="rId48"/>
    <p:sldId id="455" r:id="rId49"/>
    <p:sldId id="295" r:id="rId50"/>
    <p:sldId id="398" r:id="rId51"/>
    <p:sldId id="273" r:id="rId52"/>
    <p:sldId id="538" r:id="rId53"/>
    <p:sldId id="539" r:id="rId54"/>
    <p:sldId id="540" r:id="rId55"/>
    <p:sldId id="541" r:id="rId56"/>
    <p:sldId id="542" r:id="rId57"/>
    <p:sldId id="543" r:id="rId58"/>
    <p:sldId id="544" r:id="rId59"/>
    <p:sldId id="545" r:id="rId60"/>
    <p:sldId id="546" r:id="rId61"/>
    <p:sldId id="547" r:id="rId62"/>
    <p:sldId id="548" r:id="rId63"/>
    <p:sldId id="549" r:id="rId64"/>
  </p:sldIdLst>
  <p:sldSz cx="9144000" cy="6858000" type="screen4x3"/>
  <p:notesSz cx="6887845" cy="10018395"/>
  <p:custDataLst>
    <p:tags r:id="rId70"/>
  </p:custDataLst>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1" userDrawn="1">
          <p15:clr>
            <a:srgbClr val="A4A3A4"/>
          </p15:clr>
        </p15:guide>
        <p15:guide id="2" pos="292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y y" initials="hy" lastIdx="9"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5050"/>
    <a:srgbClr val="FFCCCC"/>
    <a:srgbClr val="FF8383"/>
    <a:srgbClr val="FFCDCD"/>
    <a:srgbClr val="FFCF01"/>
    <a:srgbClr val="FF6767"/>
    <a:srgbClr val="FF2A2A"/>
    <a:srgbClr val="FF9898"/>
    <a:srgbClr val="FF9393"/>
    <a:srgbClr val="FFA4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5850" autoAdjust="0"/>
    <p:restoredTop sz="78835" autoAdjust="0"/>
  </p:normalViewPr>
  <p:slideViewPr>
    <p:cSldViewPr showGuides="1">
      <p:cViewPr varScale="1">
        <p:scale>
          <a:sx n="85" d="100"/>
          <a:sy n="85" d="100"/>
        </p:scale>
        <p:origin x="1104" y="84"/>
      </p:cViewPr>
      <p:guideLst>
        <p:guide orient="horz" pos="2161"/>
        <p:guide pos="2924"/>
      </p:guideLst>
    </p:cSldViewPr>
  </p:slideViewPr>
  <p:outlineViewPr>
    <p:cViewPr>
      <p:scale>
        <a:sx n="33" d="100"/>
        <a:sy n="33" d="100"/>
      </p:scale>
      <p:origin x="0" y="102624"/>
    </p:cViewPr>
  </p:outlin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0" Type="http://schemas.openxmlformats.org/officeDocument/2006/relationships/tags" Target="tags/tag21.xml"/><Relationship Id="rId7" Type="http://schemas.openxmlformats.org/officeDocument/2006/relationships/slide" Target="slides/slide4.xml"/><Relationship Id="rId69" Type="http://schemas.openxmlformats.org/officeDocument/2006/relationships/commentAuthors" Target="commentAuthors.xml"/><Relationship Id="rId68" Type="http://schemas.openxmlformats.org/officeDocument/2006/relationships/tableStyles" Target="tableStyles.xml"/><Relationship Id="rId67" Type="http://schemas.openxmlformats.org/officeDocument/2006/relationships/viewProps" Target="viewProps.xml"/><Relationship Id="rId66" Type="http://schemas.openxmlformats.org/officeDocument/2006/relationships/presProps" Target="presProps.xml"/><Relationship Id="rId65" Type="http://schemas.openxmlformats.org/officeDocument/2006/relationships/handoutMaster" Target="handoutMasters/handoutMaster1.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2984500" cy="501650"/>
          </a:xfrm>
          <a:prstGeom prst="rect">
            <a:avLst/>
          </a:prstGeom>
          <a:noFill/>
          <a:ln w="9525">
            <a:noFill/>
            <a:miter lim="800000"/>
          </a:ln>
          <a:effectLst/>
        </p:spPr>
        <p:txBody>
          <a:bodyPr vert="horz" wrap="square" lIns="92528" tIns="46264" rIns="92528" bIns="46264" numCol="1" anchor="t" anchorCtr="0" compatLnSpc="1"/>
          <a:lstStyle>
            <a:lvl1pPr algn="l" eaLnBrk="1" hangingPunct="1">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5779" name="Rectangle 3"/>
          <p:cNvSpPr>
            <a:spLocks noGrp="1" noChangeArrowheads="1"/>
          </p:cNvSpPr>
          <p:nvPr>
            <p:ph type="dt" sz="quarter" idx="1"/>
          </p:nvPr>
        </p:nvSpPr>
        <p:spPr bwMode="auto">
          <a:xfrm>
            <a:off x="3902075" y="0"/>
            <a:ext cx="2984500" cy="501650"/>
          </a:xfrm>
          <a:prstGeom prst="rect">
            <a:avLst/>
          </a:prstGeom>
          <a:noFill/>
          <a:ln w="9525">
            <a:noFill/>
            <a:miter lim="800000"/>
          </a:ln>
          <a:effectLst/>
        </p:spPr>
        <p:txBody>
          <a:bodyPr vert="horz" wrap="square" lIns="92528" tIns="46264" rIns="92528" bIns="46264" numCol="1" anchor="t" anchorCtr="0" compatLnSpc="1"/>
          <a:lstStyle>
            <a:lvl1pPr algn="r" eaLnBrk="1" hangingPunct="1">
              <a:defRPr sz="1200">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5780" name="Rectangle 4"/>
          <p:cNvSpPr>
            <a:spLocks noGrp="1" noChangeArrowheads="1"/>
          </p:cNvSpPr>
          <p:nvPr>
            <p:ph type="ftr" sz="quarter" idx="2"/>
          </p:nvPr>
        </p:nvSpPr>
        <p:spPr bwMode="auto">
          <a:xfrm>
            <a:off x="0" y="9515475"/>
            <a:ext cx="2984500" cy="501650"/>
          </a:xfrm>
          <a:prstGeom prst="rect">
            <a:avLst/>
          </a:prstGeom>
          <a:noFill/>
          <a:ln w="9525">
            <a:noFill/>
            <a:miter lim="800000"/>
          </a:ln>
          <a:effectLst/>
        </p:spPr>
        <p:txBody>
          <a:bodyPr vert="horz" wrap="square" lIns="92528" tIns="46264" rIns="92528" bIns="46264" numCol="1" anchor="b" anchorCtr="0" compatLnSpc="1"/>
          <a:lstStyle>
            <a:lvl1pPr algn="l" eaLnBrk="1" hangingPunct="1">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5781" name="Rectangle 5"/>
          <p:cNvSpPr>
            <a:spLocks noGrp="1" noChangeArrowheads="1"/>
          </p:cNvSpPr>
          <p:nvPr>
            <p:ph type="sldNum" sz="quarter" idx="3"/>
          </p:nvPr>
        </p:nvSpPr>
        <p:spPr bwMode="auto">
          <a:xfrm>
            <a:off x="3902075" y="9515475"/>
            <a:ext cx="2984500" cy="501650"/>
          </a:xfrm>
          <a:prstGeom prst="rect">
            <a:avLst/>
          </a:prstGeom>
          <a:noFill/>
          <a:ln w="9525">
            <a:noFill/>
            <a:miter lim="800000"/>
          </a:ln>
          <a:effectLst/>
        </p:spPr>
        <p:txBody>
          <a:bodyPr vert="horz" wrap="square" lIns="92528" tIns="46264" rIns="92528" bIns="46264" numCol="1" anchor="b" anchorCtr="0" compatLnSpc="1"/>
          <a:lstStyle/>
          <a:p>
            <a:pPr lvl="0" algn="r" eaLnBrk="1" hangingPunct="1">
              <a:buNone/>
            </a:pPr>
            <a:fld id="{9A0DB2DC-4C9A-4742-B13C-FB6460FD3503}" type="slidenum">
              <a:rPr lang="en-US" altLang="zh-CN" sz="1200" dirty="0">
                <a:latin typeface="Arial" panose="020B0604020202020204" pitchFamily="34" charset="0"/>
              </a:rPr>
            </a:fld>
            <a:endParaRPr lang="en-US" altLang="zh-CN" sz="1200" dirty="0">
              <a:latin typeface="Arial" panose="020B0604020202020204"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2984500" cy="501650"/>
          </a:xfrm>
          <a:prstGeom prst="rect">
            <a:avLst/>
          </a:prstGeom>
          <a:noFill/>
          <a:ln w="9525">
            <a:noFill/>
            <a:miter lim="800000"/>
          </a:ln>
          <a:effectLst/>
        </p:spPr>
        <p:txBody>
          <a:bodyPr vert="horz" wrap="square" lIns="92528" tIns="46264" rIns="92528" bIns="46264" numCol="1" anchor="t" anchorCtr="0" compatLnSpc="1"/>
          <a:lstStyle>
            <a:lvl1pPr algn="l" eaLnBrk="1" hangingPunct="1">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699" name="Rectangle 3"/>
          <p:cNvSpPr>
            <a:spLocks noGrp="1" noChangeArrowheads="1"/>
          </p:cNvSpPr>
          <p:nvPr>
            <p:ph type="dt" idx="1"/>
          </p:nvPr>
        </p:nvSpPr>
        <p:spPr bwMode="auto">
          <a:xfrm>
            <a:off x="3902075" y="0"/>
            <a:ext cx="2984500" cy="501650"/>
          </a:xfrm>
          <a:prstGeom prst="rect">
            <a:avLst/>
          </a:prstGeom>
          <a:noFill/>
          <a:ln w="9525">
            <a:noFill/>
            <a:miter lim="800000"/>
          </a:ln>
          <a:effectLst/>
        </p:spPr>
        <p:txBody>
          <a:bodyPr vert="horz" wrap="square" lIns="92528" tIns="46264" rIns="92528" bIns="46264" numCol="1" anchor="t" anchorCtr="0" compatLnSpc="1"/>
          <a:lstStyle>
            <a:lvl1pPr algn="r" eaLnBrk="1" hangingPunct="1">
              <a:defRPr sz="1200">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6" name="Rectangle 4"/>
          <p:cNvSpPr>
            <a:spLocks noGrp="1" noRot="1" noChangeAspect="1" noTextEdit="1"/>
          </p:cNvSpPr>
          <p:nvPr>
            <p:ph type="sldImg" idx="2"/>
          </p:nvPr>
        </p:nvSpPr>
        <p:spPr>
          <a:xfrm>
            <a:off x="938213" y="750888"/>
            <a:ext cx="5013325" cy="3759200"/>
          </a:xfrm>
          <a:prstGeom prst="rect">
            <a:avLst/>
          </a:prstGeom>
          <a:noFill/>
          <a:ln w="9525" cap="flat" cmpd="sng">
            <a:solidFill>
              <a:srgbClr val="000000"/>
            </a:solidFill>
            <a:prstDash val="solid"/>
            <a:miter/>
            <a:headEnd type="none" w="med" len="med"/>
            <a:tailEnd type="none" w="med" len="med"/>
          </a:ln>
        </p:spPr>
      </p:sp>
      <p:sp>
        <p:nvSpPr>
          <p:cNvPr id="29701" name="Rectangle 5"/>
          <p:cNvSpPr>
            <a:spLocks noGrp="1" noChangeArrowheads="1"/>
          </p:cNvSpPr>
          <p:nvPr>
            <p:ph type="body" sz="quarter" idx="3"/>
          </p:nvPr>
        </p:nvSpPr>
        <p:spPr bwMode="auto">
          <a:xfrm>
            <a:off x="688975" y="4759325"/>
            <a:ext cx="5510213" cy="4508500"/>
          </a:xfrm>
          <a:prstGeom prst="rect">
            <a:avLst/>
          </a:prstGeom>
          <a:noFill/>
          <a:ln w="9525">
            <a:noFill/>
            <a:miter lim="800000"/>
          </a:ln>
          <a:effectLst/>
        </p:spPr>
        <p:txBody>
          <a:bodyPr vert="horz" wrap="square" lIns="92528" tIns="46264" rIns="92528" bIns="46264"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702" name="Rectangle 6"/>
          <p:cNvSpPr>
            <a:spLocks noGrp="1" noChangeArrowheads="1"/>
          </p:cNvSpPr>
          <p:nvPr>
            <p:ph type="ftr" sz="quarter" idx="4"/>
          </p:nvPr>
        </p:nvSpPr>
        <p:spPr bwMode="auto">
          <a:xfrm>
            <a:off x="0" y="9515475"/>
            <a:ext cx="2984500" cy="501650"/>
          </a:xfrm>
          <a:prstGeom prst="rect">
            <a:avLst/>
          </a:prstGeom>
          <a:noFill/>
          <a:ln w="9525">
            <a:noFill/>
            <a:miter lim="800000"/>
          </a:ln>
          <a:effectLst/>
        </p:spPr>
        <p:txBody>
          <a:bodyPr vert="horz" wrap="square" lIns="92528" tIns="46264" rIns="92528" bIns="46264" numCol="1" anchor="b" anchorCtr="0" compatLnSpc="1"/>
          <a:lstStyle>
            <a:lvl1pPr algn="l" eaLnBrk="1" hangingPunct="1">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703" name="Rectangle 7"/>
          <p:cNvSpPr>
            <a:spLocks noGrp="1" noChangeArrowheads="1"/>
          </p:cNvSpPr>
          <p:nvPr>
            <p:ph type="sldNum" sz="quarter" idx="5"/>
          </p:nvPr>
        </p:nvSpPr>
        <p:spPr bwMode="auto">
          <a:xfrm>
            <a:off x="3902075" y="9515475"/>
            <a:ext cx="2984500" cy="501650"/>
          </a:xfrm>
          <a:prstGeom prst="rect">
            <a:avLst/>
          </a:prstGeom>
          <a:noFill/>
          <a:ln w="9525">
            <a:noFill/>
            <a:miter lim="800000"/>
          </a:ln>
          <a:effectLst/>
        </p:spPr>
        <p:txBody>
          <a:bodyPr vert="horz" wrap="square" lIns="92528" tIns="46264" rIns="92528" bIns="46264" numCol="1" anchor="b" anchorCtr="0" compatLnSpc="1"/>
          <a:lstStyle/>
          <a:p>
            <a:pPr lvl="0" algn="r" eaLnBrk="1" hangingPunct="1">
              <a:buNone/>
            </a:pPr>
            <a:fld id="{9A0DB2DC-4C9A-4742-B13C-FB6460FD3503}" type="slidenum">
              <a:rPr lang="en-US" altLang="zh-CN" sz="1200" dirty="0">
                <a:latin typeface="Arial" panose="020B0604020202020204" pitchFamily="34" charset="0"/>
              </a:rPr>
            </a:fld>
            <a:endParaRPr lang="en-US" altLang="zh-CN" sz="1200" dirty="0">
              <a:latin typeface="Arial" panose="020B0604020202020204" pitchFamily="34"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txBox="1">
            <a:spLocks noGrp="1"/>
          </p:cNvSpPr>
          <p:nvPr>
            <p:ph type="sldNum" sz="quarter"/>
          </p:nvPr>
        </p:nvSpPr>
        <p:spPr>
          <a:xfrm>
            <a:off x="3902075" y="9515475"/>
            <a:ext cx="2984500" cy="501650"/>
          </a:xfrm>
          <a:prstGeom prst="rect">
            <a:avLst/>
          </a:prstGeom>
          <a:noFill/>
          <a:ln w="9525">
            <a:noFill/>
          </a:ln>
        </p:spPr>
        <p:txBody>
          <a:bodyPr lIns="92528" tIns="46264" rIns="92528" bIns="46264" anchor="b" anchorCtr="0"/>
          <a:lstStyle/>
          <a:p>
            <a:pPr lvl="0" algn="r" eaLnBrk="1" hangingPunct="1"/>
            <a:fld id="{9A0DB2DC-4C9A-4742-B13C-FB6460FD3503}" type="slidenum">
              <a:rPr lang="en-US" altLang="zh-CN" sz="1200" dirty="0">
                <a:latin typeface="Arial" panose="020B0604020202020204" pitchFamily="34" charset="0"/>
              </a:rPr>
            </a:fld>
            <a:endParaRPr lang="en-US" altLang="zh-CN" sz="1200" dirty="0">
              <a:latin typeface="Arial" panose="020B0604020202020204" pitchFamily="34" charset="0"/>
            </a:endParaRPr>
          </a:p>
        </p:txBody>
      </p:sp>
      <p:sp>
        <p:nvSpPr>
          <p:cNvPr id="6147" name="Rectangle 2"/>
          <p:cNvSpPr>
            <a:spLocks noGrp="1" noRot="1" noChangeAspect="1" noTextEdit="1"/>
          </p:cNvSpPr>
          <p:nvPr>
            <p:ph type="sldImg"/>
          </p:nvPr>
        </p:nvSpPr>
        <p:spPr/>
      </p:sp>
      <p:sp>
        <p:nvSpPr>
          <p:cNvPr id="6148" name="Rectangle 3"/>
          <p:cNvSpPr>
            <a:spLocks noGrp="1"/>
          </p:cNvSpPr>
          <p:nvPr>
            <p:ph type="body" idx="1"/>
          </p:nvPr>
        </p:nvSpPr>
        <p:spPr/>
        <p:txBody>
          <a:bodyPr wrap="square" lIns="92528" tIns="46264" rIns="92528" bIns="46264" anchor="t" anchorCtr="0"/>
          <a:lstStyle/>
          <a:p>
            <a:pPr lvl="0" eaLnBrk="1" hangingPunct="1"/>
            <a:endParaRPr lang="zh-CN"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txBox="1">
            <a:spLocks noGrp="1"/>
          </p:cNvSpPr>
          <p:nvPr>
            <p:ph type="sldNum" sz="quarter"/>
          </p:nvPr>
        </p:nvSpPr>
        <p:spPr>
          <a:xfrm>
            <a:off x="3902075" y="9515475"/>
            <a:ext cx="2984500" cy="501650"/>
          </a:xfrm>
          <a:prstGeom prst="rect">
            <a:avLst/>
          </a:prstGeom>
          <a:noFill/>
          <a:ln w="9525">
            <a:noFill/>
          </a:ln>
        </p:spPr>
        <p:txBody>
          <a:bodyPr lIns="92528" tIns="46264" rIns="92528" bIns="46264" anchor="b" anchorCtr="0"/>
          <a:lstStyle/>
          <a:p>
            <a:pPr lvl="0" algn="r" eaLnBrk="1" hangingPunct="1"/>
            <a:fld id="{9A0DB2DC-4C9A-4742-B13C-FB6460FD3503}" type="slidenum">
              <a:rPr lang="en-US" altLang="zh-CN" sz="1200" dirty="0">
                <a:latin typeface="Arial" panose="020B0604020202020204" pitchFamily="34" charset="0"/>
              </a:rPr>
            </a:fld>
            <a:endParaRPr lang="en-US" altLang="zh-CN" sz="1200" dirty="0">
              <a:latin typeface="Arial" panose="020B0604020202020204" pitchFamily="34" charset="0"/>
            </a:endParaRPr>
          </a:p>
        </p:txBody>
      </p:sp>
      <p:sp>
        <p:nvSpPr>
          <p:cNvPr id="40963" name="Rectangle 2"/>
          <p:cNvSpPr>
            <a:spLocks noGrp="1" noRot="1" noChangeAspect="1" noTextEdit="1"/>
          </p:cNvSpPr>
          <p:nvPr>
            <p:ph type="sldImg"/>
          </p:nvPr>
        </p:nvSpPr>
        <p:spPr/>
      </p:sp>
      <p:sp>
        <p:nvSpPr>
          <p:cNvPr id="40964" name="Rectangle 3"/>
          <p:cNvSpPr>
            <a:spLocks noGrp="1"/>
          </p:cNvSpPr>
          <p:nvPr>
            <p:ph type="body" idx="1"/>
          </p:nvPr>
        </p:nvSpPr>
        <p:spPr/>
        <p:txBody>
          <a:bodyPr wrap="square" lIns="92528" tIns="46264" rIns="92528" bIns="46264" anchor="t" anchorCtr="0"/>
          <a:lstStyle/>
          <a:p>
            <a:pPr lvl="0" eaLnBrk="1" hangingPunct="1"/>
            <a:r>
              <a:rPr lang="zh-CN" altLang="en-US" dirty="0"/>
              <a:t>图中展示了生成不同目标代码的编译器架构。</a:t>
            </a:r>
            <a:endParaRPr lang="en-US" altLang="zh-CN" dirty="0"/>
          </a:p>
          <a:p>
            <a:pPr lvl="0" eaLnBrk="1" hangingPunct="1"/>
            <a:r>
              <a:rPr lang="zh-CN" altLang="en-US" dirty="0"/>
              <a:t>生成</a:t>
            </a:r>
            <a:r>
              <a:rPr lang="en-US" altLang="zh-CN" dirty="0"/>
              <a:t>PCODE</a:t>
            </a:r>
            <a:r>
              <a:rPr lang="zh-CN" altLang="en-US" dirty="0"/>
              <a:t>代码：从语义分析直接生成，再用虚拟机解释执行。虚拟机部分也需要自己编写</a:t>
            </a:r>
            <a:endParaRPr lang="en-US" altLang="zh-CN" dirty="0"/>
          </a:p>
          <a:p>
            <a:pPr lvl="0" eaLnBrk="1" hangingPunct="1"/>
            <a:r>
              <a:rPr lang="zh-CN" altLang="en-US" dirty="0"/>
              <a:t>生成</a:t>
            </a:r>
            <a:r>
              <a:rPr lang="en-US" altLang="zh-CN" dirty="0"/>
              <a:t>MIPS</a:t>
            </a:r>
            <a:r>
              <a:rPr lang="zh-CN" altLang="en-US" dirty="0"/>
              <a:t>汇编：从语义分析生成中间代码，从中间代码生成</a:t>
            </a:r>
            <a:r>
              <a:rPr lang="en-US" altLang="zh-CN" dirty="0"/>
              <a:t>MIPS</a:t>
            </a:r>
            <a:r>
              <a:rPr lang="zh-CN" altLang="en-US" dirty="0"/>
              <a:t>汇编，在</a:t>
            </a:r>
            <a:r>
              <a:rPr lang="en-US" altLang="zh-CN" dirty="0"/>
              <a:t>Mars</a:t>
            </a:r>
            <a:r>
              <a:rPr lang="zh-CN" altLang="en-US" dirty="0"/>
              <a:t>上运行。代码生成时合理利用临时寄存器（临时寄存器池），能生成较高质量的目标代码。先做好目标代码生成，再回头做中间代码上的优化。中间代码可以是自己定义的四元式，也可以用</a:t>
            </a:r>
            <a:r>
              <a:rPr lang="en-US" altLang="zh-CN" dirty="0"/>
              <a:t>LLVM IR</a:t>
            </a:r>
            <a:r>
              <a:rPr lang="zh-CN" altLang="en-US" dirty="0"/>
              <a:t>作为中间代码。</a:t>
            </a:r>
            <a:endParaRPr lang="en-US" altLang="zh-CN" dirty="0"/>
          </a:p>
          <a:p>
            <a:pPr lvl="0" eaLnBrk="1" hangingPunct="1"/>
            <a:r>
              <a:rPr lang="zh-CN" altLang="en-US" dirty="0"/>
              <a:t>生成</a:t>
            </a:r>
            <a:r>
              <a:rPr lang="en-US" altLang="zh-CN" dirty="0"/>
              <a:t>LLVM IR</a:t>
            </a:r>
            <a:r>
              <a:rPr lang="zh-CN" altLang="en-US" dirty="0"/>
              <a:t>：从语义分析生成</a:t>
            </a:r>
            <a:r>
              <a:rPr lang="en-US" altLang="zh-CN" dirty="0"/>
              <a:t>LLVM IR</a:t>
            </a:r>
            <a:r>
              <a:rPr lang="zh-CN" altLang="en-US" dirty="0"/>
              <a:t>，将其作为目标代码，直接用</a:t>
            </a:r>
            <a:r>
              <a:rPr lang="en-US" altLang="zh-CN" dirty="0"/>
              <a:t>LLC</a:t>
            </a:r>
            <a:r>
              <a:rPr lang="zh-CN" altLang="en-US" dirty="0"/>
              <a:t>工具得到运行结果</a:t>
            </a:r>
            <a:br>
              <a:rPr lang="zh-CN" altLang="en-US" dirty="0"/>
            </a:br>
            <a:endParaRPr lang="zh-CN" altLang="en-US" dirty="0"/>
          </a:p>
          <a:p>
            <a:pPr lvl="0" eaLnBrk="1" hangingPunct="1"/>
            <a:endParaRPr lang="zh-CN"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p:sp>
      <p:sp>
        <p:nvSpPr>
          <p:cNvPr id="24579" name="备注占位符 2"/>
          <p:cNvSpPr>
            <a:spLocks noGrp="1"/>
          </p:cNvSpPr>
          <p:nvPr>
            <p:ph type="body" idx="1"/>
          </p:nvPr>
        </p:nvSpPr>
        <p:spPr/>
        <p:txBody>
          <a:bodyPr wrap="square" lIns="92528" tIns="46264" rIns="92528" bIns="46264" anchor="t" anchorCtr="0"/>
          <a:lstStyle/>
          <a:p>
            <a:pPr lvl="0"/>
            <a:r>
              <a:rPr lang="zh-CN" altLang="en-US" dirty="0"/>
              <a:t>文法解读作业完成的测试程序用来建立一个测试程序库，会提供详细的评测结果，便于同学们调试。</a:t>
            </a:r>
            <a:endParaRPr lang="en-US" altLang="zh-CN" dirty="0"/>
          </a:p>
          <a:p>
            <a:pPr lvl="0"/>
            <a:r>
              <a:rPr lang="zh-CN" altLang="en-US" dirty="0"/>
              <a:t>代码生成一是指代码生成的第一次作业，用一个简单的测试程序进行测试</a:t>
            </a:r>
            <a:endParaRPr lang="en-US" altLang="zh-CN" dirty="0"/>
          </a:p>
          <a:p>
            <a:pPr lvl="0"/>
            <a:r>
              <a:rPr lang="zh-CN" altLang="en-US" dirty="0"/>
              <a:t>代码生成二用综合的测试程序进行测试，包括正确和错误的测试程序</a:t>
            </a:r>
            <a:endParaRPr lang="en-US" altLang="zh-CN" dirty="0"/>
          </a:p>
          <a:p>
            <a:pPr lvl="0"/>
            <a:r>
              <a:rPr lang="zh-CN" altLang="en-US" dirty="0"/>
              <a:t>所有选择生成</a:t>
            </a:r>
            <a:r>
              <a:rPr lang="en-US" altLang="zh-CN" dirty="0"/>
              <a:t>MIPS</a:t>
            </a:r>
            <a:r>
              <a:rPr lang="zh-CN" altLang="en-US" dirty="0"/>
              <a:t>汇编的同学都需要参加竞速排序，期末考核中还有一次竞速排序</a:t>
            </a:r>
            <a:endParaRPr lang="en-US" altLang="zh-CN" dirty="0"/>
          </a:p>
          <a:p>
            <a:pPr lvl="0"/>
            <a:r>
              <a:rPr lang="zh-CN" altLang="en-US" dirty="0"/>
              <a:t>开发之前务必进行设计，随着开发的进行，设计应该是逐渐完善的，设计文档也是在逐渐扩充的。</a:t>
            </a:r>
            <a:endParaRPr lang="en-US" altLang="zh-CN" dirty="0"/>
          </a:p>
          <a:p>
            <a:pPr lvl="0"/>
            <a:r>
              <a:rPr lang="zh-CN" altLang="en-US" dirty="0"/>
              <a:t>阅读教学编译器</a:t>
            </a:r>
            <a:r>
              <a:rPr lang="en-US" altLang="zh-CN" dirty="0"/>
              <a:t>PASCAL-S</a:t>
            </a:r>
            <a:r>
              <a:rPr lang="zh-CN" altLang="en-US" dirty="0"/>
              <a:t>的源代码，能为编译器的开发提供参考，可以在各阶段阅读相应部分的代码，建议阅读后自己写上注释，认真阅读有助于把握编译器难度、并为设计自己的编译器提供参考，作为教学参考编译器，其代码量适度，并且与理论课内容结合密切，便于理解。也可以阅读其他开源编译器。</a:t>
            </a:r>
            <a:endParaRPr lang="zh-CN" altLang="en-US" dirty="0"/>
          </a:p>
        </p:txBody>
      </p:sp>
      <p:sp>
        <p:nvSpPr>
          <p:cNvPr id="24580" name="灯片编号占位符 3"/>
          <p:cNvSpPr txBox="1">
            <a:spLocks noGrp="1"/>
          </p:cNvSpPr>
          <p:nvPr>
            <p:ph type="sldNum" sz="quarter"/>
          </p:nvPr>
        </p:nvSpPr>
        <p:spPr>
          <a:xfrm>
            <a:off x="3902075" y="9515475"/>
            <a:ext cx="2984500" cy="501650"/>
          </a:xfrm>
          <a:prstGeom prst="rect">
            <a:avLst/>
          </a:prstGeom>
          <a:noFill/>
          <a:ln w="9525">
            <a:noFill/>
          </a:ln>
        </p:spPr>
        <p:txBody>
          <a:bodyPr lIns="92528" tIns="46264" rIns="92528" bIns="46264" anchor="b" anchorCtr="0"/>
          <a:lstStyle/>
          <a:p>
            <a:pPr lvl="0" algn="r" eaLnBrk="1" hangingPunct="1"/>
            <a:fld id="{9A0DB2DC-4C9A-4742-B13C-FB6460FD3503}" type="slidenum">
              <a:rPr lang="en-US" altLang="zh-CN" sz="1200" dirty="0">
                <a:latin typeface="Arial" panose="020B0604020202020204" pitchFamily="34" charset="0"/>
              </a:rPr>
            </a:fld>
            <a:endParaRPr lang="en-US" altLang="zh-CN" sz="1200" dirty="0">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p:sp>
      <p:sp>
        <p:nvSpPr>
          <p:cNvPr id="35843" name="备注占位符 2"/>
          <p:cNvSpPr>
            <a:spLocks noGrp="1"/>
          </p:cNvSpPr>
          <p:nvPr>
            <p:ph type="body" idx="1"/>
          </p:nvPr>
        </p:nvSpPr>
        <p:spPr/>
        <p:txBody>
          <a:bodyPr wrap="square" lIns="92528" tIns="46264" rIns="92528" bIns="46264" anchor="t" anchorCtr="0"/>
          <a:lstStyle/>
          <a:p>
            <a:pPr lvl="0"/>
            <a:r>
              <a:rPr lang="zh-CN" altLang="en-US" dirty="0"/>
              <a:t>生成</a:t>
            </a:r>
            <a:r>
              <a:rPr lang="en-US" altLang="zh-CN" dirty="0"/>
              <a:t>PCODE</a:t>
            </a:r>
            <a:r>
              <a:rPr lang="zh-CN" altLang="en-US" dirty="0"/>
              <a:t>并解释执行需要设计相应的</a:t>
            </a:r>
            <a:r>
              <a:rPr lang="en-US" altLang="zh-CN" dirty="0"/>
              <a:t>PCODE</a:t>
            </a:r>
            <a:r>
              <a:rPr lang="zh-CN" altLang="en-US" dirty="0"/>
              <a:t>，并在解释执行程序中写出对应执行步骤</a:t>
            </a:r>
            <a:endParaRPr lang="en-US" altLang="zh-CN" dirty="0"/>
          </a:p>
          <a:p>
            <a:pPr lvl="0"/>
            <a:r>
              <a:rPr lang="zh-CN" altLang="en-US" dirty="0"/>
              <a:t>生成</a:t>
            </a:r>
            <a:r>
              <a:rPr lang="en-US" altLang="zh-CN" dirty="0"/>
              <a:t>LLVM IR</a:t>
            </a:r>
            <a:r>
              <a:rPr lang="zh-CN" altLang="en-US" dirty="0"/>
              <a:t>，可以不生成</a:t>
            </a:r>
            <a:r>
              <a:rPr lang="en-US" altLang="zh-CN" dirty="0"/>
              <a:t>SSA</a:t>
            </a:r>
            <a:r>
              <a:rPr lang="zh-CN" altLang="en-US" dirty="0"/>
              <a:t>形式的</a:t>
            </a:r>
            <a:endParaRPr lang="zh-CN" altLang="en-US" dirty="0"/>
          </a:p>
          <a:p>
            <a:pPr lvl="0"/>
            <a:r>
              <a:rPr lang="zh-CN" altLang="en-US" dirty="0"/>
              <a:t>生成</a:t>
            </a:r>
            <a:r>
              <a:rPr lang="en-US" altLang="zh-CN" dirty="0"/>
              <a:t>MIPS</a:t>
            </a:r>
            <a:r>
              <a:rPr lang="zh-CN" altLang="en-US" dirty="0"/>
              <a:t>汇编的同学，都要参加竞速排序、写优化有关的文章，排名得分、优化文章决定优化部分的得分</a:t>
            </a:r>
            <a:endParaRPr lang="zh-CN" altLang="en-US" dirty="0"/>
          </a:p>
        </p:txBody>
      </p:sp>
      <p:sp>
        <p:nvSpPr>
          <p:cNvPr id="35844" name="灯片编号占位符 3"/>
          <p:cNvSpPr txBox="1">
            <a:spLocks noGrp="1"/>
          </p:cNvSpPr>
          <p:nvPr>
            <p:ph type="sldNum" sz="quarter"/>
          </p:nvPr>
        </p:nvSpPr>
        <p:spPr>
          <a:xfrm>
            <a:off x="3902075" y="9515475"/>
            <a:ext cx="2984500" cy="501650"/>
          </a:xfrm>
          <a:prstGeom prst="rect">
            <a:avLst/>
          </a:prstGeom>
          <a:noFill/>
          <a:ln w="9525">
            <a:noFill/>
          </a:ln>
        </p:spPr>
        <p:txBody>
          <a:bodyPr lIns="92528" tIns="46264" rIns="92528" bIns="46264" anchor="b" anchorCtr="0"/>
          <a:lstStyle/>
          <a:p>
            <a:pPr lvl="0" algn="r" eaLnBrk="1" hangingPunct="1"/>
            <a:fld id="{9A0DB2DC-4C9A-4742-B13C-FB6460FD3503}" type="slidenum">
              <a:rPr lang="en-US" altLang="zh-CN" sz="1200" dirty="0">
                <a:latin typeface="Arial" panose="020B0604020202020204" pitchFamily="34" charset="0"/>
              </a:rPr>
            </a:fld>
            <a:endParaRPr lang="en-US" altLang="zh-CN" sz="1200" dirty="0">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代码优化包括作业的竞速排序和期末考核中的竞速排序成绩，以及优化文章的成绩</a:t>
            </a:r>
            <a:endParaRPr lang="en-US" altLang="zh-CN" dirty="0"/>
          </a:p>
          <a:p>
            <a:r>
              <a:rPr lang="zh-CN" altLang="en-US" dirty="0"/>
              <a:t>文档包括设计文档和总结感想，设计文档包括参考编译器源代码阅读总结和各阶段作业的设计（含编码前和编码后的修改）</a:t>
            </a:r>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p:sp>
      <p:sp>
        <p:nvSpPr>
          <p:cNvPr id="26627" name="备注占位符 2"/>
          <p:cNvSpPr>
            <a:spLocks noGrp="1"/>
          </p:cNvSpPr>
          <p:nvPr>
            <p:ph type="body" idx="1"/>
          </p:nvPr>
        </p:nvSpPr>
        <p:spPr/>
        <p:txBody>
          <a:bodyPr wrap="square" lIns="92528" tIns="46264" rIns="92528" bIns="46264" anchor="t" anchorCtr="0"/>
          <a:lstStyle/>
          <a:p>
            <a:pPr lvl="0"/>
            <a:r>
              <a:rPr lang="zh-CN" altLang="en-US" dirty="0"/>
              <a:t>以下简要说明各项作业的要求，具体要求详见教学平台的该次作业描述。</a:t>
            </a:r>
            <a:endParaRPr lang="en-US" altLang="zh-CN" dirty="0"/>
          </a:p>
          <a:p>
            <a:pPr lvl="0"/>
            <a:r>
              <a:rPr lang="zh-CN" altLang="en-US" dirty="0"/>
              <a:t>这里要求每个测试程序有</a:t>
            </a:r>
            <a:r>
              <a:rPr lang="en-US" altLang="zh-CN" dirty="0"/>
              <a:t>10</a:t>
            </a:r>
            <a:r>
              <a:rPr lang="zh-CN" altLang="en-US" dirty="0"/>
              <a:t>行输出结果，主要是为了展示各种语法成分的处理结果，以方便进行调试，请不要写无意义或雷同的</a:t>
            </a:r>
            <a:r>
              <a:rPr lang="en-US" altLang="zh-CN" dirty="0"/>
              <a:t>10</a:t>
            </a:r>
            <a:r>
              <a:rPr lang="zh-CN" altLang="en-US" dirty="0"/>
              <a:t>行输出结果。</a:t>
            </a:r>
            <a:endParaRPr lang="en-US" altLang="zh-CN" dirty="0"/>
          </a:p>
          <a:p>
            <a:pPr lvl="0"/>
            <a:r>
              <a:rPr lang="zh-CN" altLang="en-US" dirty="0"/>
              <a:t>文档中列出的需覆盖项只是最基本的，希望能写出更多“刁钻”的测试程序</a:t>
            </a:r>
            <a:endParaRPr lang="zh-CN" altLang="zh-CN" dirty="0"/>
          </a:p>
        </p:txBody>
      </p:sp>
      <p:sp>
        <p:nvSpPr>
          <p:cNvPr id="26628" name="灯片编号占位符 3"/>
          <p:cNvSpPr txBox="1">
            <a:spLocks noGrp="1"/>
          </p:cNvSpPr>
          <p:nvPr>
            <p:ph type="sldNum" sz="quarter"/>
          </p:nvPr>
        </p:nvSpPr>
        <p:spPr>
          <a:xfrm>
            <a:off x="3902075" y="9515475"/>
            <a:ext cx="2984500" cy="501650"/>
          </a:xfrm>
          <a:prstGeom prst="rect">
            <a:avLst/>
          </a:prstGeom>
          <a:noFill/>
          <a:ln w="9525">
            <a:noFill/>
          </a:ln>
        </p:spPr>
        <p:txBody>
          <a:bodyPr lIns="92528" tIns="46264" rIns="92528" bIns="46264" anchor="b" anchorCtr="0"/>
          <a:lstStyle/>
          <a:p>
            <a:pPr lvl="0" algn="r" eaLnBrk="1" hangingPunct="1"/>
            <a:fld id="{9A0DB2DC-4C9A-4742-B13C-FB6460FD3503}" type="slidenum">
              <a:rPr lang="en-US" altLang="zh-CN" sz="1200" dirty="0">
                <a:latin typeface="Arial" panose="020B0604020202020204" pitchFamily="34" charset="0"/>
              </a:rPr>
            </a:fld>
            <a:endParaRPr lang="en-US" altLang="zh-CN" sz="1200" dirty="0">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要求手工编程实现</a:t>
            </a:r>
            <a:endParaRPr lang="en-US" altLang="zh-CN" dirty="0"/>
          </a:p>
          <a:p>
            <a:r>
              <a:rPr lang="zh-CN" altLang="en-US" dirty="0"/>
              <a:t>输出形式只是为了帮助大家调试编译器，需要设计内部存储结构保存信息</a:t>
            </a:r>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要求手工编程实现</a:t>
            </a:r>
            <a:endParaRPr lang="en-US" altLang="zh-CN" dirty="0"/>
          </a:p>
          <a:p>
            <a:r>
              <a:rPr lang="zh-CN" altLang="en-US" dirty="0"/>
              <a:t>输出形式只是为了帮助大家调试编译器，需要设计内部存储结构保存信息</a:t>
            </a:r>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要求手工编程实现</a:t>
            </a:r>
            <a:endParaRPr lang="en-US" altLang="zh-CN" dirty="0"/>
          </a:p>
          <a:p>
            <a:r>
              <a:rPr lang="zh-CN" altLang="en-US" dirty="0"/>
              <a:t>输出顺序是按原文法的顺序，若对文法进行了改写，需要注意输出顺序</a:t>
            </a:r>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要求手工编程实现</a:t>
            </a:r>
            <a:endParaRPr lang="en-US" altLang="zh-CN" dirty="0"/>
          </a:p>
          <a:p>
            <a:r>
              <a:rPr lang="zh-CN" altLang="en-US" dirty="0"/>
              <a:t>输出顺序是按原文法的顺序，若对文法进行了改写，需要注意输出顺序</a:t>
            </a:r>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p:sp>
      <p:sp>
        <p:nvSpPr>
          <p:cNvPr id="10243" name="备注占位符 2"/>
          <p:cNvSpPr>
            <a:spLocks noGrp="1"/>
          </p:cNvSpPr>
          <p:nvPr>
            <p:ph type="body" idx="1"/>
          </p:nvPr>
        </p:nvSpPr>
        <p:spPr/>
        <p:txBody>
          <a:bodyPr wrap="square" lIns="92528" tIns="46264" rIns="92528" bIns="46264" anchor="t" anchorCtr="0"/>
          <a:lstStyle/>
          <a:p>
            <a:pPr lvl="0"/>
            <a:endParaRPr lang="zh-CN" altLang="en-US" dirty="0"/>
          </a:p>
        </p:txBody>
      </p:sp>
      <p:sp>
        <p:nvSpPr>
          <p:cNvPr id="10244" name="灯片编号占位符 3"/>
          <p:cNvSpPr txBox="1">
            <a:spLocks noGrp="1"/>
          </p:cNvSpPr>
          <p:nvPr>
            <p:ph type="sldNum" sz="quarter"/>
          </p:nvPr>
        </p:nvSpPr>
        <p:spPr>
          <a:xfrm>
            <a:off x="3902075" y="9515475"/>
            <a:ext cx="2984500" cy="501650"/>
          </a:xfrm>
          <a:prstGeom prst="rect">
            <a:avLst/>
          </a:prstGeom>
          <a:noFill/>
          <a:ln w="9525">
            <a:noFill/>
          </a:ln>
        </p:spPr>
        <p:txBody>
          <a:bodyPr lIns="92528" tIns="46264" rIns="92528" bIns="46264" anchor="b" anchorCtr="0"/>
          <a:lstStyle/>
          <a:p>
            <a:pPr lvl="0" algn="r" eaLnBrk="1" hangingPunct="1"/>
            <a:fld id="{9A0DB2DC-4C9A-4742-B13C-FB6460FD3503}" type="slidenum">
              <a:rPr lang="en-US" altLang="zh-CN" sz="1200" dirty="0">
                <a:latin typeface="Arial" panose="020B0604020202020204" pitchFamily="34" charset="0"/>
              </a:rPr>
            </a:fld>
            <a:endParaRPr lang="en-US" altLang="zh-CN" sz="1200" dirty="0">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大多数错误类型需要借助于符号表才能识别</a:t>
            </a:r>
            <a:endParaRPr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大多数错误类型需要借助于符号表才能识别</a:t>
            </a:r>
            <a:endParaRPr lang="zh-CN"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解释执行程序需自己编写，</a:t>
            </a:r>
            <a:r>
              <a:rPr lang="en-US" altLang="zh-CN"/>
              <a:t>Mars</a:t>
            </a:r>
            <a:r>
              <a:rPr lang="zh-CN" altLang="en-US"/>
              <a:t>和</a:t>
            </a:r>
            <a:r>
              <a:rPr lang="en-US" altLang="zh-CN"/>
              <a:t>llc</a:t>
            </a:r>
            <a:r>
              <a:rPr lang="zh-CN" altLang="en-US"/>
              <a:t>直接使用现有工具</a:t>
            </a:r>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解释执行程序需自己编写，</a:t>
            </a:r>
            <a:r>
              <a:rPr lang="en-US" altLang="zh-CN"/>
              <a:t>Mars</a:t>
            </a:r>
            <a:r>
              <a:rPr lang="zh-CN" altLang="en-US"/>
              <a:t>和</a:t>
            </a:r>
            <a:r>
              <a:rPr lang="en-US" altLang="zh-CN"/>
              <a:t>llc</a:t>
            </a:r>
            <a:r>
              <a:rPr lang="zh-CN" altLang="en-US"/>
              <a:t>直接使用现有工具</a:t>
            </a:r>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解释执行程序需自己编写，</a:t>
            </a:r>
            <a:r>
              <a:rPr lang="en-US" altLang="zh-CN"/>
              <a:t>Mars</a:t>
            </a:r>
            <a:r>
              <a:rPr lang="zh-CN" altLang="en-US"/>
              <a:t>和</a:t>
            </a:r>
            <a:r>
              <a:rPr lang="en-US" altLang="zh-CN"/>
              <a:t>llc</a:t>
            </a:r>
            <a:r>
              <a:rPr lang="zh-CN" altLang="en-US"/>
              <a:t>直接使用现有工具</a:t>
            </a:r>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p:sp>
      <p:sp>
        <p:nvSpPr>
          <p:cNvPr id="38915" name="备注占位符 2"/>
          <p:cNvSpPr>
            <a:spLocks noGrp="1"/>
          </p:cNvSpPr>
          <p:nvPr>
            <p:ph type="body" idx="1"/>
          </p:nvPr>
        </p:nvSpPr>
        <p:spPr/>
        <p:txBody>
          <a:bodyPr wrap="square" lIns="92528" tIns="46264" rIns="92528" bIns="46264" anchor="t" anchorCtr="0"/>
          <a:lstStyle/>
          <a:p>
            <a:pPr lvl="0"/>
            <a:r>
              <a:rPr lang="zh-CN" altLang="en-US" dirty="0"/>
              <a:t>从词法分析作业开始，需要大家进行设计，并阅读</a:t>
            </a:r>
            <a:r>
              <a:rPr lang="en-US" altLang="zh-CN" dirty="0"/>
              <a:t>PASCAL-S</a:t>
            </a:r>
            <a:r>
              <a:rPr lang="zh-CN" altLang="en-US" dirty="0"/>
              <a:t>编译器源代码或其他编译器源代码。所列时间为规划时间，若课程进度有变化，会进行微调，以后续具体通知为准。</a:t>
            </a:r>
            <a:endParaRPr lang="en-US" altLang="zh-CN" dirty="0"/>
          </a:p>
          <a:p>
            <a:pPr lvl="0"/>
            <a:endParaRPr lang="zh-CN" altLang="en-US" dirty="0"/>
          </a:p>
        </p:txBody>
      </p:sp>
      <p:sp>
        <p:nvSpPr>
          <p:cNvPr id="38916" name="灯片编号占位符 3"/>
          <p:cNvSpPr txBox="1">
            <a:spLocks noGrp="1"/>
          </p:cNvSpPr>
          <p:nvPr>
            <p:ph type="sldNum" sz="quarter"/>
          </p:nvPr>
        </p:nvSpPr>
        <p:spPr>
          <a:xfrm>
            <a:off x="3902075" y="9515475"/>
            <a:ext cx="2984500" cy="501650"/>
          </a:xfrm>
          <a:prstGeom prst="rect">
            <a:avLst/>
          </a:prstGeom>
          <a:noFill/>
          <a:ln w="9525">
            <a:noFill/>
          </a:ln>
        </p:spPr>
        <p:txBody>
          <a:bodyPr lIns="92528" tIns="46264" rIns="92528" bIns="46264" anchor="b" anchorCtr="0"/>
          <a:lstStyle/>
          <a:p>
            <a:pPr lvl="0" algn="r" eaLnBrk="1" hangingPunct="1"/>
            <a:fld id="{9A0DB2DC-4C9A-4742-B13C-FB6460FD3503}" type="slidenum">
              <a:rPr lang="en-US" altLang="zh-CN" sz="1200" dirty="0">
                <a:latin typeface="Arial" panose="020B0604020202020204" pitchFamily="34" charset="0"/>
              </a:rPr>
            </a:fld>
            <a:endParaRPr lang="en-US" altLang="zh-CN" sz="1200" dirty="0">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p:sp>
      <p:sp>
        <p:nvSpPr>
          <p:cNvPr id="43011" name="备注占位符 2"/>
          <p:cNvSpPr>
            <a:spLocks noGrp="1"/>
          </p:cNvSpPr>
          <p:nvPr>
            <p:ph type="body" idx="1"/>
          </p:nvPr>
        </p:nvSpPr>
        <p:spPr/>
        <p:txBody>
          <a:bodyPr wrap="square" lIns="92528" tIns="46264" rIns="92528" bIns="46264" anchor="t" anchorCtr="0"/>
          <a:lstStyle/>
          <a:p>
            <a:pPr lvl="0"/>
            <a:r>
              <a:rPr lang="zh-CN" altLang="en-US" dirty="0"/>
              <a:t>平时作业时，安装和平台同样的编译器版本，使用课程组推荐的集成开发环境，平时上机多熟悉机房的环境，以便于现场考核时能熟练用机房的机器编译调试。</a:t>
            </a:r>
            <a:endParaRPr lang="en-US" altLang="zh-CN" dirty="0"/>
          </a:p>
        </p:txBody>
      </p:sp>
      <p:sp>
        <p:nvSpPr>
          <p:cNvPr id="43012" name="灯片编号占位符 3"/>
          <p:cNvSpPr txBox="1">
            <a:spLocks noGrp="1"/>
          </p:cNvSpPr>
          <p:nvPr>
            <p:ph type="sldNum" sz="quarter"/>
          </p:nvPr>
        </p:nvSpPr>
        <p:spPr>
          <a:xfrm>
            <a:off x="3902075" y="9515475"/>
            <a:ext cx="2984500" cy="501650"/>
          </a:xfrm>
          <a:prstGeom prst="rect">
            <a:avLst/>
          </a:prstGeom>
          <a:noFill/>
          <a:ln w="9525">
            <a:noFill/>
          </a:ln>
        </p:spPr>
        <p:txBody>
          <a:bodyPr lIns="92528" tIns="46264" rIns="92528" bIns="46264" anchor="b" anchorCtr="0"/>
          <a:lstStyle/>
          <a:p>
            <a:pPr lvl="0" algn="r" eaLnBrk="1" hangingPunct="1"/>
            <a:fld id="{9A0DB2DC-4C9A-4742-B13C-FB6460FD3503}" type="slidenum">
              <a:rPr lang="en-US" altLang="zh-CN" sz="1200" dirty="0">
                <a:latin typeface="Arial" panose="020B0604020202020204" pitchFamily="34" charset="0"/>
              </a:rPr>
            </a:fld>
            <a:endParaRPr lang="en-US" altLang="zh-CN" sz="1200" dirty="0">
              <a:latin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txBox="1">
            <a:spLocks noGrp="1"/>
          </p:cNvSpPr>
          <p:nvPr>
            <p:ph type="sldNum" sz="quarter"/>
          </p:nvPr>
        </p:nvSpPr>
        <p:spPr>
          <a:xfrm>
            <a:off x="3902075" y="9515475"/>
            <a:ext cx="2984500" cy="501650"/>
          </a:xfrm>
          <a:prstGeom prst="rect">
            <a:avLst/>
          </a:prstGeom>
          <a:noFill/>
          <a:ln w="9525">
            <a:noFill/>
          </a:ln>
        </p:spPr>
        <p:txBody>
          <a:bodyPr lIns="92528" tIns="46264" rIns="92528" bIns="46264" anchor="b" anchorCtr="0"/>
          <a:lstStyle/>
          <a:p>
            <a:pPr lvl="0" algn="r" eaLnBrk="1" hangingPunct="1"/>
            <a:fld id="{9A0DB2DC-4C9A-4742-B13C-FB6460FD3503}" type="slidenum">
              <a:rPr lang="en-US" altLang="zh-CN" sz="1200" dirty="0">
                <a:latin typeface="Arial" panose="020B0604020202020204" pitchFamily="34" charset="0"/>
              </a:rPr>
            </a:fld>
            <a:endParaRPr lang="en-US" altLang="zh-CN" sz="1200" dirty="0">
              <a:latin typeface="Arial" panose="020B0604020202020204" pitchFamily="34" charset="0"/>
            </a:endParaRPr>
          </a:p>
        </p:txBody>
      </p:sp>
      <p:sp>
        <p:nvSpPr>
          <p:cNvPr id="46083" name="Rectangle 2"/>
          <p:cNvSpPr>
            <a:spLocks noGrp="1" noRot="1" noChangeAspect="1" noTextEdit="1"/>
          </p:cNvSpPr>
          <p:nvPr>
            <p:ph type="sldImg"/>
          </p:nvPr>
        </p:nvSpPr>
        <p:spPr/>
      </p:sp>
      <p:sp>
        <p:nvSpPr>
          <p:cNvPr id="46084" name="Rectangle 3"/>
          <p:cNvSpPr>
            <a:spLocks noGrp="1"/>
          </p:cNvSpPr>
          <p:nvPr>
            <p:ph type="body" idx="1"/>
          </p:nvPr>
        </p:nvSpPr>
        <p:spPr/>
        <p:txBody>
          <a:bodyPr wrap="square" lIns="92528" tIns="46264" rIns="92528" bIns="46264" anchor="t" anchorCtr="0"/>
          <a:lstStyle/>
          <a:p>
            <a:pPr lvl="0" eaLnBrk="1" hangingPunct="1"/>
            <a:endParaRPr lang="zh-CN" altLang="zh-CN"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txBox="1">
            <a:spLocks noGrp="1"/>
          </p:cNvSpPr>
          <p:nvPr>
            <p:ph type="sldNum" sz="quarter"/>
          </p:nvPr>
        </p:nvSpPr>
        <p:spPr>
          <a:xfrm>
            <a:off x="3902075" y="9515475"/>
            <a:ext cx="2984500" cy="501650"/>
          </a:xfrm>
          <a:prstGeom prst="rect">
            <a:avLst/>
          </a:prstGeom>
          <a:noFill/>
          <a:ln w="9525">
            <a:noFill/>
          </a:ln>
        </p:spPr>
        <p:txBody>
          <a:bodyPr lIns="92528" tIns="46264" rIns="92528" bIns="46264" anchor="b" anchorCtr="0"/>
          <a:lstStyle/>
          <a:p>
            <a:pPr lvl="0" algn="r" eaLnBrk="1" hangingPunct="1"/>
            <a:fld id="{9A0DB2DC-4C9A-4742-B13C-FB6460FD3503}" type="slidenum">
              <a:rPr lang="en-US" altLang="zh-CN" sz="1200" dirty="0">
                <a:latin typeface="Arial" panose="020B0604020202020204" pitchFamily="34" charset="0"/>
              </a:rPr>
            </a:fld>
            <a:endParaRPr lang="en-US" altLang="zh-CN" sz="1200" dirty="0">
              <a:latin typeface="Arial" panose="020B0604020202020204" pitchFamily="34" charset="0"/>
            </a:endParaRPr>
          </a:p>
        </p:txBody>
      </p:sp>
      <p:sp>
        <p:nvSpPr>
          <p:cNvPr id="49155" name="Rectangle 2"/>
          <p:cNvSpPr>
            <a:spLocks noGrp="1" noRot="1" noChangeAspect="1" noTextEdit="1"/>
          </p:cNvSpPr>
          <p:nvPr>
            <p:ph type="sldImg"/>
          </p:nvPr>
        </p:nvSpPr>
        <p:spPr/>
      </p:sp>
      <p:sp>
        <p:nvSpPr>
          <p:cNvPr id="49156" name="Rectangle 3"/>
          <p:cNvSpPr>
            <a:spLocks noGrp="1"/>
          </p:cNvSpPr>
          <p:nvPr>
            <p:ph type="body" idx="1"/>
          </p:nvPr>
        </p:nvSpPr>
        <p:spPr/>
        <p:txBody>
          <a:bodyPr wrap="square" lIns="92528" tIns="46264" rIns="92528" bIns="46264" anchor="t" anchorCtr="0"/>
          <a:lstStyle/>
          <a:p>
            <a:pPr lvl="0" eaLnBrk="1" hangingPunct="1"/>
            <a:r>
              <a:rPr lang="zh-CN" altLang="en-US" dirty="0"/>
              <a:t>建议提问之前先到论坛看看是否已有相同问题的解答，请勿重复提问。老师和助教会回答提问，也欢迎同学积极参与回答问题和讨论。</a:t>
            </a:r>
            <a:endParaRPr lang="en-US" altLang="zh-CN" dirty="0"/>
          </a:p>
          <a:p>
            <a:pPr lvl="0" eaLnBrk="1" hangingPunct="1"/>
            <a:endParaRPr lang="zh-CN" altLang="zh-CN"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solidFill>
                  <a:srgbClr val="333333"/>
                </a:solidFill>
                <a:ea typeface="等线" panose="02010600030101010101" pitchFamily="2" charset="-122"/>
                <a:sym typeface="+mn-ea"/>
              </a:rPr>
              <a:t>总的来说就是，</a:t>
            </a:r>
            <a:r>
              <a:rPr lang="zh-CN" b="1">
                <a:solidFill>
                  <a:srgbClr val="333333"/>
                </a:solidFill>
                <a:ea typeface="等线" panose="02010600030101010101" pitchFamily="2" charset="-122"/>
                <a:sym typeface="+mn-ea"/>
              </a:rPr>
              <a:t>想，都是问题，做，才是答案</a:t>
            </a:r>
            <a:r>
              <a:rPr lang="zh-CN">
                <a:solidFill>
                  <a:srgbClr val="333333"/>
                </a:solidFill>
                <a:ea typeface="等线" panose="02010600030101010101" pitchFamily="2" charset="-122"/>
                <a:sym typeface="+mn-ea"/>
              </a:rPr>
              <a:t>。编译器的完成让我又一次体会到了实践出真知这句话的魅力。只有不断实践，不断努力，才能夯实理论基础，提升自己的编程水平与理论实践水平。</a:t>
            </a:r>
            <a:endParaRPr lang="zh-CN" altLang="en-US"/>
          </a:p>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p:sp>
      <p:sp>
        <p:nvSpPr>
          <p:cNvPr id="10243" name="备注占位符 2"/>
          <p:cNvSpPr>
            <a:spLocks noGrp="1"/>
          </p:cNvSpPr>
          <p:nvPr>
            <p:ph type="body" idx="1"/>
          </p:nvPr>
        </p:nvSpPr>
        <p:spPr/>
        <p:txBody>
          <a:bodyPr wrap="square" lIns="92528" tIns="46264" rIns="92528" bIns="46264" anchor="t" anchorCtr="0"/>
          <a:lstStyle/>
          <a:p>
            <a:pPr lvl="0"/>
            <a:endParaRPr lang="zh-CN" altLang="en-US" dirty="0"/>
          </a:p>
        </p:txBody>
      </p:sp>
      <p:sp>
        <p:nvSpPr>
          <p:cNvPr id="10244" name="灯片编号占位符 3"/>
          <p:cNvSpPr txBox="1">
            <a:spLocks noGrp="1"/>
          </p:cNvSpPr>
          <p:nvPr>
            <p:ph type="sldNum" sz="quarter"/>
          </p:nvPr>
        </p:nvSpPr>
        <p:spPr>
          <a:xfrm>
            <a:off x="3902075" y="9515475"/>
            <a:ext cx="2984500" cy="501650"/>
          </a:xfrm>
          <a:prstGeom prst="rect">
            <a:avLst/>
          </a:prstGeom>
          <a:noFill/>
          <a:ln w="9525">
            <a:noFill/>
          </a:ln>
        </p:spPr>
        <p:txBody>
          <a:bodyPr lIns="92528" tIns="46264" rIns="92528" bIns="46264" anchor="b" anchorCtr="0"/>
          <a:lstStyle/>
          <a:p>
            <a:pPr lvl="0" algn="r" eaLnBrk="1" hangingPunct="1"/>
            <a:fld id="{9A0DB2DC-4C9A-4742-B13C-FB6460FD3503}" type="slidenum">
              <a:rPr lang="en-US" altLang="zh-CN" sz="1200" dirty="0">
                <a:latin typeface="Arial" panose="020B0604020202020204" pitchFamily="34" charset="0"/>
              </a:rPr>
            </a:fld>
            <a:endParaRPr lang="en-US" altLang="zh-CN" sz="1200" dirty="0">
              <a:latin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误操作：比如在补交时间错误提交了已经完成的作业</a:t>
            </a:r>
            <a:endParaRPr lang="zh-CN" alt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txBox="1">
            <a:spLocks noGrp="1"/>
          </p:cNvSpPr>
          <p:nvPr>
            <p:ph type="sldNum" sz="quarter"/>
          </p:nvPr>
        </p:nvSpPr>
        <p:spPr>
          <a:xfrm>
            <a:off x="3902075" y="9515475"/>
            <a:ext cx="2984500" cy="501650"/>
          </a:xfrm>
          <a:prstGeom prst="rect">
            <a:avLst/>
          </a:prstGeom>
          <a:noFill/>
          <a:ln w="9525">
            <a:noFill/>
          </a:ln>
        </p:spPr>
        <p:txBody>
          <a:bodyPr lIns="92528" tIns="46264" rIns="92528" bIns="46264" anchor="b" anchorCtr="0"/>
          <a:lstStyle/>
          <a:p>
            <a:pPr lvl="0" algn="r" eaLnBrk="1" hangingPunct="1"/>
            <a:fld id="{9A0DB2DC-4C9A-4742-B13C-FB6460FD3503}" type="slidenum">
              <a:rPr lang="en-US" altLang="zh-CN" sz="1200" dirty="0">
                <a:latin typeface="Arial" panose="020B0604020202020204" pitchFamily="34" charset="0"/>
              </a:rPr>
            </a:fld>
            <a:endParaRPr lang="en-US" altLang="zh-CN" sz="1200" dirty="0">
              <a:latin typeface="Arial" panose="020B0604020202020204" pitchFamily="34" charset="0"/>
            </a:endParaRPr>
          </a:p>
        </p:txBody>
      </p:sp>
      <p:sp>
        <p:nvSpPr>
          <p:cNvPr id="57347" name="Rectangle 2"/>
          <p:cNvSpPr>
            <a:spLocks noGrp="1" noRot="1" noChangeAspect="1" noTextEdit="1"/>
          </p:cNvSpPr>
          <p:nvPr>
            <p:ph type="sldImg"/>
          </p:nvPr>
        </p:nvSpPr>
        <p:spPr/>
      </p:sp>
      <p:sp>
        <p:nvSpPr>
          <p:cNvPr id="57348" name="Rectangle 3"/>
          <p:cNvSpPr>
            <a:spLocks noGrp="1"/>
          </p:cNvSpPr>
          <p:nvPr>
            <p:ph type="body" idx="1"/>
          </p:nvPr>
        </p:nvSpPr>
        <p:spPr/>
        <p:txBody>
          <a:bodyPr wrap="square" lIns="92528" tIns="46264" rIns="92528" bIns="46264" anchor="t" anchorCtr="0"/>
          <a:lstStyle/>
          <a:p>
            <a:pPr lvl="0" eaLnBrk="1" hangingPunct="1"/>
            <a:endParaRPr lang="zh-CN" altLang="zh-CN"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p:sp>
      <p:sp>
        <p:nvSpPr>
          <p:cNvPr id="12291" name="备注占位符 2"/>
          <p:cNvSpPr>
            <a:spLocks noGrp="1"/>
          </p:cNvSpPr>
          <p:nvPr>
            <p:ph type="body" idx="1"/>
          </p:nvPr>
        </p:nvSpPr>
        <p:spPr/>
        <p:txBody>
          <a:bodyPr wrap="square" lIns="92528" tIns="46264" rIns="92528" bIns="46264" anchor="t" anchorCtr="0"/>
          <a:lstStyle/>
          <a:p>
            <a:pPr lvl="0"/>
            <a:r>
              <a:rPr lang="zh-CN" altLang="en-US" dirty="0"/>
              <a:t>学习了第二章文法和语言的概念和表示之后，就应该能读懂文法，通过分析文法，写出符合文法的程序，称之为测试程序是因为可以用这些程序来测试编译器。之后就是增量式开发编译器，学了词法分析，就编写编译器的词法分析部分，学了语法分析，就编写编译器的语法分析部分，这两部分都是只针对正确的测试程序来考核的。在学了符号表管理技术之后，可以在编译器中添加符号表。学了错误处理之后，就不仅能处理词法、语法错误，也能在符号表的支持下处理语义错误。学了运行时存储组织及管理，会了解到目标程序运行时的存储分配方案，学了源程序的中间形式，会设计中间代码，在学习了语法制导翻译技术的基础上，了解了常用语法成分的翻译方法，就能为编译器实现代码生成部分，学了目标代码生成和优化部分，为生成</a:t>
            </a:r>
            <a:r>
              <a:rPr lang="en-US" altLang="zh-CN" dirty="0"/>
              <a:t>MIPS</a:t>
            </a:r>
            <a:r>
              <a:rPr lang="zh-CN" altLang="en-US" dirty="0"/>
              <a:t>汇编和目标代码的优化打基础。学习了代码优化技术之后，就能在中间代码上进行优化。整个实验过程中，我们希望大家先读一读编译器源代码，可以读</a:t>
            </a:r>
            <a:r>
              <a:rPr lang="en-US" altLang="zh-CN" dirty="0"/>
              <a:t>PASCAL-S</a:t>
            </a:r>
            <a:r>
              <a:rPr lang="zh-CN" altLang="en-US" dirty="0"/>
              <a:t>源码，也可以读编译大赛的作品源码，了解编译器的全貌、复杂度，代码量，为构造自己的编译器打基础。在每一步都做好设计再开始编码，如果编码过程中对设计进行了修改，需要记录下来。这些都写在设计文档中。大家提交的测试程序用来建立公共测试程序库，进行编译器的调试。</a:t>
            </a:r>
            <a:endParaRPr lang="zh-CN" altLang="en-US" dirty="0"/>
          </a:p>
        </p:txBody>
      </p:sp>
      <p:sp>
        <p:nvSpPr>
          <p:cNvPr id="12292" name="灯片编号占位符 3"/>
          <p:cNvSpPr txBox="1">
            <a:spLocks noGrp="1"/>
          </p:cNvSpPr>
          <p:nvPr>
            <p:ph type="sldNum" sz="quarter"/>
          </p:nvPr>
        </p:nvSpPr>
        <p:spPr>
          <a:xfrm>
            <a:off x="3902075" y="9515475"/>
            <a:ext cx="2984500" cy="501650"/>
          </a:xfrm>
          <a:prstGeom prst="rect">
            <a:avLst/>
          </a:prstGeom>
          <a:noFill/>
          <a:ln w="9525">
            <a:noFill/>
          </a:ln>
        </p:spPr>
        <p:txBody>
          <a:bodyPr lIns="92528" tIns="46264" rIns="92528" bIns="46264" anchor="b" anchorCtr="0"/>
          <a:lstStyle/>
          <a:p>
            <a:pPr lvl="0" algn="r" eaLnBrk="1" hangingPunct="1"/>
            <a:fld id="{9A0DB2DC-4C9A-4742-B13C-FB6460FD3503}" type="slidenum">
              <a:rPr lang="en-US" altLang="zh-CN" sz="1200" dirty="0">
                <a:latin typeface="Arial" panose="020B0604020202020204" pitchFamily="34" charset="0"/>
              </a:rPr>
            </a:fld>
            <a:endParaRPr lang="en-US" altLang="zh-CN" sz="1200" dirty="0">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txBox="1">
            <a:spLocks noGrp="1"/>
          </p:cNvSpPr>
          <p:nvPr>
            <p:ph type="sldNum" sz="quarter"/>
          </p:nvPr>
        </p:nvSpPr>
        <p:spPr>
          <a:xfrm>
            <a:off x="3902075" y="9515475"/>
            <a:ext cx="2984500" cy="501650"/>
          </a:xfrm>
          <a:prstGeom prst="rect">
            <a:avLst/>
          </a:prstGeom>
          <a:noFill/>
          <a:ln w="9525">
            <a:noFill/>
          </a:ln>
        </p:spPr>
        <p:txBody>
          <a:bodyPr lIns="92528" tIns="46264" rIns="92528" bIns="46264" anchor="b" anchorCtr="0"/>
          <a:lstStyle/>
          <a:p>
            <a:pPr lvl="0" algn="r" eaLnBrk="1" hangingPunct="1"/>
            <a:fld id="{9A0DB2DC-4C9A-4742-B13C-FB6460FD3503}" type="slidenum">
              <a:rPr lang="en-US" altLang="zh-CN" sz="1200" dirty="0">
                <a:latin typeface="Arial" panose="020B0604020202020204" pitchFamily="34" charset="0"/>
              </a:rPr>
            </a:fld>
            <a:endParaRPr lang="en-US" altLang="zh-CN" sz="1200" dirty="0">
              <a:latin typeface="Arial" panose="020B0604020202020204" pitchFamily="34" charset="0"/>
            </a:endParaRPr>
          </a:p>
        </p:txBody>
      </p:sp>
      <p:sp>
        <p:nvSpPr>
          <p:cNvPr id="14339" name="Rectangle 2"/>
          <p:cNvSpPr>
            <a:spLocks noGrp="1" noRot="1" noChangeAspect="1" noTextEdit="1"/>
          </p:cNvSpPr>
          <p:nvPr>
            <p:ph type="sldImg"/>
          </p:nvPr>
        </p:nvSpPr>
        <p:spPr/>
      </p:sp>
      <p:sp>
        <p:nvSpPr>
          <p:cNvPr id="14340" name="Rectangle 3"/>
          <p:cNvSpPr>
            <a:spLocks noGrp="1"/>
          </p:cNvSpPr>
          <p:nvPr>
            <p:ph type="body" idx="1"/>
          </p:nvPr>
        </p:nvSpPr>
        <p:spPr/>
        <p:txBody>
          <a:bodyPr wrap="square" lIns="92528" tIns="46264" rIns="92528" bIns="46264" anchor="t" anchorCtr="0"/>
          <a:lstStyle/>
          <a:p>
            <a:pPr lvl="0" eaLnBrk="1" hangingPunct="1"/>
            <a:r>
              <a:rPr lang="zh-CN" altLang="en-US" dirty="0"/>
              <a:t>实验题目是实现一个小型编译器，下面对各项要求逐一说明。</a:t>
            </a:r>
            <a:endParaRPr lang="zh-CN"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txBox="1">
            <a:spLocks noGrp="1"/>
          </p:cNvSpPr>
          <p:nvPr>
            <p:ph type="sldNum" sz="quarter"/>
          </p:nvPr>
        </p:nvSpPr>
        <p:spPr>
          <a:xfrm>
            <a:off x="3902075" y="9515475"/>
            <a:ext cx="2984500" cy="501650"/>
          </a:xfrm>
          <a:prstGeom prst="rect">
            <a:avLst/>
          </a:prstGeom>
          <a:noFill/>
          <a:ln w="9525">
            <a:noFill/>
          </a:ln>
        </p:spPr>
        <p:txBody>
          <a:bodyPr lIns="92528" tIns="46264" rIns="92528" bIns="46264" anchor="b" anchorCtr="0"/>
          <a:lstStyle/>
          <a:p>
            <a:pPr lvl="0" algn="r" eaLnBrk="1" hangingPunct="1"/>
            <a:fld id="{9A0DB2DC-4C9A-4742-B13C-FB6460FD3503}" type="slidenum">
              <a:rPr lang="en-US" altLang="zh-CN" sz="1200" dirty="0">
                <a:latin typeface="Arial" panose="020B0604020202020204" pitchFamily="34" charset="0"/>
              </a:rPr>
            </a:fld>
            <a:endParaRPr lang="en-US" altLang="zh-CN" sz="1200" dirty="0">
              <a:latin typeface="Arial" panose="020B0604020202020204" pitchFamily="34" charset="0"/>
            </a:endParaRPr>
          </a:p>
        </p:txBody>
      </p:sp>
      <p:sp>
        <p:nvSpPr>
          <p:cNvPr id="16387" name="Rectangle 2"/>
          <p:cNvSpPr>
            <a:spLocks noGrp="1" noRot="1" noChangeAspect="1" noTextEdit="1"/>
          </p:cNvSpPr>
          <p:nvPr>
            <p:ph type="sldImg"/>
          </p:nvPr>
        </p:nvSpPr>
        <p:spPr/>
      </p:sp>
      <p:sp>
        <p:nvSpPr>
          <p:cNvPr id="16388" name="Rectangle 3"/>
          <p:cNvSpPr>
            <a:spLocks noGrp="1"/>
          </p:cNvSpPr>
          <p:nvPr>
            <p:ph type="body" idx="1"/>
          </p:nvPr>
        </p:nvSpPr>
        <p:spPr/>
        <p:txBody>
          <a:bodyPr wrap="square" lIns="92528" tIns="46264" rIns="92528" bIns="46264" anchor="t" anchorCtr="0"/>
          <a:lstStyle/>
          <a:p>
            <a:pPr lvl="0" eaLnBrk="1" hangingPunct="1"/>
            <a:r>
              <a:rPr lang="zh-CN" altLang="en-US" dirty="0"/>
              <a:t>文法的具体定义及说明见教学平台中的“</a:t>
            </a:r>
            <a:r>
              <a:rPr lang="en-US" altLang="zh-CN" dirty="0"/>
              <a:t>2025</a:t>
            </a:r>
            <a:r>
              <a:rPr lang="zh-CN" altLang="en-US" dirty="0"/>
              <a:t>编译技术实验文法说明”文档</a:t>
            </a:r>
            <a:endParaRPr lang="zh-CN"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txBox="1">
            <a:spLocks noGrp="1"/>
          </p:cNvSpPr>
          <p:nvPr>
            <p:ph type="sldNum" sz="quarter"/>
          </p:nvPr>
        </p:nvSpPr>
        <p:spPr>
          <a:xfrm>
            <a:off x="3902075" y="9515475"/>
            <a:ext cx="2984500" cy="501650"/>
          </a:xfrm>
          <a:prstGeom prst="rect">
            <a:avLst/>
          </a:prstGeom>
          <a:noFill/>
          <a:ln w="9525">
            <a:noFill/>
          </a:ln>
        </p:spPr>
        <p:txBody>
          <a:bodyPr lIns="92528" tIns="46264" rIns="92528" bIns="46264" anchor="b" anchorCtr="0"/>
          <a:lstStyle/>
          <a:p>
            <a:pPr lvl="0" algn="r" eaLnBrk="1" hangingPunct="1"/>
            <a:fld id="{9A0DB2DC-4C9A-4742-B13C-FB6460FD3503}" type="slidenum">
              <a:rPr lang="en-US" altLang="zh-CN" sz="1200" dirty="0">
                <a:latin typeface="Arial" panose="020B0604020202020204" pitchFamily="34" charset="0"/>
              </a:rPr>
            </a:fld>
            <a:endParaRPr lang="en-US" altLang="zh-CN" sz="1200" dirty="0">
              <a:latin typeface="Arial" panose="020B0604020202020204" pitchFamily="34" charset="0"/>
            </a:endParaRPr>
          </a:p>
        </p:txBody>
      </p:sp>
      <p:sp>
        <p:nvSpPr>
          <p:cNvPr id="18435" name="Rectangle 2"/>
          <p:cNvSpPr>
            <a:spLocks noGrp="1" noRot="1" noChangeAspect="1" noTextEdit="1"/>
          </p:cNvSpPr>
          <p:nvPr>
            <p:ph type="sldImg"/>
          </p:nvPr>
        </p:nvSpPr>
        <p:spPr/>
      </p:sp>
      <p:sp>
        <p:nvSpPr>
          <p:cNvPr id="18436" name="Rectangle 3"/>
          <p:cNvSpPr>
            <a:spLocks noGrp="1"/>
          </p:cNvSpPr>
          <p:nvPr>
            <p:ph type="body" idx="1"/>
          </p:nvPr>
        </p:nvSpPr>
        <p:spPr/>
        <p:txBody>
          <a:bodyPr wrap="square" lIns="92528" tIns="46264" rIns="92528" bIns="46264" anchor="t" anchorCtr="0"/>
          <a:lstStyle/>
          <a:p>
            <a:pPr lvl="0" eaLnBrk="1" hangingPunct="1"/>
            <a:r>
              <a:rPr lang="zh-CN" altLang="en-US" dirty="0"/>
              <a:t>后续会发布具体要求</a:t>
            </a:r>
            <a:endParaRPr lang="zh-CN"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txBox="1">
            <a:spLocks noGrp="1"/>
          </p:cNvSpPr>
          <p:nvPr>
            <p:ph type="sldNum" sz="quarter"/>
          </p:nvPr>
        </p:nvSpPr>
        <p:spPr>
          <a:xfrm>
            <a:off x="3902075" y="9515475"/>
            <a:ext cx="2984500" cy="501650"/>
          </a:xfrm>
          <a:prstGeom prst="rect">
            <a:avLst/>
          </a:prstGeom>
          <a:noFill/>
          <a:ln w="9525">
            <a:noFill/>
          </a:ln>
        </p:spPr>
        <p:txBody>
          <a:bodyPr lIns="92528" tIns="46264" rIns="92528" bIns="46264" anchor="b" anchorCtr="0"/>
          <a:lstStyle/>
          <a:p>
            <a:pPr lvl="0" algn="r" eaLnBrk="1" hangingPunct="1"/>
            <a:fld id="{9A0DB2DC-4C9A-4742-B13C-FB6460FD3503}" type="slidenum">
              <a:rPr lang="en-US" altLang="zh-CN" sz="1200" dirty="0">
                <a:latin typeface="Arial" panose="020B0604020202020204" pitchFamily="34" charset="0"/>
              </a:rPr>
            </a:fld>
            <a:endParaRPr lang="en-US" altLang="zh-CN" sz="1200" dirty="0">
              <a:latin typeface="Arial" panose="020B0604020202020204" pitchFamily="34" charset="0"/>
            </a:endParaRPr>
          </a:p>
        </p:txBody>
      </p:sp>
      <p:sp>
        <p:nvSpPr>
          <p:cNvPr id="20483" name="Rectangle 2"/>
          <p:cNvSpPr>
            <a:spLocks noGrp="1" noRot="1" noChangeAspect="1" noTextEdit="1"/>
          </p:cNvSpPr>
          <p:nvPr>
            <p:ph type="sldImg"/>
          </p:nvPr>
        </p:nvSpPr>
        <p:spPr/>
      </p:sp>
      <p:sp>
        <p:nvSpPr>
          <p:cNvPr id="20484" name="Rectangle 3"/>
          <p:cNvSpPr>
            <a:spLocks noGrp="1"/>
          </p:cNvSpPr>
          <p:nvPr>
            <p:ph type="body" idx="1"/>
          </p:nvPr>
        </p:nvSpPr>
        <p:spPr/>
        <p:txBody>
          <a:bodyPr wrap="square" lIns="92528" tIns="46264" rIns="92528" bIns="46264" anchor="t" anchorCtr="0"/>
          <a:lstStyle/>
          <a:p>
            <a:pPr lvl="0" eaLnBrk="1" hangingPunct="1"/>
            <a:r>
              <a:rPr lang="zh-CN" altLang="en-US" dirty="0"/>
              <a:t>三种目标代码只需选择一种完成，若生成</a:t>
            </a:r>
            <a:r>
              <a:rPr lang="en-US" altLang="zh-CN" dirty="0"/>
              <a:t>PCODE</a:t>
            </a:r>
            <a:r>
              <a:rPr lang="zh-CN" altLang="en-US" dirty="0"/>
              <a:t>，需编写解释执行程序，直接得到</a:t>
            </a:r>
            <a:r>
              <a:rPr lang="en-US" altLang="zh-CN" dirty="0"/>
              <a:t>PCODE</a:t>
            </a:r>
            <a:r>
              <a:rPr lang="zh-CN" altLang="en-US" dirty="0"/>
              <a:t>代码的解释执行结果用于评判；若生成</a:t>
            </a:r>
            <a:r>
              <a:rPr lang="en-US" altLang="zh-CN" dirty="0"/>
              <a:t>MIPS</a:t>
            </a:r>
            <a:r>
              <a:rPr lang="zh-CN" altLang="en-US" dirty="0"/>
              <a:t>汇编，则在</a:t>
            </a:r>
            <a:r>
              <a:rPr lang="en-US" altLang="zh-CN" dirty="0"/>
              <a:t>Mars</a:t>
            </a:r>
            <a:r>
              <a:rPr lang="zh-CN" altLang="en-US" dirty="0"/>
              <a:t>上运行得到运行结果用于评判；若生成</a:t>
            </a:r>
            <a:r>
              <a:rPr lang="en-US" altLang="zh-CN" dirty="0"/>
              <a:t>LLVM IR</a:t>
            </a:r>
            <a:r>
              <a:rPr lang="zh-CN" altLang="en-US" dirty="0"/>
              <a:t>，则用</a:t>
            </a:r>
            <a:r>
              <a:rPr lang="en-US" altLang="zh-CN" dirty="0"/>
              <a:t>llc</a:t>
            </a:r>
            <a:r>
              <a:rPr lang="zh-CN" altLang="en-US" dirty="0"/>
              <a:t>工具得到运行结果，不要求生成</a:t>
            </a:r>
            <a:r>
              <a:rPr lang="en-US" altLang="zh-CN" dirty="0"/>
              <a:t>SSA</a:t>
            </a:r>
            <a:r>
              <a:rPr lang="zh-CN" altLang="en-US" dirty="0"/>
              <a:t>形式的</a:t>
            </a:r>
            <a:r>
              <a:rPr lang="en-US" altLang="zh-CN" dirty="0"/>
              <a:t>IR</a:t>
            </a:r>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txBox="1">
            <a:spLocks noGrp="1"/>
          </p:cNvSpPr>
          <p:nvPr>
            <p:ph type="sldNum" sz="quarter"/>
          </p:nvPr>
        </p:nvSpPr>
        <p:spPr>
          <a:xfrm>
            <a:off x="3902075" y="9515475"/>
            <a:ext cx="2984500" cy="501650"/>
          </a:xfrm>
          <a:prstGeom prst="rect">
            <a:avLst/>
          </a:prstGeom>
          <a:noFill/>
          <a:ln w="9525">
            <a:noFill/>
          </a:ln>
        </p:spPr>
        <p:txBody>
          <a:bodyPr lIns="92528" tIns="46264" rIns="92528" bIns="46264" anchor="b" anchorCtr="0"/>
          <a:lstStyle/>
          <a:p>
            <a:pPr lvl="0" algn="r" eaLnBrk="1" hangingPunct="1"/>
            <a:fld id="{9A0DB2DC-4C9A-4742-B13C-FB6460FD3503}" type="slidenum">
              <a:rPr lang="en-US" altLang="zh-CN" sz="1200" dirty="0">
                <a:latin typeface="Arial" panose="020B0604020202020204" pitchFamily="34" charset="0"/>
              </a:rPr>
            </a:fld>
            <a:endParaRPr lang="en-US" altLang="zh-CN" sz="1200" dirty="0">
              <a:latin typeface="Arial" panose="020B0604020202020204" pitchFamily="34" charset="0"/>
            </a:endParaRPr>
          </a:p>
        </p:txBody>
      </p:sp>
      <p:sp>
        <p:nvSpPr>
          <p:cNvPr id="22531" name="Rectangle 2"/>
          <p:cNvSpPr>
            <a:spLocks noGrp="1" noRot="1" noChangeAspect="1" noTextEdit="1"/>
          </p:cNvSpPr>
          <p:nvPr>
            <p:ph type="sldImg"/>
          </p:nvPr>
        </p:nvSpPr>
        <p:spPr/>
      </p:sp>
      <p:sp>
        <p:nvSpPr>
          <p:cNvPr id="22532" name="Rectangle 3"/>
          <p:cNvSpPr>
            <a:spLocks noGrp="1"/>
          </p:cNvSpPr>
          <p:nvPr>
            <p:ph type="body" idx="1"/>
          </p:nvPr>
        </p:nvSpPr>
        <p:spPr/>
        <p:txBody>
          <a:bodyPr wrap="square" lIns="92528" tIns="46264" rIns="92528" bIns="46264" anchor="t" anchorCtr="0"/>
          <a:lstStyle/>
          <a:p>
            <a:pPr lvl="0" eaLnBrk="1" hangingPunct="1"/>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grpSp>
        <p:nvGrpSpPr>
          <p:cNvPr id="2050" name="Group 2"/>
          <p:cNvGrpSpPr/>
          <p:nvPr/>
        </p:nvGrpSpPr>
        <p:grpSpPr>
          <a:xfrm>
            <a:off x="0" y="2438400"/>
            <a:ext cx="9009063" cy="1052513"/>
            <a:chOff x="0" y="1536"/>
            <a:chExt cx="5675" cy="663"/>
          </a:xfrm>
        </p:grpSpPr>
        <p:grpSp>
          <p:nvGrpSpPr>
            <p:cNvPr id="2056" name="Group 3"/>
            <p:cNvGrpSpPr/>
            <p:nvPr/>
          </p:nvGrpSpPr>
          <p:grpSpPr>
            <a:xfrm>
              <a:off x="185" y="1604"/>
              <a:ext cx="449" cy="299"/>
              <a:chOff x="720" y="336"/>
              <a:chExt cx="624" cy="432"/>
            </a:xfrm>
          </p:grpSpPr>
          <p:sp>
            <p:nvSpPr>
              <p:cNvPr id="10" name="Rectangle 4"/>
              <p:cNvSpPr>
                <a:spLocks noChangeArrowheads="1"/>
              </p:cNvSpPr>
              <p:nvPr/>
            </p:nvSpPr>
            <p:spPr bwMode="auto">
              <a:xfrm>
                <a:off x="720" y="336"/>
                <a:ext cx="384" cy="432"/>
              </a:xfrm>
              <a:prstGeom prst="rect">
                <a:avLst/>
              </a:prstGeom>
              <a:solidFill>
                <a:schemeClr val="folHlink"/>
              </a:solidFill>
              <a:ln>
                <a:noFill/>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1"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grpSp>
        <p:grpSp>
          <p:nvGrpSpPr>
            <p:cNvPr id="2057" name="Group 6"/>
            <p:cNvGrpSpPr/>
            <p:nvPr/>
          </p:nvGrpSpPr>
          <p:grpSpPr>
            <a:xfrm>
              <a:off x="263" y="1870"/>
              <a:ext cx="466" cy="299"/>
              <a:chOff x="912" y="2640"/>
              <a:chExt cx="672" cy="432"/>
            </a:xfrm>
          </p:grpSpPr>
          <p:sp>
            <p:nvSpPr>
              <p:cNvPr id="8" name="Rectangle 7"/>
              <p:cNvSpPr>
                <a:spLocks noChangeArrowheads="1"/>
              </p:cNvSpPr>
              <p:nvPr/>
            </p:nvSpPr>
            <p:spPr bwMode="auto">
              <a:xfrm>
                <a:off x="912" y="2640"/>
                <a:ext cx="384" cy="432"/>
              </a:xfrm>
              <a:prstGeom prst="rect">
                <a:avLst/>
              </a:prstGeom>
              <a:solidFill>
                <a:schemeClr val="accent2"/>
              </a:solidFill>
              <a:ln>
                <a:noFill/>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9"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grpSp>
        <p:sp>
          <p:nvSpPr>
            <p:cNvPr id="5"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Rectangle 10"/>
            <p:cNvSpPr>
              <a:spLocks noChangeArrowheads="1"/>
            </p:cNvSpPr>
            <p:nvPr/>
          </p:nvSpPr>
          <p:spPr bwMode="auto">
            <a:xfrm>
              <a:off x="400" y="1536"/>
              <a:ext cx="20" cy="663"/>
            </a:xfrm>
            <a:prstGeom prst="rect">
              <a:avLst/>
            </a:prstGeom>
            <a:solidFill>
              <a:schemeClr val="bg2"/>
            </a:solidFill>
            <a:ln>
              <a:noFill/>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grpSp>
      <p:sp>
        <p:nvSpPr>
          <p:cNvPr id="28684" name="Rectangle 12"/>
          <p:cNvSpPr>
            <a:spLocks noGrp="1" noChangeArrowheads="1"/>
          </p:cNvSpPr>
          <p:nvPr>
            <p:ph type="ctrTitle"/>
          </p:nvPr>
        </p:nvSpPr>
        <p:spPr>
          <a:xfrm>
            <a:off x="990600" y="1676400"/>
            <a:ext cx="7772400" cy="1462088"/>
          </a:xfrm>
        </p:spPr>
        <p:txBody>
          <a:bodyPr/>
          <a:lstStyle>
            <a:lvl1pPr>
              <a:defRPr/>
            </a:lvl1pPr>
          </a:lstStyle>
          <a:p>
            <a:r>
              <a:rPr lang="zh-CN" altLang="en-US"/>
              <a:t>单击此处编辑母版标题样式</a:t>
            </a:r>
            <a:endParaRPr lang="zh-CN" altLang="en-US"/>
          </a:p>
        </p:txBody>
      </p:sp>
      <p:sp>
        <p:nvSpPr>
          <p:cNvPr id="28685"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r>
              <a:rPr lang="zh-CN" altLang="en-US"/>
              <a:t>单击此处编辑母版副标题样式</a:t>
            </a:r>
            <a:endParaRPr lang="zh-CN" altLang="en-US"/>
          </a:p>
        </p:txBody>
      </p:sp>
      <p:sp>
        <p:nvSpPr>
          <p:cNvPr id="12" name="Rectangle 14"/>
          <p:cNvSpPr>
            <a:spLocks noGrp="1" noChangeArrowheads="1"/>
          </p:cNvSpPr>
          <p:nvPr>
            <p:ph type="dt" sz="half" idx="2"/>
          </p:nvPr>
        </p:nvSpPr>
        <p:spPr bwMode="auto">
          <a:xfrm>
            <a:off x="990600" y="6248400"/>
            <a:ext cx="1905000" cy="457200"/>
          </a:xfrm>
          <a:prstGeom prst="rect">
            <a:avLst/>
          </a:prstGeom>
          <a:ln>
            <a:miter lim="800000"/>
          </a:ln>
        </p:spPr>
        <p:txBody>
          <a:bodyPr vert="horz" wrap="square" lIns="91440" tIns="45720" rIns="91440" bIns="45720" numCol="1" anchor="b" anchorCtr="0" compatLnSpc="1"/>
          <a:lstStyle>
            <a:lvl1pPr>
              <a:defRPr>
                <a:solidFill>
                  <a:schemeClr val="bg2"/>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Tahoma" panose="020B0604030504040204" pitchFamily="34" charset="0"/>
              <a:ea typeface="宋体" panose="02010600030101010101" pitchFamily="2" charset="-122"/>
              <a:cs typeface="+mn-cs"/>
            </a:endParaRPr>
          </a:p>
        </p:txBody>
      </p:sp>
      <p:sp>
        <p:nvSpPr>
          <p:cNvPr id="13" name="Rectangle 15"/>
          <p:cNvSpPr>
            <a:spLocks noGrp="1" noChangeArrowheads="1"/>
          </p:cNvSpPr>
          <p:nvPr>
            <p:ph type="ftr" sz="quarter" idx="3"/>
          </p:nvPr>
        </p:nvSpPr>
        <p:spPr bwMode="auto">
          <a:xfrm>
            <a:off x="3429000" y="6248400"/>
            <a:ext cx="2895600" cy="457200"/>
          </a:xfrm>
          <a:prstGeom prst="rect">
            <a:avLst/>
          </a:prstGeom>
          <a:ln>
            <a:miter lim="800000"/>
          </a:ln>
        </p:spPr>
        <p:txBody>
          <a:bodyPr vert="horz" wrap="square" lIns="91440" tIns="45720" rIns="91440" bIns="45720" numCol="1" anchor="b" anchorCtr="0" compatLnSpc="1"/>
          <a:lstStyle>
            <a:lvl1pPr>
              <a:defRPr>
                <a:solidFill>
                  <a:schemeClr val="bg2"/>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Tahoma" panose="020B0604030504040204" pitchFamily="34" charset="0"/>
              <a:ea typeface="宋体" panose="02010600030101010101" pitchFamily="2" charset="-122"/>
              <a:cs typeface="+mn-cs"/>
            </a:endParaRPr>
          </a:p>
        </p:txBody>
      </p:sp>
      <p:sp>
        <p:nvSpPr>
          <p:cNvPr id="14" name="Rectangle 16"/>
          <p:cNvSpPr>
            <a:spLocks noGrp="1" noChangeArrowheads="1"/>
          </p:cNvSpPr>
          <p:nvPr>
            <p:ph type="sldNum" sz="quarter" idx="4"/>
          </p:nvPr>
        </p:nvSpPr>
        <p:spPr bwMode="auto">
          <a:xfrm>
            <a:off x="6858000" y="6248400"/>
            <a:ext cx="1905000" cy="457200"/>
          </a:xfrm>
          <a:prstGeom prst="rect">
            <a:avLst/>
          </a:prstGeom>
          <a:ln>
            <a:miter lim="800000"/>
          </a:ln>
        </p:spPr>
        <p:txBody>
          <a:bodyPr vert="horz" wrap="square" lIns="91440" tIns="45720" rIns="91440" bIns="45720" numCol="1" anchor="b" anchorCtr="0" compatLnSpc="1"/>
          <a:lstStyle/>
          <a:p>
            <a:pPr algn="r" eaLnBrk="1" hangingPunct="1">
              <a:buNone/>
            </a:pPr>
            <a:fld id="{9A0DB2DC-4C9A-4742-B13C-FB6460FD3503}" type="slidenum">
              <a:rPr lang="en-US" altLang="zh-CN" dirty="0">
                <a:solidFill>
                  <a:schemeClr val="bg2"/>
                </a:solidFill>
              </a:rPr>
            </a:fld>
            <a:endParaRPr lang="en-US" altLang="zh-CN" dirty="0">
              <a:solidFill>
                <a:schemeClr val="bg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Tahoma" panose="020B0604030504040204" pitchFamily="34" charset="0"/>
              </a:rPr>
            </a:fld>
            <a:endParaRPr lang="en-US" altLang="zh-CN" dirty="0">
              <a:latin typeface="Tahoma" panose="020B060403050404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1150938" y="214313"/>
            <a:ext cx="5700712" cy="59182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Tahoma" panose="020B0604030504040204" pitchFamily="34" charset="0"/>
              </a:rPr>
            </a:fld>
            <a:endParaRPr lang="en-US" altLang="zh-CN" dirty="0">
              <a:latin typeface="Tahoma" panose="020B060403050404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1150938" y="214313"/>
            <a:ext cx="7804150" cy="59182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buNone/>
            </a:pPr>
            <a:fld id="{9A0DB2DC-4C9A-4742-B13C-FB6460FD3503}" type="slidenum">
              <a:rPr lang="en-US" altLang="zh-CN" dirty="0">
                <a:latin typeface="Tahoma" panose="020B0604030504040204" pitchFamily="34" charset="0"/>
              </a:rPr>
            </a:fld>
            <a:endParaRPr lang="en-US" altLang="zh-CN" dirty="0">
              <a:latin typeface="Tahoma" panose="020B060403050404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Tahoma" panose="020B0604030504040204" pitchFamily="34" charset="0"/>
              </a:rPr>
            </a:fld>
            <a:endParaRPr lang="en-US" altLang="zh-CN" dirty="0">
              <a:latin typeface="Tahoma"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Tahoma" panose="020B0604030504040204" pitchFamily="34" charset="0"/>
              </a:rPr>
            </a:fld>
            <a:endParaRPr lang="en-US" altLang="zh-CN" dirty="0">
              <a:latin typeface="Tahoma" panose="020B060403050404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Tahoma" panose="020B0604030504040204" pitchFamily="34" charset="0"/>
              </a:rPr>
            </a:fld>
            <a:endParaRPr lang="en-US" altLang="zh-CN" dirty="0">
              <a:latin typeface="Tahoma"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hangingPunct="1">
              <a:buNone/>
            </a:pPr>
            <a:fld id="{9A0DB2DC-4C9A-4742-B13C-FB6460FD3503}" type="slidenum">
              <a:rPr lang="en-US" altLang="zh-CN" dirty="0">
                <a:latin typeface="Tahoma" panose="020B0604030504040204" pitchFamily="34" charset="0"/>
              </a:rPr>
            </a:fld>
            <a:endParaRPr lang="en-US" altLang="zh-CN" dirty="0">
              <a:latin typeface="Tahoma" panose="020B060403050404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buNone/>
            </a:pPr>
            <a:fld id="{9A0DB2DC-4C9A-4742-B13C-FB6460FD3503}" type="slidenum">
              <a:rPr lang="en-US" altLang="zh-CN" dirty="0">
                <a:latin typeface="Tahoma" panose="020B0604030504040204" pitchFamily="34" charset="0"/>
              </a:rPr>
            </a:fld>
            <a:endParaRPr lang="en-US" altLang="zh-CN" dirty="0">
              <a:latin typeface="Tahoma"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hangingPunct="1">
              <a:buNone/>
            </a:pPr>
            <a:fld id="{9A0DB2DC-4C9A-4742-B13C-FB6460FD3503}" type="slidenum">
              <a:rPr lang="en-US" altLang="zh-CN" dirty="0">
                <a:latin typeface="Tahoma" panose="020B0604030504040204" pitchFamily="34" charset="0"/>
              </a:rPr>
            </a:fld>
            <a:endParaRPr lang="en-US" altLang="zh-CN" dirty="0">
              <a:latin typeface="Tahoma" panose="020B060403050404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Tahoma" panose="020B0604030504040204" pitchFamily="34" charset="0"/>
              </a:rPr>
            </a:fld>
            <a:endParaRPr lang="en-US" altLang="zh-CN" dirty="0">
              <a:latin typeface="Tahoma" panose="020B060403050404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0" lang="zh-CN" altLang="en-US" sz="3200" b="0" i="0" u="none" strike="noStrike" kern="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Tahoma" panose="020B0604030504040204" pitchFamily="34" charset="0"/>
              </a:rPr>
            </a:fld>
            <a:endParaRPr lang="en-US" altLang="zh-CN" dirty="0">
              <a:latin typeface="Tahoma" panose="020B060403050404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3" name="Rectangle 9"/>
          <p:cNvSpPr>
            <a:spLocks noGrp="1"/>
          </p:cNvSpPr>
          <p:nvPr>
            <p:ph type="title"/>
          </p:nvPr>
        </p:nvSpPr>
        <p:spPr>
          <a:xfrm>
            <a:off x="1150938" y="214313"/>
            <a:ext cx="7793037" cy="1462087"/>
          </a:xfrm>
          <a:prstGeom prst="rect">
            <a:avLst/>
          </a:prstGeom>
          <a:noFill/>
          <a:ln w="9525">
            <a:noFill/>
          </a:ln>
        </p:spPr>
        <p:txBody>
          <a:bodyPr anchor="b" anchorCtr="0"/>
          <a:lstStyle/>
          <a:p>
            <a:pPr lvl="0"/>
            <a:r>
              <a:rPr lang="zh-CN" altLang="en-US" dirty="0"/>
              <a:t>单击此处编辑母版标题样式</a:t>
            </a:r>
            <a:endParaRPr lang="zh-CN" altLang="en-US" dirty="0"/>
          </a:p>
        </p:txBody>
      </p:sp>
      <p:sp>
        <p:nvSpPr>
          <p:cNvPr id="1034" name="Rectangle 10"/>
          <p:cNvSpPr>
            <a:spLocks noGrp="1"/>
          </p:cNvSpPr>
          <p:nvPr>
            <p:ph type="body" idx="1"/>
          </p:nvPr>
        </p:nvSpPr>
        <p:spPr>
          <a:xfrm>
            <a:off x="1182688" y="2017713"/>
            <a:ext cx="7772400" cy="4114800"/>
          </a:xfrm>
          <a:prstGeom prst="rect">
            <a:avLst/>
          </a:prstGeom>
          <a:noFill/>
          <a:ln w="9525">
            <a:noFill/>
          </a:ln>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7659" name="Rectangle 11"/>
          <p:cNvSpPr>
            <a:spLocks noGrp="1" noChangeArrowheads="1"/>
          </p:cNvSpPr>
          <p:nvPr>
            <p:ph type="dt" sz="half" idx="2"/>
          </p:nvPr>
        </p:nvSpPr>
        <p:spPr bwMode="auto">
          <a:xfrm>
            <a:off x="1162050" y="6243638"/>
            <a:ext cx="1905000" cy="457200"/>
          </a:xfrm>
          <a:prstGeom prst="rect">
            <a:avLst/>
          </a:prstGeom>
          <a:noFill/>
          <a:ln w="9525">
            <a:noFill/>
            <a:miter lim="800000"/>
          </a:ln>
          <a:effectLst/>
        </p:spPr>
        <p:txBody>
          <a:bodyPr vert="horz" wrap="square" lIns="91440" tIns="45720" rIns="91440" bIns="45720" numCol="1" anchor="b" anchorCtr="0" compatLnSpc="1"/>
          <a:lstStyle>
            <a:lvl1pPr algn="l" eaLnBrk="1" hangingPunct="1">
              <a:defRPr sz="1400">
                <a:latin typeface="Tahoma" panose="020B060403050404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27660" name="Rectangle 12"/>
          <p:cNvSpPr>
            <a:spLocks noGrp="1" noChangeArrowheads="1"/>
          </p:cNvSpPr>
          <p:nvPr>
            <p:ph type="ftr" sz="quarter" idx="3"/>
          </p:nvPr>
        </p:nvSpPr>
        <p:spPr bwMode="auto">
          <a:xfrm>
            <a:off x="3657600" y="6243638"/>
            <a:ext cx="2895600" cy="457200"/>
          </a:xfrm>
          <a:prstGeom prst="rect">
            <a:avLst/>
          </a:prstGeom>
          <a:noFill/>
          <a:ln w="9525">
            <a:noFill/>
            <a:miter lim="800000"/>
          </a:ln>
          <a:effectLst/>
        </p:spPr>
        <p:txBody>
          <a:bodyPr vert="horz" wrap="square" lIns="91440" tIns="45720" rIns="91440" bIns="45720" numCol="1" anchor="b" anchorCtr="0" compatLnSpc="1"/>
          <a:lstStyle>
            <a:lvl1pPr algn="ctr" eaLnBrk="1" hangingPunct="1">
              <a:defRPr sz="1400">
                <a:latin typeface="Tahoma" panose="020B0604030504040204" pitchFamily="34" charset="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27661" name="Rectangle 13"/>
          <p:cNvSpPr>
            <a:spLocks noGrp="1" noChangeArrowheads="1"/>
          </p:cNvSpPr>
          <p:nvPr>
            <p:ph type="sldNum" sz="quarter" idx="4"/>
          </p:nvPr>
        </p:nvSpPr>
        <p:spPr bwMode="auto">
          <a:xfrm>
            <a:off x="7042150" y="6243638"/>
            <a:ext cx="1905000" cy="457200"/>
          </a:xfrm>
          <a:prstGeom prst="rect">
            <a:avLst/>
          </a:prstGeom>
          <a:noFill/>
          <a:ln w="9525">
            <a:noFill/>
            <a:miter lim="800000"/>
          </a:ln>
          <a:effectLst/>
        </p:spPr>
        <p:txBody>
          <a:bodyPr vert="horz" wrap="square" lIns="91440" tIns="45720" rIns="91440" bIns="45720" numCol="1" anchor="b" anchorCtr="0" compatLnSpc="1"/>
          <a:lstStyle>
            <a:lvl1pPr algn="r">
              <a:defRPr sz="1400"/>
            </a:lvl1pPr>
          </a:lstStyle>
          <a:p>
            <a:pPr lvl="0" eaLnBrk="1" hangingPunct="1">
              <a:buNone/>
            </a:pPr>
            <a:fld id="{9A0DB2DC-4C9A-4742-B13C-FB6460FD3503}" type="slidenum">
              <a:rPr lang="en-US" altLang="zh-CN" dirty="0">
                <a:latin typeface="Tahoma" panose="020B0604030504040204" pitchFamily="34" charset="0"/>
              </a:rPr>
            </a:fld>
            <a:endParaRPr lang="en-US" altLang="zh-CN" dirty="0">
              <a:latin typeface="Tahoma" panose="020B060403050404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cs typeface="+mj-cs"/>
        </a:defRPr>
      </a:lvl1pPr>
      <a:lvl2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2.xml"/><Relationship Id="rId4" Type="http://schemas.openxmlformats.org/officeDocument/2006/relationships/image" Target="../media/image4.jpe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hyperlink" Target="https://www.runoob.com/cmake/cmake-basic.html"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12298;&#32534;&#35793;&#25216;&#26415;&#12299;&#23454;&#39564;-&#38169;&#35823;&#23450;&#20301;&#25945;&#23398;&#23454;&#39564;&#35828;&#26126;.pptx" TargetMode="External"/><Relationship Id="rId1" Type="http://schemas.openxmlformats.org/officeDocument/2006/relationships/tags" Target="../tags/tag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9" Type="http://schemas.openxmlformats.org/officeDocument/2006/relationships/tags" Target="../tags/tag11.xml"/><Relationship Id="rId8" Type="http://schemas.openxmlformats.org/officeDocument/2006/relationships/image" Target="../media/image12.svg"/><Relationship Id="rId7" Type="http://schemas.openxmlformats.org/officeDocument/2006/relationships/image" Target="../media/image11.png"/><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image" Target="../media/image10.svg"/><Relationship Id="rId3" Type="http://schemas.openxmlformats.org/officeDocument/2006/relationships/image" Target="../media/image9.png"/><Relationship Id="rId2" Type="http://schemas.openxmlformats.org/officeDocument/2006/relationships/tags" Target="../tags/tag8.xml"/><Relationship Id="rId11" Type="http://schemas.openxmlformats.org/officeDocument/2006/relationships/slideLayout" Target="../slideLayouts/slideLayout2.xml"/><Relationship Id="rId10" Type="http://schemas.openxmlformats.org/officeDocument/2006/relationships/tags" Target="../tags/tag12.xml"/><Relationship Id="rId1" Type="http://schemas.openxmlformats.org/officeDocument/2006/relationships/tags" Target="../tags/tag7.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hyperlink" Target="mailto:compiler_buaa@126.com"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19.xml"/><Relationship Id="rId5" Type="http://schemas.openxmlformats.org/officeDocument/2006/relationships/tags" Target="../tags/tag18.xml"/><Relationship Id="rId4" Type="http://schemas.openxmlformats.org/officeDocument/2006/relationships/tags" Target="../tags/tag17.xml"/><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ctrTitle"/>
          </p:nvPr>
        </p:nvSpPr>
        <p:spPr/>
        <p:txBody>
          <a:bodyPr vert="horz" wrap="square" lIns="91440" tIns="45720" rIns="91440" bIns="45720" anchor="b" anchorCtr="0"/>
          <a:lstStyle/>
          <a:p>
            <a:pPr eaLnBrk="1" hangingPunct="1">
              <a:buClrTx/>
              <a:buSzTx/>
              <a:buFontTx/>
            </a:pPr>
            <a:r>
              <a:rPr lang="zh-CN" altLang="en-US" dirty="0">
                <a:latin typeface="Tahoma" panose="020B0604030504040204" pitchFamily="34" charset="0"/>
                <a:ea typeface="宋体" panose="02010600030101010101" pitchFamily="2" charset="-122"/>
                <a:cs typeface="+mj-cs"/>
              </a:rPr>
              <a:t>编译技术实验</a:t>
            </a:r>
            <a:endParaRPr lang="zh-CN" altLang="en-US" dirty="0">
              <a:latin typeface="Tahoma" panose="020B0604030504040204" pitchFamily="34" charset="0"/>
              <a:ea typeface="宋体" panose="02010600030101010101" pitchFamily="2" charset="-122"/>
              <a:cs typeface="+mj-cs"/>
            </a:endParaRPr>
          </a:p>
        </p:txBody>
      </p:sp>
      <p:sp>
        <p:nvSpPr>
          <p:cNvPr id="5123" name="Rectangle 3"/>
          <p:cNvSpPr>
            <a:spLocks noGrp="1"/>
          </p:cNvSpPr>
          <p:nvPr>
            <p:ph type="subTitle" idx="1"/>
          </p:nvPr>
        </p:nvSpPr>
        <p:spPr/>
        <p:txBody>
          <a:bodyPr vert="horz" wrap="square" lIns="91440" tIns="45720" rIns="91440" bIns="45720" anchor="t" anchorCtr="0"/>
          <a:lstStyle/>
          <a:p>
            <a:pPr eaLnBrk="1" hangingPunct="1">
              <a:buSzPct val="60000"/>
            </a:pPr>
            <a:endParaRPr lang="en-US" altLang="zh-CN" sz="2400" dirty="0">
              <a:latin typeface="Tahoma" panose="020B0604030504040204" pitchFamily="34" charset="0"/>
              <a:ea typeface="宋体" panose="02010600030101010101" pitchFamily="2" charset="-122"/>
              <a:cs typeface="+mn-cs"/>
            </a:endParaRPr>
          </a:p>
          <a:p>
            <a:pPr eaLnBrk="1" hangingPunct="1">
              <a:buSzPct val="60000"/>
            </a:pPr>
            <a:r>
              <a:rPr lang="zh-CN" altLang="en-US" sz="2400" dirty="0">
                <a:latin typeface="Tahoma" panose="020B0604030504040204" pitchFamily="34" charset="0"/>
                <a:ea typeface="宋体" panose="02010600030101010101" pitchFamily="2" charset="-122"/>
                <a:cs typeface="+mn-cs"/>
              </a:rPr>
              <a:t>杨海燕</a:t>
            </a:r>
            <a:endParaRPr lang="en-US" altLang="zh-CN" sz="2400" dirty="0">
              <a:latin typeface="Tahoma" panose="020B0604030504040204" pitchFamily="34" charset="0"/>
              <a:ea typeface="宋体" panose="02010600030101010101" pitchFamily="2" charset="-122"/>
              <a:cs typeface="+mn-cs"/>
            </a:endParaRPr>
          </a:p>
          <a:p>
            <a:pPr eaLnBrk="1" hangingPunct="1">
              <a:buSzPct val="60000"/>
            </a:pPr>
            <a:fld id="{BB962C8B-B14F-4D97-AF65-F5344CB8AC3E}" type="datetime2">
              <a:rPr lang="zh-CN" altLang="en-US" sz="2400" dirty="0">
                <a:latin typeface="Tahoma" panose="020B0604030504040204" pitchFamily="34" charset="0"/>
                <a:ea typeface="宋体" panose="02010600030101010101" pitchFamily="2" charset="-122"/>
                <a:cs typeface="+mn-cs"/>
              </a:rPr>
            </a:fld>
            <a:endParaRPr lang="zh-CN" altLang="en-US" sz="2400" dirty="0">
              <a:latin typeface="Tahoma" panose="020B0604030504040204" pitchFamily="34" charset="0"/>
              <a:ea typeface="宋体" panose="02010600030101010101" pitchFamily="2" charset="-122"/>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p:cNvSpPr>
          <p:nvPr>
            <p:ph type="title"/>
          </p:nvPr>
        </p:nvSpPr>
        <p:spPr>
          <a:xfrm>
            <a:off x="1179754" y="689039"/>
            <a:ext cx="7793038" cy="984250"/>
          </a:xfrm>
        </p:spPr>
        <p:txBody>
          <a:bodyPr vert="horz" wrap="square" lIns="91440" tIns="45720" rIns="91440" bIns="45720" anchor="b" anchorCtr="0"/>
          <a:lstStyle/>
          <a:p>
            <a:pPr eaLnBrk="1" hangingPunct="1"/>
            <a:r>
              <a:rPr lang="zh-CN" altLang="en-US" dirty="0"/>
              <a:t>任务架构</a:t>
            </a:r>
            <a:endParaRPr lang="zh-CN" altLang="en-US" dirty="0"/>
          </a:p>
        </p:txBody>
      </p:sp>
      <p:sp>
        <p:nvSpPr>
          <p:cNvPr id="12" name="矩形 11"/>
          <p:cNvSpPr/>
          <p:nvPr/>
        </p:nvSpPr>
        <p:spPr>
          <a:xfrm>
            <a:off x="5932662" y="3696346"/>
            <a:ext cx="760568" cy="432028"/>
          </a:xfrm>
          <a:prstGeom prst="rect">
            <a:avLst/>
          </a:prstGeom>
          <a:solidFill>
            <a:schemeClr val="bg1"/>
          </a:solidFill>
          <a:ln w="25400" cap="flat" cmpd="sng" algn="ctr">
            <a:solidFill>
              <a:schemeClr val="accent2"/>
            </a:solidFill>
            <a:prstDash val="solid"/>
            <a:round/>
            <a:headEnd type="none" w="med" len="med"/>
            <a:tailEnd type="none" w="med" len="med"/>
          </a:ln>
        </p:spPr>
        <p:txBody>
          <a:bodyPr vert="horz" wrap="none" lIns="91440" tIns="45720" rIns="91440" bIns="45720" numCol="1"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Mars</a:t>
            </a:r>
            <a:r>
              <a:rPr kumimoji="0" lang="zh-CN" altLang="en-US" sz="14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运行</a:t>
            </a:r>
            <a:endParaRPr kumimoji="0" lang="zh-CN" altLang="en-US" sz="14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p:txBody>
      </p:sp>
      <p:sp>
        <p:nvSpPr>
          <p:cNvPr id="21" name="矩形 20"/>
          <p:cNvSpPr/>
          <p:nvPr/>
        </p:nvSpPr>
        <p:spPr>
          <a:xfrm>
            <a:off x="5933829" y="2442724"/>
            <a:ext cx="720000" cy="503999"/>
          </a:xfrm>
          <a:prstGeom prst="rect">
            <a:avLst/>
          </a:prstGeom>
          <a:solidFill>
            <a:schemeClr val="bg1"/>
          </a:solidFill>
          <a:ln w="28575" cap="flat" cmpd="sng" algn="ctr">
            <a:solidFill>
              <a:srgbClr val="0070C0"/>
            </a:solidFill>
            <a:prstDash val="solid"/>
            <a:round/>
            <a:headEnd type="none" w="med" len="med"/>
            <a:tailEnd type="none" w="med" len="med"/>
          </a:ln>
        </p:spPr>
        <p:txBody>
          <a:bodyPr vert="horz" wrap="none" lIns="91440" tIns="45720" rIns="91440" bIns="45720" numCol="1"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虚拟机</a:t>
            </a:r>
            <a:endParaRPr kumimoji="0" lang="zh-CN" altLang="en-US" sz="14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p>
            <a:pPr marL="0" marR="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解释执行</a:t>
            </a:r>
            <a:endParaRPr kumimoji="0" lang="zh-CN" altLang="en-US" sz="14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p:txBody>
      </p:sp>
      <p:sp>
        <p:nvSpPr>
          <p:cNvPr id="22" name="矩形 21"/>
          <p:cNvSpPr/>
          <p:nvPr/>
        </p:nvSpPr>
        <p:spPr>
          <a:xfrm>
            <a:off x="4362904" y="677987"/>
            <a:ext cx="125178" cy="681355"/>
          </a:xfrm>
          <a:prstGeom prst="rect">
            <a:avLst/>
          </a:prstGeom>
          <a:solidFill>
            <a:schemeClr val="bg1"/>
          </a:solidFill>
          <a:ln w="9525" cap="flat" cmpd="sng" algn="ctr">
            <a:noFill/>
            <a:prstDash val="solid"/>
            <a:round/>
            <a:headEnd type="none" w="med" len="med"/>
            <a:tailEnd type="none" w="med" len="med"/>
          </a:ln>
        </p:spPr>
        <p:txBody>
          <a:bodyPr vert="horz" wrap="none" lIns="91440" tIns="45720" rIns="91440" bIns="45720" numCol="1"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p:txBody>
      </p:sp>
      <p:cxnSp>
        <p:nvCxnSpPr>
          <p:cNvPr id="23" name="直接箭头连接符 22"/>
          <p:cNvCxnSpPr>
            <a:stCxn id="39944" idx="3"/>
            <a:endCxn id="39945" idx="1"/>
          </p:cNvCxnSpPr>
          <p:nvPr/>
        </p:nvCxnSpPr>
        <p:spPr>
          <a:xfrm>
            <a:off x="1495864" y="3920719"/>
            <a:ext cx="281240" cy="0"/>
          </a:xfrm>
          <a:prstGeom prst="straightConnector1">
            <a:avLst/>
          </a:prstGeom>
          <a:solidFill>
            <a:schemeClr val="bg1"/>
          </a:solidFill>
          <a:ln w="12700" cap="flat" cmpd="sng" algn="ctr">
            <a:solidFill>
              <a:srgbClr val="0070C0"/>
            </a:solidFill>
            <a:prstDash val="solid"/>
            <a:round/>
            <a:headEnd type="none" w="med" len="med"/>
            <a:tailEnd type="triangle"/>
          </a:ln>
        </p:spPr>
      </p:cxnSp>
      <p:cxnSp>
        <p:nvCxnSpPr>
          <p:cNvPr id="27" name="直接箭头连接符 26"/>
          <p:cNvCxnSpPr>
            <a:stCxn id="39946" idx="3"/>
            <a:endCxn id="39943" idx="1"/>
          </p:cNvCxnSpPr>
          <p:nvPr/>
        </p:nvCxnSpPr>
        <p:spPr>
          <a:xfrm flipV="1">
            <a:off x="2615609" y="2700968"/>
            <a:ext cx="594563" cy="1219751"/>
          </a:xfrm>
          <a:prstGeom prst="bentConnector3">
            <a:avLst>
              <a:gd name="adj1" fmla="val 50000"/>
            </a:avLst>
          </a:prstGeom>
          <a:solidFill>
            <a:schemeClr val="bg1"/>
          </a:solidFill>
          <a:ln w="12700" cap="flat" cmpd="sng" algn="ctr">
            <a:solidFill>
              <a:srgbClr val="0070C0"/>
            </a:solidFill>
            <a:prstDash val="solid"/>
            <a:round/>
            <a:headEnd type="none" w="med" len="med"/>
            <a:tailEnd type="triangle"/>
          </a:ln>
        </p:spPr>
      </p:cxnSp>
      <p:cxnSp>
        <p:nvCxnSpPr>
          <p:cNvPr id="30" name="直接箭头连接符 29"/>
          <p:cNvCxnSpPr>
            <a:stCxn id="39945" idx="3"/>
            <a:endCxn id="39946" idx="1"/>
          </p:cNvCxnSpPr>
          <p:nvPr/>
        </p:nvCxnSpPr>
        <p:spPr>
          <a:xfrm>
            <a:off x="2047104" y="3920719"/>
            <a:ext cx="298505" cy="0"/>
          </a:xfrm>
          <a:prstGeom prst="straightConnector1">
            <a:avLst/>
          </a:prstGeom>
          <a:solidFill>
            <a:schemeClr val="bg1"/>
          </a:solidFill>
          <a:ln w="12700" cap="flat" cmpd="sng" algn="ctr">
            <a:solidFill>
              <a:srgbClr val="0070C0"/>
            </a:solidFill>
            <a:prstDash val="solid"/>
            <a:round/>
            <a:headEnd type="none" w="med" len="med"/>
            <a:tailEnd type="triangle"/>
          </a:ln>
        </p:spPr>
      </p:cxnSp>
      <p:sp>
        <p:nvSpPr>
          <p:cNvPr id="34" name="矩形 33"/>
          <p:cNvSpPr/>
          <p:nvPr/>
        </p:nvSpPr>
        <p:spPr>
          <a:xfrm>
            <a:off x="4110904" y="3663367"/>
            <a:ext cx="504000" cy="504000"/>
          </a:xfrm>
          <a:prstGeom prst="rect">
            <a:avLst/>
          </a:prstGeom>
          <a:solidFill>
            <a:schemeClr val="bg1"/>
          </a:solidFill>
          <a:ln w="25400" cap="flat" cmpd="sng" algn="ctr">
            <a:solidFill>
              <a:srgbClr val="0070C0"/>
            </a:solidFill>
            <a:prstDash val="solid"/>
            <a:round/>
            <a:headEnd type="none" w="med" len="med"/>
            <a:tailEnd type="none" w="med" len="med"/>
          </a:ln>
        </p:spPr>
        <p:txBody>
          <a:bodyPr vert="horz" wrap="none" lIns="91440" tIns="45720" rIns="91440" bIns="45720" numCol="1"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代码</a:t>
            </a:r>
            <a:endParaRPr kumimoji="0" lang="en-US" altLang="zh-CN"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p>
            <a:pPr marL="0" marR="0" indent="0" algn="ctr"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生成</a:t>
            </a:r>
            <a:endParaRPr kumimoji="0" lang="zh-CN" altLang="en-US"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p:txBody>
      </p:sp>
      <p:cxnSp>
        <p:nvCxnSpPr>
          <p:cNvPr id="36" name="直接箭头连接符 35"/>
          <p:cNvCxnSpPr>
            <a:stCxn id="39980" idx="3"/>
            <a:endCxn id="34" idx="0"/>
          </p:cNvCxnSpPr>
          <p:nvPr/>
        </p:nvCxnSpPr>
        <p:spPr>
          <a:xfrm>
            <a:off x="3919664" y="3212435"/>
            <a:ext cx="443240" cy="450932"/>
          </a:xfrm>
          <a:prstGeom prst="bentConnector2">
            <a:avLst/>
          </a:prstGeom>
          <a:solidFill>
            <a:schemeClr val="bg1"/>
          </a:solidFill>
          <a:ln w="12700" cap="flat" cmpd="sng" algn="ctr">
            <a:solidFill>
              <a:srgbClr val="0070C0"/>
            </a:solidFill>
            <a:prstDash val="solid"/>
            <a:round/>
            <a:headEnd type="none" w="med" len="med"/>
            <a:tailEnd type="triangle"/>
          </a:ln>
        </p:spPr>
      </p:cxnSp>
      <p:cxnSp>
        <p:nvCxnSpPr>
          <p:cNvPr id="38" name="直接箭头连接符 37"/>
          <p:cNvCxnSpPr>
            <a:stCxn id="46" idx="0"/>
            <a:endCxn id="54" idx="2"/>
          </p:cNvCxnSpPr>
          <p:nvPr/>
        </p:nvCxnSpPr>
        <p:spPr>
          <a:xfrm flipH="1" flipV="1">
            <a:off x="3554445" y="4178551"/>
            <a:ext cx="5219" cy="363726"/>
          </a:xfrm>
          <a:prstGeom prst="straightConnector1">
            <a:avLst/>
          </a:prstGeom>
          <a:solidFill>
            <a:schemeClr val="bg1"/>
          </a:solidFill>
          <a:ln w="12700" cap="flat" cmpd="sng" algn="ctr">
            <a:solidFill>
              <a:srgbClr val="0070C0"/>
            </a:solidFill>
            <a:prstDash val="sysDot"/>
            <a:round/>
            <a:headEnd type="triangle" w="med" len="med"/>
            <a:tailEnd type="triangle"/>
          </a:ln>
        </p:spPr>
      </p:cxnSp>
      <p:cxnSp>
        <p:nvCxnSpPr>
          <p:cNvPr id="39" name="肘形连接符 38"/>
          <p:cNvCxnSpPr>
            <a:stCxn id="39946" idx="3"/>
            <a:endCxn id="39980" idx="1"/>
          </p:cNvCxnSpPr>
          <p:nvPr/>
        </p:nvCxnSpPr>
        <p:spPr>
          <a:xfrm flipV="1">
            <a:off x="2615609" y="3212435"/>
            <a:ext cx="584055" cy="708284"/>
          </a:xfrm>
          <a:prstGeom prst="bentConnector3">
            <a:avLst>
              <a:gd name="adj1" fmla="val 50000"/>
            </a:avLst>
          </a:prstGeom>
          <a:solidFill>
            <a:schemeClr val="bg1"/>
          </a:solidFill>
          <a:ln w="12700" cap="flat" cmpd="sng" algn="ctr">
            <a:solidFill>
              <a:srgbClr val="0070C0"/>
            </a:solidFill>
            <a:prstDash val="solid"/>
            <a:round/>
            <a:headEnd type="none" w="med" len="med"/>
            <a:tailEnd type="triangle"/>
          </a:ln>
        </p:spPr>
      </p:cxnSp>
      <p:cxnSp>
        <p:nvCxnSpPr>
          <p:cNvPr id="40" name="直接箭头连接符 39"/>
          <p:cNvCxnSpPr>
            <a:stCxn id="39943" idx="3"/>
            <a:endCxn id="21" idx="1"/>
          </p:cNvCxnSpPr>
          <p:nvPr/>
        </p:nvCxnSpPr>
        <p:spPr>
          <a:xfrm flipV="1">
            <a:off x="3930252" y="2694724"/>
            <a:ext cx="2003577" cy="6244"/>
          </a:xfrm>
          <a:prstGeom prst="straightConnector1">
            <a:avLst/>
          </a:prstGeom>
          <a:solidFill>
            <a:schemeClr val="bg1"/>
          </a:solidFill>
          <a:ln w="12700" cap="flat" cmpd="sng" algn="ctr">
            <a:solidFill>
              <a:srgbClr val="0070C0"/>
            </a:solidFill>
            <a:prstDash val="solid"/>
            <a:round/>
            <a:headEnd type="none" w="med" len="med"/>
            <a:tailEnd type="triangle"/>
          </a:ln>
        </p:spPr>
      </p:cxnSp>
      <p:cxnSp>
        <p:nvCxnSpPr>
          <p:cNvPr id="41" name="肘形连接符 40"/>
          <p:cNvCxnSpPr>
            <a:stCxn id="46" idx="3"/>
            <a:endCxn id="34" idx="2"/>
          </p:cNvCxnSpPr>
          <p:nvPr/>
        </p:nvCxnSpPr>
        <p:spPr>
          <a:xfrm flipV="1">
            <a:off x="3919664" y="4167367"/>
            <a:ext cx="443240" cy="554910"/>
          </a:xfrm>
          <a:prstGeom prst="bentConnector2">
            <a:avLst/>
          </a:prstGeom>
          <a:solidFill>
            <a:schemeClr val="bg1"/>
          </a:solidFill>
          <a:ln w="12700" cap="flat" cmpd="sng" algn="ctr">
            <a:solidFill>
              <a:srgbClr val="0070C0"/>
            </a:solidFill>
            <a:prstDash val="solid"/>
            <a:round/>
            <a:headEnd type="none" w="med" len="med"/>
            <a:tailEnd type="triangle"/>
          </a:ln>
        </p:spPr>
      </p:cxnSp>
      <p:sp>
        <p:nvSpPr>
          <p:cNvPr id="39943" name="流程图: 文档 39942"/>
          <p:cNvSpPr/>
          <p:nvPr/>
        </p:nvSpPr>
        <p:spPr bwMode="auto">
          <a:xfrm>
            <a:off x="3210172" y="2520968"/>
            <a:ext cx="720080" cy="360000"/>
          </a:xfrm>
          <a:prstGeom prst="flowChartDocument">
            <a:avLst/>
          </a:prstGeom>
          <a:noFill/>
          <a:ln w="25400" cap="flat" cmpd="sng" algn="ctr">
            <a:solidFill>
              <a:srgbClr val="FF5050"/>
            </a:solidFill>
            <a:prstDash val="solid"/>
            <a:round/>
            <a:headEnd type="none" w="med" len="med"/>
            <a:tailEnd type="none" w="med" len="med"/>
          </a:ln>
        </p:spPr>
        <p:txBody>
          <a:bodyPr vert="horz" wrap="none" lIns="91440" tIns="45720" rIns="91440" bIns="45720" numCol="1" rtlCol="0" anchor="ctr" anchorCtr="0" compatLnSpc="1"/>
          <a:lstStyle/>
          <a:p>
            <a:pPr algn="ctr" eaLnBrk="1" hangingPunct="1"/>
            <a:r>
              <a:rPr kumimoji="0" lang="en-US" altLang="zh-CN" sz="14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PCODE</a:t>
            </a:r>
            <a:endParaRPr kumimoji="0" lang="en-US" altLang="zh-CN" sz="14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p:txBody>
      </p:sp>
      <p:sp>
        <p:nvSpPr>
          <p:cNvPr id="39944" name="矩形 39943"/>
          <p:cNvSpPr/>
          <p:nvPr/>
        </p:nvSpPr>
        <p:spPr bwMode="auto">
          <a:xfrm>
            <a:off x="1225864" y="3345355"/>
            <a:ext cx="270000" cy="1150728"/>
          </a:xfrm>
          <a:prstGeom prst="rect">
            <a:avLst/>
          </a:prstGeom>
          <a:noFill/>
          <a:ln w="25400" cap="flat" cmpd="sng" algn="ctr">
            <a:solidFill>
              <a:srgbClr val="0070C0"/>
            </a:solidFill>
            <a:prstDash val="solid"/>
            <a:round/>
            <a:headEnd type="none" w="med" len="med"/>
            <a:tailEnd type="none" w="med" len="med"/>
          </a:ln>
        </p:spPr>
        <p:txBody>
          <a:bodyPr vert="horz" wrap="none" lIns="91440" tIns="45720" rIns="91440" bIns="45720" numCol="1" rtlCol="0" anchor="ctr" anchorCtr="0" compatLnSpc="1"/>
          <a:lstStyle/>
          <a:p>
            <a:pPr algn="ctr" eaLnBrk="1" hangingPunct="1"/>
            <a:r>
              <a:rPr kumimoji="0" lang="zh-CN" altLang="en-US"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词</a:t>
            </a:r>
            <a:endParaRPr kumimoji="0" lang="en-US" altLang="zh-CN"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p>
            <a:pPr algn="ctr" eaLnBrk="1" hangingPunct="1"/>
            <a:r>
              <a:rPr kumimoji="0" lang="zh-CN" altLang="en-US"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法</a:t>
            </a:r>
            <a:endParaRPr kumimoji="0" lang="en-US" altLang="zh-CN"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p>
            <a:pPr algn="ctr" eaLnBrk="1" hangingPunct="1"/>
            <a:r>
              <a:rPr kumimoji="0" lang="zh-CN" altLang="en-US"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分</a:t>
            </a:r>
            <a:endParaRPr kumimoji="0" lang="en-US" altLang="zh-CN"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p>
            <a:pPr algn="ctr" eaLnBrk="1" hangingPunct="1"/>
            <a:r>
              <a:rPr kumimoji="0" lang="zh-CN" altLang="en-US"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析</a:t>
            </a:r>
            <a:endParaRPr kumimoji="0" lang="zh-CN" altLang="en-US"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p:txBody>
      </p:sp>
      <p:sp>
        <p:nvSpPr>
          <p:cNvPr id="39945" name="矩形 39944"/>
          <p:cNvSpPr/>
          <p:nvPr/>
        </p:nvSpPr>
        <p:spPr bwMode="auto">
          <a:xfrm>
            <a:off x="1777104" y="3345355"/>
            <a:ext cx="270000" cy="1150728"/>
          </a:xfrm>
          <a:prstGeom prst="rect">
            <a:avLst/>
          </a:prstGeom>
          <a:noFill/>
          <a:ln w="25400" cap="flat" cmpd="sng" algn="ctr">
            <a:solidFill>
              <a:srgbClr val="0070C0"/>
            </a:solidFill>
            <a:prstDash val="solid"/>
            <a:round/>
            <a:headEnd type="none" w="med" len="med"/>
            <a:tailEnd type="none" w="med" len="med"/>
          </a:ln>
        </p:spPr>
        <p:txBody>
          <a:bodyPr vert="horz" wrap="none" lIns="91440" tIns="45720" rIns="91440" bIns="45720" numCol="1" rtlCol="0" anchor="ctr" anchorCtr="0" compatLnSpc="1"/>
          <a:lstStyle/>
          <a:p>
            <a:pPr algn="ctr" eaLnBrk="1" hangingPunct="1"/>
            <a:r>
              <a:rPr kumimoji="0" lang="zh-CN" altLang="en-US"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语</a:t>
            </a:r>
            <a:endParaRPr kumimoji="0" lang="en-US" altLang="zh-CN"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p>
            <a:pPr algn="ctr" eaLnBrk="1" hangingPunct="1"/>
            <a:r>
              <a:rPr kumimoji="0" lang="zh-CN" altLang="en-US"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法</a:t>
            </a:r>
            <a:endParaRPr kumimoji="0" lang="en-US" altLang="zh-CN"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p>
            <a:pPr algn="ctr" eaLnBrk="1" hangingPunct="1"/>
            <a:r>
              <a:rPr kumimoji="0" lang="zh-CN" altLang="en-US"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分</a:t>
            </a:r>
            <a:endParaRPr kumimoji="0" lang="en-US" altLang="zh-CN"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p>
            <a:pPr algn="ctr" eaLnBrk="1" hangingPunct="1"/>
            <a:r>
              <a:rPr kumimoji="0" lang="zh-CN" altLang="en-US"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析</a:t>
            </a:r>
            <a:endParaRPr kumimoji="0" lang="zh-CN" altLang="en-US"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p:txBody>
      </p:sp>
      <p:sp>
        <p:nvSpPr>
          <p:cNvPr id="39946" name="矩形 39945"/>
          <p:cNvSpPr/>
          <p:nvPr/>
        </p:nvSpPr>
        <p:spPr bwMode="auto">
          <a:xfrm>
            <a:off x="2345609" y="3345355"/>
            <a:ext cx="270000" cy="1150727"/>
          </a:xfrm>
          <a:prstGeom prst="rect">
            <a:avLst/>
          </a:prstGeom>
          <a:noFill/>
          <a:ln w="25400" cap="flat" cmpd="sng" algn="ctr">
            <a:solidFill>
              <a:srgbClr val="0070C0"/>
            </a:solidFill>
            <a:prstDash val="solid"/>
            <a:round/>
            <a:headEnd type="none" w="med" len="med"/>
            <a:tailEnd type="none" w="med" len="med"/>
          </a:ln>
        </p:spPr>
        <p:txBody>
          <a:bodyPr vert="horz" wrap="none" lIns="91440" tIns="45720" rIns="91440" bIns="45720" numCol="1" rtlCol="0" anchor="ctr" anchorCtr="0" compatLnSpc="1"/>
          <a:lstStyle/>
          <a:p>
            <a:pPr algn="ctr" eaLnBrk="1" hangingPunct="1"/>
            <a:r>
              <a:rPr lang="zh-CN" altLang="en-US" sz="1600" dirty="0"/>
              <a:t>语</a:t>
            </a:r>
            <a:endParaRPr lang="en-US" altLang="zh-CN" sz="1600" dirty="0"/>
          </a:p>
          <a:p>
            <a:pPr algn="ctr" eaLnBrk="1" hangingPunct="1"/>
            <a:r>
              <a:rPr lang="zh-CN" altLang="en-US" sz="1600" dirty="0"/>
              <a:t>义</a:t>
            </a:r>
            <a:endParaRPr lang="en-US" altLang="zh-CN" sz="1600" dirty="0"/>
          </a:p>
          <a:p>
            <a:pPr algn="ctr" eaLnBrk="1" hangingPunct="1"/>
            <a:r>
              <a:rPr kumimoji="0" lang="zh-CN" altLang="en-US"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分</a:t>
            </a:r>
            <a:endParaRPr kumimoji="0" lang="en-US" altLang="zh-CN"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p>
            <a:pPr algn="ctr" eaLnBrk="1" hangingPunct="1"/>
            <a:r>
              <a:rPr kumimoji="0" lang="zh-CN" altLang="en-US"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析</a:t>
            </a:r>
            <a:endParaRPr kumimoji="0" lang="zh-CN" altLang="en-US"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p:txBody>
      </p:sp>
      <p:cxnSp>
        <p:nvCxnSpPr>
          <p:cNvPr id="45" name="直接箭头连接符 26"/>
          <p:cNvCxnSpPr>
            <a:stCxn id="39946" idx="3"/>
            <a:endCxn id="46" idx="1"/>
          </p:cNvCxnSpPr>
          <p:nvPr/>
        </p:nvCxnSpPr>
        <p:spPr>
          <a:xfrm>
            <a:off x="2615609" y="3920719"/>
            <a:ext cx="584055" cy="801558"/>
          </a:xfrm>
          <a:prstGeom prst="bentConnector3">
            <a:avLst>
              <a:gd name="adj1" fmla="val 50000"/>
            </a:avLst>
          </a:prstGeom>
          <a:solidFill>
            <a:schemeClr val="bg1"/>
          </a:solidFill>
          <a:ln w="12700" cap="flat" cmpd="sng" algn="ctr">
            <a:solidFill>
              <a:srgbClr val="0070C0"/>
            </a:solidFill>
            <a:prstDash val="solid"/>
            <a:round/>
            <a:headEnd type="none" w="med" len="med"/>
            <a:tailEnd type="triangle"/>
          </a:ln>
        </p:spPr>
      </p:cxnSp>
      <p:sp>
        <p:nvSpPr>
          <p:cNvPr id="46" name="流程图: 文档 45"/>
          <p:cNvSpPr/>
          <p:nvPr/>
        </p:nvSpPr>
        <p:spPr bwMode="auto">
          <a:xfrm>
            <a:off x="3199664" y="4542277"/>
            <a:ext cx="720000" cy="360000"/>
          </a:xfrm>
          <a:prstGeom prst="flowChartDocument">
            <a:avLst/>
          </a:prstGeom>
          <a:noFill/>
          <a:ln w="25400" cap="flat" cmpd="sng" algn="ctr">
            <a:solidFill>
              <a:srgbClr val="FF5050"/>
            </a:solidFill>
            <a:prstDash val="solid"/>
            <a:round/>
            <a:headEnd type="none" w="med" len="med"/>
            <a:tailEnd type="none" w="med" len="med"/>
          </a:ln>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LLVM IR</a:t>
            </a:r>
            <a:endParaRPr kumimoji="0" lang="en-US" altLang="zh-CN" sz="14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p:txBody>
      </p:sp>
      <p:sp>
        <p:nvSpPr>
          <p:cNvPr id="54" name="矩形 53"/>
          <p:cNvSpPr/>
          <p:nvPr/>
        </p:nvSpPr>
        <p:spPr bwMode="auto">
          <a:xfrm>
            <a:off x="3302445" y="3674551"/>
            <a:ext cx="504000" cy="504000"/>
          </a:xfrm>
          <a:prstGeom prst="rect">
            <a:avLst/>
          </a:prstGeom>
          <a:noFill/>
          <a:ln w="25400" cap="flat" cmpd="sng" algn="ctr">
            <a:solidFill>
              <a:srgbClr val="0070C0"/>
            </a:solidFill>
            <a:prstDash val="solid"/>
            <a:round/>
            <a:headEnd type="none" w="med" len="med"/>
            <a:tailEnd type="none" w="med" len="med"/>
          </a:ln>
        </p:spPr>
        <p:txBody>
          <a:bodyPr vert="horz" wrap="none" lIns="91440" tIns="45720" rIns="91440" bIns="45720" numCol="1" rtlCol="0" anchor="ctr" anchorCtr="0" compatLnSpc="1"/>
          <a:lstStyle/>
          <a:p>
            <a:pPr algn="ctr" eaLnBrk="1" hangingPunct="1"/>
            <a:r>
              <a:rPr kumimoji="0" lang="zh-CN" altLang="en-US"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代码</a:t>
            </a:r>
            <a:endParaRPr kumimoji="0" lang="en-US" altLang="zh-CN"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p>
            <a:pPr algn="ctr" eaLnBrk="1" hangingPunct="1"/>
            <a:r>
              <a:rPr kumimoji="0" lang="zh-CN" altLang="en-US"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优化</a:t>
            </a:r>
            <a:endParaRPr kumimoji="0" lang="zh-CN" altLang="en-US"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p:txBody>
      </p:sp>
      <p:sp>
        <p:nvSpPr>
          <p:cNvPr id="58" name="流程图: 文档 57"/>
          <p:cNvSpPr/>
          <p:nvPr/>
        </p:nvSpPr>
        <p:spPr bwMode="auto">
          <a:xfrm>
            <a:off x="4885340" y="3732360"/>
            <a:ext cx="792000" cy="360000"/>
          </a:xfrm>
          <a:prstGeom prst="flowChartDocument">
            <a:avLst/>
          </a:prstGeom>
          <a:noFill/>
          <a:ln w="25400" cap="flat" cmpd="sng" algn="ctr">
            <a:solidFill>
              <a:srgbClr val="FF5050"/>
            </a:solidFill>
            <a:prstDash val="solid"/>
            <a:round/>
            <a:headEnd type="none" w="med" len="med"/>
            <a:tailEnd type="none" w="med" len="med"/>
          </a:ln>
        </p:spPr>
        <p:txBody>
          <a:bodyPr vert="horz" wrap="none" lIns="91440" tIns="45720" rIns="91440" bIns="45720" numCol="1" rtlCol="0" anchor="ctr" anchorCtr="0" compatLnSpc="1"/>
          <a:lstStyle/>
          <a:p>
            <a:pPr algn="ctr" eaLnBrk="1" hangingPunct="1"/>
            <a:r>
              <a:rPr kumimoji="0" lang="en-US" altLang="zh-CN" sz="14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MIPS</a:t>
            </a:r>
            <a:r>
              <a:rPr kumimoji="0" lang="zh-CN" altLang="en-US" sz="14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汇编</a:t>
            </a:r>
            <a:endParaRPr kumimoji="0" lang="en-US" altLang="zh-CN" sz="14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p:txBody>
      </p:sp>
      <p:cxnSp>
        <p:nvCxnSpPr>
          <p:cNvPr id="39936" name="直接箭头连接符 39935"/>
          <p:cNvCxnSpPr>
            <a:stCxn id="34" idx="3"/>
            <a:endCxn id="58" idx="1"/>
          </p:cNvCxnSpPr>
          <p:nvPr/>
        </p:nvCxnSpPr>
        <p:spPr>
          <a:xfrm flipV="1">
            <a:off x="4614904" y="3912360"/>
            <a:ext cx="270436" cy="3007"/>
          </a:xfrm>
          <a:prstGeom prst="straightConnector1">
            <a:avLst/>
          </a:prstGeom>
          <a:solidFill>
            <a:schemeClr val="bg1"/>
          </a:solidFill>
          <a:ln w="12700" cap="flat" cmpd="sng" algn="ctr">
            <a:solidFill>
              <a:srgbClr val="0070C0"/>
            </a:solidFill>
            <a:prstDash val="solid"/>
            <a:round/>
            <a:headEnd type="none" w="med" len="med"/>
            <a:tailEnd type="triangle"/>
          </a:ln>
        </p:spPr>
      </p:cxnSp>
      <p:sp>
        <p:nvSpPr>
          <p:cNvPr id="39980" name="流程图: 文档 39979"/>
          <p:cNvSpPr/>
          <p:nvPr/>
        </p:nvSpPr>
        <p:spPr bwMode="auto">
          <a:xfrm>
            <a:off x="3199664" y="3032435"/>
            <a:ext cx="720000" cy="360000"/>
          </a:xfrm>
          <a:prstGeom prst="flowChartDocument">
            <a:avLst/>
          </a:prstGeom>
          <a:noFill/>
          <a:ln w="25400" cap="flat" cmpd="sng" algn="ctr">
            <a:solidFill>
              <a:srgbClr val="FF5050"/>
            </a:solidFill>
            <a:prstDash val="sysDot"/>
            <a:round/>
            <a:headEnd type="none" w="med" len="med"/>
            <a:tailEnd type="none" w="med" len="med"/>
          </a:ln>
        </p:spPr>
        <p:txBody>
          <a:bodyPr vert="horz" wrap="none" lIns="91440" tIns="45720" rIns="91440" bIns="45720" numCol="1" rtlCol="0" anchor="ctr" anchorCtr="0" compatLnSpc="1"/>
          <a:lstStyle/>
          <a:p>
            <a:pPr algn="ctr" eaLnBrk="1" hangingPunct="1"/>
            <a:r>
              <a:rPr kumimoji="0" lang="zh-CN" altLang="en-US" sz="14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四元式</a:t>
            </a:r>
            <a:endParaRPr kumimoji="0" lang="en-US" altLang="zh-CN" sz="14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p:txBody>
      </p:sp>
      <p:cxnSp>
        <p:nvCxnSpPr>
          <p:cNvPr id="40001" name="直接箭头连接符 40000"/>
          <p:cNvCxnSpPr>
            <a:stCxn id="54" idx="0"/>
            <a:endCxn id="39980" idx="2"/>
          </p:cNvCxnSpPr>
          <p:nvPr/>
        </p:nvCxnSpPr>
        <p:spPr>
          <a:xfrm flipV="1">
            <a:off x="3554445" y="3368635"/>
            <a:ext cx="5219" cy="305916"/>
          </a:xfrm>
          <a:prstGeom prst="straightConnector1">
            <a:avLst/>
          </a:prstGeom>
          <a:solidFill>
            <a:schemeClr val="bg1"/>
          </a:solidFill>
          <a:ln w="12700" cap="flat" cmpd="sng" algn="ctr">
            <a:solidFill>
              <a:srgbClr val="0070C0"/>
            </a:solidFill>
            <a:prstDash val="sysDot"/>
            <a:round/>
            <a:headEnd type="triangle" w="med" len="med"/>
            <a:tailEnd type="triangle"/>
          </a:ln>
        </p:spPr>
      </p:cxnSp>
      <p:sp>
        <p:nvSpPr>
          <p:cNvPr id="40015" name="矩形 40014"/>
          <p:cNvSpPr/>
          <p:nvPr/>
        </p:nvSpPr>
        <p:spPr>
          <a:xfrm>
            <a:off x="5932662" y="4794340"/>
            <a:ext cx="790740" cy="434860"/>
          </a:xfrm>
          <a:prstGeom prst="rect">
            <a:avLst/>
          </a:prstGeom>
          <a:solidFill>
            <a:schemeClr val="bg1"/>
          </a:solidFill>
          <a:ln w="25400" cap="flat" cmpd="sng" algn="ctr">
            <a:solidFill>
              <a:schemeClr val="accent2"/>
            </a:solidFill>
            <a:prstDash val="solid"/>
            <a:round/>
            <a:headEnd type="none" w="med" len="med"/>
            <a:tailEnd type="none" w="med" len="med"/>
          </a:ln>
        </p:spPr>
        <p:txBody>
          <a:bodyPr vert="horz" wrap="none" lIns="91440" tIns="45720" rIns="91440" bIns="45720" numCol="1"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LLC</a:t>
            </a:r>
            <a:r>
              <a:rPr kumimoji="0" lang="zh-CN" altLang="en-US" sz="14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运行</a:t>
            </a:r>
            <a:endParaRPr kumimoji="0" lang="zh-CN" altLang="en-US" sz="14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p:txBody>
      </p:sp>
      <p:cxnSp>
        <p:nvCxnSpPr>
          <p:cNvPr id="40016" name="直接箭头连接符 40015"/>
          <p:cNvCxnSpPr>
            <a:stCxn id="46" idx="2"/>
            <a:endCxn id="40015" idx="1"/>
          </p:cNvCxnSpPr>
          <p:nvPr/>
        </p:nvCxnSpPr>
        <p:spPr>
          <a:xfrm rot="16200000" flipH="1">
            <a:off x="4679517" y="3758624"/>
            <a:ext cx="133293" cy="2372998"/>
          </a:xfrm>
          <a:prstGeom prst="bentConnector2">
            <a:avLst/>
          </a:prstGeom>
          <a:solidFill>
            <a:schemeClr val="bg1"/>
          </a:solidFill>
          <a:ln w="12700" cap="flat" cmpd="sng" algn="ctr">
            <a:solidFill>
              <a:schemeClr val="accent2"/>
            </a:solidFill>
            <a:prstDash val="sysDot"/>
            <a:round/>
            <a:headEnd type="none" w="med" len="med"/>
            <a:tailEnd type="triangle"/>
          </a:ln>
        </p:spPr>
      </p:cxnSp>
      <p:cxnSp>
        <p:nvCxnSpPr>
          <p:cNvPr id="40020" name="直接箭头连接符 40019"/>
          <p:cNvCxnSpPr>
            <a:stCxn id="58" idx="3"/>
            <a:endCxn id="12" idx="1"/>
          </p:cNvCxnSpPr>
          <p:nvPr/>
        </p:nvCxnSpPr>
        <p:spPr>
          <a:xfrm>
            <a:off x="5677340" y="3912360"/>
            <a:ext cx="255322" cy="0"/>
          </a:xfrm>
          <a:prstGeom prst="straightConnector1">
            <a:avLst/>
          </a:prstGeom>
          <a:solidFill>
            <a:schemeClr val="bg1"/>
          </a:solidFill>
          <a:ln w="12700" cap="flat" cmpd="sng" algn="ctr">
            <a:solidFill>
              <a:schemeClr val="accent2"/>
            </a:solidFill>
            <a:prstDash val="sysDot"/>
            <a:round/>
            <a:headEnd type="none" w="med" len="med"/>
            <a:tailEnd type="triangle"/>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bwMode="auto">
          <a:xfrm>
            <a:off x="971550" y="1120775"/>
            <a:ext cx="6840538" cy="5643563"/>
          </a:xfrm>
          <a:prstGeom prst="rect">
            <a:avLst/>
          </a:prstGeom>
          <a:solidFill>
            <a:schemeClr val="bg1"/>
          </a:solidFill>
          <a:ln w="6350" cap="flat" cmpd="sng" algn="ctr">
            <a:noFill/>
            <a:prstDash val="dash"/>
            <a:round/>
            <a:headEnd type="none" w="med" len="med"/>
            <a:tailEnd type="none" w="med" len="med"/>
          </a:ln>
          <a:effectLst>
            <a:outerShdw blurRad="50800" dist="50800" dir="5400000" algn="ctr" rotWithShape="0">
              <a:schemeClr val="bg1"/>
            </a:outerShdw>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21507" name="TextBox 4"/>
          <p:cNvSpPr txBox="1"/>
          <p:nvPr/>
        </p:nvSpPr>
        <p:spPr>
          <a:xfrm>
            <a:off x="1908175" y="6396038"/>
            <a:ext cx="5688013" cy="368300"/>
          </a:xfrm>
          <a:prstGeom prst="rect">
            <a:avLst/>
          </a:prstGeom>
          <a:gradFill rotWithShape="1">
            <a:gsLst>
              <a:gs pos="0">
                <a:srgbClr val="5E9EFF">
                  <a:alpha val="100000"/>
                </a:srgbClr>
              </a:gs>
              <a:gs pos="39999">
                <a:srgbClr val="85C2FF">
                  <a:alpha val="100000"/>
                </a:srgbClr>
              </a:gs>
              <a:gs pos="70000">
                <a:srgbClr val="C4D6EB">
                  <a:alpha val="100000"/>
                </a:srgbClr>
              </a:gs>
              <a:gs pos="100000">
                <a:srgbClr val="FFEBFA">
                  <a:alpha val="100000"/>
                </a:srgbClr>
              </a:gs>
            </a:gsLst>
            <a:lin ang="10800000" scaled="1"/>
            <a:tileRect/>
          </a:gradFill>
          <a:ln w="9525" cap="flat" cmpd="sng">
            <a:solidFill>
              <a:schemeClr val="accent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r>
              <a:rPr lang="zh-CN" altLang="en-US" sz="1800" dirty="0"/>
              <a:t>阅读编译器源代码</a:t>
            </a:r>
            <a:endParaRPr lang="en-US" altLang="zh-CN" sz="1800" dirty="0"/>
          </a:p>
        </p:txBody>
      </p:sp>
      <p:sp>
        <p:nvSpPr>
          <p:cNvPr id="21508" name="TextBox 8"/>
          <p:cNvSpPr txBox="1"/>
          <p:nvPr/>
        </p:nvSpPr>
        <p:spPr>
          <a:xfrm>
            <a:off x="1908175" y="5981700"/>
            <a:ext cx="5688013" cy="369888"/>
          </a:xfrm>
          <a:prstGeom prst="rect">
            <a:avLst/>
          </a:prstGeom>
          <a:gradFill rotWithShape="1">
            <a:gsLst>
              <a:gs pos="0">
                <a:srgbClr val="5E9EFF">
                  <a:alpha val="100000"/>
                </a:srgbClr>
              </a:gs>
              <a:gs pos="39999">
                <a:srgbClr val="85C2FF">
                  <a:alpha val="100000"/>
                </a:srgbClr>
              </a:gs>
              <a:gs pos="70000">
                <a:srgbClr val="C4D6EB">
                  <a:alpha val="100000"/>
                </a:srgbClr>
              </a:gs>
              <a:gs pos="100000">
                <a:srgbClr val="FFEBFA">
                  <a:alpha val="100000"/>
                </a:srgbClr>
              </a:gs>
            </a:gsLst>
            <a:lin ang="10800000" scaled="1"/>
            <a:tileRect/>
          </a:gradFill>
          <a:ln w="9525" cap="flat" cmpd="sng">
            <a:solidFill>
              <a:schemeClr val="accent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r>
              <a:rPr lang="zh-CN" altLang="en-US" sz="1800" dirty="0"/>
              <a:t>逐步细化、完善设计文档</a:t>
            </a:r>
            <a:endParaRPr lang="zh-CN" altLang="en-US" sz="1800" dirty="0"/>
          </a:p>
        </p:txBody>
      </p:sp>
      <p:sp>
        <p:nvSpPr>
          <p:cNvPr id="21509" name="矩形 28"/>
          <p:cNvSpPr/>
          <p:nvPr/>
        </p:nvSpPr>
        <p:spPr>
          <a:xfrm>
            <a:off x="1908175" y="2478088"/>
            <a:ext cx="360363" cy="1755775"/>
          </a:xfrm>
          <a:prstGeom prst="rect">
            <a:avLst/>
          </a:prstGeom>
          <a:solidFill>
            <a:srgbClr val="FCDB9A"/>
          </a:solidFill>
          <a:ln w="9525" cap="flat" cmpd="sng">
            <a:solidFill>
              <a:schemeClr val="accent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endParaRPr lang="en-US" altLang="zh-CN" sz="1800" dirty="0"/>
          </a:p>
          <a:p>
            <a:pPr marL="0" lvl="0" indent="0" algn="ctr">
              <a:spcBef>
                <a:spcPct val="0"/>
              </a:spcBef>
              <a:buClrTx/>
              <a:buSzTx/>
              <a:buFontTx/>
              <a:buNone/>
            </a:pPr>
            <a:r>
              <a:rPr lang="zh-CN" altLang="en-US" sz="1800" dirty="0"/>
              <a:t>词法分析</a:t>
            </a:r>
            <a:endParaRPr lang="en-US" altLang="zh-CN" sz="1800" dirty="0"/>
          </a:p>
          <a:p>
            <a:pPr marL="0" lvl="0" indent="0" algn="ctr">
              <a:spcBef>
                <a:spcPct val="0"/>
              </a:spcBef>
              <a:buClrTx/>
              <a:buSzTx/>
              <a:buFontTx/>
              <a:buNone/>
            </a:pPr>
            <a:endParaRPr lang="zh-CN" altLang="en-US" sz="1800" dirty="0"/>
          </a:p>
        </p:txBody>
      </p:sp>
      <p:cxnSp>
        <p:nvCxnSpPr>
          <p:cNvPr id="21510" name="直接连接符 46"/>
          <p:cNvCxnSpPr>
            <a:stCxn id="21523" idx="3"/>
            <a:endCxn id="21509" idx="1"/>
          </p:cNvCxnSpPr>
          <p:nvPr/>
        </p:nvCxnSpPr>
        <p:spPr>
          <a:xfrm>
            <a:off x="1597025" y="3351213"/>
            <a:ext cx="311150" cy="4762"/>
          </a:xfrm>
          <a:prstGeom prst="line">
            <a:avLst/>
          </a:prstGeom>
          <a:ln w="9525" cap="flat" cmpd="sng">
            <a:solidFill>
              <a:schemeClr val="tx1"/>
            </a:solidFill>
            <a:prstDash val="solid"/>
            <a:headEnd type="none" w="med" len="med"/>
            <a:tailEnd type="triangle" w="med" len="med"/>
          </a:ln>
        </p:spPr>
      </p:cxnSp>
      <p:sp>
        <p:nvSpPr>
          <p:cNvPr id="21511" name="椭圆 38"/>
          <p:cNvSpPr/>
          <p:nvPr/>
        </p:nvSpPr>
        <p:spPr>
          <a:xfrm>
            <a:off x="3893820" y="1700530"/>
            <a:ext cx="995680" cy="476250"/>
          </a:xfrm>
          <a:prstGeom prst="ellipse">
            <a:avLst/>
          </a:prstGeom>
          <a:solidFill>
            <a:srgbClr val="99CCFF"/>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eaLnBrk="1" hangingPunct="1">
              <a:spcBef>
                <a:spcPct val="0"/>
              </a:spcBef>
              <a:buClrTx/>
              <a:buSzTx/>
              <a:buFontTx/>
              <a:buNone/>
            </a:pPr>
            <a:r>
              <a:rPr lang="en-US" altLang="zh-CN" sz="1400" dirty="0"/>
              <a:t>MIPS</a:t>
            </a:r>
            <a:endParaRPr lang="zh-CN" altLang="en-US" sz="1400" dirty="0"/>
          </a:p>
        </p:txBody>
      </p:sp>
      <p:sp>
        <p:nvSpPr>
          <p:cNvPr id="21512" name="椭圆 39"/>
          <p:cNvSpPr/>
          <p:nvPr/>
        </p:nvSpPr>
        <p:spPr>
          <a:xfrm>
            <a:off x="3843655" y="4636135"/>
            <a:ext cx="1096010" cy="499110"/>
          </a:xfrm>
          <a:prstGeom prst="ellipse">
            <a:avLst/>
          </a:prstGeom>
          <a:solidFill>
            <a:srgbClr val="99CCFF"/>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eaLnBrk="1" hangingPunct="1">
              <a:spcBef>
                <a:spcPct val="0"/>
              </a:spcBef>
              <a:buClrTx/>
              <a:buSzTx/>
              <a:buFontTx/>
              <a:buNone/>
            </a:pPr>
            <a:r>
              <a:rPr lang="en-US" altLang="zh-CN" sz="1400" dirty="0"/>
              <a:t>PCODE/</a:t>
            </a:r>
            <a:endParaRPr lang="en-US" altLang="zh-CN" sz="1400" dirty="0"/>
          </a:p>
          <a:p>
            <a:pPr marL="0" lvl="0" indent="0" algn="ctr" eaLnBrk="1" hangingPunct="1">
              <a:spcBef>
                <a:spcPct val="0"/>
              </a:spcBef>
              <a:buClrTx/>
              <a:buSzTx/>
              <a:buFontTx/>
              <a:buNone/>
            </a:pPr>
            <a:r>
              <a:rPr lang="en-US" altLang="zh-CN" sz="1400" dirty="0"/>
              <a:t>LLVM IR</a:t>
            </a:r>
            <a:endParaRPr lang="zh-CN" altLang="en-US" sz="1400" dirty="0"/>
          </a:p>
        </p:txBody>
      </p:sp>
      <p:sp>
        <p:nvSpPr>
          <p:cNvPr id="21513" name="矩形 28"/>
          <p:cNvSpPr/>
          <p:nvPr/>
        </p:nvSpPr>
        <p:spPr>
          <a:xfrm>
            <a:off x="2613025" y="2478088"/>
            <a:ext cx="360363" cy="1755775"/>
          </a:xfrm>
          <a:prstGeom prst="rect">
            <a:avLst/>
          </a:prstGeom>
          <a:solidFill>
            <a:srgbClr val="FCDB9A"/>
          </a:solidFill>
          <a:ln w="9525" cap="flat" cmpd="sng">
            <a:solidFill>
              <a:schemeClr val="accent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endParaRPr lang="en-US" altLang="zh-CN" sz="1800" dirty="0"/>
          </a:p>
          <a:p>
            <a:pPr marL="0" lvl="0" indent="0" algn="ctr">
              <a:spcBef>
                <a:spcPct val="0"/>
              </a:spcBef>
              <a:buClrTx/>
              <a:buSzTx/>
              <a:buFontTx/>
              <a:buNone/>
            </a:pPr>
            <a:r>
              <a:rPr lang="zh-CN" altLang="en-US" sz="1800" dirty="0"/>
              <a:t>语法分析</a:t>
            </a:r>
            <a:endParaRPr lang="en-US" altLang="zh-CN" sz="1800" dirty="0"/>
          </a:p>
          <a:p>
            <a:pPr marL="0" lvl="0" indent="0" algn="ctr">
              <a:spcBef>
                <a:spcPct val="0"/>
              </a:spcBef>
              <a:buClrTx/>
              <a:buSzTx/>
              <a:buFontTx/>
              <a:buNone/>
            </a:pPr>
            <a:endParaRPr lang="zh-CN" altLang="en-US" sz="1800" dirty="0"/>
          </a:p>
        </p:txBody>
      </p:sp>
      <p:cxnSp>
        <p:nvCxnSpPr>
          <p:cNvPr id="21514" name="直接连接符 46"/>
          <p:cNvCxnSpPr>
            <a:stCxn id="21509" idx="3"/>
            <a:endCxn id="21513" idx="1"/>
          </p:cNvCxnSpPr>
          <p:nvPr/>
        </p:nvCxnSpPr>
        <p:spPr>
          <a:xfrm>
            <a:off x="2268538" y="3355975"/>
            <a:ext cx="344487" cy="0"/>
          </a:xfrm>
          <a:prstGeom prst="line">
            <a:avLst/>
          </a:prstGeom>
          <a:ln w="9525" cap="flat" cmpd="sng">
            <a:solidFill>
              <a:schemeClr val="tx1"/>
            </a:solidFill>
            <a:prstDash val="solid"/>
            <a:headEnd type="none" w="med" len="med"/>
            <a:tailEnd type="triangle" w="med" len="med"/>
          </a:ln>
        </p:spPr>
      </p:cxnSp>
      <p:sp>
        <p:nvSpPr>
          <p:cNvPr id="21515" name="矩形 28"/>
          <p:cNvSpPr/>
          <p:nvPr/>
        </p:nvSpPr>
        <p:spPr>
          <a:xfrm>
            <a:off x="5014913" y="1562100"/>
            <a:ext cx="358775" cy="1754188"/>
          </a:xfrm>
          <a:prstGeom prst="rect">
            <a:avLst/>
          </a:prstGeom>
          <a:solidFill>
            <a:srgbClr val="FCDB9A"/>
          </a:solidFill>
          <a:ln w="9525" cap="flat" cmpd="sng">
            <a:solidFill>
              <a:schemeClr val="accent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endParaRPr lang="en-US" altLang="zh-CN" sz="1800" dirty="0"/>
          </a:p>
          <a:p>
            <a:pPr marL="0" lvl="0" indent="0" algn="ctr">
              <a:spcBef>
                <a:spcPct val="0"/>
              </a:spcBef>
              <a:buClrTx/>
              <a:buSzTx/>
              <a:buFontTx/>
              <a:buNone/>
            </a:pPr>
            <a:r>
              <a:rPr lang="zh-CN" altLang="en-US" sz="1800" dirty="0"/>
              <a:t>代码生成一</a:t>
            </a:r>
            <a:endParaRPr lang="zh-CN" altLang="en-US" sz="1800" dirty="0"/>
          </a:p>
        </p:txBody>
      </p:sp>
      <p:sp>
        <p:nvSpPr>
          <p:cNvPr id="21517" name="矩形 28"/>
          <p:cNvSpPr/>
          <p:nvPr/>
        </p:nvSpPr>
        <p:spPr>
          <a:xfrm>
            <a:off x="5722938" y="1557338"/>
            <a:ext cx="360362" cy="1752600"/>
          </a:xfrm>
          <a:prstGeom prst="rect">
            <a:avLst/>
          </a:prstGeom>
          <a:solidFill>
            <a:srgbClr val="FCDB9A"/>
          </a:solidFill>
          <a:ln w="9525" cap="flat" cmpd="sng">
            <a:solidFill>
              <a:schemeClr val="accent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endParaRPr lang="en-US" altLang="zh-CN" sz="1800" dirty="0"/>
          </a:p>
          <a:p>
            <a:pPr marL="0" lvl="0" indent="0" algn="ctr">
              <a:spcBef>
                <a:spcPct val="0"/>
              </a:spcBef>
              <a:buClrTx/>
              <a:buSzTx/>
              <a:buFontTx/>
              <a:buNone/>
            </a:pPr>
            <a:r>
              <a:rPr lang="zh-CN" altLang="en-US" sz="1800" dirty="0"/>
              <a:t>代码生成二</a:t>
            </a:r>
            <a:endParaRPr lang="zh-CN" altLang="en-US" sz="1800" dirty="0"/>
          </a:p>
        </p:txBody>
      </p:sp>
      <p:cxnSp>
        <p:nvCxnSpPr>
          <p:cNvPr id="21518" name="直接连接符 46"/>
          <p:cNvCxnSpPr>
            <a:stCxn id="21515" idx="3"/>
            <a:endCxn id="21517" idx="1"/>
          </p:cNvCxnSpPr>
          <p:nvPr/>
        </p:nvCxnSpPr>
        <p:spPr>
          <a:xfrm flipV="1">
            <a:off x="5373688" y="2433638"/>
            <a:ext cx="349250" cy="4762"/>
          </a:xfrm>
          <a:prstGeom prst="line">
            <a:avLst/>
          </a:prstGeom>
          <a:ln w="9525" cap="flat" cmpd="sng">
            <a:solidFill>
              <a:schemeClr val="tx1"/>
            </a:solidFill>
            <a:prstDash val="solid"/>
            <a:headEnd type="none" w="med" len="med"/>
            <a:tailEnd type="triangle" w="med" len="med"/>
          </a:ln>
        </p:spPr>
      </p:cxnSp>
      <p:sp>
        <p:nvSpPr>
          <p:cNvPr id="21519" name="矩形 28"/>
          <p:cNvSpPr/>
          <p:nvPr/>
        </p:nvSpPr>
        <p:spPr>
          <a:xfrm>
            <a:off x="6423025" y="1557338"/>
            <a:ext cx="360363" cy="1754187"/>
          </a:xfrm>
          <a:prstGeom prst="rect">
            <a:avLst/>
          </a:prstGeom>
          <a:solidFill>
            <a:srgbClr val="FCDB9A"/>
          </a:solidFill>
          <a:ln w="9525" cap="flat" cmpd="sng">
            <a:solidFill>
              <a:schemeClr val="accent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endParaRPr lang="en-US" altLang="zh-CN" sz="1800" dirty="0"/>
          </a:p>
          <a:p>
            <a:pPr marL="0" lvl="0" indent="0" algn="ctr">
              <a:spcBef>
                <a:spcPct val="0"/>
              </a:spcBef>
              <a:buClrTx/>
              <a:buSzTx/>
              <a:buFontTx/>
              <a:buNone/>
            </a:pPr>
            <a:r>
              <a:rPr lang="zh-CN" altLang="en-US" sz="1800" dirty="0"/>
              <a:t>竞速排序</a:t>
            </a:r>
            <a:endParaRPr lang="en-US" altLang="zh-CN" sz="1800" dirty="0"/>
          </a:p>
          <a:p>
            <a:pPr marL="0" lvl="0" indent="0" algn="ctr">
              <a:spcBef>
                <a:spcPct val="0"/>
              </a:spcBef>
              <a:buClrTx/>
              <a:buSzTx/>
              <a:buFontTx/>
              <a:buNone/>
            </a:pPr>
            <a:endParaRPr lang="zh-CN" altLang="en-US" sz="1800" dirty="0"/>
          </a:p>
        </p:txBody>
      </p:sp>
      <p:cxnSp>
        <p:nvCxnSpPr>
          <p:cNvPr id="21520" name="直接连接符 46"/>
          <p:cNvCxnSpPr>
            <a:stCxn id="21517" idx="3"/>
            <a:endCxn id="21519" idx="1"/>
          </p:cNvCxnSpPr>
          <p:nvPr/>
        </p:nvCxnSpPr>
        <p:spPr>
          <a:xfrm>
            <a:off x="6083300" y="2433638"/>
            <a:ext cx="339725" cy="1587"/>
          </a:xfrm>
          <a:prstGeom prst="line">
            <a:avLst/>
          </a:prstGeom>
          <a:ln w="9525" cap="flat" cmpd="sng">
            <a:solidFill>
              <a:schemeClr val="tx1"/>
            </a:solidFill>
            <a:prstDash val="solid"/>
            <a:headEnd type="none" w="med" len="med"/>
            <a:tailEnd type="triangle" w="med" len="med"/>
          </a:ln>
        </p:spPr>
      </p:cxnSp>
      <p:sp>
        <p:nvSpPr>
          <p:cNvPr id="21521" name="矩形 28"/>
          <p:cNvSpPr/>
          <p:nvPr/>
        </p:nvSpPr>
        <p:spPr>
          <a:xfrm>
            <a:off x="7092950" y="1557338"/>
            <a:ext cx="360363" cy="1754187"/>
          </a:xfrm>
          <a:prstGeom prst="rect">
            <a:avLst/>
          </a:prstGeom>
          <a:solidFill>
            <a:srgbClr val="FFCCCC"/>
          </a:solidFill>
          <a:ln w="9525" cap="flat" cmpd="sng">
            <a:solidFill>
              <a:schemeClr val="accent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endParaRPr lang="en-US" altLang="zh-CN" sz="1800" dirty="0"/>
          </a:p>
          <a:p>
            <a:pPr marL="0" lvl="0" indent="0" algn="ctr">
              <a:spcBef>
                <a:spcPct val="0"/>
              </a:spcBef>
              <a:buClrTx/>
              <a:buSzTx/>
              <a:buFontTx/>
              <a:buNone/>
            </a:pPr>
            <a:r>
              <a:rPr lang="zh-CN" altLang="en-US" sz="1800" dirty="0"/>
              <a:t>期末考核</a:t>
            </a:r>
            <a:endParaRPr lang="en-US" altLang="zh-CN" sz="1800" dirty="0"/>
          </a:p>
          <a:p>
            <a:pPr marL="0" lvl="0" indent="0" algn="ctr">
              <a:spcBef>
                <a:spcPct val="0"/>
              </a:spcBef>
              <a:buClrTx/>
              <a:buSzTx/>
              <a:buFontTx/>
              <a:buNone/>
            </a:pPr>
            <a:endParaRPr lang="zh-CN" altLang="en-US" sz="1800" dirty="0"/>
          </a:p>
        </p:txBody>
      </p:sp>
      <p:cxnSp>
        <p:nvCxnSpPr>
          <p:cNvPr id="21522" name="直接连接符 46"/>
          <p:cNvCxnSpPr>
            <a:stCxn id="21519" idx="3"/>
            <a:endCxn id="21521" idx="1"/>
          </p:cNvCxnSpPr>
          <p:nvPr/>
        </p:nvCxnSpPr>
        <p:spPr>
          <a:xfrm flipV="1">
            <a:off x="6783388" y="2435225"/>
            <a:ext cx="309562" cy="0"/>
          </a:xfrm>
          <a:prstGeom prst="line">
            <a:avLst/>
          </a:prstGeom>
          <a:ln w="9525" cap="flat" cmpd="sng">
            <a:solidFill>
              <a:schemeClr val="tx1"/>
            </a:solidFill>
            <a:prstDash val="solid"/>
            <a:headEnd type="none" w="med" len="med"/>
            <a:tailEnd type="triangle" w="med" len="med"/>
          </a:ln>
        </p:spPr>
      </p:cxnSp>
      <p:sp>
        <p:nvSpPr>
          <p:cNvPr id="21523" name="矩形 28"/>
          <p:cNvSpPr/>
          <p:nvPr/>
        </p:nvSpPr>
        <p:spPr>
          <a:xfrm>
            <a:off x="1236663" y="2474913"/>
            <a:ext cx="360362" cy="1754187"/>
          </a:xfrm>
          <a:prstGeom prst="rect">
            <a:avLst/>
          </a:prstGeom>
          <a:solidFill>
            <a:srgbClr val="FCDB9A"/>
          </a:solidFill>
          <a:ln w="9525" cap="flat" cmpd="sng">
            <a:solidFill>
              <a:schemeClr val="accent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endParaRPr lang="en-US" altLang="zh-CN" sz="1800" dirty="0"/>
          </a:p>
          <a:p>
            <a:pPr marL="0" lvl="0" indent="0" algn="ctr">
              <a:spcBef>
                <a:spcPct val="0"/>
              </a:spcBef>
              <a:buClrTx/>
              <a:buSzTx/>
              <a:buFontTx/>
              <a:buNone/>
            </a:pPr>
            <a:r>
              <a:rPr lang="zh-CN" altLang="en-US" sz="1800" dirty="0"/>
              <a:t>文法解读</a:t>
            </a:r>
            <a:endParaRPr lang="en-US" altLang="zh-CN" sz="1800" dirty="0"/>
          </a:p>
          <a:p>
            <a:pPr marL="0" lvl="0" indent="0" algn="ctr">
              <a:spcBef>
                <a:spcPct val="0"/>
              </a:spcBef>
              <a:buClrTx/>
              <a:buSzTx/>
              <a:buFontTx/>
              <a:buNone/>
            </a:pPr>
            <a:endParaRPr lang="zh-CN" altLang="en-US" sz="1800" dirty="0"/>
          </a:p>
        </p:txBody>
      </p:sp>
      <p:sp>
        <p:nvSpPr>
          <p:cNvPr id="21524" name="矩形 28"/>
          <p:cNvSpPr/>
          <p:nvPr/>
        </p:nvSpPr>
        <p:spPr>
          <a:xfrm>
            <a:off x="5014913" y="3619500"/>
            <a:ext cx="358775" cy="1754188"/>
          </a:xfrm>
          <a:prstGeom prst="rect">
            <a:avLst/>
          </a:prstGeom>
          <a:solidFill>
            <a:srgbClr val="FCDB9A"/>
          </a:solidFill>
          <a:ln w="9525" cap="flat" cmpd="sng">
            <a:solidFill>
              <a:schemeClr val="accent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endParaRPr lang="en-US" altLang="zh-CN" sz="1800" dirty="0"/>
          </a:p>
          <a:p>
            <a:pPr marL="0" lvl="0" indent="0" algn="ctr">
              <a:spcBef>
                <a:spcPct val="0"/>
              </a:spcBef>
              <a:buClrTx/>
              <a:buSzTx/>
              <a:buFontTx/>
              <a:buNone/>
            </a:pPr>
            <a:r>
              <a:rPr lang="zh-CN" altLang="en-US" sz="1800" dirty="0"/>
              <a:t>代码生成一</a:t>
            </a:r>
            <a:endParaRPr lang="zh-CN" altLang="en-US" sz="1800" dirty="0"/>
          </a:p>
        </p:txBody>
      </p:sp>
      <p:sp>
        <p:nvSpPr>
          <p:cNvPr id="21525" name="矩形 28"/>
          <p:cNvSpPr/>
          <p:nvPr/>
        </p:nvSpPr>
        <p:spPr>
          <a:xfrm>
            <a:off x="6119813" y="3619500"/>
            <a:ext cx="360362" cy="1754188"/>
          </a:xfrm>
          <a:prstGeom prst="rect">
            <a:avLst/>
          </a:prstGeom>
          <a:solidFill>
            <a:srgbClr val="FCDB9A"/>
          </a:solidFill>
          <a:ln w="9525" cap="flat" cmpd="sng">
            <a:solidFill>
              <a:schemeClr val="accent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endParaRPr lang="en-US" altLang="zh-CN" sz="1800" dirty="0"/>
          </a:p>
          <a:p>
            <a:pPr marL="0" lvl="0" indent="0" algn="ctr">
              <a:spcBef>
                <a:spcPct val="0"/>
              </a:spcBef>
              <a:buClrTx/>
              <a:buSzTx/>
              <a:buFontTx/>
              <a:buNone/>
            </a:pPr>
            <a:r>
              <a:rPr lang="zh-CN" altLang="en-US" sz="1800" dirty="0"/>
              <a:t>代码生成二</a:t>
            </a:r>
            <a:endParaRPr lang="zh-CN" altLang="en-US" sz="1800" dirty="0"/>
          </a:p>
        </p:txBody>
      </p:sp>
      <p:cxnSp>
        <p:nvCxnSpPr>
          <p:cNvPr id="21526" name="直接连接符 46"/>
          <p:cNvCxnSpPr>
            <a:stCxn id="21524" idx="3"/>
            <a:endCxn id="21525" idx="1"/>
          </p:cNvCxnSpPr>
          <p:nvPr/>
        </p:nvCxnSpPr>
        <p:spPr>
          <a:xfrm>
            <a:off x="5373688" y="4497388"/>
            <a:ext cx="746125" cy="0"/>
          </a:xfrm>
          <a:prstGeom prst="line">
            <a:avLst/>
          </a:prstGeom>
          <a:ln w="9525" cap="flat" cmpd="sng">
            <a:solidFill>
              <a:schemeClr val="tx1"/>
            </a:solidFill>
            <a:prstDash val="solid"/>
            <a:headEnd type="none" w="med" len="med"/>
            <a:tailEnd type="triangle" w="med" len="med"/>
          </a:ln>
        </p:spPr>
      </p:cxnSp>
      <p:cxnSp>
        <p:nvCxnSpPr>
          <p:cNvPr id="21527" name="直接连接符 46"/>
          <p:cNvCxnSpPr>
            <a:stCxn id="21525" idx="3"/>
            <a:endCxn id="21528" idx="1"/>
          </p:cNvCxnSpPr>
          <p:nvPr/>
        </p:nvCxnSpPr>
        <p:spPr>
          <a:xfrm>
            <a:off x="6480175" y="4497388"/>
            <a:ext cx="604838" cy="0"/>
          </a:xfrm>
          <a:prstGeom prst="line">
            <a:avLst/>
          </a:prstGeom>
          <a:ln w="9525" cap="flat" cmpd="sng">
            <a:solidFill>
              <a:schemeClr val="tx1"/>
            </a:solidFill>
            <a:prstDash val="solid"/>
            <a:headEnd type="none" w="med" len="med"/>
            <a:tailEnd type="triangle" w="med" len="med"/>
          </a:ln>
        </p:spPr>
      </p:cxnSp>
      <p:sp>
        <p:nvSpPr>
          <p:cNvPr id="21528" name="矩形 28"/>
          <p:cNvSpPr/>
          <p:nvPr/>
        </p:nvSpPr>
        <p:spPr>
          <a:xfrm>
            <a:off x="7085013" y="3619500"/>
            <a:ext cx="360362" cy="1754188"/>
          </a:xfrm>
          <a:prstGeom prst="rect">
            <a:avLst/>
          </a:prstGeom>
          <a:solidFill>
            <a:srgbClr val="FFCCCC"/>
          </a:solidFill>
          <a:ln w="9525" cap="flat" cmpd="sng">
            <a:solidFill>
              <a:schemeClr val="accent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endParaRPr lang="en-US" altLang="zh-CN" sz="1800" dirty="0"/>
          </a:p>
          <a:p>
            <a:pPr marL="0" lvl="0" indent="0" algn="ctr">
              <a:spcBef>
                <a:spcPct val="0"/>
              </a:spcBef>
              <a:buClrTx/>
              <a:buSzTx/>
              <a:buFontTx/>
              <a:buNone/>
            </a:pPr>
            <a:r>
              <a:rPr lang="zh-CN" altLang="en-US" sz="1800" dirty="0"/>
              <a:t>期末考核</a:t>
            </a:r>
            <a:endParaRPr lang="en-US" altLang="zh-CN" sz="1800" dirty="0"/>
          </a:p>
          <a:p>
            <a:pPr marL="0" lvl="0" indent="0" algn="ctr">
              <a:spcBef>
                <a:spcPct val="0"/>
              </a:spcBef>
              <a:buClrTx/>
              <a:buSzTx/>
              <a:buFontTx/>
              <a:buNone/>
            </a:pPr>
            <a:endParaRPr lang="zh-CN" altLang="en-US" sz="1800" dirty="0"/>
          </a:p>
        </p:txBody>
      </p:sp>
      <p:cxnSp>
        <p:nvCxnSpPr>
          <p:cNvPr id="21530" name="直接连接符 54"/>
          <p:cNvCxnSpPr>
            <a:stCxn id="21513" idx="3"/>
            <a:endCxn id="21532" idx="1"/>
          </p:cNvCxnSpPr>
          <p:nvPr/>
        </p:nvCxnSpPr>
        <p:spPr>
          <a:xfrm flipV="1">
            <a:off x="2973388" y="3347086"/>
            <a:ext cx="302895" cy="9525"/>
          </a:xfrm>
          <a:prstGeom prst="line">
            <a:avLst/>
          </a:prstGeom>
          <a:ln w="9525" cap="flat" cmpd="sng">
            <a:solidFill>
              <a:schemeClr val="tx1"/>
            </a:solidFill>
            <a:prstDash val="solid"/>
            <a:headEnd type="none" w="med" len="med"/>
            <a:tailEnd type="triangle" w="med" len="med"/>
          </a:ln>
        </p:spPr>
      </p:cxnSp>
      <p:sp>
        <p:nvSpPr>
          <p:cNvPr id="21532" name="矩形 28"/>
          <p:cNvSpPr/>
          <p:nvPr/>
        </p:nvSpPr>
        <p:spPr>
          <a:xfrm>
            <a:off x="3276600" y="2470150"/>
            <a:ext cx="360363" cy="1753235"/>
          </a:xfrm>
          <a:prstGeom prst="rect">
            <a:avLst/>
          </a:prstGeom>
          <a:solidFill>
            <a:srgbClr val="FCDB9A"/>
          </a:solidFill>
          <a:ln w="9525" cap="flat" cmpd="sng">
            <a:solidFill>
              <a:schemeClr val="accent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endParaRPr lang="en-US" altLang="zh-CN" sz="1800" dirty="0"/>
          </a:p>
          <a:p>
            <a:pPr marL="0" lvl="0" indent="0" algn="ctr">
              <a:spcBef>
                <a:spcPct val="0"/>
              </a:spcBef>
              <a:buClrTx/>
              <a:buSzTx/>
              <a:buFontTx/>
              <a:buNone/>
            </a:pPr>
            <a:r>
              <a:rPr lang="zh-CN" altLang="en-US" sz="1800" dirty="0"/>
              <a:t>语义分析</a:t>
            </a:r>
            <a:endParaRPr lang="en-US" altLang="zh-CN" sz="1800" dirty="0"/>
          </a:p>
          <a:p>
            <a:pPr marL="0" lvl="0" indent="0" algn="ctr">
              <a:spcBef>
                <a:spcPct val="0"/>
              </a:spcBef>
              <a:buClrTx/>
              <a:buSzTx/>
              <a:buFontTx/>
              <a:buNone/>
            </a:pPr>
            <a:endParaRPr lang="zh-CN" altLang="en-US" sz="1800" dirty="0"/>
          </a:p>
        </p:txBody>
      </p:sp>
      <p:cxnSp>
        <p:nvCxnSpPr>
          <p:cNvPr id="21533" name="直接连接符 54"/>
          <p:cNvCxnSpPr>
            <a:stCxn id="21532" idx="3"/>
            <a:endCxn id="21534" idx="1"/>
          </p:cNvCxnSpPr>
          <p:nvPr/>
        </p:nvCxnSpPr>
        <p:spPr>
          <a:xfrm>
            <a:off x="3636963" y="3347313"/>
            <a:ext cx="340995" cy="5715"/>
          </a:xfrm>
          <a:prstGeom prst="line">
            <a:avLst/>
          </a:prstGeom>
          <a:ln w="9525" cap="flat" cmpd="sng">
            <a:solidFill>
              <a:schemeClr val="tx1"/>
            </a:solidFill>
            <a:prstDash val="solid"/>
            <a:headEnd type="none" w="med" len="med"/>
            <a:tailEnd type="triangle" w="med" len="med"/>
          </a:ln>
        </p:spPr>
      </p:cxnSp>
      <p:sp>
        <p:nvSpPr>
          <p:cNvPr id="21534" name="矩形 51"/>
          <p:cNvSpPr/>
          <p:nvPr/>
        </p:nvSpPr>
        <p:spPr>
          <a:xfrm>
            <a:off x="3978275" y="2474913"/>
            <a:ext cx="360363" cy="1754326"/>
          </a:xfrm>
          <a:prstGeom prst="rect">
            <a:avLst/>
          </a:prstGeom>
          <a:solidFill>
            <a:srgbClr val="FFCCCC"/>
          </a:solidFill>
          <a:ln w="9525" cap="flat" cmpd="sng">
            <a:solidFill>
              <a:schemeClr val="accent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endParaRPr lang="en-US" altLang="zh-CN" sz="1800" dirty="0"/>
          </a:p>
          <a:p>
            <a:pPr marL="0" lvl="0" indent="0" algn="ctr">
              <a:spcBef>
                <a:spcPct val="0"/>
              </a:spcBef>
              <a:buClrTx/>
              <a:buSzTx/>
              <a:buFontTx/>
              <a:buNone/>
            </a:pPr>
            <a:r>
              <a:rPr lang="zh-CN" altLang="en-US" sz="1800" dirty="0"/>
              <a:t>期中考核</a:t>
            </a:r>
            <a:endParaRPr lang="en-US" altLang="zh-CN" sz="1800" dirty="0"/>
          </a:p>
          <a:p>
            <a:pPr marL="0" lvl="0" indent="0" algn="ctr">
              <a:spcBef>
                <a:spcPct val="0"/>
              </a:spcBef>
              <a:buClrTx/>
              <a:buSzTx/>
              <a:buFontTx/>
              <a:buNone/>
            </a:pPr>
            <a:endParaRPr lang="zh-CN" altLang="en-US" sz="1800" dirty="0"/>
          </a:p>
        </p:txBody>
      </p:sp>
      <p:cxnSp>
        <p:nvCxnSpPr>
          <p:cNvPr id="21535" name="直接连接符 54"/>
          <p:cNvCxnSpPr/>
          <p:nvPr/>
        </p:nvCxnSpPr>
        <p:spPr>
          <a:xfrm>
            <a:off x="4333875" y="3343275"/>
            <a:ext cx="676275" cy="1144588"/>
          </a:xfrm>
          <a:prstGeom prst="bentConnector3">
            <a:avLst>
              <a:gd name="adj1" fmla="val 50000"/>
            </a:avLst>
          </a:prstGeom>
          <a:ln w="9525" cap="flat" cmpd="sng">
            <a:solidFill>
              <a:schemeClr val="tx1"/>
            </a:solidFill>
            <a:prstDash val="solid"/>
            <a:round/>
            <a:headEnd type="none" w="med" len="med"/>
            <a:tailEnd type="triangle" w="med" len="med"/>
          </a:ln>
        </p:spPr>
      </p:cxnSp>
      <p:sp>
        <p:nvSpPr>
          <p:cNvPr id="23581" name="Rectangle 2"/>
          <p:cNvSpPr>
            <a:spLocks noGrp="1"/>
          </p:cNvSpPr>
          <p:nvPr>
            <p:ph type="title"/>
          </p:nvPr>
        </p:nvSpPr>
        <p:spPr>
          <a:xfrm>
            <a:off x="1042988" y="549275"/>
            <a:ext cx="7793037" cy="839788"/>
          </a:xfrm>
        </p:spPr>
        <p:txBody>
          <a:bodyPr vert="horz" wrap="square" lIns="91440" tIns="45720" rIns="91440" bIns="45720" anchor="b" anchorCtr="0"/>
          <a:lstStyle/>
          <a:p>
            <a:pPr eaLnBrk="1" hangingPunct="1"/>
            <a:r>
              <a:rPr lang="zh-CN" altLang="en-US" dirty="0"/>
              <a:t>任务及考核步骤</a:t>
            </a:r>
            <a:endParaRPr lang="zh-CN" altLang="en-US" dirty="0"/>
          </a:p>
        </p:txBody>
      </p:sp>
      <p:cxnSp>
        <p:nvCxnSpPr>
          <p:cNvPr id="23582" name="直接箭头连接符 2"/>
          <p:cNvCxnSpPr>
            <a:stCxn id="21523" idx="2"/>
            <a:endCxn id="35" idx="1"/>
          </p:cNvCxnSpPr>
          <p:nvPr/>
        </p:nvCxnSpPr>
        <p:spPr>
          <a:xfrm rot="-5400000" flipH="1">
            <a:off x="914400" y="4732338"/>
            <a:ext cx="1497013" cy="490537"/>
          </a:xfrm>
          <a:prstGeom prst="bentConnector2">
            <a:avLst/>
          </a:prstGeom>
          <a:ln w="9525" cap="flat" cmpd="sng">
            <a:solidFill>
              <a:schemeClr val="tx1"/>
            </a:solidFill>
            <a:prstDash val="solid"/>
            <a:round/>
            <a:headEnd type="none" w="med" len="med"/>
            <a:tailEnd type="triangle" w="med" len="med"/>
          </a:ln>
        </p:spPr>
      </p:cxnSp>
      <p:sp>
        <p:nvSpPr>
          <p:cNvPr id="35" name="TextBox 8"/>
          <p:cNvSpPr txBox="1"/>
          <p:nvPr/>
        </p:nvSpPr>
        <p:spPr>
          <a:xfrm>
            <a:off x="1908175" y="5541963"/>
            <a:ext cx="5688013" cy="369887"/>
          </a:xfrm>
          <a:prstGeom prst="rect">
            <a:avLst/>
          </a:prstGeom>
          <a:gradFill rotWithShape="1">
            <a:gsLst>
              <a:gs pos="0">
                <a:srgbClr val="5E9EFF">
                  <a:alpha val="100000"/>
                </a:srgbClr>
              </a:gs>
              <a:gs pos="39999">
                <a:srgbClr val="85C2FF">
                  <a:alpha val="100000"/>
                </a:srgbClr>
              </a:gs>
              <a:gs pos="70000">
                <a:srgbClr val="C4D6EB">
                  <a:alpha val="100000"/>
                </a:srgbClr>
              </a:gs>
              <a:gs pos="100000">
                <a:srgbClr val="FFEBFA">
                  <a:alpha val="100000"/>
                </a:srgbClr>
              </a:gs>
            </a:gsLst>
            <a:lin ang="10800000" scaled="1"/>
            <a:tileRect/>
          </a:gradFill>
          <a:ln w="9525" cap="flat" cmpd="sng">
            <a:solidFill>
              <a:schemeClr val="accent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r>
              <a:rPr lang="zh-CN" altLang="en-US" sz="1800" dirty="0"/>
              <a:t>建立公共测试程序库用于调试</a:t>
            </a:r>
            <a:endParaRPr lang="zh-CN" altLang="en-US" sz="1800" dirty="0"/>
          </a:p>
        </p:txBody>
      </p:sp>
      <p:cxnSp>
        <p:nvCxnSpPr>
          <p:cNvPr id="10" name="连接符: 肘形 9"/>
          <p:cNvCxnSpPr/>
          <p:nvPr/>
        </p:nvCxnSpPr>
        <p:spPr>
          <a:xfrm rot="5400000" flipH="1" flipV="1">
            <a:off x="4391025" y="2733675"/>
            <a:ext cx="901700" cy="350838"/>
          </a:xfrm>
          <a:prstGeom prst="bentConnector3">
            <a:avLst>
              <a:gd name="adj1" fmla="val 99472"/>
            </a:avLst>
          </a:prstGeom>
          <a:ln w="9525" cap="flat" cmpd="sng">
            <a:solidFill>
              <a:schemeClr val="tx1"/>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523"/>
                                        </p:tgtEl>
                                        <p:attrNameLst>
                                          <p:attrName>style.visibility</p:attrName>
                                        </p:attrNameLst>
                                      </p:cBhvr>
                                      <p:to>
                                        <p:strVal val="visible"/>
                                      </p:to>
                                    </p:set>
                                    <p:animEffect transition="in" filter="wipe(left)">
                                      <p:cBhvr>
                                        <p:cTn id="7" dur="500"/>
                                        <p:tgtEl>
                                          <p:spTgt spid="215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3582"/>
                                        </p:tgtEl>
                                        <p:attrNameLst>
                                          <p:attrName>style.visibility</p:attrName>
                                        </p:attrNameLst>
                                      </p:cBhvr>
                                      <p:to>
                                        <p:strVal val="visible"/>
                                      </p:to>
                                    </p:set>
                                    <p:animEffect transition="in" filter="wipe(left)">
                                      <p:cBhvr>
                                        <p:cTn id="12" dur="500"/>
                                        <p:tgtEl>
                                          <p:spTgt spid="2358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wipe(left)">
                                      <p:cBhvr>
                                        <p:cTn id="17" dur="500"/>
                                        <p:tgtEl>
                                          <p:spTgt spid="3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1508"/>
                                        </p:tgtEl>
                                        <p:attrNameLst>
                                          <p:attrName>style.visibility</p:attrName>
                                        </p:attrNameLst>
                                      </p:cBhvr>
                                      <p:to>
                                        <p:strVal val="visible"/>
                                      </p:to>
                                    </p:set>
                                    <p:animEffect transition="in" filter="wipe(left)">
                                      <p:cBhvr>
                                        <p:cTn id="22" dur="500"/>
                                        <p:tgtEl>
                                          <p:spTgt spid="2150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1507"/>
                                        </p:tgtEl>
                                        <p:attrNameLst>
                                          <p:attrName>style.visibility</p:attrName>
                                        </p:attrNameLst>
                                      </p:cBhvr>
                                      <p:to>
                                        <p:strVal val="visible"/>
                                      </p:to>
                                    </p:set>
                                    <p:animEffect transition="in" filter="wipe(left)">
                                      <p:cBhvr>
                                        <p:cTn id="27" dur="500"/>
                                        <p:tgtEl>
                                          <p:spTgt spid="2150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1510"/>
                                        </p:tgtEl>
                                        <p:attrNameLst>
                                          <p:attrName>style.visibility</p:attrName>
                                        </p:attrNameLst>
                                      </p:cBhvr>
                                      <p:to>
                                        <p:strVal val="visible"/>
                                      </p:to>
                                    </p:set>
                                    <p:animEffect transition="in" filter="wipe(left)">
                                      <p:cBhvr>
                                        <p:cTn id="32" dur="500"/>
                                        <p:tgtEl>
                                          <p:spTgt spid="215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1509"/>
                                        </p:tgtEl>
                                        <p:attrNameLst>
                                          <p:attrName>style.visibility</p:attrName>
                                        </p:attrNameLst>
                                      </p:cBhvr>
                                      <p:to>
                                        <p:strVal val="visible"/>
                                      </p:to>
                                    </p:set>
                                    <p:animEffect transition="in" filter="wipe(left)">
                                      <p:cBhvr>
                                        <p:cTn id="37" dur="500"/>
                                        <p:tgtEl>
                                          <p:spTgt spid="2150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1514"/>
                                        </p:tgtEl>
                                        <p:attrNameLst>
                                          <p:attrName>style.visibility</p:attrName>
                                        </p:attrNameLst>
                                      </p:cBhvr>
                                      <p:to>
                                        <p:strVal val="visible"/>
                                      </p:to>
                                    </p:set>
                                    <p:animEffect transition="in" filter="wipe(left)">
                                      <p:cBhvr>
                                        <p:cTn id="42" dur="500"/>
                                        <p:tgtEl>
                                          <p:spTgt spid="2151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1513"/>
                                        </p:tgtEl>
                                        <p:attrNameLst>
                                          <p:attrName>style.visibility</p:attrName>
                                        </p:attrNameLst>
                                      </p:cBhvr>
                                      <p:to>
                                        <p:strVal val="visible"/>
                                      </p:to>
                                    </p:set>
                                    <p:animEffect transition="in" filter="wipe(left)">
                                      <p:cBhvr>
                                        <p:cTn id="47" dur="500"/>
                                        <p:tgtEl>
                                          <p:spTgt spid="2151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1530"/>
                                        </p:tgtEl>
                                        <p:attrNameLst>
                                          <p:attrName>style.visibility</p:attrName>
                                        </p:attrNameLst>
                                      </p:cBhvr>
                                      <p:to>
                                        <p:strVal val="visible"/>
                                      </p:to>
                                    </p:set>
                                    <p:animEffect transition="in" filter="wipe(left)">
                                      <p:cBhvr>
                                        <p:cTn id="52" dur="500"/>
                                        <p:tgtEl>
                                          <p:spTgt spid="2153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1532"/>
                                        </p:tgtEl>
                                        <p:attrNameLst>
                                          <p:attrName>style.visibility</p:attrName>
                                        </p:attrNameLst>
                                      </p:cBhvr>
                                      <p:to>
                                        <p:strVal val="visible"/>
                                      </p:to>
                                    </p:set>
                                    <p:animEffect transition="in" filter="wipe(left)">
                                      <p:cBhvr>
                                        <p:cTn id="57" dur="500"/>
                                        <p:tgtEl>
                                          <p:spTgt spid="21532"/>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21533"/>
                                        </p:tgtEl>
                                        <p:attrNameLst>
                                          <p:attrName>style.visibility</p:attrName>
                                        </p:attrNameLst>
                                      </p:cBhvr>
                                      <p:to>
                                        <p:strVal val="visible"/>
                                      </p:to>
                                    </p:set>
                                    <p:animEffect transition="in" filter="wipe(left)">
                                      <p:cBhvr>
                                        <p:cTn id="62" dur="500"/>
                                        <p:tgtEl>
                                          <p:spTgt spid="21533"/>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1534"/>
                                        </p:tgtEl>
                                        <p:attrNameLst>
                                          <p:attrName>style.visibility</p:attrName>
                                        </p:attrNameLst>
                                      </p:cBhvr>
                                      <p:to>
                                        <p:strVal val="visible"/>
                                      </p:to>
                                    </p:set>
                                    <p:animEffect transition="in" filter="wipe(left)">
                                      <p:cBhvr>
                                        <p:cTn id="67" dur="500"/>
                                        <p:tgtEl>
                                          <p:spTgt spid="21534"/>
                                        </p:tgtEl>
                                      </p:cBhvr>
                                    </p:animEffect>
                                  </p:childTnLst>
                                </p:cTn>
                              </p:par>
                            </p:childTnLst>
                          </p:cTn>
                        </p:par>
                      </p:childTnLst>
                    </p:cTn>
                  </p:par>
                  <p:par>
                    <p:cTn id="68" fill="hold">
                      <p:stCondLst>
                        <p:cond delay="indefinite"/>
                      </p:stCondLst>
                      <p:childTnLst>
                        <p:par>
                          <p:cTn id="69" fill="hold">
                            <p:stCondLst>
                              <p:cond delay="0"/>
                            </p:stCondLst>
                            <p:childTnLst>
                              <p:par>
                                <p:cTn id="70" presetID="53" presetClass="entr" presetSubtype="16" fill="hold" grpId="0" nodeType="clickEffect">
                                  <p:stCondLst>
                                    <p:cond delay="0"/>
                                  </p:stCondLst>
                                  <p:childTnLst>
                                    <p:set>
                                      <p:cBhvr>
                                        <p:cTn id="71" dur="1" fill="hold">
                                          <p:stCondLst>
                                            <p:cond delay="0"/>
                                          </p:stCondLst>
                                        </p:cTn>
                                        <p:tgtEl>
                                          <p:spTgt spid="21512"/>
                                        </p:tgtEl>
                                        <p:attrNameLst>
                                          <p:attrName>style.visibility</p:attrName>
                                        </p:attrNameLst>
                                      </p:cBhvr>
                                      <p:to>
                                        <p:strVal val="visible"/>
                                      </p:to>
                                    </p:set>
                                    <p:anim calcmode="lin" valueType="num">
                                      <p:cBhvr>
                                        <p:cTn id="72" dur="500" fill="hold"/>
                                        <p:tgtEl>
                                          <p:spTgt spid="21512"/>
                                        </p:tgtEl>
                                        <p:attrNameLst>
                                          <p:attrName>ppt_w</p:attrName>
                                        </p:attrNameLst>
                                      </p:cBhvr>
                                      <p:tavLst>
                                        <p:tav tm="0">
                                          <p:val>
                                            <p:fltVal val="0"/>
                                          </p:val>
                                        </p:tav>
                                        <p:tav tm="100000">
                                          <p:val>
                                            <p:strVal val="#ppt_w"/>
                                          </p:val>
                                        </p:tav>
                                      </p:tavLst>
                                    </p:anim>
                                    <p:anim calcmode="lin" valueType="num">
                                      <p:cBhvr>
                                        <p:cTn id="73" dur="500" fill="hold"/>
                                        <p:tgtEl>
                                          <p:spTgt spid="21512"/>
                                        </p:tgtEl>
                                        <p:attrNameLst>
                                          <p:attrName>ppt_h</p:attrName>
                                        </p:attrNameLst>
                                      </p:cBhvr>
                                      <p:tavLst>
                                        <p:tav tm="0">
                                          <p:val>
                                            <p:fltVal val="0"/>
                                          </p:val>
                                        </p:tav>
                                        <p:tav tm="100000">
                                          <p:val>
                                            <p:strVal val="#ppt_h"/>
                                          </p:val>
                                        </p:tav>
                                      </p:tavLst>
                                    </p:anim>
                                    <p:animEffect transition="in" filter="fade">
                                      <p:cBhvr>
                                        <p:cTn id="74" dur="500"/>
                                        <p:tgtEl>
                                          <p:spTgt spid="21512"/>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nodeType="clickEffect">
                                  <p:stCondLst>
                                    <p:cond delay="0"/>
                                  </p:stCondLst>
                                  <p:childTnLst>
                                    <p:set>
                                      <p:cBhvr>
                                        <p:cTn id="78" dur="1" fill="hold">
                                          <p:stCondLst>
                                            <p:cond delay="0"/>
                                          </p:stCondLst>
                                        </p:cTn>
                                        <p:tgtEl>
                                          <p:spTgt spid="21535"/>
                                        </p:tgtEl>
                                        <p:attrNameLst>
                                          <p:attrName>style.visibility</p:attrName>
                                        </p:attrNameLst>
                                      </p:cBhvr>
                                      <p:to>
                                        <p:strVal val="visible"/>
                                      </p:to>
                                    </p:set>
                                    <p:animEffect transition="in" filter="wipe(left)">
                                      <p:cBhvr>
                                        <p:cTn id="79" dur="500"/>
                                        <p:tgtEl>
                                          <p:spTgt spid="21535"/>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21524"/>
                                        </p:tgtEl>
                                        <p:attrNameLst>
                                          <p:attrName>style.visibility</p:attrName>
                                        </p:attrNameLst>
                                      </p:cBhvr>
                                      <p:to>
                                        <p:strVal val="visible"/>
                                      </p:to>
                                    </p:set>
                                    <p:animEffect transition="in" filter="wipe(left)">
                                      <p:cBhvr>
                                        <p:cTn id="84" dur="500"/>
                                        <p:tgtEl>
                                          <p:spTgt spid="21524"/>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nodeType="clickEffect">
                                  <p:stCondLst>
                                    <p:cond delay="0"/>
                                  </p:stCondLst>
                                  <p:childTnLst>
                                    <p:set>
                                      <p:cBhvr>
                                        <p:cTn id="88" dur="1" fill="hold">
                                          <p:stCondLst>
                                            <p:cond delay="0"/>
                                          </p:stCondLst>
                                        </p:cTn>
                                        <p:tgtEl>
                                          <p:spTgt spid="21526"/>
                                        </p:tgtEl>
                                        <p:attrNameLst>
                                          <p:attrName>style.visibility</p:attrName>
                                        </p:attrNameLst>
                                      </p:cBhvr>
                                      <p:to>
                                        <p:strVal val="visible"/>
                                      </p:to>
                                    </p:set>
                                    <p:animEffect transition="in" filter="wipe(left)">
                                      <p:cBhvr>
                                        <p:cTn id="89" dur="500"/>
                                        <p:tgtEl>
                                          <p:spTgt spid="21526"/>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21525"/>
                                        </p:tgtEl>
                                        <p:attrNameLst>
                                          <p:attrName>style.visibility</p:attrName>
                                        </p:attrNameLst>
                                      </p:cBhvr>
                                      <p:to>
                                        <p:strVal val="visible"/>
                                      </p:to>
                                    </p:set>
                                    <p:animEffect transition="in" filter="wipe(left)">
                                      <p:cBhvr>
                                        <p:cTn id="94" dur="500"/>
                                        <p:tgtEl>
                                          <p:spTgt spid="21525"/>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8" fill="hold" nodeType="clickEffect">
                                  <p:stCondLst>
                                    <p:cond delay="0"/>
                                  </p:stCondLst>
                                  <p:childTnLst>
                                    <p:set>
                                      <p:cBhvr>
                                        <p:cTn id="98" dur="1" fill="hold">
                                          <p:stCondLst>
                                            <p:cond delay="0"/>
                                          </p:stCondLst>
                                        </p:cTn>
                                        <p:tgtEl>
                                          <p:spTgt spid="21527"/>
                                        </p:tgtEl>
                                        <p:attrNameLst>
                                          <p:attrName>style.visibility</p:attrName>
                                        </p:attrNameLst>
                                      </p:cBhvr>
                                      <p:to>
                                        <p:strVal val="visible"/>
                                      </p:to>
                                    </p:set>
                                    <p:animEffect transition="in" filter="wipe(left)">
                                      <p:cBhvr>
                                        <p:cTn id="99" dur="500"/>
                                        <p:tgtEl>
                                          <p:spTgt spid="21527"/>
                                        </p:tgtEl>
                                      </p:cBhvr>
                                    </p:animEffect>
                                  </p:childTnLst>
                                </p:cTn>
                              </p:par>
                            </p:childTnLst>
                          </p:cTn>
                        </p:par>
                      </p:childTnLst>
                    </p:cTn>
                  </p:par>
                  <p:par>
                    <p:cTn id="100" fill="hold">
                      <p:stCondLst>
                        <p:cond delay="indefinite"/>
                      </p:stCondLst>
                      <p:childTnLst>
                        <p:par>
                          <p:cTn id="101" fill="hold">
                            <p:stCondLst>
                              <p:cond delay="0"/>
                            </p:stCondLst>
                            <p:childTnLst>
                              <p:par>
                                <p:cTn id="102" presetID="53" presetClass="entr" presetSubtype="16" fill="hold" grpId="0" nodeType="clickEffect">
                                  <p:stCondLst>
                                    <p:cond delay="0"/>
                                  </p:stCondLst>
                                  <p:childTnLst>
                                    <p:set>
                                      <p:cBhvr>
                                        <p:cTn id="103" dur="1" fill="hold">
                                          <p:stCondLst>
                                            <p:cond delay="0"/>
                                          </p:stCondLst>
                                        </p:cTn>
                                        <p:tgtEl>
                                          <p:spTgt spid="21528"/>
                                        </p:tgtEl>
                                        <p:attrNameLst>
                                          <p:attrName>style.visibility</p:attrName>
                                        </p:attrNameLst>
                                      </p:cBhvr>
                                      <p:to>
                                        <p:strVal val="visible"/>
                                      </p:to>
                                    </p:set>
                                    <p:anim calcmode="lin" valueType="num">
                                      <p:cBhvr>
                                        <p:cTn id="104" dur="500" fill="hold"/>
                                        <p:tgtEl>
                                          <p:spTgt spid="21528"/>
                                        </p:tgtEl>
                                        <p:attrNameLst>
                                          <p:attrName>ppt_w</p:attrName>
                                        </p:attrNameLst>
                                      </p:cBhvr>
                                      <p:tavLst>
                                        <p:tav tm="0">
                                          <p:val>
                                            <p:fltVal val="0"/>
                                          </p:val>
                                        </p:tav>
                                        <p:tav tm="100000">
                                          <p:val>
                                            <p:strVal val="#ppt_w"/>
                                          </p:val>
                                        </p:tav>
                                      </p:tavLst>
                                    </p:anim>
                                    <p:anim calcmode="lin" valueType="num">
                                      <p:cBhvr>
                                        <p:cTn id="105" dur="500" fill="hold"/>
                                        <p:tgtEl>
                                          <p:spTgt spid="21528"/>
                                        </p:tgtEl>
                                        <p:attrNameLst>
                                          <p:attrName>ppt_h</p:attrName>
                                        </p:attrNameLst>
                                      </p:cBhvr>
                                      <p:tavLst>
                                        <p:tav tm="0">
                                          <p:val>
                                            <p:fltVal val="0"/>
                                          </p:val>
                                        </p:tav>
                                        <p:tav tm="100000">
                                          <p:val>
                                            <p:strVal val="#ppt_h"/>
                                          </p:val>
                                        </p:tav>
                                      </p:tavLst>
                                    </p:anim>
                                    <p:animEffect transition="in" filter="fade">
                                      <p:cBhvr>
                                        <p:cTn id="106" dur="500"/>
                                        <p:tgtEl>
                                          <p:spTgt spid="21528"/>
                                        </p:tgtEl>
                                      </p:cBhvr>
                                    </p:animEffect>
                                  </p:childTnLst>
                                </p:cTn>
                              </p:par>
                            </p:childTnLst>
                          </p:cTn>
                        </p:par>
                      </p:childTnLst>
                    </p:cTn>
                  </p:par>
                  <p:par>
                    <p:cTn id="107" fill="hold">
                      <p:stCondLst>
                        <p:cond delay="indefinite"/>
                      </p:stCondLst>
                      <p:childTnLst>
                        <p:par>
                          <p:cTn id="108" fill="hold">
                            <p:stCondLst>
                              <p:cond delay="0"/>
                            </p:stCondLst>
                            <p:childTnLst>
                              <p:par>
                                <p:cTn id="109" presetID="53" presetClass="entr" presetSubtype="16" fill="hold" grpId="0" nodeType="clickEffect">
                                  <p:stCondLst>
                                    <p:cond delay="0"/>
                                  </p:stCondLst>
                                  <p:childTnLst>
                                    <p:set>
                                      <p:cBhvr>
                                        <p:cTn id="110" dur="1" fill="hold">
                                          <p:stCondLst>
                                            <p:cond delay="0"/>
                                          </p:stCondLst>
                                        </p:cTn>
                                        <p:tgtEl>
                                          <p:spTgt spid="21511"/>
                                        </p:tgtEl>
                                        <p:attrNameLst>
                                          <p:attrName>style.visibility</p:attrName>
                                        </p:attrNameLst>
                                      </p:cBhvr>
                                      <p:to>
                                        <p:strVal val="visible"/>
                                      </p:to>
                                    </p:set>
                                    <p:anim calcmode="lin" valueType="num">
                                      <p:cBhvr>
                                        <p:cTn id="111" dur="500" fill="hold"/>
                                        <p:tgtEl>
                                          <p:spTgt spid="21511"/>
                                        </p:tgtEl>
                                        <p:attrNameLst>
                                          <p:attrName>ppt_w</p:attrName>
                                        </p:attrNameLst>
                                      </p:cBhvr>
                                      <p:tavLst>
                                        <p:tav tm="0">
                                          <p:val>
                                            <p:fltVal val="0"/>
                                          </p:val>
                                        </p:tav>
                                        <p:tav tm="100000">
                                          <p:val>
                                            <p:strVal val="#ppt_w"/>
                                          </p:val>
                                        </p:tav>
                                      </p:tavLst>
                                    </p:anim>
                                    <p:anim calcmode="lin" valueType="num">
                                      <p:cBhvr>
                                        <p:cTn id="112" dur="500" fill="hold"/>
                                        <p:tgtEl>
                                          <p:spTgt spid="21511"/>
                                        </p:tgtEl>
                                        <p:attrNameLst>
                                          <p:attrName>ppt_h</p:attrName>
                                        </p:attrNameLst>
                                      </p:cBhvr>
                                      <p:tavLst>
                                        <p:tav tm="0">
                                          <p:val>
                                            <p:fltVal val="0"/>
                                          </p:val>
                                        </p:tav>
                                        <p:tav tm="100000">
                                          <p:val>
                                            <p:strVal val="#ppt_h"/>
                                          </p:val>
                                        </p:tav>
                                      </p:tavLst>
                                    </p:anim>
                                    <p:animEffect transition="in" filter="fade">
                                      <p:cBhvr>
                                        <p:cTn id="113" dur="500"/>
                                        <p:tgtEl>
                                          <p:spTgt spid="21511"/>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8" fill="hold" nodeType="clickEffect">
                                  <p:stCondLst>
                                    <p:cond delay="0"/>
                                  </p:stCondLst>
                                  <p:childTnLst>
                                    <p:set>
                                      <p:cBhvr>
                                        <p:cTn id="117" dur="1" fill="hold">
                                          <p:stCondLst>
                                            <p:cond delay="0"/>
                                          </p:stCondLst>
                                        </p:cTn>
                                        <p:tgtEl>
                                          <p:spTgt spid="10"/>
                                        </p:tgtEl>
                                        <p:attrNameLst>
                                          <p:attrName>style.visibility</p:attrName>
                                        </p:attrNameLst>
                                      </p:cBhvr>
                                      <p:to>
                                        <p:strVal val="visible"/>
                                      </p:to>
                                    </p:set>
                                    <p:animEffect transition="in" filter="wipe(left)">
                                      <p:cBhvr>
                                        <p:cTn id="118" dur="500"/>
                                        <p:tgtEl>
                                          <p:spTgt spid="10"/>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8" fill="hold" grpId="0" nodeType="clickEffect">
                                  <p:stCondLst>
                                    <p:cond delay="0"/>
                                  </p:stCondLst>
                                  <p:childTnLst>
                                    <p:set>
                                      <p:cBhvr>
                                        <p:cTn id="122" dur="1" fill="hold">
                                          <p:stCondLst>
                                            <p:cond delay="0"/>
                                          </p:stCondLst>
                                        </p:cTn>
                                        <p:tgtEl>
                                          <p:spTgt spid="21515"/>
                                        </p:tgtEl>
                                        <p:attrNameLst>
                                          <p:attrName>style.visibility</p:attrName>
                                        </p:attrNameLst>
                                      </p:cBhvr>
                                      <p:to>
                                        <p:strVal val="visible"/>
                                      </p:to>
                                    </p:set>
                                    <p:animEffect transition="in" filter="wipe(left)">
                                      <p:cBhvr>
                                        <p:cTn id="123" dur="500"/>
                                        <p:tgtEl>
                                          <p:spTgt spid="21515"/>
                                        </p:tgtEl>
                                      </p:cBhvr>
                                    </p:animEffect>
                                  </p:childTnLst>
                                </p:cTn>
                              </p:par>
                            </p:childTnLst>
                          </p:cTn>
                        </p:par>
                      </p:childTnLst>
                    </p:cTn>
                  </p:par>
                  <p:par>
                    <p:cTn id="124" fill="hold">
                      <p:stCondLst>
                        <p:cond delay="indefinite"/>
                      </p:stCondLst>
                      <p:childTnLst>
                        <p:par>
                          <p:cTn id="125" fill="hold">
                            <p:stCondLst>
                              <p:cond delay="0"/>
                            </p:stCondLst>
                            <p:childTnLst>
                              <p:par>
                                <p:cTn id="126" presetID="22" presetClass="entr" presetSubtype="8" fill="hold" nodeType="clickEffect">
                                  <p:stCondLst>
                                    <p:cond delay="0"/>
                                  </p:stCondLst>
                                  <p:childTnLst>
                                    <p:set>
                                      <p:cBhvr>
                                        <p:cTn id="127" dur="1" fill="hold">
                                          <p:stCondLst>
                                            <p:cond delay="0"/>
                                          </p:stCondLst>
                                        </p:cTn>
                                        <p:tgtEl>
                                          <p:spTgt spid="21518"/>
                                        </p:tgtEl>
                                        <p:attrNameLst>
                                          <p:attrName>style.visibility</p:attrName>
                                        </p:attrNameLst>
                                      </p:cBhvr>
                                      <p:to>
                                        <p:strVal val="visible"/>
                                      </p:to>
                                    </p:set>
                                    <p:animEffect transition="in" filter="wipe(left)">
                                      <p:cBhvr>
                                        <p:cTn id="128" dur="500"/>
                                        <p:tgtEl>
                                          <p:spTgt spid="21518"/>
                                        </p:tgtEl>
                                      </p:cBhvr>
                                    </p:animEffect>
                                  </p:childTnLst>
                                </p:cTn>
                              </p:par>
                            </p:childTnLst>
                          </p:cTn>
                        </p:par>
                      </p:childTnLst>
                    </p:cTn>
                  </p:par>
                  <p:par>
                    <p:cTn id="129" fill="hold">
                      <p:stCondLst>
                        <p:cond delay="indefinite"/>
                      </p:stCondLst>
                      <p:childTnLst>
                        <p:par>
                          <p:cTn id="130" fill="hold">
                            <p:stCondLst>
                              <p:cond delay="0"/>
                            </p:stCondLst>
                            <p:childTnLst>
                              <p:par>
                                <p:cTn id="131" presetID="22" presetClass="entr" presetSubtype="8" fill="hold" grpId="0" nodeType="clickEffect">
                                  <p:stCondLst>
                                    <p:cond delay="0"/>
                                  </p:stCondLst>
                                  <p:childTnLst>
                                    <p:set>
                                      <p:cBhvr>
                                        <p:cTn id="132" dur="1" fill="hold">
                                          <p:stCondLst>
                                            <p:cond delay="0"/>
                                          </p:stCondLst>
                                        </p:cTn>
                                        <p:tgtEl>
                                          <p:spTgt spid="21517"/>
                                        </p:tgtEl>
                                        <p:attrNameLst>
                                          <p:attrName>style.visibility</p:attrName>
                                        </p:attrNameLst>
                                      </p:cBhvr>
                                      <p:to>
                                        <p:strVal val="visible"/>
                                      </p:to>
                                    </p:set>
                                    <p:animEffect transition="in" filter="wipe(left)">
                                      <p:cBhvr>
                                        <p:cTn id="133" dur="500"/>
                                        <p:tgtEl>
                                          <p:spTgt spid="21517"/>
                                        </p:tgtEl>
                                      </p:cBhvr>
                                    </p:animEffect>
                                  </p:childTnLst>
                                </p:cTn>
                              </p:par>
                            </p:childTnLst>
                          </p:cTn>
                        </p:par>
                      </p:childTnLst>
                    </p:cTn>
                  </p:par>
                  <p:par>
                    <p:cTn id="134" fill="hold">
                      <p:stCondLst>
                        <p:cond delay="indefinite"/>
                      </p:stCondLst>
                      <p:childTnLst>
                        <p:par>
                          <p:cTn id="135" fill="hold">
                            <p:stCondLst>
                              <p:cond delay="0"/>
                            </p:stCondLst>
                            <p:childTnLst>
                              <p:par>
                                <p:cTn id="136" presetID="22" presetClass="entr" presetSubtype="8" fill="hold" nodeType="clickEffect">
                                  <p:stCondLst>
                                    <p:cond delay="0"/>
                                  </p:stCondLst>
                                  <p:childTnLst>
                                    <p:set>
                                      <p:cBhvr>
                                        <p:cTn id="137" dur="1" fill="hold">
                                          <p:stCondLst>
                                            <p:cond delay="0"/>
                                          </p:stCondLst>
                                        </p:cTn>
                                        <p:tgtEl>
                                          <p:spTgt spid="21520"/>
                                        </p:tgtEl>
                                        <p:attrNameLst>
                                          <p:attrName>style.visibility</p:attrName>
                                        </p:attrNameLst>
                                      </p:cBhvr>
                                      <p:to>
                                        <p:strVal val="visible"/>
                                      </p:to>
                                    </p:set>
                                    <p:animEffect transition="in" filter="wipe(left)">
                                      <p:cBhvr>
                                        <p:cTn id="138" dur="500"/>
                                        <p:tgtEl>
                                          <p:spTgt spid="21520"/>
                                        </p:tgtEl>
                                      </p:cBhvr>
                                    </p:animEffect>
                                  </p:childTnLst>
                                </p:cTn>
                              </p:par>
                            </p:childTnLst>
                          </p:cTn>
                        </p:par>
                      </p:childTnLst>
                    </p:cTn>
                  </p:par>
                  <p:par>
                    <p:cTn id="139" fill="hold">
                      <p:stCondLst>
                        <p:cond delay="indefinite"/>
                      </p:stCondLst>
                      <p:childTnLst>
                        <p:par>
                          <p:cTn id="140" fill="hold">
                            <p:stCondLst>
                              <p:cond delay="0"/>
                            </p:stCondLst>
                            <p:childTnLst>
                              <p:par>
                                <p:cTn id="141" presetID="22" presetClass="entr" presetSubtype="8" fill="hold" grpId="0" nodeType="clickEffect">
                                  <p:stCondLst>
                                    <p:cond delay="0"/>
                                  </p:stCondLst>
                                  <p:childTnLst>
                                    <p:set>
                                      <p:cBhvr>
                                        <p:cTn id="142" dur="1" fill="hold">
                                          <p:stCondLst>
                                            <p:cond delay="0"/>
                                          </p:stCondLst>
                                        </p:cTn>
                                        <p:tgtEl>
                                          <p:spTgt spid="21519"/>
                                        </p:tgtEl>
                                        <p:attrNameLst>
                                          <p:attrName>style.visibility</p:attrName>
                                        </p:attrNameLst>
                                      </p:cBhvr>
                                      <p:to>
                                        <p:strVal val="visible"/>
                                      </p:to>
                                    </p:set>
                                    <p:animEffect transition="in" filter="wipe(left)">
                                      <p:cBhvr>
                                        <p:cTn id="143" dur="500"/>
                                        <p:tgtEl>
                                          <p:spTgt spid="21519"/>
                                        </p:tgtEl>
                                      </p:cBhvr>
                                    </p:animEffect>
                                  </p:childTnLst>
                                </p:cTn>
                              </p:par>
                            </p:childTnLst>
                          </p:cTn>
                        </p:par>
                      </p:childTnLst>
                    </p:cTn>
                  </p:par>
                  <p:par>
                    <p:cTn id="144" fill="hold">
                      <p:stCondLst>
                        <p:cond delay="indefinite"/>
                      </p:stCondLst>
                      <p:childTnLst>
                        <p:par>
                          <p:cTn id="145" fill="hold">
                            <p:stCondLst>
                              <p:cond delay="0"/>
                            </p:stCondLst>
                            <p:childTnLst>
                              <p:par>
                                <p:cTn id="146" presetID="22" presetClass="entr" presetSubtype="8" fill="hold" nodeType="clickEffect">
                                  <p:stCondLst>
                                    <p:cond delay="0"/>
                                  </p:stCondLst>
                                  <p:childTnLst>
                                    <p:set>
                                      <p:cBhvr>
                                        <p:cTn id="147" dur="1" fill="hold">
                                          <p:stCondLst>
                                            <p:cond delay="0"/>
                                          </p:stCondLst>
                                        </p:cTn>
                                        <p:tgtEl>
                                          <p:spTgt spid="21522"/>
                                        </p:tgtEl>
                                        <p:attrNameLst>
                                          <p:attrName>style.visibility</p:attrName>
                                        </p:attrNameLst>
                                      </p:cBhvr>
                                      <p:to>
                                        <p:strVal val="visible"/>
                                      </p:to>
                                    </p:set>
                                    <p:animEffect transition="in" filter="wipe(left)">
                                      <p:cBhvr>
                                        <p:cTn id="148" dur="500"/>
                                        <p:tgtEl>
                                          <p:spTgt spid="21522"/>
                                        </p:tgtEl>
                                      </p:cBhvr>
                                    </p:animEffect>
                                  </p:childTnLst>
                                </p:cTn>
                              </p:par>
                            </p:childTnLst>
                          </p:cTn>
                        </p:par>
                      </p:childTnLst>
                    </p:cTn>
                  </p:par>
                  <p:par>
                    <p:cTn id="149" fill="hold">
                      <p:stCondLst>
                        <p:cond delay="indefinite"/>
                      </p:stCondLst>
                      <p:childTnLst>
                        <p:par>
                          <p:cTn id="150" fill="hold">
                            <p:stCondLst>
                              <p:cond delay="0"/>
                            </p:stCondLst>
                            <p:childTnLst>
                              <p:par>
                                <p:cTn id="151" presetID="53" presetClass="entr" presetSubtype="16" fill="hold" grpId="0" nodeType="clickEffect">
                                  <p:stCondLst>
                                    <p:cond delay="0"/>
                                  </p:stCondLst>
                                  <p:childTnLst>
                                    <p:set>
                                      <p:cBhvr>
                                        <p:cTn id="152" dur="1" fill="hold">
                                          <p:stCondLst>
                                            <p:cond delay="0"/>
                                          </p:stCondLst>
                                        </p:cTn>
                                        <p:tgtEl>
                                          <p:spTgt spid="21521"/>
                                        </p:tgtEl>
                                        <p:attrNameLst>
                                          <p:attrName>style.visibility</p:attrName>
                                        </p:attrNameLst>
                                      </p:cBhvr>
                                      <p:to>
                                        <p:strVal val="visible"/>
                                      </p:to>
                                    </p:set>
                                    <p:anim calcmode="lin" valueType="num">
                                      <p:cBhvr>
                                        <p:cTn id="153" dur="500" fill="hold"/>
                                        <p:tgtEl>
                                          <p:spTgt spid="21521"/>
                                        </p:tgtEl>
                                        <p:attrNameLst>
                                          <p:attrName>ppt_w</p:attrName>
                                        </p:attrNameLst>
                                      </p:cBhvr>
                                      <p:tavLst>
                                        <p:tav tm="0">
                                          <p:val>
                                            <p:fltVal val="0"/>
                                          </p:val>
                                        </p:tav>
                                        <p:tav tm="100000">
                                          <p:val>
                                            <p:strVal val="#ppt_w"/>
                                          </p:val>
                                        </p:tav>
                                      </p:tavLst>
                                    </p:anim>
                                    <p:anim calcmode="lin" valueType="num">
                                      <p:cBhvr>
                                        <p:cTn id="154" dur="500" fill="hold"/>
                                        <p:tgtEl>
                                          <p:spTgt spid="21521"/>
                                        </p:tgtEl>
                                        <p:attrNameLst>
                                          <p:attrName>ppt_h</p:attrName>
                                        </p:attrNameLst>
                                      </p:cBhvr>
                                      <p:tavLst>
                                        <p:tav tm="0">
                                          <p:val>
                                            <p:fltVal val="0"/>
                                          </p:val>
                                        </p:tav>
                                        <p:tav tm="100000">
                                          <p:val>
                                            <p:strVal val="#ppt_h"/>
                                          </p:val>
                                        </p:tav>
                                      </p:tavLst>
                                    </p:anim>
                                    <p:animEffect transition="in" filter="fade">
                                      <p:cBhvr>
                                        <p:cTn id="155" dur="500"/>
                                        <p:tgtEl>
                                          <p:spTgt spid="215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animBg="1"/>
      <p:bldP spid="21508" grpId="0" animBg="1"/>
      <p:bldP spid="21509" grpId="0" animBg="1"/>
      <p:bldP spid="21511" grpId="0" bldLvl="0" animBg="1"/>
      <p:bldP spid="21512" grpId="0" bldLvl="0" animBg="1"/>
      <p:bldP spid="21513" grpId="0" animBg="1"/>
      <p:bldP spid="21515" grpId="0" animBg="1"/>
      <p:bldP spid="21517" grpId="0" animBg="1"/>
      <p:bldP spid="21519" grpId="0" animBg="1"/>
      <p:bldP spid="21521" grpId="0" animBg="1"/>
      <p:bldP spid="21523" grpId="0" animBg="1"/>
      <p:bldP spid="21524" grpId="0" animBg="1"/>
      <p:bldP spid="21525" grpId="0" animBg="1"/>
      <p:bldP spid="21528" grpId="0" animBg="1"/>
      <p:bldP spid="21532" grpId="0" bldLvl="0" animBg="1"/>
      <p:bldP spid="21534" grpId="0" animBg="1"/>
      <p:bldP spid="3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vert="horz" wrap="square" lIns="91440" tIns="45720" rIns="91440" bIns="45720" anchor="b" anchorCtr="0"/>
          <a:lstStyle/>
          <a:p>
            <a:r>
              <a:rPr lang="zh-CN" altLang="en-US" dirty="0"/>
              <a:t>评分标准</a:t>
            </a:r>
            <a:endParaRPr lang="zh-CN" altLang="en-US" dirty="0"/>
          </a:p>
        </p:txBody>
      </p:sp>
      <p:sp>
        <p:nvSpPr>
          <p:cNvPr id="34819" name="内容占位符 2"/>
          <p:cNvSpPr>
            <a:spLocks noGrp="1"/>
          </p:cNvSpPr>
          <p:nvPr>
            <p:ph idx="1"/>
          </p:nvPr>
        </p:nvSpPr>
        <p:spPr/>
        <p:txBody>
          <a:bodyPr vert="horz" wrap="square" lIns="91440" tIns="45720" rIns="91440" bIns="45720" anchor="t" anchorCtr="0"/>
          <a:lstStyle/>
          <a:p>
            <a:r>
              <a:rPr lang="zh-CN" altLang="en-US" dirty="0"/>
              <a:t>生成</a:t>
            </a:r>
            <a:r>
              <a:rPr lang="en-US" altLang="zh-CN" dirty="0"/>
              <a:t>PCODE</a:t>
            </a:r>
            <a:r>
              <a:rPr lang="zh-CN" altLang="en-US" dirty="0"/>
              <a:t>解释执行：最高</a:t>
            </a:r>
            <a:r>
              <a:rPr lang="en-US" altLang="zh-CN" dirty="0"/>
              <a:t>85</a:t>
            </a:r>
            <a:r>
              <a:rPr lang="zh-CN" altLang="en-US" dirty="0"/>
              <a:t>分</a:t>
            </a:r>
            <a:endParaRPr lang="en-US" altLang="zh-CN" dirty="0"/>
          </a:p>
          <a:p>
            <a:r>
              <a:rPr lang="zh-CN" altLang="en-US" dirty="0"/>
              <a:t>生成</a:t>
            </a:r>
            <a:r>
              <a:rPr lang="en-US" altLang="zh-CN" dirty="0"/>
              <a:t>LLVM IR</a:t>
            </a:r>
            <a:r>
              <a:rPr lang="zh-CN" altLang="en-US" dirty="0"/>
              <a:t>：最高</a:t>
            </a:r>
            <a:r>
              <a:rPr lang="en-US" altLang="zh-CN" dirty="0"/>
              <a:t>85</a:t>
            </a:r>
            <a:r>
              <a:rPr lang="zh-CN" altLang="en-US" dirty="0"/>
              <a:t>分</a:t>
            </a:r>
            <a:endParaRPr lang="en-US" altLang="zh-CN" dirty="0"/>
          </a:p>
          <a:p>
            <a:r>
              <a:rPr lang="zh-CN" altLang="en-US" dirty="0"/>
              <a:t>生成</a:t>
            </a:r>
            <a:r>
              <a:rPr lang="en-US" altLang="zh-CN" dirty="0"/>
              <a:t>MIPS</a:t>
            </a:r>
            <a:r>
              <a:rPr lang="zh-CN" altLang="en-US" dirty="0"/>
              <a:t>汇编：最高分</a:t>
            </a:r>
            <a:r>
              <a:rPr lang="en-US" altLang="zh-CN" dirty="0"/>
              <a:t>100</a:t>
            </a:r>
            <a:endParaRPr lang="en-US" altLang="zh-CN" dirty="0"/>
          </a:p>
          <a:p>
            <a:pPr lvl="2"/>
            <a:r>
              <a:rPr lang="zh-CN" altLang="en-US" dirty="0"/>
              <a:t>参加竞速排序</a:t>
            </a:r>
            <a:endParaRPr lang="en-US" altLang="zh-CN" dirty="0"/>
          </a:p>
          <a:p>
            <a:pPr lvl="2"/>
            <a:r>
              <a:rPr lang="zh-CN" altLang="en-US" dirty="0"/>
              <a:t>完成优化文章</a:t>
            </a:r>
            <a:endParaRPr lang="en-US" altLang="zh-CN" dirty="0"/>
          </a:p>
          <a:p>
            <a:pPr lvl="1"/>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分数组成</a:t>
            </a:r>
            <a:endParaRPr lang="zh-CN" altLang="en-US"/>
          </a:p>
        </p:txBody>
      </p:sp>
      <p:graphicFrame>
        <p:nvGraphicFramePr>
          <p:cNvPr id="4" name="表格 3"/>
          <p:cNvGraphicFramePr/>
          <p:nvPr>
            <p:custDataLst>
              <p:tags r:id="rId1"/>
            </p:custDataLst>
          </p:nvPr>
        </p:nvGraphicFramePr>
        <p:xfrm>
          <a:off x="596265" y="3045460"/>
          <a:ext cx="7653655" cy="1664970"/>
        </p:xfrm>
        <a:graphic>
          <a:graphicData uri="http://schemas.openxmlformats.org/drawingml/2006/table">
            <a:tbl>
              <a:tblPr firstRow="1" bandRow="1">
                <a:tableStyleId>{5C22544A-7EE6-4342-B048-85BDC9FD1C3A}</a:tableStyleId>
              </a:tblPr>
              <a:tblGrid>
                <a:gridCol w="735330"/>
                <a:gridCol w="737235"/>
                <a:gridCol w="735330"/>
                <a:gridCol w="737235"/>
                <a:gridCol w="912495"/>
                <a:gridCol w="853440"/>
                <a:gridCol w="735330"/>
                <a:gridCol w="736600"/>
                <a:gridCol w="735330"/>
                <a:gridCol w="735330"/>
              </a:tblGrid>
              <a:tr h="946150">
                <a:tc>
                  <a:txBody>
                    <a:bodyPr/>
                    <a:lstStyle/>
                    <a:p>
                      <a:pPr indent="0" algn="ctr">
                        <a:buNone/>
                      </a:pPr>
                      <a:r>
                        <a:rPr lang="zh-CN" sz="1600" b="0">
                          <a:solidFill>
                            <a:srgbClr val="000000"/>
                          </a:solidFill>
                          <a:latin typeface="Arial" panose="020B0604020202020204" pitchFamily="34" charset="0"/>
                          <a:ea typeface="宋体" panose="02010600030101010101" pitchFamily="2" charset="-122"/>
                        </a:rPr>
                        <a:t>文法</a:t>
                      </a:r>
                      <a:endParaRPr lang="zh-CN" sz="1600" b="0">
                        <a:solidFill>
                          <a:srgbClr val="000000"/>
                        </a:solidFill>
                        <a:latin typeface="Arial" panose="020B0604020202020204" pitchFamily="34" charset="0"/>
                        <a:ea typeface="宋体" panose="02010600030101010101" pitchFamily="2" charset="-122"/>
                      </a:endParaRPr>
                    </a:p>
                    <a:p>
                      <a:pPr indent="0" algn="ctr">
                        <a:buNone/>
                      </a:pPr>
                      <a:r>
                        <a:rPr lang="zh-CN" sz="1600" b="0">
                          <a:solidFill>
                            <a:srgbClr val="000000"/>
                          </a:solidFill>
                          <a:latin typeface="Arial" panose="020B0604020202020204" pitchFamily="34" charset="0"/>
                          <a:ea typeface="宋体" panose="02010600030101010101" pitchFamily="2" charset="-122"/>
                        </a:rPr>
                        <a:t>解读</a:t>
                      </a:r>
                      <a:endParaRPr lang="zh-CN" altLang="en-US" sz="1600" b="0">
                        <a:solidFill>
                          <a:srgbClr val="000000"/>
                        </a:solidFill>
                        <a:latin typeface="Arial" panose="020B0604020202020204" pitchFamily="34" charset="0"/>
                        <a:ea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zh-CN" sz="1600" b="0">
                          <a:solidFill>
                            <a:srgbClr val="000000"/>
                          </a:solidFill>
                          <a:latin typeface="Arial" panose="020B0604020202020204" pitchFamily="34" charset="0"/>
                          <a:ea typeface="宋体" panose="02010600030101010101" pitchFamily="2" charset="-122"/>
                        </a:rPr>
                        <a:t>词法</a:t>
                      </a:r>
                      <a:endParaRPr lang="zh-CN" sz="1600" b="0">
                        <a:solidFill>
                          <a:srgbClr val="000000"/>
                        </a:solidFill>
                        <a:latin typeface="Arial" panose="020B0604020202020204" pitchFamily="34" charset="0"/>
                        <a:ea typeface="宋体" panose="02010600030101010101" pitchFamily="2" charset="-122"/>
                      </a:endParaRPr>
                    </a:p>
                    <a:p>
                      <a:pPr indent="0" algn="ctr">
                        <a:buNone/>
                      </a:pPr>
                      <a:r>
                        <a:rPr lang="zh-CN" sz="1600" b="0">
                          <a:solidFill>
                            <a:srgbClr val="000000"/>
                          </a:solidFill>
                          <a:latin typeface="Arial" panose="020B0604020202020204" pitchFamily="34" charset="0"/>
                          <a:ea typeface="宋体" panose="02010600030101010101" pitchFamily="2" charset="-122"/>
                        </a:rPr>
                        <a:t>分析</a:t>
                      </a:r>
                      <a:endParaRPr lang="zh-CN" altLang="en-US" sz="1600" b="0">
                        <a:solidFill>
                          <a:srgbClr val="000000"/>
                        </a:solidFill>
                        <a:latin typeface="Arial" panose="020B0604020202020204" pitchFamily="34" charset="0"/>
                        <a:ea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zh-CN" sz="1600" b="0">
                          <a:solidFill>
                            <a:srgbClr val="000000"/>
                          </a:solidFill>
                          <a:latin typeface="Arial" panose="020B0604020202020204" pitchFamily="34" charset="0"/>
                          <a:ea typeface="宋体" panose="02010600030101010101" pitchFamily="2" charset="-122"/>
                        </a:rPr>
                        <a:t>语法</a:t>
                      </a:r>
                      <a:endParaRPr lang="zh-CN" sz="1600" b="0">
                        <a:solidFill>
                          <a:srgbClr val="000000"/>
                        </a:solidFill>
                        <a:latin typeface="Arial" panose="020B0604020202020204" pitchFamily="34" charset="0"/>
                        <a:ea typeface="宋体" panose="02010600030101010101" pitchFamily="2" charset="-122"/>
                      </a:endParaRPr>
                    </a:p>
                    <a:p>
                      <a:pPr indent="0" algn="ctr">
                        <a:buNone/>
                      </a:pPr>
                      <a:r>
                        <a:rPr lang="zh-CN" sz="1600" b="0">
                          <a:solidFill>
                            <a:srgbClr val="000000"/>
                          </a:solidFill>
                          <a:latin typeface="Arial" panose="020B0604020202020204" pitchFamily="34" charset="0"/>
                          <a:ea typeface="宋体" panose="02010600030101010101" pitchFamily="2" charset="-122"/>
                        </a:rPr>
                        <a:t>分析</a:t>
                      </a:r>
                      <a:endParaRPr lang="zh-CN" altLang="en-US" sz="1600" b="0">
                        <a:solidFill>
                          <a:srgbClr val="000000"/>
                        </a:solidFill>
                        <a:latin typeface="Arial" panose="020B0604020202020204" pitchFamily="34" charset="0"/>
                        <a:ea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zh-CN" altLang="en-US" sz="1600" b="0" dirty="0">
                          <a:solidFill>
                            <a:srgbClr val="000000"/>
                          </a:solidFill>
                          <a:latin typeface="Arial" panose="020B0604020202020204" pitchFamily="34" charset="0"/>
                          <a:ea typeface="宋体" panose="02010600030101010101" pitchFamily="2" charset="-122"/>
                        </a:rPr>
                        <a:t>语义</a:t>
                      </a:r>
                      <a:endParaRPr lang="en-US" altLang="zh-CN" sz="1600" b="0" dirty="0">
                        <a:solidFill>
                          <a:srgbClr val="000000"/>
                        </a:solidFill>
                        <a:latin typeface="Arial" panose="020B0604020202020204" pitchFamily="34" charset="0"/>
                        <a:ea typeface="宋体" panose="02010600030101010101" pitchFamily="2" charset="-122"/>
                      </a:endParaRPr>
                    </a:p>
                    <a:p>
                      <a:pPr indent="0" algn="ctr">
                        <a:buNone/>
                      </a:pPr>
                      <a:r>
                        <a:rPr lang="zh-CN" altLang="en-US" sz="1600" b="0" dirty="0">
                          <a:solidFill>
                            <a:srgbClr val="000000"/>
                          </a:solidFill>
                          <a:latin typeface="Arial" panose="020B0604020202020204" pitchFamily="34" charset="0"/>
                          <a:ea typeface="宋体" panose="02010600030101010101" pitchFamily="2" charset="-122"/>
                        </a:rPr>
                        <a:t>分析</a:t>
                      </a:r>
                      <a:endParaRPr lang="zh-CN" altLang="en-US" sz="1600" b="0" dirty="0">
                        <a:solidFill>
                          <a:srgbClr val="000000"/>
                        </a:solidFill>
                        <a:latin typeface="Arial" panose="020B0604020202020204" pitchFamily="34" charset="0"/>
                        <a:ea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zh-CN" sz="1600" b="0">
                          <a:solidFill>
                            <a:srgbClr val="000000"/>
                          </a:solidFill>
                          <a:latin typeface="Arial" panose="020B0604020202020204" pitchFamily="34" charset="0"/>
                          <a:ea typeface="宋体" panose="02010600030101010101" pitchFamily="2" charset="-122"/>
                        </a:rPr>
                        <a:t>代码生成一</a:t>
                      </a:r>
                      <a:endParaRPr lang="zh-CN" altLang="en-US" sz="1600" b="0">
                        <a:solidFill>
                          <a:srgbClr val="000000"/>
                        </a:solidFill>
                        <a:latin typeface="Arial" panose="020B0604020202020204" pitchFamily="34" charset="0"/>
                        <a:ea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zh-CN" sz="1600" b="0">
                          <a:solidFill>
                            <a:srgbClr val="000000"/>
                          </a:solidFill>
                          <a:latin typeface="Arial" panose="020B0604020202020204" pitchFamily="34" charset="0"/>
                          <a:ea typeface="宋体" panose="02010600030101010101" pitchFamily="2" charset="-122"/>
                        </a:rPr>
                        <a:t>代码生成二</a:t>
                      </a:r>
                      <a:endParaRPr lang="zh-CN" altLang="en-US" sz="1600" b="0">
                        <a:solidFill>
                          <a:srgbClr val="000000"/>
                        </a:solidFill>
                        <a:latin typeface="Arial" panose="020B0604020202020204" pitchFamily="34" charset="0"/>
                        <a:ea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zh-CN" sz="1600" b="0">
                          <a:solidFill>
                            <a:srgbClr val="000000"/>
                          </a:solidFill>
                          <a:latin typeface="Arial" panose="020B0604020202020204" pitchFamily="34" charset="0"/>
                          <a:ea typeface="宋体" panose="02010600030101010101" pitchFamily="2" charset="-122"/>
                        </a:rPr>
                        <a:t>代码</a:t>
                      </a:r>
                      <a:endParaRPr lang="zh-CN" sz="1600" b="0">
                        <a:solidFill>
                          <a:srgbClr val="000000"/>
                        </a:solidFill>
                        <a:latin typeface="Arial" panose="020B0604020202020204" pitchFamily="34" charset="0"/>
                        <a:ea typeface="宋体" panose="02010600030101010101" pitchFamily="2" charset="-122"/>
                      </a:endParaRPr>
                    </a:p>
                    <a:p>
                      <a:pPr indent="0" algn="ctr">
                        <a:buNone/>
                      </a:pPr>
                      <a:r>
                        <a:rPr lang="zh-CN" sz="1600" b="0">
                          <a:solidFill>
                            <a:srgbClr val="000000"/>
                          </a:solidFill>
                          <a:latin typeface="Arial" panose="020B0604020202020204" pitchFamily="34" charset="0"/>
                          <a:ea typeface="宋体" panose="02010600030101010101" pitchFamily="2" charset="-122"/>
                        </a:rPr>
                        <a:t>优化</a:t>
                      </a:r>
                      <a:endParaRPr lang="zh-CN" altLang="en-US" sz="1600" b="0">
                        <a:solidFill>
                          <a:srgbClr val="000000"/>
                        </a:solidFill>
                        <a:latin typeface="Arial" panose="020B0604020202020204" pitchFamily="34" charset="0"/>
                        <a:ea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zh-CN" sz="1600" b="0">
                          <a:solidFill>
                            <a:srgbClr val="000000"/>
                          </a:solidFill>
                          <a:latin typeface="Arial" panose="020B0604020202020204" pitchFamily="34" charset="0"/>
                          <a:ea typeface="宋体" panose="02010600030101010101" pitchFamily="2" charset="-122"/>
                        </a:rPr>
                        <a:t>文档</a:t>
                      </a:r>
                      <a:endParaRPr lang="zh-CN" altLang="en-US" sz="1600" b="0">
                        <a:solidFill>
                          <a:srgbClr val="000000"/>
                        </a:solidFill>
                        <a:latin typeface="Arial" panose="020B0604020202020204" pitchFamily="34" charset="0"/>
                        <a:ea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zh-CN" sz="1600" b="0">
                          <a:solidFill>
                            <a:srgbClr val="000000"/>
                          </a:solidFill>
                          <a:latin typeface="Arial" panose="020B0604020202020204" pitchFamily="34" charset="0"/>
                          <a:ea typeface="宋体" panose="02010600030101010101" pitchFamily="2" charset="-122"/>
                        </a:rPr>
                        <a:t>期中</a:t>
                      </a:r>
                      <a:r>
                        <a:rPr lang="en-US" altLang="zh-CN" sz="1600" b="0">
                          <a:solidFill>
                            <a:srgbClr val="000000"/>
                          </a:solidFill>
                          <a:latin typeface="Arial" panose="020B0604020202020204" pitchFamily="34" charset="0"/>
                          <a:ea typeface="宋体" panose="02010600030101010101" pitchFamily="2" charset="-122"/>
                        </a:rPr>
                        <a:t> </a:t>
                      </a:r>
                      <a:endParaRPr lang="en-US" altLang="zh-CN" sz="1600" b="0">
                        <a:solidFill>
                          <a:srgbClr val="000000"/>
                        </a:solidFill>
                        <a:latin typeface="Arial" panose="020B0604020202020204" pitchFamily="34" charset="0"/>
                        <a:ea typeface="宋体" panose="02010600030101010101" pitchFamily="2" charset="-122"/>
                      </a:endParaRPr>
                    </a:p>
                    <a:p>
                      <a:pPr indent="0" algn="ctr">
                        <a:buNone/>
                      </a:pPr>
                      <a:r>
                        <a:rPr lang="zh-CN" sz="1600" b="0">
                          <a:solidFill>
                            <a:srgbClr val="000000"/>
                          </a:solidFill>
                          <a:latin typeface="Arial" panose="020B0604020202020204" pitchFamily="34" charset="0"/>
                          <a:ea typeface="宋体" panose="02010600030101010101" pitchFamily="2" charset="-122"/>
                        </a:rPr>
                        <a:t>考核</a:t>
                      </a:r>
                      <a:endParaRPr lang="zh-CN" altLang="en-US" sz="1600" b="0">
                        <a:solidFill>
                          <a:srgbClr val="000000"/>
                        </a:solidFill>
                        <a:latin typeface="Arial" panose="020B0604020202020204" pitchFamily="34" charset="0"/>
                        <a:ea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sz="1600" b="0">
                          <a:solidFill>
                            <a:srgbClr val="000000"/>
                          </a:solidFill>
                          <a:latin typeface="Arial" panose="020B0604020202020204" pitchFamily="34" charset="0"/>
                          <a:ea typeface="宋体" panose="02010600030101010101" pitchFamily="2" charset="-122"/>
                        </a:rPr>
                        <a:t>期末</a:t>
                      </a:r>
                      <a:endParaRPr lang="zh-CN" sz="1600" b="0">
                        <a:solidFill>
                          <a:srgbClr val="000000"/>
                        </a:solidFill>
                        <a:latin typeface="Arial" panose="020B0604020202020204" pitchFamily="34" charset="0"/>
                        <a:ea typeface="宋体" panose="02010600030101010101" pitchFamily="2" charset="-122"/>
                      </a:endParaRPr>
                    </a:p>
                    <a:p>
                      <a:pPr indent="0" algn="ctr">
                        <a:buNone/>
                      </a:pPr>
                      <a:r>
                        <a:rPr lang="zh-CN" sz="1600" b="0">
                          <a:solidFill>
                            <a:srgbClr val="000000"/>
                          </a:solidFill>
                          <a:latin typeface="Arial" panose="020B0604020202020204" pitchFamily="34" charset="0"/>
                          <a:ea typeface="宋体" panose="02010600030101010101" pitchFamily="2" charset="-122"/>
                        </a:rPr>
                        <a:t>考核</a:t>
                      </a:r>
                      <a:endParaRPr lang="zh-CN" altLang="en-US" sz="1600" b="0">
                        <a:solidFill>
                          <a:srgbClr val="000000"/>
                        </a:solidFill>
                        <a:latin typeface="Arial" panose="020B0604020202020204" pitchFamily="34" charset="0"/>
                        <a:ea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718820">
                <a:tc>
                  <a:txBody>
                    <a:bodyPr/>
                    <a:lstStyle/>
                    <a:p>
                      <a:pPr indent="0" algn="ctr">
                        <a:lnSpc>
                          <a:spcPct val="100000"/>
                        </a:lnSpc>
                        <a:buNone/>
                      </a:pPr>
                      <a:r>
                        <a:rPr lang="en-US" sz="1800" b="0">
                          <a:solidFill>
                            <a:srgbClr val="000000"/>
                          </a:solidFill>
                          <a:latin typeface="Times New Roman" panose="02020603050405020304" pitchFamily="18" charset="0"/>
                          <a:cs typeface="Times New Roman" panose="02020603050405020304" pitchFamily="18" charset="0"/>
                        </a:rPr>
                        <a:t>5</a:t>
                      </a:r>
                      <a:endParaRPr lang="en-US" altLang="en-US" sz="18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lnSpc>
                          <a:spcPct val="100000"/>
                        </a:lnSpc>
                        <a:buNone/>
                      </a:pPr>
                      <a:r>
                        <a:rPr lang="en-US" sz="1800" b="0">
                          <a:solidFill>
                            <a:srgbClr val="000000"/>
                          </a:solidFill>
                          <a:latin typeface="Times New Roman" panose="02020603050405020304" pitchFamily="18" charset="0"/>
                          <a:cs typeface="Times New Roman" panose="02020603050405020304" pitchFamily="18" charset="0"/>
                        </a:rPr>
                        <a:t>5</a:t>
                      </a:r>
                      <a:endParaRPr lang="en-US" altLang="en-US" sz="18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lnSpc>
                          <a:spcPct val="100000"/>
                        </a:lnSpc>
                        <a:buNone/>
                      </a:pPr>
                      <a:r>
                        <a:rPr lang="en-US" sz="1800" b="0">
                          <a:solidFill>
                            <a:srgbClr val="000000"/>
                          </a:solidFill>
                          <a:latin typeface="Times New Roman" panose="02020603050405020304" pitchFamily="18" charset="0"/>
                          <a:cs typeface="Times New Roman" panose="02020603050405020304" pitchFamily="18" charset="0"/>
                        </a:rPr>
                        <a:t>5</a:t>
                      </a:r>
                      <a:endParaRPr lang="en-US" altLang="en-US" sz="18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lnSpc>
                          <a:spcPct val="100000"/>
                        </a:lnSpc>
                        <a:buNone/>
                      </a:pPr>
                      <a:r>
                        <a:rPr lang="en-US" sz="1800" b="0">
                          <a:solidFill>
                            <a:srgbClr val="000000"/>
                          </a:solidFill>
                          <a:latin typeface="Times New Roman" panose="02020603050405020304" pitchFamily="18" charset="0"/>
                          <a:cs typeface="Times New Roman" panose="02020603050405020304" pitchFamily="18" charset="0"/>
                        </a:rPr>
                        <a:t>5</a:t>
                      </a:r>
                      <a:endParaRPr lang="en-US" altLang="en-US" sz="18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lnSpc>
                          <a:spcPct val="100000"/>
                        </a:lnSpc>
                        <a:buNone/>
                      </a:pPr>
                      <a:r>
                        <a:rPr lang="en-US" sz="1800" b="0">
                          <a:solidFill>
                            <a:srgbClr val="000000"/>
                          </a:solidFill>
                          <a:latin typeface="Times New Roman" panose="02020603050405020304" pitchFamily="18" charset="0"/>
                          <a:cs typeface="Times New Roman" panose="02020603050405020304" pitchFamily="18" charset="0"/>
                        </a:rPr>
                        <a:t>5</a:t>
                      </a:r>
                      <a:endParaRPr lang="en-US" altLang="en-US" sz="18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lnSpc>
                          <a:spcPct val="100000"/>
                        </a:lnSpc>
                        <a:buNone/>
                      </a:pPr>
                      <a:r>
                        <a:rPr lang="en-US" sz="1800" b="0">
                          <a:solidFill>
                            <a:srgbClr val="000000"/>
                          </a:solidFill>
                          <a:latin typeface="Times New Roman" panose="02020603050405020304" pitchFamily="18" charset="0"/>
                          <a:cs typeface="Times New Roman" panose="02020603050405020304" pitchFamily="18" charset="0"/>
                        </a:rPr>
                        <a:t>15</a:t>
                      </a:r>
                      <a:endParaRPr lang="en-US" altLang="en-US" sz="18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lnSpc>
                          <a:spcPct val="100000"/>
                        </a:lnSpc>
                        <a:buNone/>
                      </a:pPr>
                      <a:r>
                        <a:rPr lang="en-US" sz="1800" b="0">
                          <a:solidFill>
                            <a:srgbClr val="000000"/>
                          </a:solidFill>
                          <a:latin typeface="Times New Roman" panose="02020603050405020304" pitchFamily="18" charset="0"/>
                          <a:cs typeface="Times New Roman" panose="02020603050405020304" pitchFamily="18" charset="0"/>
                        </a:rPr>
                        <a:t>15</a:t>
                      </a:r>
                      <a:endParaRPr lang="en-US" altLang="en-US" sz="18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lnSpc>
                          <a:spcPct val="100000"/>
                        </a:lnSpc>
                        <a:buNone/>
                      </a:pPr>
                      <a:r>
                        <a:rPr lang="en-US" sz="1800" b="0">
                          <a:solidFill>
                            <a:srgbClr val="000000"/>
                          </a:solidFill>
                          <a:latin typeface="Times New Roman" panose="02020603050405020304" pitchFamily="18" charset="0"/>
                          <a:cs typeface="Times New Roman" panose="02020603050405020304" pitchFamily="18" charset="0"/>
                        </a:rPr>
                        <a:t>5</a:t>
                      </a:r>
                      <a:endParaRPr lang="en-US" altLang="en-US" sz="18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lnSpc>
                          <a:spcPct val="100000"/>
                        </a:lnSpc>
                        <a:buNone/>
                      </a:pPr>
                      <a:r>
                        <a:rPr lang="en-US" sz="1800" b="0">
                          <a:solidFill>
                            <a:srgbClr val="000000"/>
                          </a:solidFill>
                          <a:latin typeface="Times New Roman" panose="02020603050405020304" pitchFamily="18" charset="0"/>
                          <a:cs typeface="Times New Roman" panose="02020603050405020304" pitchFamily="18" charset="0"/>
                        </a:rPr>
                        <a:t>15</a:t>
                      </a:r>
                      <a:endParaRPr lang="en-US" altLang="en-US" sz="1800" b="0">
                        <a:solidFill>
                          <a:srgbClr val="000000"/>
                        </a:solidFill>
                        <a:latin typeface="Times New Roman" panose="02020603050405020304" pitchFamily="18" charset="0"/>
                        <a:cs typeface="Times New Roman" panose="02020603050405020304" pitchFamily="18" charset="0"/>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lnSpc>
                          <a:spcPct val="100000"/>
                        </a:lnSpc>
                        <a:buNone/>
                      </a:pPr>
                      <a:r>
                        <a:rPr lang="en-US" sz="1800" b="0" dirty="0">
                          <a:solidFill>
                            <a:srgbClr val="000000"/>
                          </a:solidFill>
                          <a:latin typeface="Times New Roman" panose="02020603050405020304" pitchFamily="18" charset="0"/>
                          <a:cs typeface="Times New Roman" panose="02020603050405020304" pitchFamily="18" charset="0"/>
                        </a:rPr>
                        <a:t>25</a:t>
                      </a:r>
                      <a:endParaRPr lang="en-US" altLang="en-US" sz="1800" b="0" dirty="0">
                        <a:solidFill>
                          <a:srgbClr val="000000"/>
                        </a:solidFill>
                        <a:latin typeface="Times New Roman" panose="02020603050405020304" pitchFamily="18" charset="0"/>
                        <a:cs typeface="Times New Roman" panose="02020603050405020304" pitchFamily="18" charset="0"/>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vert="horz" wrap="square" lIns="91440" tIns="45720" rIns="91440" bIns="45720" anchor="b" anchorCtr="0"/>
          <a:lstStyle/>
          <a:p>
            <a:r>
              <a:rPr lang="zh-CN" altLang="en-US" dirty="0"/>
              <a:t>文法解读</a:t>
            </a:r>
            <a:endParaRPr lang="zh-CN" altLang="en-US" dirty="0"/>
          </a:p>
        </p:txBody>
      </p:sp>
      <p:sp>
        <p:nvSpPr>
          <p:cNvPr id="31747" name="内容占位符 2"/>
          <p:cNvSpPr>
            <a:spLocks noGrp="1" noChangeArrowheads="1"/>
          </p:cNvSpPr>
          <p:nvPr>
            <p:ph idx="1"/>
          </p:nvPr>
        </p:nvSpPr>
        <p:spPr>
          <a:xfrm>
            <a:off x="1182688" y="2017713"/>
            <a:ext cx="7926388" cy="41148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r>
              <a:rPr kumimoji="0" lang="zh-CN" altLang="zh-CN"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仔细阅读文法，对文法中每条规则所定义的语法成分进行分析，了解其作用、限定条件、组合情况和可能产生的出句子</a:t>
            </a:r>
            <a:endParaRPr kumimoji="0" lang="en-US" altLang="zh-CN"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r>
              <a:rPr kumimoji="0" lang="zh-CN" altLang="zh-CN"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编写</a:t>
            </a:r>
            <a:r>
              <a:rPr kumimoji="0" lang="en-US" altLang="zh-CN"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4-6</a:t>
            </a:r>
            <a:r>
              <a:rPr kumimoji="0" lang="zh-CN" altLang="zh-CN"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个测试程序，要求测试程序能覆盖所有语法规则与常见的组合</a:t>
            </a:r>
            <a:endParaRPr kumimoji="0" lang="en-US" altLang="zh-CN"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r>
              <a:rPr kumimoji="0" lang="zh-CN" altLang="en-US"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每个测试程序有</a:t>
            </a:r>
            <a:r>
              <a:rPr kumimoji="0" lang="en-US" altLang="zh-CN"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10</a:t>
            </a:r>
            <a:r>
              <a:rPr kumimoji="0" lang="zh-CN" altLang="en-US"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行输出结果</a:t>
            </a:r>
            <a:endParaRPr kumimoji="0" lang="zh-CN" altLang="en-US"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a:p>
            <a:pPr marL="800100" marR="0" lvl="1"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r>
              <a:rPr kumimoji="0" lang="en-US" altLang="zh-CN" sz="24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第一条写语句请输出自己的学号</a:t>
            </a:r>
            <a:endParaRPr kumimoji="0" lang="en-US" altLang="zh-CN" sz="24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a:p>
            <a:pPr marL="800100" marR="0" lvl="1"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r>
              <a:rPr kumimoji="0" lang="en-US" altLang="zh-CN" sz="24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其他写语句需尽量反映出程序定义的数据及其运算结果</a:t>
            </a:r>
            <a:endParaRPr kumimoji="0" lang="en-US" altLang="zh-CN" sz="24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r>
              <a:rPr kumimoji="0" lang="zh-CN" altLang="en-US"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文档中列出的需覆盖项只是最基本的</a:t>
            </a:r>
            <a:endParaRPr kumimoji="0" lang="zh-CN" altLang="zh-CN"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0" lang="zh-CN" altLang="zh-CN"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vert="horz" wrap="square" lIns="91440" tIns="45720" rIns="91440" bIns="45720" anchor="b" anchorCtr="0"/>
          <a:lstStyle/>
          <a:p>
            <a:r>
              <a:rPr lang="zh-CN" altLang="en-US" dirty="0"/>
              <a:t>文法解读</a:t>
            </a:r>
            <a:endParaRPr lang="zh-CN" altLang="en-US" dirty="0"/>
          </a:p>
        </p:txBody>
      </p:sp>
      <p:sp>
        <p:nvSpPr>
          <p:cNvPr id="3" name="内容占位符 2"/>
          <p:cNvSpPr>
            <a:spLocks noGrp="1"/>
          </p:cNvSpPr>
          <p:nvPr>
            <p:ph idx="1"/>
          </p:nvPr>
        </p:nvSpPr>
        <p:spPr>
          <a:xfrm>
            <a:off x="1182688" y="2017713"/>
            <a:ext cx="7761288" cy="443547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r>
              <a:rPr kumimoji="0" lang="zh-CN" altLang="en-US"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请提供每个测试程序的输入数据</a:t>
            </a:r>
            <a:r>
              <a:rPr kumimoji="0" lang="en-US" altLang="zh-CN"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a:t>
            </a:r>
            <a:r>
              <a:rPr kumimoji="0" lang="zh-CN" altLang="en-US"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有</a:t>
            </a:r>
            <a:r>
              <a:rPr kumimoji="0" lang="en-US" altLang="zh-CN"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&lt;</a:t>
            </a:r>
            <a:r>
              <a:rPr kumimoji="0" lang="zh-CN" altLang="en-US"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读语句</a:t>
            </a:r>
            <a:r>
              <a:rPr kumimoji="0" lang="en-US" altLang="zh-CN"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&gt;</a:t>
            </a:r>
            <a:r>
              <a:rPr kumimoji="0" lang="zh-CN" altLang="en-US"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则提供，否则只需提供空的输入文件</a:t>
            </a:r>
            <a:r>
              <a:rPr kumimoji="0" lang="en-US" altLang="zh-CN"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a:t>
            </a:r>
            <a:r>
              <a:rPr kumimoji="0" lang="zh-CN" altLang="en-US"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、输出数据（若输入输出数据没有正确提供，评测时会报错），放到文件中，按下述要求为文件命名：</a:t>
            </a:r>
            <a:endParaRPr kumimoji="0" lang="zh-CN" altLang="en-US"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0" lang="zh-CN" altLang="en-US"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   测试程序及对应的输入输出数据文件分别为  </a:t>
            </a:r>
            <a:endParaRPr kumimoji="0" lang="zh-CN" altLang="en-US"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a:p>
            <a:pPr marL="0" indent="0" algn="l" latinLnBrk="1">
              <a:buNone/>
            </a:pPr>
            <a:r>
              <a:rPr kumimoji="0" lang="zh-CN" altLang="en-US"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    </a:t>
            </a:r>
            <a:r>
              <a:rPr lang="en-US" altLang="zh-CN" sz="1600" b="0" i="0" dirty="0">
                <a:solidFill>
                  <a:srgbClr val="333333"/>
                </a:solidFill>
                <a:effectLst/>
                <a:latin typeface="Helvetica Neue"/>
              </a:rPr>
              <a:t>       testfile1.txt   input1.txt   output1.txt</a:t>
            </a:r>
            <a:endParaRPr lang="en-US" altLang="zh-CN" sz="1600" b="0" i="0" dirty="0">
              <a:solidFill>
                <a:srgbClr val="333333"/>
              </a:solidFill>
              <a:effectLst/>
              <a:latin typeface="Helvetica Neue"/>
            </a:endParaRPr>
          </a:p>
          <a:p>
            <a:pPr marL="0" indent="0" algn="l" latinLnBrk="1">
              <a:buNone/>
            </a:pPr>
            <a:r>
              <a:rPr lang="en-US" altLang="zh-CN" sz="1600" b="0" i="0" dirty="0">
                <a:solidFill>
                  <a:srgbClr val="333333"/>
                </a:solidFill>
                <a:effectLst/>
                <a:latin typeface="Helvetica Neue"/>
              </a:rPr>
              <a:t>               testfile2.txt   input2.txt   output2.txt</a:t>
            </a:r>
            <a:endParaRPr lang="en-US" altLang="zh-CN" sz="1600" b="0" i="0" dirty="0">
              <a:solidFill>
                <a:srgbClr val="333333"/>
              </a:solidFill>
              <a:effectLst/>
              <a:latin typeface="Helvetica Neue"/>
            </a:endParaRPr>
          </a:p>
          <a:p>
            <a:pPr marL="0" indent="0" algn="l" latinLnBrk="1">
              <a:buNone/>
            </a:pPr>
            <a:r>
              <a:rPr lang="en-US" altLang="zh-CN" sz="1600" b="0" i="0" dirty="0">
                <a:solidFill>
                  <a:srgbClr val="333333"/>
                </a:solidFill>
                <a:effectLst/>
                <a:latin typeface="Helvetica Neue"/>
              </a:rPr>
              <a:t>                                                ...</a:t>
            </a:r>
            <a:endParaRPr lang="en-US" altLang="zh-CN" sz="1600" b="0" i="0" dirty="0">
              <a:solidFill>
                <a:srgbClr val="333333"/>
              </a:solidFill>
              <a:effectLst/>
              <a:latin typeface="Helvetica Neue"/>
            </a:endParaRPr>
          </a:p>
          <a:p>
            <a:pPr marL="0" indent="0" algn="l" latinLnBrk="1">
              <a:buNone/>
            </a:pPr>
            <a:r>
              <a:rPr lang="en-US" altLang="zh-CN" sz="1600" b="0" i="0" dirty="0">
                <a:solidFill>
                  <a:srgbClr val="333333"/>
                </a:solidFill>
                <a:effectLst/>
                <a:latin typeface="Helvetica Neue"/>
              </a:rPr>
              <a:t>               testfilen.txt    inputn.txt   outputn.txt</a:t>
            </a:r>
            <a:endParaRPr lang="en-US" altLang="zh-CN" sz="1600" b="0" i="0" dirty="0">
              <a:solidFill>
                <a:srgbClr val="333333"/>
              </a:solidFill>
              <a:effectLst/>
              <a:latin typeface="Helvetica Neue"/>
            </a:endParaRPr>
          </a:p>
          <a:p>
            <a:pPr marL="0" marR="0" lvl="0" indent="0" algn="l" defTabSz="914400" rtl="0" eaLnBrk="0" fontAlgn="base" latinLnBrk="0" hangingPunct="0">
              <a:lnSpc>
                <a:spcPct val="100000"/>
              </a:lnSpc>
              <a:spcBef>
                <a:spcPct val="20000"/>
              </a:spcBef>
              <a:spcAft>
                <a:spcPct val="0"/>
              </a:spcAft>
              <a:buClr>
                <a:schemeClr val="folHlink"/>
              </a:buClr>
              <a:buSzPct val="60000"/>
              <a:buNone/>
              <a:defRPr/>
            </a:pPr>
            <a:endParaRPr kumimoji="0" lang="zh-CN" altLang="en-US"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vert="horz" wrap="square" lIns="91440" tIns="45720" rIns="91440" bIns="45720" anchor="b" anchorCtr="0"/>
          <a:lstStyle/>
          <a:p>
            <a:r>
              <a:rPr lang="zh-CN" altLang="en-US" dirty="0"/>
              <a:t>文法解读</a:t>
            </a:r>
            <a:endParaRPr lang="zh-CN" altLang="en-US" dirty="0"/>
          </a:p>
        </p:txBody>
      </p:sp>
      <p:sp>
        <p:nvSpPr>
          <p:cNvPr id="28675" name="内容占位符 2"/>
          <p:cNvSpPr>
            <a:spLocks noGrp="1"/>
          </p:cNvSpPr>
          <p:nvPr>
            <p:ph idx="1"/>
          </p:nvPr>
        </p:nvSpPr>
        <p:spPr/>
        <p:txBody>
          <a:bodyPr vert="horz" wrap="square" lIns="91440" tIns="45720" rIns="91440" bIns="45720" anchor="t" anchorCtr="0"/>
          <a:lstStyle/>
          <a:p>
            <a:pPr>
              <a:lnSpc>
                <a:spcPct val="110000"/>
              </a:lnSpc>
            </a:pPr>
            <a:r>
              <a:rPr lang="en-US" altLang="zh-CN" sz="2800" dirty="0"/>
              <a:t>testfile1</a:t>
            </a:r>
            <a:r>
              <a:rPr lang="zh-CN" altLang="en-US" sz="2800" dirty="0"/>
              <a:t>需包含</a:t>
            </a:r>
            <a:r>
              <a:rPr lang="en-US" altLang="zh-CN" sz="2800" dirty="0"/>
              <a:t>A</a:t>
            </a:r>
            <a:r>
              <a:rPr lang="zh-CN" altLang="en-US" sz="2800" dirty="0"/>
              <a:t>级规则</a:t>
            </a:r>
            <a:endParaRPr lang="en-US" altLang="zh-CN" sz="2800" dirty="0"/>
          </a:p>
          <a:p>
            <a:pPr>
              <a:lnSpc>
                <a:spcPct val="110000"/>
              </a:lnSpc>
            </a:pPr>
            <a:r>
              <a:rPr lang="en-US" altLang="zh-CN" sz="2800" dirty="0"/>
              <a:t>testfile2-3</a:t>
            </a:r>
            <a:r>
              <a:rPr lang="zh-CN" altLang="en-US" sz="2800" dirty="0"/>
              <a:t>需包含</a:t>
            </a:r>
            <a:r>
              <a:rPr lang="en-US" altLang="zh-CN" sz="2800" dirty="0"/>
              <a:t>B</a:t>
            </a:r>
            <a:r>
              <a:rPr lang="zh-CN" altLang="en-US" sz="2800" dirty="0"/>
              <a:t>级规则，不能含有</a:t>
            </a:r>
            <a:r>
              <a:rPr lang="en-US" altLang="zh-CN" sz="2800" dirty="0"/>
              <a:t>A</a:t>
            </a:r>
            <a:r>
              <a:rPr lang="zh-CN" altLang="en-US" sz="2800" dirty="0"/>
              <a:t>级规则</a:t>
            </a:r>
            <a:endParaRPr lang="en-US" altLang="zh-CN" sz="2800" dirty="0"/>
          </a:p>
          <a:p>
            <a:pPr>
              <a:lnSpc>
                <a:spcPct val="110000"/>
              </a:lnSpc>
            </a:pPr>
            <a:r>
              <a:rPr lang="en-US" altLang="zh-CN" sz="2800" dirty="0"/>
              <a:t>testfile4-6</a:t>
            </a:r>
            <a:r>
              <a:rPr lang="zh-CN" altLang="en-US" sz="2800" dirty="0"/>
              <a:t>包含</a:t>
            </a:r>
            <a:r>
              <a:rPr lang="en-US" altLang="zh-CN" sz="2800" dirty="0"/>
              <a:t>C</a:t>
            </a:r>
            <a:r>
              <a:rPr lang="zh-CN" altLang="en-US" sz="2800" dirty="0"/>
              <a:t>级规则，不能含有</a:t>
            </a:r>
            <a:r>
              <a:rPr lang="en-US" altLang="zh-CN" sz="2800" dirty="0"/>
              <a:t>A</a:t>
            </a:r>
            <a:r>
              <a:rPr lang="zh-CN" altLang="en-US" sz="2800" dirty="0"/>
              <a:t>、</a:t>
            </a:r>
            <a:r>
              <a:rPr lang="en-US" altLang="zh-CN" sz="2800" dirty="0"/>
              <a:t>B</a:t>
            </a:r>
            <a:r>
              <a:rPr lang="zh-CN" altLang="en-US" sz="2800" dirty="0"/>
              <a:t>级的规则</a:t>
            </a:r>
            <a:endParaRPr lang="zh-CN" altLang="en-US" sz="2800" dirty="0"/>
          </a:p>
        </p:txBody>
      </p:sp>
      <p:pic>
        <p:nvPicPr>
          <p:cNvPr id="5" name="图片 4"/>
          <p:cNvPicPr>
            <a:picLocks noChangeAspect="1"/>
          </p:cNvPicPr>
          <p:nvPr/>
        </p:nvPicPr>
        <p:blipFill>
          <a:blip r:embed="rId1"/>
          <a:stretch>
            <a:fillRect/>
          </a:stretch>
        </p:blipFill>
        <p:spPr>
          <a:xfrm>
            <a:off x="298754" y="4050972"/>
            <a:ext cx="4273246" cy="2349423"/>
          </a:xfrm>
          <a:prstGeom prst="rect">
            <a:avLst/>
          </a:prstGeom>
        </p:spPr>
      </p:pic>
      <p:pic>
        <p:nvPicPr>
          <p:cNvPr id="6" name="图片 5"/>
          <p:cNvPicPr>
            <a:picLocks noChangeAspect="1"/>
          </p:cNvPicPr>
          <p:nvPr/>
        </p:nvPicPr>
        <p:blipFill>
          <a:blip r:embed="rId2"/>
          <a:stretch>
            <a:fillRect/>
          </a:stretch>
        </p:blipFill>
        <p:spPr>
          <a:xfrm>
            <a:off x="4983183" y="4075113"/>
            <a:ext cx="3960792" cy="244995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vert="horz" wrap="square" lIns="91440" tIns="45720" rIns="91440" bIns="45720" anchor="b" anchorCtr="0"/>
          <a:lstStyle/>
          <a:p>
            <a:r>
              <a:rPr lang="zh-CN" altLang="en-US" dirty="0"/>
              <a:t>词法分析</a:t>
            </a:r>
            <a:endParaRPr lang="zh-CN" altLang="en-US" dirty="0"/>
          </a:p>
        </p:txBody>
      </p:sp>
      <p:sp>
        <p:nvSpPr>
          <p:cNvPr id="3" name="内容占位符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r>
              <a:rPr kumimoji="0" lang="zh-CN" altLang="en-US"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有统一的类别码定义</a:t>
            </a:r>
            <a:endParaRPr kumimoji="0" lang="en-US" altLang="zh-CN"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endParaRPr kumimoji="0" lang="en-US" altLang="zh-CN"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p:txBody>
      </p:sp>
      <p:pic>
        <p:nvPicPr>
          <p:cNvPr id="4" name="图片 3"/>
          <p:cNvPicPr>
            <a:picLocks noChangeAspect="1"/>
          </p:cNvPicPr>
          <p:nvPr/>
        </p:nvPicPr>
        <p:blipFill>
          <a:blip r:embed="rId1"/>
          <a:stretch>
            <a:fillRect/>
          </a:stretch>
        </p:blipFill>
        <p:spPr>
          <a:xfrm>
            <a:off x="1331640" y="2763827"/>
            <a:ext cx="6816044" cy="3709999"/>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vert="horz" wrap="square" lIns="91440" tIns="45720" rIns="91440" bIns="45720" anchor="b" anchorCtr="0"/>
          <a:lstStyle/>
          <a:p>
            <a:r>
              <a:rPr lang="zh-CN" altLang="en-US" dirty="0"/>
              <a:t>词法分析</a:t>
            </a:r>
            <a:endParaRPr lang="zh-CN" altLang="en-US" dirty="0"/>
          </a:p>
        </p:txBody>
      </p:sp>
      <p:sp>
        <p:nvSpPr>
          <p:cNvPr id="5" name="内容占位符 4"/>
          <p:cNvSpPr>
            <a:spLocks noGrp="1"/>
          </p:cNvSpPr>
          <p:nvPr>
            <p:ph idx="1"/>
          </p:nvPr>
        </p:nvSpPr>
        <p:spPr>
          <a:xfrm>
            <a:off x="1042988" y="1988503"/>
            <a:ext cx="7772400" cy="1926902"/>
          </a:xfrm>
        </p:spPr>
        <p:txBody>
          <a:bodyPr/>
          <a:lstStyle/>
          <a:p>
            <a:pPr marR="0" lvl="0" algn="l" defTabSz="914400" rtl="0" eaLnBrk="0" fontAlgn="base" latinLnBrk="0" hangingPunct="0">
              <a:lnSpc>
                <a:spcPct val="100000"/>
              </a:lnSpc>
              <a:spcBef>
                <a:spcPct val="20000"/>
              </a:spcBef>
              <a:spcAft>
                <a:spcPct val="0"/>
              </a:spcAft>
              <a:buClr>
                <a:schemeClr val="folHlink"/>
              </a:buClr>
              <a:buSzPct val="60000"/>
              <a:defRPr/>
            </a:pPr>
            <a:r>
              <a:rPr lang="zh-CN" altLang="en-US" sz="2800" noProof="0" dirty="0">
                <a:ln>
                  <a:noFill/>
                </a:ln>
                <a:effectLst/>
                <a:uLnTx/>
                <a:uFillTx/>
                <a:sym typeface="+mn-ea"/>
              </a:rPr>
              <a:t>输入</a:t>
            </a:r>
            <a:r>
              <a:rPr lang="en-US" altLang="zh-CN" sz="2800" noProof="0" dirty="0">
                <a:ln>
                  <a:noFill/>
                </a:ln>
                <a:effectLst/>
                <a:uLnTx/>
                <a:uFillTx/>
                <a:sym typeface="+mn-ea"/>
              </a:rPr>
              <a:t>的被编译源文件统一命名为 testfile.txt；输出的结果文件统一命名为 lexer.txt</a:t>
            </a:r>
            <a:endParaRPr lang="en-US" altLang="zh-CN" sz="2800" noProof="0" dirty="0">
              <a:ln>
                <a:noFill/>
              </a:ln>
              <a:effectLst/>
              <a:uLnTx/>
              <a:uFillTx/>
              <a:sym typeface="+mn-ea"/>
            </a:endParaRPr>
          </a:p>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r>
              <a:rPr lang="zh-CN" altLang="en-US" sz="2800" noProof="0" dirty="0">
                <a:ln>
                  <a:noFill/>
                </a:ln>
                <a:effectLst/>
                <a:uLnTx/>
                <a:uFillTx/>
                <a:sym typeface="+mn-ea"/>
              </a:rPr>
              <a:t>按顺序和格式输出类别码和单词字符串形式</a:t>
            </a:r>
            <a:endParaRPr kumimoji="0" lang="en-US" altLang="zh-CN"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lang="zh-CN" altLang="en-US" sz="2800" noProof="0" dirty="0">
                <a:ln>
                  <a:noFill/>
                </a:ln>
                <a:effectLst/>
                <a:uLnTx/>
                <a:uFillTx/>
                <a:sym typeface="+mn-ea"/>
              </a:rPr>
              <a:t>   </a:t>
            </a:r>
            <a:r>
              <a:rPr lang="en-US" altLang="zh-CN" sz="2800" noProof="0" dirty="0">
                <a:ln>
                  <a:noFill/>
                </a:ln>
                <a:effectLst/>
                <a:uLnTx/>
                <a:uFillTx/>
                <a:sym typeface="+mn-ea"/>
              </a:rPr>
              <a:t>    </a:t>
            </a:r>
            <a:r>
              <a:rPr lang="zh-CN" altLang="en-US" sz="2000" noProof="0" dirty="0">
                <a:ln>
                  <a:noFill/>
                </a:ln>
                <a:solidFill>
                  <a:srgbClr val="C00000"/>
                </a:solidFill>
                <a:effectLst/>
                <a:uLnTx/>
                <a:uFillTx/>
                <a:sym typeface="+mn-ea"/>
              </a:rPr>
              <a:t>单词类别码 单词的字符</a:t>
            </a:r>
            <a:r>
              <a:rPr lang="en-US" altLang="zh-CN" sz="2000" noProof="0" dirty="0">
                <a:ln>
                  <a:noFill/>
                </a:ln>
                <a:solidFill>
                  <a:srgbClr val="C00000"/>
                </a:solidFill>
                <a:effectLst/>
                <a:uLnTx/>
                <a:uFillTx/>
                <a:sym typeface="+mn-ea"/>
              </a:rPr>
              <a:t>/</a:t>
            </a:r>
            <a:r>
              <a:rPr lang="zh-CN" altLang="en-US" sz="2000" noProof="0" dirty="0">
                <a:ln>
                  <a:noFill/>
                </a:ln>
                <a:solidFill>
                  <a:srgbClr val="C00000"/>
                </a:solidFill>
                <a:effectLst/>
                <a:uLnTx/>
                <a:uFillTx/>
                <a:sym typeface="+mn-ea"/>
              </a:rPr>
              <a:t>字符串形式</a:t>
            </a:r>
            <a:r>
              <a:rPr lang="en-US" altLang="zh-CN" sz="2000" noProof="0" dirty="0">
                <a:ln>
                  <a:noFill/>
                </a:ln>
                <a:solidFill>
                  <a:srgbClr val="C00000"/>
                </a:solidFill>
                <a:effectLst/>
                <a:uLnTx/>
                <a:uFillTx/>
                <a:sym typeface="+mn-ea"/>
              </a:rPr>
              <a:t>(</a:t>
            </a:r>
            <a:r>
              <a:rPr lang="zh-CN" altLang="en-US" sz="2000" noProof="0" dirty="0">
                <a:ln>
                  <a:noFill/>
                </a:ln>
                <a:solidFill>
                  <a:srgbClr val="C00000"/>
                </a:solidFill>
                <a:effectLst/>
                <a:uLnTx/>
                <a:uFillTx/>
                <a:sym typeface="+mn-ea"/>
              </a:rPr>
              <a:t>中间仅用一个空格间隔</a:t>
            </a:r>
            <a:r>
              <a:rPr lang="en-US" altLang="zh-CN" sz="2000" noProof="0" dirty="0">
                <a:ln>
                  <a:noFill/>
                </a:ln>
                <a:solidFill>
                  <a:srgbClr val="C00000"/>
                </a:solidFill>
                <a:effectLst/>
                <a:uLnTx/>
                <a:uFillTx/>
                <a:sym typeface="+mn-ea"/>
              </a:rPr>
              <a:t>)</a:t>
            </a:r>
            <a:r>
              <a:rPr lang="zh-CN" altLang="en-US" sz="2000" noProof="0" dirty="0">
                <a:ln>
                  <a:noFill/>
                </a:ln>
                <a:solidFill>
                  <a:srgbClr val="C00000"/>
                </a:solidFill>
                <a:effectLst/>
                <a:uLnTx/>
                <a:uFillTx/>
                <a:sym typeface="+mn-ea"/>
              </a:rPr>
              <a:t> </a:t>
            </a:r>
            <a:br>
              <a:rPr lang="zh-CN" altLang="en-US" sz="2000" noProof="0" dirty="0">
                <a:ln>
                  <a:noFill/>
                </a:ln>
                <a:solidFill>
                  <a:srgbClr val="C00000"/>
                </a:solidFill>
                <a:effectLst/>
                <a:uLnTx/>
                <a:uFillTx/>
                <a:sym typeface="+mn-ea"/>
              </a:rPr>
            </a:br>
            <a:endParaRPr kumimoji="0" lang="en-US" altLang="zh-CN" sz="20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lang="en-US" altLang="zh-CN" sz="2000" noProof="0" dirty="0">
                <a:ln>
                  <a:noFill/>
                </a:ln>
                <a:solidFill>
                  <a:srgbClr val="C00000"/>
                </a:solidFill>
                <a:effectLst/>
                <a:uLnTx/>
                <a:uFillTx/>
                <a:sym typeface="+mn-ea"/>
              </a:rPr>
              <a:t> </a:t>
            </a:r>
            <a:endParaRPr kumimoji="0" lang="en-US" altLang="zh-CN" sz="20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 name="Rectangle 3"/>
          <p:cNvSpPr>
            <a:spLocks noChangeArrowheads="1"/>
          </p:cNvSpPr>
          <p:nvPr/>
        </p:nvSpPr>
        <p:spPr bwMode="auto">
          <a:xfrm>
            <a:off x="1836311" y="3937788"/>
            <a:ext cx="2260234" cy="2654512"/>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95220" rIns="0" bIns="952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dirty="0">
                <a:ln>
                  <a:noFill/>
                </a:ln>
                <a:solidFill>
                  <a:schemeClr val="tx2"/>
                </a:solidFill>
                <a:effectLst/>
                <a:latin typeface="Arial Unicode MS"/>
                <a:ea typeface="Helvetica Neue"/>
              </a:rPr>
              <a:t>testfile.txt</a:t>
            </a:r>
            <a:endParaRPr kumimoji="0" lang="en-US" altLang="zh-CN" sz="1600" b="0" i="0" u="none" strike="noStrike" cap="none" normalizeH="0" baseline="0" dirty="0">
              <a:ln>
                <a:noFill/>
              </a:ln>
              <a:solidFill>
                <a:schemeClr val="tx2"/>
              </a:solidFill>
              <a:effectLst/>
              <a:latin typeface="Arial Unicode MS"/>
              <a:ea typeface="Helvetica Neue"/>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zh-CN" sz="1600" b="0" i="0" u="none" strike="noStrike" cap="none" normalizeH="0" baseline="0" dirty="0">
              <a:ln>
                <a:noFill/>
              </a:ln>
              <a:solidFill>
                <a:srgbClr val="333333"/>
              </a:solidFill>
              <a:effectLst/>
              <a:latin typeface="Arial Unicode MS"/>
              <a:ea typeface="Helvetica Neue"/>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333333"/>
                </a:solidFill>
                <a:effectLst/>
                <a:latin typeface="Arial Unicode MS"/>
                <a:ea typeface="Helvetica Neue"/>
              </a:rPr>
              <a:t>const int array[2] = {1,2};</a:t>
            </a:r>
            <a:br>
              <a:rPr kumimoji="0" lang="zh-CN" altLang="zh-CN" sz="1600" b="0" i="0" u="none" strike="noStrike" cap="none" normalizeH="0" baseline="0" dirty="0">
                <a:ln>
                  <a:noFill/>
                </a:ln>
                <a:solidFill>
                  <a:srgbClr val="333333"/>
                </a:solidFill>
                <a:effectLst/>
                <a:latin typeface="Arial Unicode MS"/>
                <a:ea typeface="Helvetica Neue"/>
              </a:rPr>
            </a:br>
            <a:br>
              <a:rPr kumimoji="0" lang="zh-CN" altLang="zh-CN" sz="1600" b="0" i="0" u="none" strike="noStrike" cap="none" normalizeH="0" baseline="0" dirty="0">
                <a:ln>
                  <a:noFill/>
                </a:ln>
                <a:solidFill>
                  <a:srgbClr val="333333"/>
                </a:solidFill>
                <a:effectLst/>
                <a:latin typeface="Arial Unicode MS"/>
                <a:ea typeface="Helvetica Neue"/>
              </a:rPr>
            </a:br>
            <a:r>
              <a:rPr kumimoji="0" lang="zh-CN" altLang="zh-CN" sz="1600" b="0" i="0" u="none" strike="noStrike" cap="none" normalizeH="0" baseline="0" dirty="0">
                <a:ln>
                  <a:noFill/>
                </a:ln>
                <a:solidFill>
                  <a:srgbClr val="333333"/>
                </a:solidFill>
                <a:effectLst/>
                <a:latin typeface="Arial Unicode MS"/>
                <a:ea typeface="Helvetica Neue"/>
              </a:rPr>
              <a:t>int main(){</a:t>
            </a:r>
            <a:br>
              <a:rPr kumimoji="0" lang="zh-CN" altLang="zh-CN" sz="1600" b="0" i="0" u="none" strike="noStrike" cap="none" normalizeH="0" baseline="0" dirty="0">
                <a:ln>
                  <a:noFill/>
                </a:ln>
                <a:solidFill>
                  <a:srgbClr val="333333"/>
                </a:solidFill>
                <a:effectLst/>
                <a:latin typeface="Arial Unicode MS"/>
                <a:ea typeface="Helvetica Neue"/>
              </a:rPr>
            </a:br>
            <a:r>
              <a:rPr kumimoji="0" lang="zh-CN" altLang="zh-CN" sz="1600" b="0" i="0" u="none" strike="noStrike" cap="none" normalizeH="0" baseline="0" dirty="0">
                <a:ln>
                  <a:noFill/>
                </a:ln>
                <a:solidFill>
                  <a:srgbClr val="333333"/>
                </a:solidFill>
                <a:effectLst/>
                <a:latin typeface="Arial Unicode MS"/>
                <a:ea typeface="Helvetica Neue"/>
              </a:rPr>
              <a:t>   int c;</a:t>
            </a:r>
            <a:br>
              <a:rPr kumimoji="0" lang="zh-CN" altLang="zh-CN" sz="1600" b="0" i="0" u="none" strike="noStrike" cap="none" normalizeH="0" baseline="0" dirty="0">
                <a:ln>
                  <a:noFill/>
                </a:ln>
                <a:solidFill>
                  <a:srgbClr val="333333"/>
                </a:solidFill>
                <a:effectLst/>
                <a:latin typeface="Arial Unicode MS"/>
                <a:ea typeface="Helvetica Neue"/>
              </a:rPr>
            </a:br>
            <a:r>
              <a:rPr kumimoji="0" lang="zh-CN" altLang="zh-CN" sz="1600" b="0" i="0" u="none" strike="noStrike" cap="none" normalizeH="0" baseline="0" dirty="0">
                <a:ln>
                  <a:noFill/>
                </a:ln>
                <a:solidFill>
                  <a:srgbClr val="333333"/>
                </a:solidFill>
                <a:effectLst/>
                <a:latin typeface="Arial Unicode MS"/>
                <a:ea typeface="Helvetica Neue"/>
              </a:rPr>
              <a:t>   c = getint();</a:t>
            </a:r>
            <a:br>
              <a:rPr kumimoji="0" lang="zh-CN" altLang="zh-CN" sz="1600" b="0" i="0" u="none" strike="noStrike" cap="none" normalizeH="0" baseline="0" dirty="0">
                <a:ln>
                  <a:noFill/>
                </a:ln>
                <a:solidFill>
                  <a:srgbClr val="333333"/>
                </a:solidFill>
                <a:effectLst/>
                <a:latin typeface="Arial Unicode MS"/>
                <a:ea typeface="Helvetica Neue"/>
              </a:rPr>
            </a:br>
            <a:r>
              <a:rPr kumimoji="0" lang="zh-CN" altLang="zh-CN" sz="1600" b="0" i="0" u="none" strike="noStrike" cap="none" normalizeH="0" baseline="0" dirty="0">
                <a:ln>
                  <a:noFill/>
                </a:ln>
                <a:solidFill>
                  <a:srgbClr val="333333"/>
                </a:solidFill>
                <a:effectLst/>
                <a:latin typeface="Arial Unicode MS"/>
                <a:ea typeface="Helvetica Neue"/>
              </a:rPr>
              <a:t>   printf("output is %d",c);</a:t>
            </a:r>
            <a:br>
              <a:rPr kumimoji="0" lang="zh-CN" altLang="zh-CN" sz="1600" b="0" i="0" u="none" strike="noStrike" cap="none" normalizeH="0" baseline="0" dirty="0">
                <a:ln>
                  <a:noFill/>
                </a:ln>
                <a:solidFill>
                  <a:srgbClr val="333333"/>
                </a:solidFill>
                <a:effectLst/>
                <a:latin typeface="Arial Unicode MS"/>
                <a:ea typeface="Helvetica Neue"/>
              </a:rPr>
            </a:br>
            <a:r>
              <a:rPr kumimoji="0" lang="zh-CN" altLang="zh-CN" sz="1600" b="0" i="0" u="none" strike="noStrike" cap="none" normalizeH="0" baseline="0" dirty="0">
                <a:ln>
                  <a:noFill/>
                </a:ln>
                <a:solidFill>
                  <a:srgbClr val="333333"/>
                </a:solidFill>
                <a:effectLst/>
                <a:latin typeface="Arial Unicode MS"/>
                <a:ea typeface="Helvetica Neue"/>
              </a:rPr>
              <a:t>   return c;</a:t>
            </a:r>
            <a:br>
              <a:rPr kumimoji="0" lang="zh-CN" altLang="zh-CN" sz="1600" b="0" i="0" u="none" strike="noStrike" cap="none" normalizeH="0" baseline="0" dirty="0">
                <a:ln>
                  <a:noFill/>
                </a:ln>
                <a:solidFill>
                  <a:srgbClr val="333333"/>
                </a:solidFill>
                <a:effectLst/>
                <a:latin typeface="Arial Unicode MS"/>
                <a:ea typeface="Helvetica Neue"/>
              </a:rPr>
            </a:br>
            <a:r>
              <a:rPr kumimoji="0" lang="zh-CN" altLang="zh-CN" sz="1600" b="0" i="0" u="none" strike="noStrike" cap="none" normalizeH="0" baseline="0" dirty="0">
                <a:ln>
                  <a:noFill/>
                </a:ln>
                <a:solidFill>
                  <a:srgbClr val="333333"/>
                </a:solidFill>
                <a:effectLst/>
                <a:latin typeface="Arial Unicode MS"/>
                <a:ea typeface="Helvetica Neue"/>
              </a:rPr>
              <a:t>}</a:t>
            </a:r>
            <a:r>
              <a:rPr kumimoji="0" lang="zh-CN" altLang="zh-CN" sz="1600" b="0" i="0" u="none" strike="noStrike" cap="none" normalizeH="0" baseline="0" dirty="0">
                <a:ln>
                  <a:noFill/>
                </a:ln>
                <a:solidFill>
                  <a:schemeClr val="tx1"/>
                </a:solidFill>
                <a:effectLst/>
              </a:rPr>
              <a:t> </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
        <p:nvSpPr>
          <p:cNvPr id="6" name="文本框 5"/>
          <p:cNvSpPr txBox="1"/>
          <p:nvPr/>
        </p:nvSpPr>
        <p:spPr>
          <a:xfrm>
            <a:off x="5047456" y="3937788"/>
            <a:ext cx="2682349" cy="2769989"/>
          </a:xfrm>
          <a:prstGeom prst="rect">
            <a:avLst/>
          </a:prstGeom>
          <a:noFill/>
          <a:ln>
            <a:solidFill>
              <a:schemeClr val="accent2"/>
            </a:solidFill>
          </a:ln>
        </p:spPr>
        <p:txBody>
          <a:bodyPr wrap="square" rtlCol="0">
            <a:spAutoFit/>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lang="en-US" altLang="zh-CN" sz="1800" noProof="0" dirty="0">
                <a:ln>
                  <a:noFill/>
                </a:ln>
                <a:solidFill>
                  <a:schemeClr val="tx2"/>
                </a:solidFill>
                <a:effectLst/>
                <a:uLnTx/>
                <a:uFillTx/>
                <a:sym typeface="+mn-ea"/>
              </a:rPr>
              <a:t>lexer.txt </a:t>
            </a:r>
            <a:endParaRPr lang="en-US" altLang="zh-CN" sz="1800" noProof="0" dirty="0">
              <a:ln>
                <a:noFill/>
              </a:ln>
              <a:solidFill>
                <a:schemeClr val="tx2"/>
              </a:solidFill>
              <a:effectLst/>
              <a:uLnTx/>
              <a:uFillTx/>
              <a:sym typeface="+mn-ea"/>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lang="en-US" altLang="zh-CN" dirty="0">
              <a:solidFill>
                <a:srgbClr val="C00000"/>
              </a:solidFill>
              <a:sym typeface="+mn-ea"/>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lang="en-US" altLang="zh-CN" sz="1600" noProof="0" dirty="0">
                <a:ln>
                  <a:noFill/>
                </a:ln>
                <a:solidFill>
                  <a:srgbClr val="C00000"/>
                </a:solidFill>
                <a:effectLst/>
                <a:uLnTx/>
                <a:uFillTx/>
                <a:sym typeface="+mn-ea"/>
              </a:rPr>
              <a:t>CONSTTK const</a:t>
            </a:r>
            <a:endParaRPr lang="en-US" altLang="zh-CN" sz="1600" noProof="0" dirty="0">
              <a:ln>
                <a:noFill/>
              </a:ln>
              <a:solidFill>
                <a:srgbClr val="C00000"/>
              </a:solidFill>
              <a:effectLst/>
              <a:uLnTx/>
              <a:uFillTx/>
              <a:sym typeface="+mn-ea"/>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lang="en-US" altLang="zh-CN" sz="1600" noProof="0" dirty="0">
                <a:ln>
                  <a:noFill/>
                </a:ln>
                <a:solidFill>
                  <a:srgbClr val="C00000"/>
                </a:solidFill>
                <a:effectLst/>
                <a:uLnTx/>
                <a:uFillTx/>
                <a:sym typeface="+mn-ea"/>
              </a:rPr>
              <a:t>INTTK int</a:t>
            </a:r>
            <a:endParaRPr lang="en-US" altLang="zh-CN" sz="1600" noProof="0" dirty="0">
              <a:ln>
                <a:noFill/>
              </a:ln>
              <a:solidFill>
                <a:srgbClr val="C00000"/>
              </a:solidFill>
              <a:effectLst/>
              <a:uLnTx/>
              <a:uFillTx/>
              <a:sym typeface="+mn-ea"/>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lang="en-US" altLang="zh-CN" sz="1600" noProof="0" dirty="0">
                <a:ln>
                  <a:noFill/>
                </a:ln>
                <a:solidFill>
                  <a:srgbClr val="C00000"/>
                </a:solidFill>
                <a:effectLst/>
                <a:uLnTx/>
                <a:uFillTx/>
                <a:sym typeface="+mn-ea"/>
              </a:rPr>
              <a:t>IDENFR array</a:t>
            </a:r>
            <a:endParaRPr lang="en-US" altLang="zh-CN" sz="1600" noProof="0" dirty="0">
              <a:ln>
                <a:noFill/>
              </a:ln>
              <a:solidFill>
                <a:srgbClr val="C00000"/>
              </a:solidFill>
              <a:effectLst/>
              <a:uLnTx/>
              <a:uFillTx/>
              <a:sym typeface="+mn-ea"/>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lang="en-US" altLang="zh-CN" sz="1600" noProof="0" dirty="0">
                <a:ln>
                  <a:noFill/>
                </a:ln>
                <a:solidFill>
                  <a:srgbClr val="C00000"/>
                </a:solidFill>
                <a:effectLst/>
                <a:uLnTx/>
                <a:uFillTx/>
                <a:sym typeface="+mn-ea"/>
              </a:rPr>
              <a:t>LBRACK [</a:t>
            </a:r>
            <a:endParaRPr lang="en-US" altLang="zh-CN" sz="1600" noProof="0" dirty="0">
              <a:ln>
                <a:noFill/>
              </a:ln>
              <a:solidFill>
                <a:srgbClr val="C00000"/>
              </a:solidFill>
              <a:effectLst/>
              <a:uLnTx/>
              <a:uFillTx/>
              <a:sym typeface="+mn-ea"/>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lang="en-US" altLang="zh-CN" sz="1600" noProof="0" dirty="0">
                <a:ln>
                  <a:noFill/>
                </a:ln>
                <a:solidFill>
                  <a:srgbClr val="C00000"/>
                </a:solidFill>
                <a:effectLst/>
                <a:uLnTx/>
                <a:uFillTx/>
                <a:sym typeface="+mn-ea"/>
              </a:rPr>
              <a:t>INTCON 2</a:t>
            </a:r>
            <a:endParaRPr lang="en-US" altLang="zh-CN" sz="1600" noProof="0" dirty="0">
              <a:ln>
                <a:noFill/>
              </a:ln>
              <a:solidFill>
                <a:srgbClr val="C00000"/>
              </a:solidFill>
              <a:effectLst/>
              <a:uLnTx/>
              <a:uFillTx/>
              <a:sym typeface="+mn-ea"/>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lang="en-US" altLang="zh-CN" sz="1600" noProof="0" dirty="0">
                <a:ln>
                  <a:noFill/>
                </a:ln>
                <a:solidFill>
                  <a:srgbClr val="C00000"/>
                </a:solidFill>
                <a:effectLst/>
                <a:uLnTx/>
                <a:uFillTx/>
                <a:sym typeface="+mn-ea"/>
              </a:rPr>
              <a:t>RBRACK ]</a:t>
            </a:r>
            <a:endParaRPr lang="en-US" altLang="zh-CN" sz="1600" noProof="0" dirty="0">
              <a:ln>
                <a:noFill/>
              </a:ln>
              <a:solidFill>
                <a:srgbClr val="C00000"/>
              </a:solidFill>
              <a:effectLst/>
              <a:uLnTx/>
              <a:uFillTx/>
              <a:sym typeface="+mn-ea"/>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lang="en-US" altLang="zh-CN" sz="1600" dirty="0">
                <a:solidFill>
                  <a:srgbClr val="C00000"/>
                </a:solidFill>
                <a:sym typeface="+mn-ea"/>
              </a:rPr>
              <a:t>…</a:t>
            </a:r>
            <a:endParaRPr lang="zh-CN" altLang="en-US" sz="16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vert="horz" wrap="square" lIns="91440" tIns="45720" rIns="91440" bIns="45720" anchor="b" anchorCtr="0"/>
          <a:lstStyle/>
          <a:p>
            <a:r>
              <a:rPr lang="zh-CN" altLang="en-US" dirty="0"/>
              <a:t>词法分析</a:t>
            </a:r>
            <a:endParaRPr lang="zh-CN" altLang="en-US" dirty="0"/>
          </a:p>
        </p:txBody>
      </p:sp>
      <p:sp>
        <p:nvSpPr>
          <p:cNvPr id="5" name="内容占位符 4"/>
          <p:cNvSpPr>
            <a:spLocks noGrp="1"/>
          </p:cNvSpPr>
          <p:nvPr>
            <p:ph idx="1"/>
          </p:nvPr>
        </p:nvSpPr>
        <p:spPr>
          <a:xfrm>
            <a:off x="1042988" y="1988503"/>
            <a:ext cx="7772400" cy="1224473"/>
          </a:xfrm>
        </p:spPr>
        <p:txBody>
          <a:bodyPr/>
          <a:lstStyle/>
          <a:p>
            <a:pPr marR="0" lvl="0" algn="l" defTabSz="914400" rtl="0" eaLnBrk="0" fontAlgn="base" latinLnBrk="0" hangingPunct="0">
              <a:lnSpc>
                <a:spcPct val="100000"/>
              </a:lnSpc>
              <a:spcBef>
                <a:spcPct val="20000"/>
              </a:spcBef>
              <a:spcAft>
                <a:spcPct val="0"/>
              </a:spcAft>
              <a:buClr>
                <a:schemeClr val="folHlink"/>
              </a:buClr>
              <a:buSzPct val="60000"/>
              <a:defRPr/>
            </a:pPr>
            <a:r>
              <a:rPr lang="zh-CN" altLang="en-US" sz="2800" dirty="0">
                <a:sym typeface="+mn-ea"/>
              </a:rPr>
              <a:t>有</a:t>
            </a:r>
            <a:r>
              <a:rPr lang="zh-CN" altLang="en-US" sz="2800" b="1" dirty="0">
                <a:sym typeface="+mn-ea"/>
              </a:rPr>
              <a:t>非法单词</a:t>
            </a:r>
            <a:r>
              <a:rPr lang="zh-CN" altLang="en-US" sz="2800" dirty="0">
                <a:sym typeface="+mn-ea"/>
              </a:rPr>
              <a:t>时输出至</a:t>
            </a:r>
            <a:r>
              <a:rPr lang="en-US" altLang="zh-CN" sz="2800" dirty="0">
                <a:sym typeface="+mn-ea"/>
              </a:rPr>
              <a:t>error.txt</a:t>
            </a:r>
            <a:endParaRPr lang="en-US" altLang="zh-CN" sz="2800" noProof="0" dirty="0">
              <a:ln>
                <a:noFill/>
              </a:ln>
              <a:effectLst/>
              <a:uLnTx/>
              <a:uFillTx/>
              <a:sym typeface="+mn-ea"/>
            </a:endParaRPr>
          </a:p>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r>
              <a:rPr lang="zh-CN" altLang="en-US" sz="2800" noProof="0" dirty="0">
                <a:ln>
                  <a:noFill/>
                </a:ln>
                <a:effectLst/>
                <a:uLnTx/>
                <a:uFillTx/>
                <a:sym typeface="+mn-ea"/>
              </a:rPr>
              <a:t>输出非法单词所在的行号以及错误类别码</a:t>
            </a:r>
            <a:endParaRPr kumimoji="0" lang="en-US" altLang="zh-CN"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lang="zh-CN" altLang="en-US" sz="2800" noProof="0" dirty="0">
                <a:ln>
                  <a:noFill/>
                </a:ln>
                <a:effectLst/>
                <a:uLnTx/>
                <a:uFillTx/>
                <a:sym typeface="+mn-ea"/>
              </a:rPr>
              <a:t>   </a:t>
            </a:r>
            <a:r>
              <a:rPr lang="en-US" altLang="zh-CN" sz="2800" noProof="0" dirty="0">
                <a:ln>
                  <a:noFill/>
                </a:ln>
                <a:effectLst/>
                <a:uLnTx/>
                <a:uFillTx/>
                <a:sym typeface="+mn-ea"/>
              </a:rPr>
              <a:t>   </a:t>
            </a:r>
            <a:r>
              <a:rPr lang="en-US" altLang="zh-CN" sz="2000" noProof="0" dirty="0">
                <a:ln>
                  <a:noFill/>
                </a:ln>
                <a:solidFill>
                  <a:srgbClr val="C00000"/>
                </a:solidFill>
                <a:effectLst/>
                <a:uLnTx/>
                <a:uFillTx/>
                <a:cs typeface="+mn-ea"/>
                <a:sym typeface="+mn-ea"/>
              </a:rPr>
              <a:t> 	</a:t>
            </a:r>
            <a:endParaRPr lang="en-US" altLang="zh-CN" noProof="0" dirty="0">
              <a:ln>
                <a:noFill/>
              </a:ln>
              <a:solidFill>
                <a:srgbClr val="C00000"/>
              </a:solidFill>
              <a:effectLst/>
              <a:uLnTx/>
              <a:uFillTx/>
              <a:sym typeface="+mn-ea"/>
            </a:endParaRPr>
          </a:p>
          <a:p>
            <a:pPr marL="1257300" marR="0" lvl="3" indent="0" algn="l" defTabSz="914400" rtl="0" eaLnBrk="0" fontAlgn="base" latinLnBrk="0" hangingPunct="0">
              <a:lnSpc>
                <a:spcPct val="100000"/>
              </a:lnSpc>
              <a:spcBef>
                <a:spcPct val="20000"/>
              </a:spcBef>
              <a:spcAft>
                <a:spcPct val="0"/>
              </a:spcAft>
              <a:buClr>
                <a:schemeClr val="accent2"/>
              </a:buClr>
              <a:buSzPct val="55000"/>
              <a:buFont typeface="Wingdings" panose="05000000000000000000" pitchFamily="2" charset="2"/>
              <a:buNone/>
              <a:defRPr/>
            </a:pPr>
            <a:endParaRPr kumimoji="0" lang="en-US" altLang="zh-CN" b="0" i="0" u="none" strike="noStrike" kern="0" cap="none" spc="0" normalizeH="0" baseline="0" noProof="0" dirty="0">
              <a:ln>
                <a:noFill/>
              </a:ln>
              <a:solidFill>
                <a:srgbClr val="C00000"/>
              </a:solidFill>
              <a:effectLst/>
              <a:uLnTx/>
              <a:uFillTx/>
              <a:latin typeface="Tahoma" panose="020B0604030504040204" pitchFamily="34" charset="0"/>
              <a:ea typeface="宋体" panose="02010600030101010101" pitchFamily="2" charset="-122"/>
              <a:cs typeface="+mn-ea"/>
            </a:endParaRPr>
          </a:p>
          <a:p>
            <a:pPr marR="0" lvl="0" algn="l" defTabSz="914400" rtl="0" eaLnBrk="0" fontAlgn="base" latinLnBrk="0" hangingPunct="0">
              <a:lnSpc>
                <a:spcPct val="100000"/>
              </a:lnSpc>
              <a:spcBef>
                <a:spcPct val="20000"/>
              </a:spcBef>
              <a:spcAft>
                <a:spcPct val="0"/>
              </a:spcAft>
              <a:buClr>
                <a:schemeClr val="folHlink"/>
              </a:buClr>
              <a:buSzPct val="60000"/>
              <a:defRPr/>
            </a:pPr>
            <a:endParaRPr kumimoji="0" lang="en-US" altLang="zh-CN" sz="20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a:p>
            <a:endParaRPr kumimoji="0" lang="en-US" altLang="zh-CN" sz="20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3" name="文本框 2"/>
          <p:cNvSpPr txBox="1"/>
          <p:nvPr/>
        </p:nvSpPr>
        <p:spPr>
          <a:xfrm>
            <a:off x="5079370" y="4057736"/>
            <a:ext cx="3048000" cy="1015663"/>
          </a:xfrm>
          <a:prstGeom prst="rect">
            <a:avLst/>
          </a:prstGeom>
          <a:noFill/>
          <a:ln>
            <a:solidFill>
              <a:schemeClr val="accent2"/>
            </a:solidFill>
          </a:ln>
        </p:spPr>
        <p:txBody>
          <a:bodyPr wrap="square" rtlCol="0">
            <a:spAutoFit/>
          </a:bodyPr>
          <a:lstStyle/>
          <a:p>
            <a:pPr algn="l">
              <a:buClrTx/>
              <a:buSzTx/>
              <a:buFontTx/>
            </a:pPr>
            <a:r>
              <a:rPr lang="en-US" altLang="zh-CN" sz="2000" noProof="0" dirty="0">
                <a:ln>
                  <a:noFill/>
                </a:ln>
                <a:solidFill>
                  <a:schemeClr val="tx2"/>
                </a:solidFill>
                <a:effectLst/>
                <a:uLnTx/>
                <a:uFillTx/>
              </a:rPr>
              <a:t>error.txt</a:t>
            </a:r>
            <a:endParaRPr lang="en-US" altLang="zh-CN" sz="2000" noProof="0" dirty="0">
              <a:ln>
                <a:noFill/>
              </a:ln>
              <a:solidFill>
                <a:schemeClr val="tx2"/>
              </a:solidFill>
              <a:effectLst/>
              <a:uLnTx/>
              <a:uFillTx/>
            </a:endParaRPr>
          </a:p>
          <a:p>
            <a:pPr algn="l">
              <a:buClrTx/>
              <a:buSzTx/>
              <a:buFontTx/>
            </a:pPr>
            <a:endParaRPr lang="en-US" altLang="zh-CN" sz="2000" noProof="0" dirty="0">
              <a:ln>
                <a:noFill/>
              </a:ln>
              <a:solidFill>
                <a:srgbClr val="C00000"/>
              </a:solidFill>
              <a:effectLst/>
              <a:uLnTx/>
              <a:uFillTx/>
            </a:endParaRPr>
          </a:p>
          <a:p>
            <a:pPr algn="l">
              <a:buClrTx/>
              <a:buSzTx/>
              <a:buFontTx/>
            </a:pPr>
            <a:r>
              <a:rPr lang="en-US" altLang="zh-CN" sz="2000" noProof="0" dirty="0">
                <a:ln>
                  <a:noFill/>
                </a:ln>
                <a:solidFill>
                  <a:srgbClr val="C00000"/>
                </a:solidFill>
                <a:effectLst/>
                <a:uLnTx/>
                <a:uFillTx/>
              </a:rPr>
              <a:t>2 a</a:t>
            </a:r>
            <a:endParaRPr lang="en-US" altLang="zh-CN" sz="2000" noProof="0" dirty="0">
              <a:ln>
                <a:noFill/>
              </a:ln>
              <a:solidFill>
                <a:srgbClr val="C00000"/>
              </a:solidFill>
              <a:effectLst/>
              <a:uLnTx/>
              <a:uFillTx/>
            </a:endParaRPr>
          </a:p>
        </p:txBody>
      </p:sp>
      <p:sp>
        <p:nvSpPr>
          <p:cNvPr id="6" name="Rectangle 3"/>
          <p:cNvSpPr>
            <a:spLocks noChangeArrowheads="1"/>
          </p:cNvSpPr>
          <p:nvPr/>
        </p:nvSpPr>
        <p:spPr bwMode="auto">
          <a:xfrm>
            <a:off x="1259632" y="3941233"/>
            <a:ext cx="2761975" cy="2162070"/>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95220" rIns="0" bIns="952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dirty="0">
                <a:ln>
                  <a:noFill/>
                </a:ln>
                <a:solidFill>
                  <a:schemeClr val="tx2"/>
                </a:solidFill>
                <a:effectLst/>
                <a:latin typeface="Arial Unicode MS"/>
                <a:ea typeface="Helvetica Neue"/>
              </a:rPr>
              <a:t>testfile.txt</a:t>
            </a:r>
            <a:endParaRPr kumimoji="0" lang="en-US" altLang="zh-CN" sz="1600" b="0" i="0" u="none" strike="noStrike" cap="none" normalizeH="0" baseline="0" dirty="0">
              <a:ln>
                <a:noFill/>
              </a:ln>
              <a:solidFill>
                <a:schemeClr val="tx2"/>
              </a:solidFill>
              <a:effectLst/>
              <a:latin typeface="Arial Unicode MS"/>
              <a:ea typeface="Helvetica Neue"/>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zh-CN" sz="1600" b="0" i="0" u="none" strike="noStrike" cap="none" normalizeH="0" baseline="0" dirty="0">
              <a:ln>
                <a:noFill/>
              </a:ln>
              <a:solidFill>
                <a:srgbClr val="333333"/>
              </a:solidFill>
              <a:effectLst/>
              <a:latin typeface="Arial Unicode MS"/>
              <a:ea typeface="Helvetica Neue"/>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333333"/>
                </a:solidFill>
                <a:effectLst/>
                <a:latin typeface="Arial Unicode MS"/>
                <a:ea typeface="Helvetica Neue"/>
              </a:rPr>
              <a:t>int main(){</a:t>
            </a:r>
            <a:endParaRPr kumimoji="0" lang="en-US" altLang="zh-CN" sz="1600" b="0" i="0" u="none" strike="noStrike" cap="none" normalizeH="0" baseline="0" dirty="0">
              <a:ln>
                <a:noFill/>
              </a:ln>
              <a:solidFill>
                <a:srgbClr val="333333"/>
              </a:solidFill>
              <a:effectLst/>
              <a:latin typeface="Arial Unicode MS"/>
              <a:ea typeface="Helvetica Neue"/>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333333"/>
                </a:solidFill>
                <a:effectLst/>
                <a:latin typeface="Arial Unicode MS"/>
                <a:ea typeface="Helvetica Neue"/>
              </a:rPr>
              <a:t>    if(1 &amp; 2){ // </a:t>
            </a:r>
            <a:r>
              <a:rPr kumimoji="0" lang="zh-CN" altLang="en-US" sz="1600" b="0" i="0" u="none" strike="noStrike" cap="none" normalizeH="0" baseline="0" dirty="0">
                <a:ln>
                  <a:noFill/>
                </a:ln>
                <a:solidFill>
                  <a:srgbClr val="333333"/>
                </a:solidFill>
                <a:effectLst/>
                <a:latin typeface="Arial Unicode MS"/>
                <a:ea typeface="Helvetica Neue"/>
              </a:rPr>
              <a:t>非法单词 </a:t>
            </a:r>
            <a:r>
              <a:rPr kumimoji="0" lang="en-US" altLang="zh-CN" sz="1600" b="0" i="0" u="none" strike="noStrike" cap="none" normalizeH="0" baseline="0" dirty="0">
                <a:ln>
                  <a:noFill/>
                </a:ln>
                <a:solidFill>
                  <a:srgbClr val="333333"/>
                </a:solidFill>
                <a:effectLst/>
                <a:latin typeface="Arial Unicode MS"/>
                <a:ea typeface="Helvetica Neue"/>
              </a:rPr>
              <a:t>&amp;</a:t>
            </a:r>
            <a:endParaRPr kumimoji="0" lang="en-US" altLang="zh-CN" sz="1600" b="0" i="0" u="none" strike="noStrike" cap="none" normalizeH="0" baseline="0" dirty="0">
              <a:ln>
                <a:noFill/>
              </a:ln>
              <a:solidFill>
                <a:srgbClr val="333333"/>
              </a:solidFill>
              <a:effectLst/>
              <a:latin typeface="Arial Unicode MS"/>
              <a:ea typeface="Helvetica Neue"/>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333333"/>
                </a:solidFill>
                <a:effectLst/>
                <a:latin typeface="Arial Unicode MS"/>
                <a:ea typeface="Helvetica Neue"/>
              </a:rPr>
              <a:t>        </a:t>
            </a:r>
            <a:r>
              <a:rPr kumimoji="0" lang="en-US" altLang="zh-CN" sz="1600" b="0" i="0" u="none" strike="noStrike" cap="none" normalizeH="0" baseline="0" dirty="0" err="1">
                <a:ln>
                  <a:noFill/>
                </a:ln>
                <a:solidFill>
                  <a:srgbClr val="333333"/>
                </a:solidFill>
                <a:effectLst/>
                <a:latin typeface="Arial Unicode MS"/>
                <a:ea typeface="Helvetica Neue"/>
              </a:rPr>
              <a:t>printf</a:t>
            </a:r>
            <a:r>
              <a:rPr kumimoji="0" lang="en-US" altLang="zh-CN" sz="1600" b="0" i="0" u="none" strike="noStrike" cap="none" normalizeH="0" baseline="0" dirty="0">
                <a:ln>
                  <a:noFill/>
                </a:ln>
                <a:solidFill>
                  <a:srgbClr val="333333"/>
                </a:solidFill>
                <a:effectLst/>
                <a:latin typeface="Arial Unicode MS"/>
                <a:ea typeface="Helvetica Neue"/>
              </a:rPr>
              <a:t>("2025 Compiler\n");</a:t>
            </a:r>
            <a:endParaRPr kumimoji="0" lang="en-US" altLang="zh-CN" sz="1600" b="0" i="0" u="none" strike="noStrike" cap="none" normalizeH="0" baseline="0" dirty="0">
              <a:ln>
                <a:noFill/>
              </a:ln>
              <a:solidFill>
                <a:srgbClr val="333333"/>
              </a:solidFill>
              <a:effectLst/>
              <a:latin typeface="Arial Unicode MS"/>
              <a:ea typeface="Helvetica Neue"/>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333333"/>
                </a:solidFill>
                <a:effectLst/>
                <a:latin typeface="Arial Unicode MS"/>
                <a:ea typeface="Helvetica Neue"/>
              </a:rPr>
              <a:t>    }</a:t>
            </a:r>
            <a:endParaRPr kumimoji="0" lang="en-US" altLang="zh-CN" sz="1600" b="0" i="0" u="none" strike="noStrike" cap="none" normalizeH="0" baseline="0" dirty="0">
              <a:ln>
                <a:noFill/>
              </a:ln>
              <a:solidFill>
                <a:srgbClr val="333333"/>
              </a:solidFill>
              <a:effectLst/>
              <a:latin typeface="Arial Unicode MS"/>
              <a:ea typeface="Helvetica Neue"/>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333333"/>
                </a:solidFill>
                <a:effectLst/>
                <a:latin typeface="Arial Unicode MS"/>
                <a:ea typeface="Helvetica Neue"/>
              </a:rPr>
              <a:t>    return 0;</a:t>
            </a:r>
            <a:endParaRPr kumimoji="0" lang="en-US" altLang="zh-CN" sz="1600" b="0" i="0" u="none" strike="noStrike" cap="none" normalizeH="0" baseline="0" dirty="0">
              <a:ln>
                <a:noFill/>
              </a:ln>
              <a:solidFill>
                <a:srgbClr val="333333"/>
              </a:solidFill>
              <a:effectLst/>
              <a:latin typeface="Arial Unicode MS"/>
              <a:ea typeface="Helvetica Neue"/>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333333"/>
                </a:solidFill>
                <a:effectLst/>
                <a:latin typeface="Arial Unicode MS"/>
                <a:ea typeface="Helvetica Neue"/>
              </a:rPr>
              <a:t>}</a:t>
            </a:r>
            <a:endParaRPr kumimoji="0" lang="en-US" altLang="zh-CN" sz="1600" b="0" i="0" u="none" strike="noStrike" cap="none" normalizeH="0" baseline="0" dirty="0">
              <a:ln>
                <a:noFill/>
              </a:ln>
              <a:solidFill>
                <a:srgbClr val="333333"/>
              </a:solidFill>
              <a:effectLst/>
              <a:latin typeface="Arial Unicode MS"/>
              <a:ea typeface="Helvetica Neu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1"/>
          <a:stretch>
            <a:fillRect/>
          </a:stretch>
        </p:blipFill>
        <p:spPr>
          <a:xfrm>
            <a:off x="52327" y="1329197"/>
            <a:ext cx="3991472" cy="2970584"/>
          </a:xfrm>
          <a:prstGeom prst="rect">
            <a:avLst/>
          </a:prstGeom>
        </p:spPr>
      </p:pic>
      <p:pic>
        <p:nvPicPr>
          <p:cNvPr id="15" name="图片 14"/>
          <p:cNvPicPr>
            <a:picLocks noChangeAspect="1"/>
          </p:cNvPicPr>
          <p:nvPr/>
        </p:nvPicPr>
        <p:blipFill>
          <a:blip r:embed="rId2"/>
          <a:stretch>
            <a:fillRect/>
          </a:stretch>
        </p:blipFill>
        <p:spPr>
          <a:xfrm>
            <a:off x="4788024" y="2420888"/>
            <a:ext cx="4036261" cy="3789040"/>
          </a:xfrm>
          <a:prstGeom prst="rect">
            <a:avLst/>
          </a:prstGeom>
        </p:spPr>
      </p:pic>
      <p:pic>
        <p:nvPicPr>
          <p:cNvPr id="7" name="图片 6"/>
          <p:cNvPicPr>
            <a:picLocks noChangeAspect="1"/>
          </p:cNvPicPr>
          <p:nvPr/>
        </p:nvPicPr>
        <p:blipFill>
          <a:blip r:embed="rId3"/>
          <a:stretch>
            <a:fillRect/>
          </a:stretch>
        </p:blipFill>
        <p:spPr>
          <a:xfrm>
            <a:off x="611560" y="4335254"/>
            <a:ext cx="4046186" cy="2216433"/>
          </a:xfrm>
          <a:prstGeom prst="rect">
            <a:avLst/>
          </a:prstGeom>
        </p:spPr>
      </p:pic>
      <p:pic>
        <p:nvPicPr>
          <p:cNvPr id="17" name="图片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41721" y="241632"/>
            <a:ext cx="5102279" cy="1861884"/>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vert="horz" wrap="square" lIns="91440" tIns="45720" rIns="91440" bIns="45720" anchor="b" anchorCtr="0"/>
          <a:lstStyle/>
          <a:p>
            <a:r>
              <a:rPr lang="zh-CN" altLang="en-US" dirty="0"/>
              <a:t>语法分析</a:t>
            </a:r>
            <a:endParaRPr lang="zh-CN" altLang="en-US" dirty="0"/>
          </a:p>
        </p:txBody>
      </p:sp>
      <p:sp>
        <p:nvSpPr>
          <p:cNvPr id="3" name="内容占位符 2"/>
          <p:cNvSpPr>
            <a:spLocks noGrp="1"/>
          </p:cNvSpPr>
          <p:nvPr>
            <p:ph idx="1"/>
          </p:nvPr>
        </p:nvSpPr>
        <p:spPr>
          <a:xfrm>
            <a:off x="1161256" y="1916832"/>
            <a:ext cx="7772400" cy="1008112"/>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r>
              <a:rPr lang="zh-CN" altLang="en-US" sz="2800" noProof="0" dirty="0">
                <a:ln>
                  <a:noFill/>
                </a:ln>
                <a:effectLst/>
                <a:uLnTx/>
                <a:uFillTx/>
                <a:sym typeface="+mn-ea"/>
              </a:rPr>
              <a:t>输入</a:t>
            </a:r>
            <a:r>
              <a:rPr lang="en-US" altLang="zh-CN" sz="2800" noProof="0" dirty="0" err="1">
                <a:ln>
                  <a:noFill/>
                </a:ln>
                <a:effectLst/>
                <a:uLnTx/>
                <a:uFillTx/>
                <a:sym typeface="+mn-ea"/>
              </a:rPr>
              <a:t>的被编译源文件统一命名为</a:t>
            </a:r>
            <a:r>
              <a:rPr lang="en-US" altLang="zh-CN" sz="2800" noProof="0" dirty="0">
                <a:ln>
                  <a:noFill/>
                </a:ln>
                <a:effectLst/>
                <a:uLnTx/>
                <a:uFillTx/>
                <a:sym typeface="+mn-ea"/>
              </a:rPr>
              <a:t> testfile.txt</a:t>
            </a:r>
            <a:endParaRPr kumimoji="0" lang="en-US" altLang="zh-CN"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r>
              <a:rPr kumimoji="0" lang="zh-CN" altLang="en-US"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在词法分析程序输出的基础上，输出特定语法成分的名字（非终结符）至</a:t>
            </a:r>
            <a:r>
              <a:rPr kumimoji="0" lang="en-US" altLang="zh-CN"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parser.txt</a:t>
            </a:r>
            <a:r>
              <a:rPr kumimoji="0" lang="zh-CN" altLang="en-US"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中</a:t>
            </a:r>
            <a:endParaRPr kumimoji="0" lang="en-US" altLang="zh-CN"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a:p>
            <a:pPr marL="914400" lvl="2" indent="457200">
              <a:buClr>
                <a:srgbClr val="0070C0"/>
              </a:buClr>
              <a:buNone/>
              <a:defRPr/>
            </a:pPr>
            <a:endParaRPr lang="en-US" altLang="zh-CN" sz="2800" noProof="0" dirty="0">
              <a:ln>
                <a:noFill/>
              </a:ln>
              <a:effectLst/>
              <a:uLnTx/>
              <a:uFillTx/>
              <a:sym typeface="+mn-ea"/>
            </a:endParaRPr>
          </a:p>
        </p:txBody>
      </p:sp>
      <p:sp>
        <p:nvSpPr>
          <p:cNvPr id="6" name="文本框 5"/>
          <p:cNvSpPr txBox="1"/>
          <p:nvPr/>
        </p:nvSpPr>
        <p:spPr>
          <a:xfrm>
            <a:off x="4563684" y="3429000"/>
            <a:ext cx="3337520" cy="3440942"/>
          </a:xfrm>
          <a:prstGeom prst="rect">
            <a:avLst/>
          </a:prstGeom>
          <a:noFill/>
          <a:ln>
            <a:solidFill>
              <a:schemeClr val="accent2"/>
            </a:solidFill>
          </a:ln>
        </p:spPr>
        <p:txBody>
          <a:bodyPr wrap="square" rtlCol="0">
            <a:spAutoFit/>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0" lang="en-US" altLang="zh-CN" sz="1600" b="0" i="0" u="none" strike="noStrike" kern="0" cap="none" spc="0" normalizeH="0" baseline="0" noProof="0" dirty="0">
                <a:ln>
                  <a:noFill/>
                </a:ln>
                <a:solidFill>
                  <a:schemeClr val="tx2"/>
                </a:solidFill>
                <a:effectLst/>
                <a:uLnTx/>
                <a:uFillTx/>
                <a:latin typeface="Tahoma" panose="020B0604030504040204" pitchFamily="34" charset="0"/>
                <a:ea typeface="宋体" panose="02010600030101010101" pitchFamily="2" charset="-122"/>
              </a:rPr>
              <a:t>parser.txt</a:t>
            </a:r>
            <a:endParaRPr kumimoji="0" lang="en-US" altLang="zh-CN" sz="1600" b="0" i="0" u="none" strike="noStrike" kern="0" cap="none" spc="0" normalizeH="0" baseline="0" noProof="0" dirty="0">
              <a:ln>
                <a:noFill/>
              </a:ln>
              <a:solidFill>
                <a:schemeClr val="tx2"/>
              </a:solidFill>
              <a:effectLst/>
              <a:uLnTx/>
              <a:uFillTx/>
              <a:latin typeface="Tahoma" panose="020B0604030504040204" pitchFamily="34" charset="0"/>
              <a:ea typeface="宋体" panose="02010600030101010101" pitchFamily="2" charset="-122"/>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lang="en-US" altLang="zh-CN" sz="1400" kern="0" dirty="0"/>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0" lang="en-US" altLang="zh-CN" sz="14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rPr>
              <a:t>INTTK int</a:t>
            </a:r>
            <a:endParaRPr kumimoji="0" lang="en-US" altLang="zh-CN" sz="14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0" lang="en-US" altLang="zh-CN" sz="14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rPr>
              <a:t>MAINTK main</a:t>
            </a:r>
            <a:endParaRPr kumimoji="0" lang="en-US" altLang="zh-CN" sz="14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0" lang="en-US" altLang="zh-CN" sz="14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rPr>
              <a:t>LPARENT (</a:t>
            </a:r>
            <a:endParaRPr kumimoji="0" lang="en-US" altLang="zh-CN" sz="14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0" lang="en-US" altLang="zh-CN" sz="14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rPr>
              <a:t>RPARENT )</a:t>
            </a:r>
            <a:endParaRPr kumimoji="0" lang="en-US" altLang="zh-CN" sz="14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0" lang="en-US" altLang="zh-CN" sz="14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rPr>
              <a:t>LBRACE {</a:t>
            </a:r>
            <a:endParaRPr kumimoji="0" lang="en-US" altLang="zh-CN" sz="14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0" lang="en-US" altLang="zh-CN" sz="14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rPr>
              <a:t>INTTK int</a:t>
            </a:r>
            <a:endParaRPr kumimoji="0" lang="en-US" altLang="zh-CN" sz="14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0" lang="en-US" altLang="zh-CN" sz="14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rPr>
              <a:t>IDENFR c</a:t>
            </a:r>
            <a:endParaRPr kumimoji="0" lang="en-US" altLang="zh-CN" sz="14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0" lang="en-US" altLang="zh-CN" sz="1400" b="0" i="0" u="none" strike="noStrike" kern="0" cap="none" spc="0" normalizeH="0" baseline="0" noProof="0" dirty="0">
                <a:ln>
                  <a:noFill/>
                </a:ln>
                <a:solidFill>
                  <a:srgbClr val="C00000"/>
                </a:solidFill>
                <a:effectLst/>
                <a:uLnTx/>
                <a:uFillTx/>
                <a:latin typeface="Tahoma" panose="020B0604030504040204" pitchFamily="34" charset="0"/>
                <a:ea typeface="宋体" panose="02010600030101010101" pitchFamily="2" charset="-122"/>
              </a:rPr>
              <a:t>&lt;</a:t>
            </a:r>
            <a:r>
              <a:rPr kumimoji="0" lang="en-US" altLang="zh-CN" sz="1400" b="0" i="0" u="none" strike="noStrike" kern="0" cap="none" spc="0" normalizeH="0" baseline="0" noProof="0" dirty="0" err="1">
                <a:ln>
                  <a:noFill/>
                </a:ln>
                <a:solidFill>
                  <a:srgbClr val="C00000"/>
                </a:solidFill>
                <a:effectLst/>
                <a:uLnTx/>
                <a:uFillTx/>
                <a:latin typeface="Tahoma" panose="020B0604030504040204" pitchFamily="34" charset="0"/>
                <a:ea typeface="宋体" panose="02010600030101010101" pitchFamily="2" charset="-122"/>
              </a:rPr>
              <a:t>VarDef</a:t>
            </a:r>
            <a:r>
              <a:rPr kumimoji="0" lang="en-US" altLang="zh-CN" sz="1400" b="0" i="0" u="none" strike="noStrike" kern="0" cap="none" spc="0" normalizeH="0" baseline="0" noProof="0" dirty="0">
                <a:ln>
                  <a:noFill/>
                </a:ln>
                <a:solidFill>
                  <a:srgbClr val="C00000"/>
                </a:solidFill>
                <a:effectLst/>
                <a:uLnTx/>
                <a:uFillTx/>
                <a:latin typeface="Tahoma" panose="020B0604030504040204" pitchFamily="34" charset="0"/>
                <a:ea typeface="宋体" panose="02010600030101010101" pitchFamily="2" charset="-122"/>
              </a:rPr>
              <a:t>&gt;</a:t>
            </a:r>
            <a:endParaRPr kumimoji="0" lang="en-US" altLang="zh-CN" sz="1400" b="0" i="0" u="none" strike="noStrike" kern="0" cap="none" spc="0" normalizeH="0" baseline="0" noProof="0" dirty="0">
              <a:ln>
                <a:noFill/>
              </a:ln>
              <a:solidFill>
                <a:srgbClr val="C00000"/>
              </a:solidFill>
              <a:effectLst/>
              <a:uLnTx/>
              <a:uFillTx/>
              <a:latin typeface="Tahoma" panose="020B0604030504040204" pitchFamily="34" charset="0"/>
              <a:ea typeface="宋体" panose="02010600030101010101" pitchFamily="2" charset="-122"/>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0" lang="en-US" altLang="zh-CN" sz="14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rPr>
              <a:t>SEMICN ;</a:t>
            </a:r>
            <a:endParaRPr kumimoji="0" lang="en-US" altLang="zh-CN" sz="14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0" lang="en-US" altLang="zh-CN" sz="1400" b="0" i="0" u="none" strike="noStrike" kern="0" cap="none" spc="0" normalizeH="0" baseline="0" noProof="0" dirty="0">
                <a:ln>
                  <a:noFill/>
                </a:ln>
                <a:solidFill>
                  <a:srgbClr val="C00000"/>
                </a:solidFill>
                <a:effectLst/>
                <a:uLnTx/>
                <a:uFillTx/>
                <a:latin typeface="Tahoma" panose="020B0604030504040204" pitchFamily="34" charset="0"/>
                <a:ea typeface="宋体" panose="02010600030101010101" pitchFamily="2" charset="-122"/>
              </a:rPr>
              <a:t>&lt;</a:t>
            </a:r>
            <a:r>
              <a:rPr kumimoji="0" lang="en-US" altLang="zh-CN" sz="1400" b="0" i="0" u="none" strike="noStrike" kern="0" cap="none" spc="0" normalizeH="0" baseline="0" noProof="0" dirty="0" err="1">
                <a:ln>
                  <a:noFill/>
                </a:ln>
                <a:solidFill>
                  <a:srgbClr val="C00000"/>
                </a:solidFill>
                <a:effectLst/>
                <a:uLnTx/>
                <a:uFillTx/>
                <a:latin typeface="Tahoma" panose="020B0604030504040204" pitchFamily="34" charset="0"/>
                <a:ea typeface="宋体" panose="02010600030101010101" pitchFamily="2" charset="-122"/>
              </a:rPr>
              <a:t>VarDecl</a:t>
            </a:r>
            <a:r>
              <a:rPr kumimoji="0" lang="en-US" altLang="zh-CN" sz="1400" b="0" i="0" u="none" strike="noStrike" kern="0" cap="none" spc="0" normalizeH="0" baseline="0" noProof="0" dirty="0">
                <a:ln>
                  <a:noFill/>
                </a:ln>
                <a:solidFill>
                  <a:srgbClr val="C00000"/>
                </a:solidFill>
                <a:effectLst/>
                <a:uLnTx/>
                <a:uFillTx/>
                <a:latin typeface="Tahoma" panose="020B0604030504040204" pitchFamily="34" charset="0"/>
                <a:ea typeface="宋体" panose="02010600030101010101" pitchFamily="2" charset="-122"/>
              </a:rPr>
              <a:t>&gt;</a:t>
            </a:r>
            <a:endParaRPr kumimoji="0" lang="en-US" altLang="zh-CN" sz="1400" b="0" i="0" u="none" strike="noStrike" kern="0" cap="none" spc="0" normalizeH="0" baseline="0" noProof="0" dirty="0">
              <a:ln>
                <a:noFill/>
              </a:ln>
              <a:solidFill>
                <a:srgbClr val="C00000"/>
              </a:solidFill>
              <a:effectLst/>
              <a:uLnTx/>
              <a:uFillTx/>
              <a:latin typeface="Tahoma" panose="020B0604030504040204" pitchFamily="34" charset="0"/>
              <a:ea typeface="宋体" panose="02010600030101010101" pitchFamily="2" charset="-122"/>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lang="en-US" altLang="zh-CN" sz="1400" kern="0" dirty="0">
                <a:solidFill>
                  <a:srgbClr val="C00000"/>
                </a:solidFill>
              </a:rPr>
              <a:t> …</a:t>
            </a:r>
            <a:endParaRPr lang="zh-CN" altLang="en-US" dirty="0"/>
          </a:p>
        </p:txBody>
      </p:sp>
      <p:sp>
        <p:nvSpPr>
          <p:cNvPr id="8" name="Rectangle 4"/>
          <p:cNvSpPr>
            <a:spLocks noChangeArrowheads="1"/>
          </p:cNvSpPr>
          <p:nvPr/>
        </p:nvSpPr>
        <p:spPr bwMode="auto">
          <a:xfrm>
            <a:off x="1547664" y="3576503"/>
            <a:ext cx="1599797" cy="2408291"/>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95220" rIns="0" bIns="952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dirty="0">
                <a:ln>
                  <a:noFill/>
                </a:ln>
                <a:solidFill>
                  <a:schemeClr val="tx2"/>
                </a:solidFill>
                <a:effectLst/>
                <a:latin typeface="Arial Unicode MS"/>
                <a:ea typeface="Helvetica Neue"/>
              </a:rPr>
              <a:t>testfile.txt</a:t>
            </a:r>
            <a:endParaRPr kumimoji="0" lang="en-US" altLang="zh-CN" sz="1800" b="0" i="0" u="none" strike="noStrike" cap="none" normalizeH="0" baseline="0" dirty="0">
              <a:ln>
                <a:noFill/>
              </a:ln>
              <a:solidFill>
                <a:schemeClr val="tx2"/>
              </a:solidFill>
              <a:effectLst/>
              <a:latin typeface="Arial Unicode MS"/>
              <a:ea typeface="Helvetica Neue"/>
            </a:endParaRPr>
          </a:p>
          <a:p>
            <a:pPr marL="0" marR="0" lvl="0" indent="0" algn="l" defTabSz="914400" rtl="0" eaLnBrk="0" fontAlgn="base" latinLnBrk="0" hangingPunct="0">
              <a:lnSpc>
                <a:spcPct val="100000"/>
              </a:lnSpc>
              <a:spcBef>
                <a:spcPct val="0"/>
              </a:spcBef>
              <a:spcAft>
                <a:spcPct val="0"/>
              </a:spcAft>
              <a:buClrTx/>
              <a:buSzTx/>
              <a:buFontTx/>
              <a:buNone/>
            </a:pPr>
            <a:endParaRPr lang="en-US" altLang="zh-CN" dirty="0">
              <a:solidFill>
                <a:srgbClr val="333333"/>
              </a:solidFill>
              <a:latin typeface="Arial Unicode MS"/>
              <a:ea typeface="Helvetica Neue"/>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dirty="0">
                <a:ln>
                  <a:noFill/>
                </a:ln>
                <a:solidFill>
                  <a:srgbClr val="333333"/>
                </a:solidFill>
                <a:effectLst/>
                <a:latin typeface="Arial Unicode MS"/>
                <a:ea typeface="Helvetica Neue"/>
              </a:rPr>
              <a:t>int main(){</a:t>
            </a:r>
            <a:br>
              <a:rPr kumimoji="0" lang="zh-CN" altLang="zh-CN" sz="1800" b="0" i="0" u="none" strike="noStrike" cap="none" normalizeH="0" baseline="0" dirty="0">
                <a:ln>
                  <a:noFill/>
                </a:ln>
                <a:solidFill>
                  <a:srgbClr val="333333"/>
                </a:solidFill>
                <a:effectLst/>
                <a:latin typeface="Arial Unicode MS"/>
                <a:ea typeface="Helvetica Neue"/>
              </a:rPr>
            </a:br>
            <a:r>
              <a:rPr kumimoji="0" lang="zh-CN" altLang="zh-CN" sz="1800" b="0" i="0" u="none" strike="noStrike" cap="none" normalizeH="0" baseline="0" dirty="0">
                <a:ln>
                  <a:noFill/>
                </a:ln>
                <a:solidFill>
                  <a:srgbClr val="333333"/>
                </a:solidFill>
                <a:effectLst/>
                <a:latin typeface="Arial Unicode MS"/>
                <a:ea typeface="Helvetica Neue"/>
              </a:rPr>
              <a:t>   int c;</a:t>
            </a:r>
            <a:br>
              <a:rPr kumimoji="0" lang="zh-CN" altLang="zh-CN" sz="1800" b="0" i="0" u="none" strike="noStrike" cap="none" normalizeH="0" baseline="0" dirty="0">
                <a:ln>
                  <a:noFill/>
                </a:ln>
                <a:solidFill>
                  <a:srgbClr val="333333"/>
                </a:solidFill>
                <a:effectLst/>
                <a:latin typeface="Arial Unicode MS"/>
                <a:ea typeface="Helvetica Neue"/>
              </a:rPr>
            </a:br>
            <a:r>
              <a:rPr kumimoji="0" lang="zh-CN" altLang="zh-CN" sz="1800" b="0" i="0" u="none" strike="noStrike" cap="none" normalizeH="0" baseline="0" dirty="0">
                <a:ln>
                  <a:noFill/>
                </a:ln>
                <a:solidFill>
                  <a:srgbClr val="333333"/>
                </a:solidFill>
                <a:effectLst/>
                <a:latin typeface="Arial Unicode MS"/>
                <a:ea typeface="Helvetica Neue"/>
              </a:rPr>
              <a:t>   c= getint();</a:t>
            </a:r>
            <a:br>
              <a:rPr kumimoji="0" lang="zh-CN" altLang="zh-CN" sz="1800" b="0" i="0" u="none" strike="noStrike" cap="none" normalizeH="0" baseline="0" dirty="0">
                <a:ln>
                  <a:noFill/>
                </a:ln>
                <a:solidFill>
                  <a:srgbClr val="333333"/>
                </a:solidFill>
                <a:effectLst/>
                <a:latin typeface="Arial Unicode MS"/>
                <a:ea typeface="Helvetica Neue"/>
              </a:rPr>
            </a:br>
            <a:r>
              <a:rPr kumimoji="0" lang="zh-CN" altLang="zh-CN" sz="1800" b="0" i="0" u="none" strike="noStrike" cap="none" normalizeH="0" baseline="0" dirty="0">
                <a:ln>
                  <a:noFill/>
                </a:ln>
                <a:solidFill>
                  <a:srgbClr val="333333"/>
                </a:solidFill>
                <a:effectLst/>
                <a:latin typeface="Arial Unicode MS"/>
                <a:ea typeface="Helvetica Neue"/>
              </a:rPr>
              <a:t>   printf("%d",c);</a:t>
            </a:r>
            <a:br>
              <a:rPr kumimoji="0" lang="zh-CN" altLang="zh-CN" sz="1800" b="0" i="0" u="none" strike="noStrike" cap="none" normalizeH="0" baseline="0" dirty="0">
                <a:ln>
                  <a:noFill/>
                </a:ln>
                <a:solidFill>
                  <a:srgbClr val="333333"/>
                </a:solidFill>
                <a:effectLst/>
                <a:latin typeface="Arial Unicode MS"/>
                <a:ea typeface="Helvetica Neue"/>
              </a:rPr>
            </a:br>
            <a:r>
              <a:rPr kumimoji="0" lang="zh-CN" altLang="zh-CN" sz="1800" b="0" i="0" u="none" strike="noStrike" cap="none" normalizeH="0" baseline="0" dirty="0">
                <a:ln>
                  <a:noFill/>
                </a:ln>
                <a:solidFill>
                  <a:srgbClr val="333333"/>
                </a:solidFill>
                <a:effectLst/>
                <a:latin typeface="Arial Unicode MS"/>
                <a:ea typeface="Helvetica Neue"/>
              </a:rPr>
              <a:t>   return c;</a:t>
            </a:r>
            <a:br>
              <a:rPr kumimoji="0" lang="zh-CN" altLang="zh-CN" sz="1800" b="0" i="0" u="none" strike="noStrike" cap="none" normalizeH="0" baseline="0" dirty="0">
                <a:ln>
                  <a:noFill/>
                </a:ln>
                <a:solidFill>
                  <a:srgbClr val="333333"/>
                </a:solidFill>
                <a:effectLst/>
                <a:latin typeface="Arial Unicode MS"/>
                <a:ea typeface="Helvetica Neue"/>
              </a:rPr>
            </a:br>
            <a:r>
              <a:rPr kumimoji="0" lang="zh-CN" altLang="zh-CN" sz="1800" b="0" i="0" u="none" strike="noStrike" cap="none" normalizeH="0" baseline="0" dirty="0">
                <a:ln>
                  <a:noFill/>
                </a:ln>
                <a:solidFill>
                  <a:srgbClr val="333333"/>
                </a:solidFill>
                <a:effectLst/>
                <a:latin typeface="Arial Unicode MS"/>
                <a:ea typeface="Helvetica Neue"/>
              </a:rPr>
              <a:t>}</a:t>
            </a:r>
            <a:r>
              <a:rPr kumimoji="0" lang="zh-CN" altLang="zh-CN" sz="18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 name="Rectangle 5"/>
          <p:cNvSpPr>
            <a:spLocks noChangeArrowheads="1"/>
          </p:cNvSpPr>
          <p:nvPr/>
        </p:nvSpPr>
        <p:spPr bwMode="auto">
          <a:xfrm>
            <a:off x="0" y="9340"/>
            <a:ext cx="65" cy="438521"/>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95220" rIns="0" bIns="952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vert="horz" wrap="square" lIns="91440" tIns="45720" rIns="91440" bIns="45720" anchor="b" anchorCtr="0"/>
          <a:lstStyle/>
          <a:p>
            <a:r>
              <a:rPr lang="zh-CN" altLang="en-US" dirty="0"/>
              <a:t>语法分析</a:t>
            </a:r>
            <a:endParaRPr lang="zh-CN" altLang="en-US" dirty="0"/>
          </a:p>
        </p:txBody>
      </p:sp>
      <p:sp>
        <p:nvSpPr>
          <p:cNvPr id="3" name="内容占位符 2"/>
          <p:cNvSpPr>
            <a:spLocks noGrp="1"/>
          </p:cNvSpPr>
          <p:nvPr>
            <p:ph idx="1"/>
          </p:nvPr>
        </p:nvSpPr>
        <p:spPr>
          <a:xfrm>
            <a:off x="1161256" y="1916832"/>
            <a:ext cx="7772400" cy="1080120"/>
          </a:xfrm>
        </p:spPr>
        <p:txBody>
          <a:bodyPr vert="horz" wrap="square" lIns="91440" tIns="45720" rIns="91440" bIns="45720" numCol="1" anchor="t" anchorCtr="0" compatLnSpc="1"/>
          <a:lstStyle/>
          <a:p>
            <a:pPr>
              <a:defRPr/>
            </a:pPr>
            <a:r>
              <a:rPr lang="zh-CN" altLang="en-US" sz="2800" dirty="0"/>
              <a:t>有</a:t>
            </a:r>
            <a:r>
              <a:rPr lang="zh-CN" altLang="en-US" sz="2800" b="1" dirty="0"/>
              <a:t>非法单词</a:t>
            </a:r>
            <a:r>
              <a:rPr lang="zh-CN" altLang="en-US" sz="2800" dirty="0"/>
              <a:t>和</a:t>
            </a:r>
            <a:r>
              <a:rPr lang="zh-CN" altLang="en-US" sz="2800" b="1" dirty="0"/>
              <a:t>语法错误</a:t>
            </a:r>
            <a:r>
              <a:rPr lang="zh-CN" altLang="en-US" sz="2800" dirty="0"/>
              <a:t>时输出</a:t>
            </a:r>
            <a:r>
              <a:rPr lang="zh-CN" altLang="en-US" sz="2800" dirty="0">
                <a:sym typeface="+mn-ea"/>
              </a:rPr>
              <a:t>出错行号和</a:t>
            </a:r>
            <a:r>
              <a:rPr lang="zh-CN" altLang="en-US" sz="2800" dirty="0"/>
              <a:t>错误类别码至 </a:t>
            </a:r>
            <a:r>
              <a:rPr lang="en-US" altLang="zh-CN" sz="2800" dirty="0"/>
              <a:t>error.txt</a:t>
            </a:r>
            <a:endParaRPr lang="en-US" altLang="zh-CN" sz="2800" noProof="0" dirty="0">
              <a:ln>
                <a:noFill/>
              </a:ln>
              <a:effectLst/>
              <a:uLnTx/>
              <a:uFillTx/>
              <a:sym typeface="+mn-ea"/>
            </a:endParaRPr>
          </a:p>
        </p:txBody>
      </p:sp>
      <p:sp>
        <p:nvSpPr>
          <p:cNvPr id="4" name="文本框 3"/>
          <p:cNvSpPr txBox="1"/>
          <p:nvPr/>
        </p:nvSpPr>
        <p:spPr>
          <a:xfrm>
            <a:off x="4427984" y="3195599"/>
            <a:ext cx="3337520" cy="1477328"/>
          </a:xfrm>
          <a:prstGeom prst="rect">
            <a:avLst/>
          </a:prstGeom>
          <a:noFill/>
          <a:ln>
            <a:solidFill>
              <a:schemeClr val="accent2"/>
            </a:solidFill>
          </a:ln>
        </p:spPr>
        <p:txBody>
          <a:bodyPr wrap="square" rtlCol="0">
            <a:spAutoFit/>
          </a:bodyPr>
          <a:lstStyle/>
          <a:p>
            <a:r>
              <a:rPr lang="en-US" altLang="zh-CN" dirty="0"/>
              <a:t>error.txt</a:t>
            </a:r>
            <a:endParaRPr lang="en-US" altLang="zh-CN" dirty="0"/>
          </a:p>
          <a:p>
            <a:endParaRPr lang="en-US" altLang="zh-CN" dirty="0"/>
          </a:p>
          <a:p>
            <a:r>
              <a:rPr lang="en-US" altLang="zh-CN" dirty="0">
                <a:solidFill>
                  <a:srgbClr val="C00000"/>
                </a:solidFill>
              </a:rPr>
              <a:t>3 </a:t>
            </a:r>
            <a:r>
              <a:rPr lang="en-US" altLang="zh-CN" dirty="0" err="1">
                <a:solidFill>
                  <a:srgbClr val="C00000"/>
                </a:solidFill>
              </a:rPr>
              <a:t>i</a:t>
            </a:r>
            <a:endParaRPr lang="en-US" altLang="zh-CN" dirty="0">
              <a:solidFill>
                <a:srgbClr val="C00000"/>
              </a:solidFill>
            </a:endParaRPr>
          </a:p>
          <a:p>
            <a:r>
              <a:rPr lang="en-US" altLang="zh-CN" dirty="0">
                <a:solidFill>
                  <a:srgbClr val="C00000"/>
                </a:solidFill>
              </a:rPr>
              <a:t>4 a</a:t>
            </a:r>
            <a:endParaRPr lang="en-US" altLang="zh-CN" dirty="0">
              <a:solidFill>
                <a:srgbClr val="C00000"/>
              </a:solidFill>
            </a:endParaRPr>
          </a:p>
          <a:p>
            <a:endParaRPr lang="zh-CN" altLang="en-US" dirty="0"/>
          </a:p>
        </p:txBody>
      </p:sp>
      <p:sp>
        <p:nvSpPr>
          <p:cNvPr id="5" name="Rectangle 4"/>
          <p:cNvSpPr>
            <a:spLocks noChangeArrowheads="1"/>
          </p:cNvSpPr>
          <p:nvPr/>
        </p:nvSpPr>
        <p:spPr bwMode="auto">
          <a:xfrm>
            <a:off x="899592" y="2933678"/>
            <a:ext cx="3048912" cy="296228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95220" rIns="0" bIns="952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dirty="0">
                <a:ln>
                  <a:noFill/>
                </a:ln>
                <a:solidFill>
                  <a:schemeClr val="tx2"/>
                </a:solidFill>
                <a:effectLst/>
                <a:latin typeface="Arial Unicode MS"/>
                <a:ea typeface="Helvetica Neue"/>
              </a:rPr>
              <a:t>testfil</a:t>
            </a:r>
            <a:r>
              <a:rPr lang="en-US" altLang="zh-CN" dirty="0">
                <a:solidFill>
                  <a:schemeClr val="tx2"/>
                </a:solidFill>
                <a:latin typeface="Arial Unicode MS"/>
                <a:ea typeface="Helvetica Neue"/>
              </a:rPr>
              <a:t>e.txt</a:t>
            </a:r>
            <a:endParaRPr kumimoji="0" lang="en-US" altLang="zh-CN" sz="1800" b="0" i="0" u="none" strike="noStrike" cap="none" normalizeH="0" baseline="0" dirty="0">
              <a:ln>
                <a:noFill/>
              </a:ln>
              <a:solidFill>
                <a:schemeClr val="tx2"/>
              </a:solidFill>
              <a:effectLst/>
              <a:latin typeface="Arial Unicode MS"/>
              <a:ea typeface="Helvetica Neue"/>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zh-CN" sz="1800" b="0" i="0" u="none" strike="noStrike" cap="none" normalizeH="0" baseline="0" dirty="0">
              <a:ln>
                <a:noFill/>
              </a:ln>
              <a:solidFill>
                <a:srgbClr val="333333"/>
              </a:solidFill>
              <a:effectLst/>
              <a:latin typeface="Arial Unicode MS"/>
              <a:ea typeface="Helvetica Neue"/>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dirty="0">
                <a:ln>
                  <a:noFill/>
                </a:ln>
                <a:solidFill>
                  <a:srgbClr val="333333"/>
                </a:solidFill>
                <a:effectLst/>
                <a:latin typeface="Arial Unicode MS"/>
                <a:ea typeface="Helvetica Neue"/>
              </a:rPr>
              <a:t>int main(){</a:t>
            </a:r>
            <a:br>
              <a:rPr kumimoji="0" lang="zh-CN" altLang="zh-CN" sz="1800" b="0" i="0" u="none" strike="noStrike" cap="none" normalizeH="0" baseline="0" dirty="0">
                <a:ln>
                  <a:noFill/>
                </a:ln>
                <a:solidFill>
                  <a:srgbClr val="333333"/>
                </a:solidFill>
                <a:effectLst/>
                <a:latin typeface="Arial Unicode MS"/>
                <a:ea typeface="Helvetica Neue"/>
              </a:rPr>
            </a:br>
            <a:r>
              <a:rPr kumimoji="0" lang="zh-CN" altLang="zh-CN" sz="1800" b="0" i="0" u="none" strike="noStrike" cap="none" normalizeH="0" baseline="0" dirty="0">
                <a:ln>
                  <a:noFill/>
                </a:ln>
                <a:solidFill>
                  <a:srgbClr val="333333"/>
                </a:solidFill>
                <a:effectLst/>
                <a:latin typeface="Arial Unicode MS"/>
                <a:ea typeface="Helvetica Neue"/>
              </a:rPr>
              <a:t>   int c;</a:t>
            </a:r>
            <a:br>
              <a:rPr kumimoji="0" lang="zh-CN" altLang="zh-CN" sz="1800" b="0" i="0" u="none" strike="noStrike" cap="none" normalizeH="0" baseline="0" dirty="0">
                <a:ln>
                  <a:noFill/>
                </a:ln>
                <a:solidFill>
                  <a:srgbClr val="333333"/>
                </a:solidFill>
                <a:effectLst/>
                <a:latin typeface="Arial Unicode MS"/>
                <a:ea typeface="Helvetica Neue"/>
              </a:rPr>
            </a:br>
            <a:r>
              <a:rPr kumimoji="0" lang="zh-CN" altLang="zh-CN" sz="1800" b="0" i="0" u="none" strike="noStrike" cap="none" normalizeH="0" baseline="0" dirty="0">
                <a:ln>
                  <a:noFill/>
                </a:ln>
                <a:solidFill>
                  <a:srgbClr val="333333"/>
                </a:solidFill>
                <a:effectLst/>
                <a:latin typeface="Arial Unicode MS"/>
                <a:ea typeface="Helvetica Neue"/>
              </a:rPr>
              <a:t>   c = getint()</a:t>
            </a:r>
            <a:br>
              <a:rPr kumimoji="0" lang="zh-CN" altLang="zh-CN" sz="1800" b="0" i="0" u="none" strike="noStrike" cap="none" normalizeH="0" baseline="0" dirty="0">
                <a:ln>
                  <a:noFill/>
                </a:ln>
                <a:solidFill>
                  <a:srgbClr val="333333"/>
                </a:solidFill>
                <a:effectLst/>
                <a:latin typeface="Arial Unicode MS"/>
                <a:ea typeface="Helvetica Neue"/>
              </a:rPr>
            </a:br>
            <a:r>
              <a:rPr kumimoji="0" lang="zh-CN" altLang="zh-CN" sz="1800" b="0" i="0" u="none" strike="noStrike" cap="none" normalizeH="0" baseline="0" dirty="0">
                <a:ln>
                  <a:noFill/>
                </a:ln>
                <a:solidFill>
                  <a:srgbClr val="333333"/>
                </a:solidFill>
                <a:effectLst/>
                <a:latin typeface="Arial Unicode MS"/>
                <a:ea typeface="Helvetica Neue"/>
              </a:rPr>
              <a:t>   if(1 &amp; 2){</a:t>
            </a:r>
            <a:br>
              <a:rPr kumimoji="0" lang="zh-CN" altLang="zh-CN" sz="1800" b="0" i="0" u="none" strike="noStrike" cap="none" normalizeH="0" baseline="0" dirty="0">
                <a:ln>
                  <a:noFill/>
                </a:ln>
                <a:solidFill>
                  <a:srgbClr val="333333"/>
                </a:solidFill>
                <a:effectLst/>
                <a:latin typeface="Arial Unicode MS"/>
                <a:ea typeface="Helvetica Neue"/>
              </a:rPr>
            </a:br>
            <a:r>
              <a:rPr kumimoji="0" lang="zh-CN" altLang="zh-CN" sz="1800" b="0" i="0" u="none" strike="noStrike" cap="none" normalizeH="0" baseline="0" dirty="0">
                <a:ln>
                  <a:noFill/>
                </a:ln>
                <a:solidFill>
                  <a:srgbClr val="333333"/>
                </a:solidFill>
                <a:effectLst/>
                <a:latin typeface="Arial Unicode MS"/>
                <a:ea typeface="Helvetica Neue"/>
              </a:rPr>
              <a:t>       printf("output is %d\n", c);</a:t>
            </a:r>
            <a:br>
              <a:rPr kumimoji="0" lang="zh-CN" altLang="zh-CN" sz="1800" b="0" i="0" u="none" strike="noStrike" cap="none" normalizeH="0" baseline="0" dirty="0">
                <a:ln>
                  <a:noFill/>
                </a:ln>
                <a:solidFill>
                  <a:srgbClr val="333333"/>
                </a:solidFill>
                <a:effectLst/>
                <a:latin typeface="Arial Unicode MS"/>
                <a:ea typeface="Helvetica Neue"/>
              </a:rPr>
            </a:br>
            <a:r>
              <a:rPr kumimoji="0" lang="zh-CN" altLang="zh-CN" sz="1800" b="0" i="0" u="none" strike="noStrike" cap="none" normalizeH="0" baseline="0" dirty="0">
                <a:ln>
                  <a:noFill/>
                </a:ln>
                <a:solidFill>
                  <a:srgbClr val="333333"/>
                </a:solidFill>
                <a:effectLst/>
                <a:latin typeface="Arial Unicode MS"/>
                <a:ea typeface="Helvetica Neue"/>
              </a:rPr>
              <a:t>   }</a:t>
            </a:r>
            <a:br>
              <a:rPr kumimoji="0" lang="zh-CN" altLang="zh-CN" sz="1800" b="0" i="0" u="none" strike="noStrike" cap="none" normalizeH="0" baseline="0" dirty="0">
                <a:ln>
                  <a:noFill/>
                </a:ln>
                <a:solidFill>
                  <a:srgbClr val="333333"/>
                </a:solidFill>
                <a:effectLst/>
                <a:latin typeface="Arial Unicode MS"/>
                <a:ea typeface="Helvetica Neue"/>
              </a:rPr>
            </a:br>
            <a:r>
              <a:rPr kumimoji="0" lang="zh-CN" altLang="zh-CN" sz="1800" b="0" i="0" u="none" strike="noStrike" cap="none" normalizeH="0" baseline="0" dirty="0">
                <a:ln>
                  <a:noFill/>
                </a:ln>
                <a:solidFill>
                  <a:srgbClr val="333333"/>
                </a:solidFill>
                <a:effectLst/>
                <a:latin typeface="Arial Unicode MS"/>
                <a:ea typeface="Helvetica Neue"/>
              </a:rPr>
              <a:t>   return 0;</a:t>
            </a:r>
            <a:br>
              <a:rPr kumimoji="0" lang="zh-CN" altLang="zh-CN" sz="1800" b="0" i="0" u="none" strike="noStrike" cap="none" normalizeH="0" baseline="0" dirty="0">
                <a:ln>
                  <a:noFill/>
                </a:ln>
                <a:solidFill>
                  <a:srgbClr val="333333"/>
                </a:solidFill>
                <a:effectLst/>
                <a:latin typeface="Arial Unicode MS"/>
                <a:ea typeface="Helvetica Neue"/>
              </a:rPr>
            </a:br>
            <a:r>
              <a:rPr kumimoji="0" lang="zh-CN" altLang="zh-CN" sz="1800" b="0" i="0" u="none" strike="noStrike" cap="none" normalizeH="0" baseline="0" dirty="0">
                <a:ln>
                  <a:noFill/>
                </a:ln>
                <a:solidFill>
                  <a:srgbClr val="333333"/>
                </a:solidFill>
                <a:effectLst/>
                <a:latin typeface="Arial Unicode MS"/>
                <a:ea typeface="Helvetica Neue"/>
              </a:rPr>
              <a:t>}</a:t>
            </a:r>
            <a:r>
              <a:rPr kumimoji="0" lang="zh-CN" altLang="zh-CN" sz="18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9339"/>
            <a:ext cx="65" cy="438521"/>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95220" rIns="0" bIns="952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vert="horz" wrap="square" lIns="91440" tIns="45720" rIns="91440" bIns="45720" anchor="b" anchorCtr="0"/>
          <a:lstStyle/>
          <a:p>
            <a:r>
              <a:rPr lang="zh-CN" altLang="en-US" dirty="0"/>
              <a:t>语义分析</a:t>
            </a:r>
            <a:endParaRPr lang="zh-CN" altLang="en-US" dirty="0"/>
          </a:p>
        </p:txBody>
      </p:sp>
      <p:sp>
        <p:nvSpPr>
          <p:cNvPr id="31747" name="内容占位符 2"/>
          <p:cNvSpPr>
            <a:spLocks noGrp="1"/>
          </p:cNvSpPr>
          <p:nvPr>
            <p:ph idx="1"/>
          </p:nvPr>
        </p:nvSpPr>
        <p:spPr>
          <a:xfrm>
            <a:off x="71469" y="1929373"/>
            <a:ext cx="9001061" cy="1499628"/>
          </a:xfrm>
        </p:spPr>
        <p:txBody>
          <a:bodyPr vert="horz" wrap="square" lIns="91440" tIns="45720" rIns="91440" bIns="45720" anchor="t" anchorCtr="0"/>
          <a:lstStyle/>
          <a:p>
            <a:r>
              <a:rPr lang="zh-CN" altLang="en-US" sz="2800" dirty="0"/>
              <a:t>输入的被编译源文件统一命名为 testfile.txt；</a:t>
            </a:r>
            <a:endParaRPr lang="zh-CN" altLang="en-US" sz="2800" dirty="0"/>
          </a:p>
          <a:p>
            <a:pPr algn="l"/>
            <a:r>
              <a:rPr lang="zh-CN" altLang="en-US" sz="2800" dirty="0">
                <a:sym typeface="+mn-ea"/>
              </a:rPr>
              <a:t>对正确的源程序，输出编译完成后的</a:t>
            </a:r>
            <a:r>
              <a:rPr lang="zh-CN" altLang="en-US" sz="2800" b="1" dirty="0">
                <a:sym typeface="+mn-ea"/>
              </a:rPr>
              <a:t>符号表主要信息至</a:t>
            </a:r>
            <a:r>
              <a:rPr lang="en-US" altLang="zh-CN" sz="2800" dirty="0">
                <a:sym typeface="+mn-ea"/>
              </a:rPr>
              <a:t>symbol.txt</a:t>
            </a:r>
            <a:r>
              <a:rPr lang="zh-CN" altLang="en-US" sz="2800" dirty="0">
                <a:sym typeface="+mn-ea"/>
              </a:rPr>
              <a:t> </a:t>
            </a:r>
            <a:r>
              <a:rPr lang="en-US" altLang="zh-CN" sz="2800" dirty="0">
                <a:sym typeface="+mn-ea"/>
              </a:rPr>
              <a:t>  </a:t>
            </a:r>
            <a:endParaRPr lang="zh-CN" altLang="en-US" sz="2800" dirty="0"/>
          </a:p>
          <a:p>
            <a:pPr marL="914400" lvl="2" indent="0">
              <a:buNone/>
            </a:pPr>
            <a:br>
              <a:rPr lang="zh-CN" altLang="en-US" sz="2100" dirty="0"/>
            </a:br>
            <a:endParaRPr lang="zh-CN" altLang="en-US" sz="2100" dirty="0"/>
          </a:p>
        </p:txBody>
      </p:sp>
      <p:sp>
        <p:nvSpPr>
          <p:cNvPr id="4" name="文本框 3"/>
          <p:cNvSpPr txBox="1"/>
          <p:nvPr/>
        </p:nvSpPr>
        <p:spPr>
          <a:xfrm>
            <a:off x="7006678" y="3807176"/>
            <a:ext cx="1928750" cy="2585323"/>
          </a:xfrm>
          <a:prstGeom prst="rect">
            <a:avLst/>
          </a:prstGeom>
          <a:noFill/>
          <a:ln>
            <a:solidFill>
              <a:schemeClr val="accent2"/>
            </a:solidFill>
          </a:ln>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dirty="0">
                <a:ln>
                  <a:noFill/>
                </a:ln>
                <a:solidFill>
                  <a:schemeClr val="tx2"/>
                </a:solidFill>
                <a:effectLst/>
                <a:latin typeface="Arial Unicode MS"/>
                <a:ea typeface="Helvetica Neue"/>
              </a:rPr>
              <a:t>symbol.txt</a:t>
            </a:r>
            <a:endParaRPr kumimoji="0" lang="en-US" altLang="zh-CN" sz="1800" b="0" i="0" u="none" strike="noStrike" cap="none" normalizeH="0" baseline="0" dirty="0">
              <a:ln>
                <a:noFill/>
              </a:ln>
              <a:solidFill>
                <a:schemeClr val="tx2"/>
              </a:solidFill>
              <a:effectLst/>
              <a:latin typeface="Arial Unicode MS"/>
              <a:ea typeface="Helvetica Neue"/>
            </a:endParaRPr>
          </a:p>
          <a:p>
            <a:pPr marL="0" marR="0" lvl="0" indent="0" algn="l" defTabSz="914400" rtl="0" eaLnBrk="0" fontAlgn="base" latinLnBrk="0" hangingPunct="0">
              <a:lnSpc>
                <a:spcPct val="100000"/>
              </a:lnSpc>
              <a:spcBef>
                <a:spcPct val="0"/>
              </a:spcBef>
              <a:spcAft>
                <a:spcPct val="0"/>
              </a:spcAft>
              <a:buClrTx/>
              <a:buSzTx/>
              <a:buFontTx/>
              <a:buNone/>
            </a:pPr>
            <a:endParaRPr lang="en-US" altLang="zh-CN" dirty="0">
              <a:solidFill>
                <a:srgbClr val="C00000"/>
              </a:solidFill>
              <a:latin typeface="Arial Unicode MS"/>
              <a:ea typeface="Helvetica Neue"/>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dirty="0">
                <a:ln>
                  <a:noFill/>
                </a:ln>
                <a:solidFill>
                  <a:srgbClr val="C00000"/>
                </a:solidFill>
                <a:effectLst/>
                <a:latin typeface="Arial Unicode MS"/>
                <a:ea typeface="Helvetica Neue"/>
              </a:rPr>
              <a:t>1 year ConstInt</a:t>
            </a:r>
            <a:br>
              <a:rPr kumimoji="0" lang="zh-CN" altLang="zh-CN" sz="1800" b="0" i="0" u="none" strike="noStrike" cap="none" normalizeH="0" baseline="0" dirty="0">
                <a:ln>
                  <a:noFill/>
                </a:ln>
                <a:solidFill>
                  <a:srgbClr val="C00000"/>
                </a:solidFill>
                <a:effectLst/>
                <a:latin typeface="Arial Unicode MS"/>
                <a:ea typeface="Helvetica Neue"/>
              </a:rPr>
            </a:br>
            <a:r>
              <a:rPr kumimoji="0" lang="zh-CN" altLang="zh-CN" sz="1800" b="0" i="0" u="none" strike="noStrike" cap="none" normalizeH="0" baseline="0" dirty="0">
                <a:ln>
                  <a:noFill/>
                </a:ln>
                <a:solidFill>
                  <a:srgbClr val="C00000"/>
                </a:solidFill>
                <a:effectLst/>
                <a:latin typeface="Arial Unicode MS"/>
                <a:ea typeface="Helvetica Neue"/>
              </a:rPr>
              <a:t>1 month ConstInt</a:t>
            </a:r>
            <a:br>
              <a:rPr kumimoji="0" lang="zh-CN" altLang="zh-CN" sz="1800" b="0" i="0" u="none" strike="noStrike" cap="none" normalizeH="0" baseline="0" dirty="0">
                <a:ln>
                  <a:noFill/>
                </a:ln>
                <a:solidFill>
                  <a:srgbClr val="C00000"/>
                </a:solidFill>
                <a:effectLst/>
                <a:latin typeface="Arial Unicode MS"/>
                <a:ea typeface="Helvetica Neue"/>
              </a:rPr>
            </a:br>
            <a:r>
              <a:rPr kumimoji="0" lang="zh-CN" altLang="zh-CN" sz="1800" b="0" i="0" u="none" strike="noStrike" cap="none" normalizeH="0" baseline="0" dirty="0">
                <a:ln>
                  <a:noFill/>
                </a:ln>
                <a:solidFill>
                  <a:srgbClr val="C00000"/>
                </a:solidFill>
                <a:effectLst/>
                <a:latin typeface="Arial Unicode MS"/>
                <a:ea typeface="Helvetica Neue"/>
              </a:rPr>
              <a:t>1 day Int</a:t>
            </a:r>
            <a:br>
              <a:rPr kumimoji="0" lang="zh-CN" altLang="zh-CN" sz="1800" b="0" i="0" u="none" strike="noStrike" cap="none" normalizeH="0" baseline="0" dirty="0">
                <a:ln>
                  <a:noFill/>
                </a:ln>
                <a:solidFill>
                  <a:srgbClr val="C00000"/>
                </a:solidFill>
                <a:effectLst/>
                <a:latin typeface="Arial Unicode MS"/>
                <a:ea typeface="Helvetica Neue"/>
              </a:rPr>
            </a:br>
            <a:r>
              <a:rPr kumimoji="0" lang="zh-CN" altLang="zh-CN" sz="1800" b="0" i="0" u="none" strike="noStrike" cap="none" normalizeH="0" baseline="0" dirty="0">
                <a:ln>
                  <a:noFill/>
                </a:ln>
                <a:solidFill>
                  <a:srgbClr val="C00000"/>
                </a:solidFill>
                <a:effectLst/>
                <a:latin typeface="Arial Unicode MS"/>
                <a:ea typeface="Helvetica Neue"/>
              </a:rPr>
              <a:t>1 getDay IntFunc</a:t>
            </a:r>
            <a:br>
              <a:rPr kumimoji="0" lang="zh-CN" altLang="zh-CN" sz="1800" b="0" i="0" u="none" strike="noStrike" cap="none" normalizeH="0" baseline="0" dirty="0">
                <a:ln>
                  <a:noFill/>
                </a:ln>
                <a:solidFill>
                  <a:srgbClr val="C00000"/>
                </a:solidFill>
                <a:effectLst/>
                <a:latin typeface="Arial Unicode MS"/>
                <a:ea typeface="Helvetica Neue"/>
              </a:rPr>
            </a:br>
            <a:r>
              <a:rPr kumimoji="0" lang="zh-CN" altLang="zh-CN" sz="1800" b="0" i="0" u="none" strike="noStrike" cap="none" normalizeH="0" baseline="0" dirty="0">
                <a:ln>
                  <a:noFill/>
                </a:ln>
                <a:solidFill>
                  <a:srgbClr val="C00000"/>
                </a:solidFill>
                <a:effectLst/>
                <a:latin typeface="Arial Unicode MS"/>
                <a:ea typeface="Helvetica Neue"/>
              </a:rPr>
              <a:t>1 strlen IntFunc</a:t>
            </a:r>
            <a:br>
              <a:rPr kumimoji="0" lang="zh-CN" altLang="zh-CN" sz="1800" b="0" i="0" u="none" strike="noStrike" cap="none" normalizeH="0" baseline="0" dirty="0">
                <a:ln>
                  <a:noFill/>
                </a:ln>
                <a:solidFill>
                  <a:srgbClr val="C00000"/>
                </a:solidFill>
                <a:effectLst/>
                <a:latin typeface="Arial Unicode MS"/>
                <a:ea typeface="Helvetica Neue"/>
              </a:rPr>
            </a:br>
            <a:r>
              <a:rPr kumimoji="0" lang="zh-CN" altLang="zh-CN" sz="1800" b="0" i="0" u="none" strike="noStrike" cap="none" normalizeH="0" baseline="0" dirty="0">
                <a:ln>
                  <a:noFill/>
                </a:ln>
                <a:solidFill>
                  <a:srgbClr val="C00000"/>
                </a:solidFill>
                <a:effectLst/>
                <a:latin typeface="Arial Unicode MS"/>
                <a:ea typeface="Helvetica Neue"/>
              </a:rPr>
              <a:t>2 day StaticInt</a:t>
            </a:r>
            <a:br>
              <a:rPr kumimoji="0" lang="zh-CN" altLang="zh-CN" sz="1800" b="0" i="0" u="none" strike="noStrike" cap="none" normalizeH="0" baseline="0" dirty="0">
                <a:ln>
                  <a:noFill/>
                </a:ln>
                <a:solidFill>
                  <a:srgbClr val="C00000"/>
                </a:solidFill>
                <a:effectLst/>
                <a:latin typeface="Arial Unicode MS"/>
                <a:ea typeface="Helvetica Neue"/>
              </a:rPr>
            </a:br>
            <a:r>
              <a:rPr kumimoji="0" lang="zh-CN" altLang="zh-CN" sz="1800" b="0" i="0" u="none" strike="noStrike" cap="none" normalizeH="0" baseline="0" dirty="0">
                <a:ln>
                  <a:noFill/>
                </a:ln>
                <a:solidFill>
                  <a:srgbClr val="C00000"/>
                </a:solidFill>
                <a:effectLst/>
                <a:latin typeface="Arial Unicode MS"/>
                <a:ea typeface="Helvetica Neue"/>
              </a:rPr>
              <a:t>5 length Int</a:t>
            </a:r>
            <a:r>
              <a:rPr kumimoji="0" lang="zh-CN" altLang="zh-CN" sz="1800" b="0" i="0" u="none" strike="noStrike" cap="none" normalizeH="0" baseline="0" dirty="0">
                <a:ln>
                  <a:noFill/>
                </a:ln>
                <a:solidFill>
                  <a:srgbClr val="C00000"/>
                </a:solidFill>
                <a:effectLst/>
              </a:rPr>
              <a:t> </a:t>
            </a:r>
            <a:endParaRPr kumimoji="0" lang="zh-CN" altLang="zh-CN" sz="1800" b="0" i="0" u="none" strike="noStrike" cap="none" normalizeH="0" baseline="0" dirty="0">
              <a:ln>
                <a:noFill/>
              </a:ln>
              <a:solidFill>
                <a:srgbClr val="C00000"/>
              </a:solidFill>
              <a:effectLst/>
              <a:latin typeface="Arial" panose="020B0604020202020204" pitchFamily="34" charset="0"/>
            </a:endParaRPr>
          </a:p>
        </p:txBody>
      </p:sp>
      <p:sp>
        <p:nvSpPr>
          <p:cNvPr id="2" name="Rectangle 1"/>
          <p:cNvSpPr>
            <a:spLocks noChangeArrowheads="1"/>
          </p:cNvSpPr>
          <p:nvPr/>
        </p:nvSpPr>
        <p:spPr bwMode="auto">
          <a:xfrm>
            <a:off x="317088" y="3495583"/>
            <a:ext cx="2614498" cy="3208510"/>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95220" rIns="0" bIns="952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400" b="0" i="0" u="none" strike="noStrike" cap="none" normalizeH="0" baseline="0" dirty="0">
                <a:ln>
                  <a:noFill/>
                </a:ln>
                <a:solidFill>
                  <a:schemeClr val="tx2"/>
                </a:solidFill>
                <a:effectLst/>
                <a:latin typeface="Arial Unicode MS"/>
                <a:ea typeface="Helvetica Neue"/>
              </a:rPr>
              <a:t>testfile.txt</a:t>
            </a:r>
            <a:endParaRPr kumimoji="0" lang="en-US" altLang="zh-CN" sz="1400" b="0" i="0" u="none" strike="noStrike" cap="none" normalizeH="0" baseline="0" dirty="0">
              <a:ln>
                <a:noFill/>
              </a:ln>
              <a:solidFill>
                <a:schemeClr val="tx2"/>
              </a:solidFill>
              <a:effectLst/>
              <a:latin typeface="Arial Unicode MS"/>
              <a:ea typeface="Helvetica Neue"/>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zh-CN" sz="1400" b="0" i="0" u="none" strike="noStrike" cap="none" normalizeH="0" baseline="0" dirty="0">
              <a:ln>
                <a:noFill/>
              </a:ln>
              <a:effectLst/>
              <a:latin typeface="Arial Unicode MS"/>
              <a:ea typeface="Helvetica Neue"/>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dirty="0">
                <a:ln>
                  <a:noFill/>
                </a:ln>
                <a:effectLst/>
                <a:latin typeface="Arial Unicode MS"/>
                <a:ea typeface="Helvetica Neue"/>
              </a:rPr>
              <a:t>const int year = 2025, month = 9;</a:t>
            </a:r>
            <a:br>
              <a:rPr kumimoji="0" lang="zh-CN" altLang="zh-CN" sz="1400" b="0" i="0" u="none" strike="noStrike" cap="none" normalizeH="0" baseline="0" dirty="0">
                <a:ln>
                  <a:noFill/>
                </a:ln>
                <a:effectLst/>
                <a:latin typeface="Arial Unicode MS"/>
                <a:ea typeface="Helvetica Neue"/>
              </a:rPr>
            </a:br>
            <a:r>
              <a:rPr kumimoji="0" lang="zh-CN" altLang="zh-CN" sz="1400" b="0" i="0" u="none" strike="noStrike" cap="none" normalizeH="0" baseline="0" dirty="0">
                <a:ln>
                  <a:noFill/>
                </a:ln>
                <a:effectLst/>
                <a:latin typeface="Arial Unicode MS"/>
                <a:ea typeface="Helvetica Neue"/>
              </a:rPr>
              <a:t>int day;</a:t>
            </a:r>
            <a:br>
              <a:rPr kumimoji="0" lang="zh-CN" altLang="zh-CN" sz="1400" b="0" i="0" u="none" strike="noStrike" cap="none" normalizeH="0" baseline="0" dirty="0">
                <a:ln>
                  <a:noFill/>
                </a:ln>
                <a:effectLst/>
                <a:latin typeface="Arial Unicode MS"/>
                <a:ea typeface="Helvetica Neue"/>
              </a:rPr>
            </a:br>
            <a:br>
              <a:rPr kumimoji="0" lang="zh-CN" altLang="zh-CN" sz="1400" b="0" i="0" u="none" strike="noStrike" cap="none" normalizeH="0" baseline="0" dirty="0">
                <a:ln>
                  <a:noFill/>
                </a:ln>
                <a:effectLst/>
                <a:latin typeface="Arial Unicode MS"/>
                <a:ea typeface="Helvetica Neue"/>
              </a:rPr>
            </a:br>
            <a:r>
              <a:rPr kumimoji="0" lang="zh-CN" altLang="zh-CN" sz="1400" b="0" i="0" u="none" strike="noStrike" cap="none" normalizeH="0" baseline="0" dirty="0">
                <a:ln>
                  <a:noFill/>
                </a:ln>
                <a:effectLst/>
                <a:latin typeface="Arial Unicode MS"/>
                <a:ea typeface="Helvetica Neue"/>
              </a:rPr>
              <a:t>int getDay(){</a:t>
            </a:r>
            <a:br>
              <a:rPr kumimoji="0" lang="zh-CN" altLang="zh-CN" sz="1400" b="0" i="0" u="none" strike="noStrike" cap="none" normalizeH="0" baseline="0" dirty="0">
                <a:ln>
                  <a:noFill/>
                </a:ln>
                <a:effectLst/>
                <a:latin typeface="Arial Unicode MS"/>
                <a:ea typeface="Helvetica Neue"/>
              </a:rPr>
            </a:br>
            <a:r>
              <a:rPr kumimoji="0" lang="zh-CN" altLang="zh-CN" sz="1400" b="0" i="0" u="none" strike="noStrike" cap="none" normalizeH="0" baseline="0" dirty="0">
                <a:ln>
                  <a:noFill/>
                </a:ln>
                <a:effectLst/>
                <a:latin typeface="Arial Unicode MS"/>
                <a:ea typeface="Helvetica Neue"/>
              </a:rPr>
              <a:t>   static int day;</a:t>
            </a:r>
            <a:br>
              <a:rPr kumimoji="0" lang="zh-CN" altLang="zh-CN" sz="1400" b="0" i="0" u="none" strike="noStrike" cap="none" normalizeH="0" baseline="0" dirty="0">
                <a:ln>
                  <a:noFill/>
                </a:ln>
                <a:effectLst/>
                <a:latin typeface="Arial Unicode MS"/>
                <a:ea typeface="Helvetica Neue"/>
              </a:rPr>
            </a:br>
            <a:r>
              <a:rPr kumimoji="0" lang="zh-CN" altLang="zh-CN" sz="1400" b="0" i="0" u="none" strike="noStrike" cap="none" normalizeH="0" baseline="0" dirty="0">
                <a:ln>
                  <a:noFill/>
                </a:ln>
                <a:effectLst/>
                <a:latin typeface="Arial Unicode MS"/>
                <a:ea typeface="Helvetica Neue"/>
              </a:rPr>
              <a:t>   day = getint();</a:t>
            </a:r>
            <a:br>
              <a:rPr kumimoji="0" lang="zh-CN" altLang="zh-CN" sz="1400" b="0" i="0" u="none" strike="noStrike" cap="none" normalizeH="0" baseline="0" dirty="0">
                <a:ln>
                  <a:noFill/>
                </a:ln>
                <a:effectLst/>
                <a:latin typeface="Arial Unicode MS"/>
                <a:ea typeface="Helvetica Neue"/>
              </a:rPr>
            </a:br>
            <a:r>
              <a:rPr kumimoji="0" lang="zh-CN" altLang="zh-CN" sz="1400" b="0" i="0" u="none" strike="noStrike" cap="none" normalizeH="0" baseline="0" dirty="0">
                <a:ln>
                  <a:noFill/>
                </a:ln>
                <a:effectLst/>
                <a:latin typeface="Arial Unicode MS"/>
                <a:ea typeface="Helvetica Neue"/>
              </a:rPr>
              <a:t>   return day;</a:t>
            </a:r>
            <a:br>
              <a:rPr kumimoji="0" lang="zh-CN" altLang="zh-CN" sz="1400" b="0" i="0" u="none" strike="noStrike" cap="none" normalizeH="0" baseline="0" dirty="0">
                <a:ln>
                  <a:noFill/>
                </a:ln>
                <a:effectLst/>
                <a:latin typeface="Arial Unicode MS"/>
                <a:ea typeface="Helvetica Neue"/>
              </a:rPr>
            </a:br>
            <a:r>
              <a:rPr kumimoji="0" lang="zh-CN" altLang="zh-CN" sz="1400" b="0" i="0" u="none" strike="noStrike" cap="none" normalizeH="0" baseline="0" dirty="0">
                <a:ln>
                  <a:noFill/>
                </a:ln>
                <a:effectLst/>
                <a:latin typeface="Arial Unicode MS"/>
                <a:ea typeface="Helvetica Neue"/>
              </a:rPr>
              <a:t>}</a:t>
            </a:r>
            <a:br>
              <a:rPr kumimoji="0" lang="zh-CN" altLang="zh-CN" sz="1400" b="0" i="0" u="none" strike="noStrike" cap="none" normalizeH="0" baseline="0" dirty="0">
                <a:ln>
                  <a:noFill/>
                </a:ln>
                <a:effectLst/>
                <a:latin typeface="Arial Unicode MS"/>
                <a:ea typeface="Helvetica Neue"/>
              </a:rPr>
            </a:br>
            <a:br>
              <a:rPr kumimoji="0" lang="zh-CN" altLang="zh-CN" sz="1400" b="0" i="0" u="none" strike="noStrike" cap="none" normalizeH="0" baseline="0" dirty="0">
                <a:ln>
                  <a:noFill/>
                </a:ln>
                <a:effectLst/>
                <a:latin typeface="Arial Unicode MS"/>
                <a:ea typeface="Helvetica Neue"/>
              </a:rPr>
            </a:br>
            <a:r>
              <a:rPr kumimoji="0" lang="zh-CN" altLang="zh-CN" sz="1400" b="0" i="0" u="none" strike="noStrike" cap="none" normalizeH="0" baseline="0" dirty="0">
                <a:ln>
                  <a:noFill/>
                </a:ln>
                <a:effectLst/>
                <a:latin typeface="Arial Unicode MS"/>
                <a:ea typeface="Helvetica Neue"/>
              </a:rPr>
              <a:t>int strlen(){</a:t>
            </a:r>
            <a:br>
              <a:rPr kumimoji="0" lang="zh-CN" altLang="zh-CN" sz="1400" b="0" i="0" u="none" strike="noStrike" cap="none" normalizeH="0" baseline="0" dirty="0">
                <a:ln>
                  <a:noFill/>
                </a:ln>
                <a:effectLst/>
                <a:latin typeface="Arial Unicode MS"/>
                <a:ea typeface="Helvetica Neue"/>
              </a:rPr>
            </a:br>
            <a:r>
              <a:rPr kumimoji="0" lang="zh-CN" altLang="zh-CN" sz="1400" b="0" i="0" u="none" strike="noStrike" cap="none" normalizeH="0" baseline="0" dirty="0">
                <a:ln>
                  <a:noFill/>
                </a:ln>
                <a:effectLst/>
                <a:latin typeface="Arial Unicode MS"/>
                <a:ea typeface="Helvetica Neue"/>
              </a:rPr>
              <a:t>   return 114514;</a:t>
            </a:r>
            <a:br>
              <a:rPr kumimoji="0" lang="zh-CN" altLang="zh-CN" sz="1400" b="0" i="0" u="none" strike="noStrike" cap="none" normalizeH="0" baseline="0" dirty="0">
                <a:ln>
                  <a:noFill/>
                </a:ln>
                <a:effectLst/>
                <a:latin typeface="Arial Unicode MS"/>
                <a:ea typeface="Helvetica Neue"/>
              </a:rPr>
            </a:br>
            <a:r>
              <a:rPr kumimoji="0" lang="zh-CN" altLang="zh-CN" sz="1400" b="0" i="0" u="none" strike="noStrike" cap="none" normalizeH="0" baseline="0" dirty="0">
                <a:ln>
                  <a:noFill/>
                </a:ln>
                <a:effectLst/>
                <a:latin typeface="Arial Unicode MS"/>
                <a:ea typeface="Helvetica Neue"/>
              </a:rPr>
              <a:t>}</a:t>
            </a:r>
            <a:endParaRPr kumimoji="0" lang="zh-CN" altLang="zh-CN" sz="1400" b="0" i="0" u="none" strike="noStrike" cap="none" normalizeH="0" baseline="0" dirty="0">
              <a:ln>
                <a:noFill/>
              </a:ln>
              <a:solidFill>
                <a:schemeClr val="tx1"/>
              </a:solidFill>
              <a:effectLst/>
              <a:latin typeface="Arial" panose="020B0604020202020204" pitchFamily="34" charset="0"/>
            </a:endParaRPr>
          </a:p>
        </p:txBody>
      </p:sp>
      <p:sp>
        <p:nvSpPr>
          <p:cNvPr id="8" name="文本框 7"/>
          <p:cNvSpPr txBox="1"/>
          <p:nvPr/>
        </p:nvSpPr>
        <p:spPr>
          <a:xfrm>
            <a:off x="3088233" y="3749560"/>
            <a:ext cx="3918445" cy="2993066"/>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95220" rIns="0" bIns="95220" numCol="1" anchor="ctr" anchorCtr="0" compatLnSpc="1">
            <a:spAutoFit/>
          </a:bodyPr>
          <a:lstStyle>
            <a:defPPr>
              <a:defRPr lang="zh-CN"/>
            </a:defPPr>
            <a:lvl1pPr marR="0">
              <a:buClrTx/>
              <a:buSzTx/>
              <a:buFontTx/>
              <a:defRPr kumimoji="0" sz="1400" strike="noStrike" cap="none" normalizeH="0">
                <a:ln>
                  <a:noFill/>
                </a:ln>
                <a:solidFill>
                  <a:srgbClr val="770088"/>
                </a:solidFill>
                <a:effectLst/>
                <a:latin typeface="Arial Unicode MS"/>
                <a:ea typeface="Helvetica Neue"/>
              </a:defRPr>
            </a:lvl1pPr>
          </a:lstStyle>
          <a:p>
            <a:r>
              <a:rPr lang="zh-CN" altLang="zh-CN" dirty="0">
                <a:solidFill>
                  <a:schemeClr val="tx1"/>
                </a:solidFill>
              </a:rPr>
              <a:t>int main(){</a:t>
            </a:r>
            <a:br>
              <a:rPr lang="zh-CN" altLang="zh-CN" dirty="0">
                <a:solidFill>
                  <a:schemeClr val="tx1"/>
                </a:solidFill>
              </a:rPr>
            </a:br>
            <a:r>
              <a:rPr lang="zh-CN" altLang="zh-CN" dirty="0">
                <a:solidFill>
                  <a:schemeClr val="tx1"/>
                </a:solidFill>
              </a:rPr>
              <a:t>   day = getDay();</a:t>
            </a:r>
            <a:br>
              <a:rPr lang="zh-CN" altLang="zh-CN" dirty="0">
                <a:solidFill>
                  <a:schemeClr val="tx1"/>
                </a:solidFill>
              </a:rPr>
            </a:br>
            <a:r>
              <a:rPr lang="zh-CN" altLang="zh-CN" dirty="0">
                <a:solidFill>
                  <a:schemeClr val="tx1"/>
                </a:solidFill>
              </a:rPr>
              <a:t>   printf("Tody is %d-%d-%d\n", year, month, day);</a:t>
            </a:r>
            <a:br>
              <a:rPr lang="zh-CN" altLang="zh-CN" dirty="0">
                <a:solidFill>
                  <a:schemeClr val="tx1"/>
                </a:solidFill>
              </a:rPr>
            </a:br>
            <a:br>
              <a:rPr lang="zh-CN" altLang="zh-CN" dirty="0">
                <a:solidFill>
                  <a:schemeClr val="tx1"/>
                </a:solidFill>
              </a:rPr>
            </a:br>
            <a:r>
              <a:rPr lang="zh-CN" altLang="zh-CN" dirty="0">
                <a:solidFill>
                  <a:schemeClr val="tx1"/>
                </a:solidFill>
              </a:rPr>
              <a:t>   {</a:t>
            </a:r>
            <a:br>
              <a:rPr lang="zh-CN" altLang="zh-CN" dirty="0">
                <a:solidFill>
                  <a:schemeClr val="tx1"/>
                </a:solidFill>
              </a:rPr>
            </a:br>
            <a:r>
              <a:rPr lang="zh-CN" altLang="zh-CN" dirty="0">
                <a:solidFill>
                  <a:schemeClr val="tx1"/>
                </a:solidFill>
              </a:rPr>
              <a:t>       int length = strlen();</a:t>
            </a:r>
            <a:br>
              <a:rPr lang="zh-CN" altLang="zh-CN" dirty="0">
                <a:solidFill>
                  <a:schemeClr val="tx1"/>
                </a:solidFill>
              </a:rPr>
            </a:br>
            <a:r>
              <a:rPr lang="zh-CN" altLang="zh-CN" dirty="0">
                <a:solidFill>
                  <a:schemeClr val="tx1"/>
                </a:solidFill>
              </a:rPr>
              <a:t>       if(length &gt; 4){</a:t>
            </a:r>
            <a:br>
              <a:rPr lang="zh-CN" altLang="zh-CN" dirty="0">
                <a:solidFill>
                  <a:schemeClr val="tx1"/>
                </a:solidFill>
              </a:rPr>
            </a:br>
            <a:r>
              <a:rPr lang="zh-CN" altLang="zh-CN" dirty="0">
                <a:solidFill>
                  <a:schemeClr val="tx1"/>
                </a:solidFill>
              </a:rPr>
              <a:t>           printf("%d\n", length);</a:t>
            </a:r>
            <a:br>
              <a:rPr lang="zh-CN" altLang="zh-CN" dirty="0">
                <a:solidFill>
                  <a:schemeClr val="tx1"/>
                </a:solidFill>
              </a:rPr>
            </a:br>
            <a:r>
              <a:rPr lang="zh-CN" altLang="zh-CN" dirty="0">
                <a:solidFill>
                  <a:schemeClr val="tx1"/>
                </a:solidFill>
              </a:rPr>
              <a:t>       }</a:t>
            </a:r>
            <a:br>
              <a:rPr lang="zh-CN" altLang="zh-CN" dirty="0">
                <a:solidFill>
                  <a:schemeClr val="tx1"/>
                </a:solidFill>
              </a:rPr>
            </a:br>
            <a:r>
              <a:rPr lang="zh-CN" altLang="zh-CN" dirty="0">
                <a:solidFill>
                  <a:schemeClr val="tx1"/>
                </a:solidFill>
              </a:rPr>
              <a:t>   }</a:t>
            </a:r>
            <a:br>
              <a:rPr lang="zh-CN" altLang="zh-CN" dirty="0">
                <a:solidFill>
                  <a:schemeClr val="tx1"/>
                </a:solidFill>
              </a:rPr>
            </a:br>
            <a:br>
              <a:rPr lang="zh-CN" altLang="zh-CN" dirty="0">
                <a:solidFill>
                  <a:schemeClr val="tx1"/>
                </a:solidFill>
              </a:rPr>
            </a:br>
            <a:r>
              <a:rPr lang="zh-CN" altLang="zh-CN" dirty="0">
                <a:solidFill>
                  <a:schemeClr val="tx1"/>
                </a:solidFill>
              </a:rPr>
              <a:t>   return 0;</a:t>
            </a:r>
            <a:br>
              <a:rPr lang="zh-CN" altLang="zh-CN" dirty="0">
                <a:solidFill>
                  <a:schemeClr val="tx1"/>
                </a:solidFill>
              </a:rPr>
            </a:br>
            <a:r>
              <a:rPr lang="zh-CN" altLang="zh-CN" dirty="0">
                <a:solidFill>
                  <a:schemeClr val="tx1"/>
                </a:solidFill>
              </a:rPr>
              <a:t>} </a:t>
            </a:r>
            <a:endParaRPr lang="zh-CN" altLang="en-US" dirty="0">
              <a:solidFill>
                <a:schemeClr val="tx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vert="horz" wrap="square" lIns="91440" tIns="45720" rIns="91440" bIns="45720" anchor="b" anchorCtr="0"/>
          <a:lstStyle/>
          <a:p>
            <a:r>
              <a:rPr lang="zh-CN" altLang="en-US" dirty="0"/>
              <a:t>语义分析</a:t>
            </a:r>
            <a:endParaRPr lang="zh-CN" altLang="en-US" dirty="0"/>
          </a:p>
        </p:txBody>
      </p:sp>
      <p:sp>
        <p:nvSpPr>
          <p:cNvPr id="31747" name="内容占位符 2"/>
          <p:cNvSpPr>
            <a:spLocks noGrp="1"/>
          </p:cNvSpPr>
          <p:nvPr>
            <p:ph idx="1"/>
          </p:nvPr>
        </p:nvSpPr>
        <p:spPr>
          <a:xfrm>
            <a:off x="71469" y="1929373"/>
            <a:ext cx="9001061" cy="1067580"/>
          </a:xfrm>
        </p:spPr>
        <p:txBody>
          <a:bodyPr vert="horz" wrap="square" lIns="91440" tIns="45720" rIns="91440" bIns="45720" anchor="t" anchorCtr="0"/>
          <a:lstStyle/>
          <a:p>
            <a:r>
              <a:rPr lang="zh-CN" altLang="en-US" sz="2800" dirty="0">
                <a:sym typeface="+mn-ea"/>
              </a:rPr>
              <a:t>在语法错误的基础上增加</a:t>
            </a:r>
            <a:r>
              <a:rPr lang="zh-CN" altLang="en-US" sz="2800" b="1" dirty="0">
                <a:sym typeface="+mn-ea"/>
              </a:rPr>
              <a:t>语义错误；</a:t>
            </a:r>
            <a:endParaRPr lang="zh-CN" altLang="en-US" sz="2800" b="1" dirty="0">
              <a:sym typeface="+mn-ea"/>
            </a:endParaRPr>
          </a:p>
          <a:p>
            <a:pPr algn="l"/>
            <a:r>
              <a:rPr lang="zh-CN" altLang="en-US" sz="2800" dirty="0">
                <a:sym typeface="+mn-ea"/>
              </a:rPr>
              <a:t>错误的源程序，输出出错行号和错误类别码至</a:t>
            </a:r>
            <a:r>
              <a:rPr lang="en-US" altLang="zh-CN" sz="2800" dirty="0"/>
              <a:t>error.txt</a:t>
            </a:r>
            <a:endParaRPr lang="zh-CN" altLang="en-US" sz="2100" dirty="0"/>
          </a:p>
        </p:txBody>
      </p:sp>
      <p:sp>
        <p:nvSpPr>
          <p:cNvPr id="4" name="文本框 3"/>
          <p:cNvSpPr txBox="1"/>
          <p:nvPr/>
        </p:nvSpPr>
        <p:spPr>
          <a:xfrm>
            <a:off x="5652120" y="4062360"/>
            <a:ext cx="1800195" cy="1200329"/>
          </a:xfrm>
          <a:prstGeom prst="rect">
            <a:avLst/>
          </a:prstGeom>
          <a:noFill/>
          <a:ln>
            <a:solidFill>
              <a:schemeClr val="accent2"/>
            </a:solidFill>
          </a:ln>
        </p:spPr>
        <p:txBody>
          <a:bodyPr wrap="square" rtlCol="0">
            <a:spAutoFit/>
          </a:bodyPr>
          <a:lstStyle/>
          <a:p>
            <a:r>
              <a:rPr lang="en-US" altLang="zh-CN" sz="1800" noProof="0" dirty="0">
                <a:ln>
                  <a:noFill/>
                </a:ln>
                <a:solidFill>
                  <a:schemeClr val="tx2"/>
                </a:solidFill>
                <a:effectLst/>
                <a:uLnTx/>
                <a:uFillTx/>
              </a:rPr>
              <a:t>error.txt</a:t>
            </a:r>
            <a:endParaRPr lang="en-US" altLang="zh-CN" sz="1800" noProof="0" dirty="0">
              <a:ln>
                <a:noFill/>
              </a:ln>
              <a:solidFill>
                <a:schemeClr val="tx2"/>
              </a:solidFill>
              <a:effectLst/>
              <a:uLnTx/>
              <a:uFillTx/>
            </a:endParaRPr>
          </a:p>
          <a:p>
            <a:endParaRPr lang="en-US" altLang="zh-CN" dirty="0">
              <a:solidFill>
                <a:srgbClr val="C00000"/>
              </a:solidFill>
            </a:endParaRPr>
          </a:p>
          <a:p>
            <a:r>
              <a:rPr lang="en-US" altLang="zh-CN" sz="1800" noProof="0" dirty="0">
                <a:ln>
                  <a:noFill/>
                </a:ln>
                <a:solidFill>
                  <a:srgbClr val="C00000"/>
                </a:solidFill>
                <a:effectLst/>
                <a:uLnTx/>
                <a:uFillTx/>
              </a:rPr>
              <a:t>4 h</a:t>
            </a:r>
            <a:endParaRPr lang="en-US" altLang="zh-CN" sz="1800" noProof="0" dirty="0">
              <a:ln>
                <a:noFill/>
              </a:ln>
              <a:solidFill>
                <a:srgbClr val="C00000"/>
              </a:solidFill>
              <a:effectLst/>
              <a:uLnTx/>
              <a:uFillTx/>
            </a:endParaRPr>
          </a:p>
          <a:p>
            <a:r>
              <a:rPr lang="en-US" altLang="zh-CN" sz="1800" noProof="0" dirty="0">
                <a:ln>
                  <a:noFill/>
                </a:ln>
                <a:solidFill>
                  <a:srgbClr val="C00000"/>
                </a:solidFill>
                <a:effectLst/>
                <a:uLnTx/>
                <a:uFillTx/>
              </a:rPr>
              <a:t>5 </a:t>
            </a:r>
            <a:r>
              <a:rPr lang="en-US" altLang="zh-CN" sz="1800" noProof="0" dirty="0" err="1">
                <a:ln>
                  <a:noFill/>
                </a:ln>
                <a:solidFill>
                  <a:srgbClr val="C00000"/>
                </a:solidFill>
                <a:effectLst/>
                <a:uLnTx/>
                <a:uFillTx/>
              </a:rPr>
              <a:t>i</a:t>
            </a:r>
            <a:endParaRPr lang="en-US" altLang="zh-CN" sz="1800" noProof="0" dirty="0">
              <a:ln>
                <a:noFill/>
              </a:ln>
              <a:solidFill>
                <a:srgbClr val="C00000"/>
              </a:solidFill>
              <a:effectLst/>
              <a:uLnTx/>
              <a:uFillTx/>
            </a:endParaRPr>
          </a:p>
        </p:txBody>
      </p:sp>
      <p:sp>
        <p:nvSpPr>
          <p:cNvPr id="2" name="Rectangle 1"/>
          <p:cNvSpPr>
            <a:spLocks noChangeArrowheads="1"/>
          </p:cNvSpPr>
          <p:nvPr/>
        </p:nvSpPr>
        <p:spPr bwMode="auto">
          <a:xfrm>
            <a:off x="1043608" y="3213557"/>
            <a:ext cx="3755836" cy="2993066"/>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95220" rIns="0" bIns="952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400" b="0" i="0" u="none" strike="noStrike" cap="none" normalizeH="0" baseline="0" dirty="0">
                <a:ln>
                  <a:noFill/>
                </a:ln>
                <a:solidFill>
                  <a:schemeClr val="tx2"/>
                </a:solidFill>
                <a:effectLst/>
                <a:latin typeface="Arial Unicode MS"/>
                <a:ea typeface="Helvetica Neue"/>
              </a:rPr>
              <a:t>testfile.txt</a:t>
            </a:r>
            <a:endParaRPr kumimoji="0" lang="en-US" altLang="zh-CN" sz="1400" b="0" i="0" u="none" strike="noStrike" cap="none" normalizeH="0" baseline="0" dirty="0">
              <a:ln>
                <a:noFill/>
              </a:ln>
              <a:solidFill>
                <a:schemeClr val="tx2"/>
              </a:solidFill>
              <a:effectLst/>
              <a:latin typeface="Arial Unicode MS"/>
              <a:ea typeface="Helvetica Neue"/>
            </a:endParaRPr>
          </a:p>
          <a:p>
            <a:pPr marL="0" marR="0" lvl="0" indent="0" algn="l" defTabSz="914400" rtl="0" eaLnBrk="0" fontAlgn="base" latinLnBrk="0" hangingPunct="0">
              <a:lnSpc>
                <a:spcPct val="100000"/>
              </a:lnSpc>
              <a:spcBef>
                <a:spcPct val="0"/>
              </a:spcBef>
              <a:spcAft>
                <a:spcPct val="0"/>
              </a:spcAft>
              <a:buClrTx/>
              <a:buSzTx/>
              <a:buFontTx/>
              <a:buNone/>
            </a:pPr>
            <a:endParaRPr lang="en-US" altLang="zh-CN" sz="1400" dirty="0">
              <a:latin typeface="Arial Unicode MS"/>
              <a:ea typeface="Helvetica Neue"/>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dirty="0">
                <a:ln>
                  <a:noFill/>
                </a:ln>
                <a:effectLst/>
                <a:latin typeface="Arial Unicode MS"/>
                <a:ea typeface="Helvetica Neue"/>
              </a:rPr>
              <a:t>const int const1 = 1, const2 = -100;</a:t>
            </a:r>
            <a:br>
              <a:rPr kumimoji="0" lang="zh-CN" altLang="zh-CN" sz="1400" b="0" i="0" u="none" strike="noStrike" cap="none" normalizeH="0" baseline="0" dirty="0">
                <a:ln>
                  <a:noFill/>
                </a:ln>
                <a:effectLst/>
                <a:latin typeface="Arial Unicode MS"/>
                <a:ea typeface="Helvetica Neue"/>
              </a:rPr>
            </a:br>
            <a:r>
              <a:rPr kumimoji="0" lang="zh-CN" altLang="zh-CN" sz="1400" b="0" i="0" u="none" strike="noStrike" cap="none" normalizeH="0" baseline="0" dirty="0">
                <a:ln>
                  <a:noFill/>
                </a:ln>
                <a:effectLst/>
                <a:latin typeface="Arial Unicode MS"/>
                <a:ea typeface="Helvetica Neue"/>
              </a:rPr>
              <a:t>int change1;</a:t>
            </a:r>
            <a:br>
              <a:rPr kumimoji="0" lang="zh-CN" altLang="zh-CN" sz="1400" b="0" i="0" u="none" strike="noStrike" cap="none" normalizeH="0" baseline="0" dirty="0">
                <a:ln>
                  <a:noFill/>
                </a:ln>
                <a:effectLst/>
                <a:latin typeface="Arial Unicode MS"/>
                <a:ea typeface="Helvetica Neue"/>
              </a:rPr>
            </a:br>
            <a:r>
              <a:rPr kumimoji="0" lang="zh-CN" altLang="zh-CN" sz="1400" b="0" i="0" u="none" strike="noStrike" cap="none" normalizeH="0" baseline="0" dirty="0">
                <a:ln>
                  <a:noFill/>
                </a:ln>
                <a:effectLst/>
                <a:latin typeface="Arial Unicode MS"/>
                <a:ea typeface="Helvetica Neue"/>
              </a:rPr>
              <a:t>int gets1(int var1,int var2){</a:t>
            </a:r>
            <a:br>
              <a:rPr kumimoji="0" lang="zh-CN" altLang="zh-CN" sz="1400" b="0" i="0" u="none" strike="noStrike" cap="none" normalizeH="0" baseline="0" dirty="0">
                <a:ln>
                  <a:noFill/>
                </a:ln>
                <a:effectLst/>
                <a:latin typeface="Arial Unicode MS"/>
                <a:ea typeface="Helvetica Neue"/>
              </a:rPr>
            </a:br>
            <a:r>
              <a:rPr kumimoji="0" lang="zh-CN" altLang="zh-CN" sz="1400" b="0" i="0" u="none" strike="noStrike" cap="none" normalizeH="0" baseline="0" dirty="0">
                <a:ln>
                  <a:noFill/>
                </a:ln>
                <a:effectLst/>
                <a:latin typeface="Arial Unicode MS"/>
                <a:ea typeface="Helvetica Neue"/>
              </a:rPr>
              <a:t>  const1 = 999;</a:t>
            </a:r>
            <a:br>
              <a:rPr kumimoji="0" lang="zh-CN" altLang="zh-CN" sz="1400" b="0" i="0" u="none" strike="noStrike" cap="none" normalizeH="0" baseline="0" dirty="0">
                <a:ln>
                  <a:noFill/>
                </a:ln>
                <a:effectLst/>
                <a:latin typeface="Arial Unicode MS"/>
                <a:ea typeface="Helvetica Neue"/>
              </a:rPr>
            </a:br>
            <a:r>
              <a:rPr kumimoji="0" lang="zh-CN" altLang="zh-CN" sz="1400" b="0" i="0" u="none" strike="noStrike" cap="none" normalizeH="0" baseline="0" dirty="0">
                <a:ln>
                  <a:noFill/>
                </a:ln>
                <a:effectLst/>
                <a:latin typeface="Arial Unicode MS"/>
                <a:ea typeface="Helvetica Neue"/>
              </a:rPr>
              <a:t>  change1 = var1 + var2          return (change1);</a:t>
            </a:r>
            <a:br>
              <a:rPr kumimoji="0" lang="zh-CN" altLang="zh-CN" sz="1400" b="0" i="0" u="none" strike="noStrike" cap="none" normalizeH="0" baseline="0" dirty="0">
                <a:ln>
                  <a:noFill/>
                </a:ln>
                <a:effectLst/>
                <a:latin typeface="Arial Unicode MS"/>
                <a:ea typeface="Helvetica Neue"/>
              </a:rPr>
            </a:br>
            <a:r>
              <a:rPr kumimoji="0" lang="zh-CN" altLang="zh-CN" sz="1400" b="0" i="0" u="none" strike="noStrike" cap="none" normalizeH="0" baseline="0" dirty="0">
                <a:ln>
                  <a:noFill/>
                </a:ln>
                <a:effectLst/>
                <a:latin typeface="Arial Unicode MS"/>
                <a:ea typeface="Helvetica Neue"/>
              </a:rPr>
              <a:t>}</a:t>
            </a:r>
            <a:br>
              <a:rPr kumimoji="0" lang="zh-CN" altLang="zh-CN" sz="1400" b="0" i="0" u="none" strike="noStrike" cap="none" normalizeH="0" baseline="0" dirty="0">
                <a:ln>
                  <a:noFill/>
                </a:ln>
                <a:effectLst/>
                <a:latin typeface="Arial Unicode MS"/>
                <a:ea typeface="Helvetica Neue"/>
              </a:rPr>
            </a:br>
            <a:r>
              <a:rPr kumimoji="0" lang="zh-CN" altLang="zh-CN" sz="1400" b="0" i="0" u="none" strike="noStrike" cap="none" normalizeH="0" baseline="0" dirty="0">
                <a:ln>
                  <a:noFill/>
                </a:ln>
                <a:effectLst/>
                <a:latin typeface="Arial Unicode MS"/>
                <a:ea typeface="Helvetica Neue"/>
              </a:rPr>
              <a:t>int main(){</a:t>
            </a:r>
            <a:br>
              <a:rPr kumimoji="0" lang="zh-CN" altLang="zh-CN" sz="1400" b="0" i="0" u="none" strike="noStrike" cap="none" normalizeH="0" baseline="0" dirty="0">
                <a:ln>
                  <a:noFill/>
                </a:ln>
                <a:effectLst/>
                <a:latin typeface="Arial Unicode MS"/>
                <a:ea typeface="Helvetica Neue"/>
              </a:rPr>
            </a:br>
            <a:r>
              <a:rPr kumimoji="0" lang="zh-CN" altLang="zh-CN" sz="1400" b="0" i="0" u="none" strike="noStrike" cap="none" normalizeH="0" baseline="0" dirty="0">
                <a:ln>
                  <a:noFill/>
                </a:ln>
                <a:effectLst/>
                <a:latin typeface="Arial Unicode MS"/>
                <a:ea typeface="Helvetica Neue"/>
              </a:rPr>
              <a:t>  change1 = 10;</a:t>
            </a:r>
            <a:br>
              <a:rPr kumimoji="0" lang="zh-CN" altLang="zh-CN" sz="1400" b="0" i="0" u="none" strike="noStrike" cap="none" normalizeH="0" baseline="0" dirty="0">
                <a:ln>
                  <a:noFill/>
                </a:ln>
                <a:effectLst/>
                <a:latin typeface="Arial Unicode MS"/>
                <a:ea typeface="Helvetica Neue"/>
              </a:rPr>
            </a:br>
            <a:r>
              <a:rPr kumimoji="0" lang="zh-CN" altLang="zh-CN" sz="1400" b="0" i="0" u="none" strike="noStrike" cap="none" normalizeH="0" baseline="0" dirty="0">
                <a:ln>
                  <a:noFill/>
                </a:ln>
                <a:effectLst/>
                <a:latin typeface="Arial Unicode MS"/>
                <a:ea typeface="Helvetica Neue"/>
              </a:rPr>
              <a:t>  printf("Hello World$");</a:t>
            </a:r>
            <a:br>
              <a:rPr kumimoji="0" lang="zh-CN" altLang="zh-CN" sz="1400" b="0" i="0" u="none" strike="noStrike" cap="none" normalizeH="0" baseline="0" dirty="0">
                <a:ln>
                  <a:noFill/>
                </a:ln>
                <a:effectLst/>
                <a:latin typeface="Arial Unicode MS"/>
                <a:ea typeface="Helvetica Neue"/>
              </a:rPr>
            </a:br>
            <a:r>
              <a:rPr kumimoji="0" lang="zh-CN" altLang="zh-CN" sz="1400" b="0" i="0" u="none" strike="noStrike" cap="none" normalizeH="0" baseline="0" dirty="0">
                <a:ln>
                  <a:noFill/>
                </a:ln>
                <a:effectLst/>
                <a:latin typeface="Arial Unicode MS"/>
                <a:ea typeface="Helvetica Neue"/>
              </a:rPr>
              <a:t>  return 0;</a:t>
            </a:r>
            <a:br>
              <a:rPr kumimoji="0" lang="zh-CN" altLang="zh-CN" sz="1400" b="0" i="0" u="none" strike="noStrike" cap="none" normalizeH="0" baseline="0" dirty="0">
                <a:ln>
                  <a:noFill/>
                </a:ln>
                <a:effectLst/>
                <a:latin typeface="Arial Unicode MS"/>
                <a:ea typeface="Helvetica Neue"/>
              </a:rPr>
            </a:br>
            <a:r>
              <a:rPr kumimoji="0" lang="zh-CN" altLang="zh-CN" sz="1400" b="0" i="0" u="none" strike="noStrike" cap="none" normalizeH="0" baseline="0" dirty="0">
                <a:ln>
                  <a:noFill/>
                </a:ln>
                <a:effectLst/>
                <a:latin typeface="Arial Unicode MS"/>
                <a:ea typeface="Helvetica Neue"/>
              </a:rPr>
              <a:t>}</a:t>
            </a:r>
            <a:r>
              <a:rPr kumimoji="0" lang="zh-CN" altLang="zh-CN" sz="1400" b="0" i="0" u="none" strike="noStrike" cap="none" normalizeH="0" baseline="0" dirty="0">
                <a:ln>
                  <a:noFill/>
                </a:ln>
                <a:effectLst/>
              </a:rPr>
              <a:t> </a:t>
            </a:r>
            <a:endParaRPr kumimoji="0" lang="zh-CN" altLang="zh-CN" sz="1400" b="0" i="0" u="none" strike="noStrike" cap="none" normalizeH="0" baseline="0" dirty="0">
              <a:ln>
                <a:noFill/>
              </a:ln>
              <a:effectLst/>
              <a:latin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a:xfrm>
            <a:off x="1043608" y="332656"/>
            <a:ext cx="7793037" cy="767680"/>
          </a:xfrm>
        </p:spPr>
        <p:txBody>
          <a:bodyPr vert="horz" wrap="square" lIns="91440" tIns="45720" rIns="91440" bIns="45720" anchor="b" anchorCtr="0"/>
          <a:lstStyle/>
          <a:p>
            <a:r>
              <a:rPr lang="zh-CN" altLang="en-US" dirty="0"/>
              <a:t>错误类型及说明</a:t>
            </a:r>
            <a:endParaRPr lang="zh-CN" altLang="en-US" dirty="0"/>
          </a:p>
        </p:txBody>
      </p:sp>
      <p:graphicFrame>
        <p:nvGraphicFramePr>
          <p:cNvPr id="3" name="表格 2"/>
          <p:cNvGraphicFramePr/>
          <p:nvPr>
            <p:custDataLst>
              <p:tags r:id="rId1"/>
            </p:custDataLst>
          </p:nvPr>
        </p:nvGraphicFramePr>
        <p:xfrm>
          <a:off x="307355" y="1052279"/>
          <a:ext cx="6298565" cy="5473065"/>
        </p:xfrm>
        <a:graphic>
          <a:graphicData uri="http://schemas.openxmlformats.org/drawingml/2006/table">
            <a:tbl>
              <a:tblPr firstRow="1" bandRow="1">
                <a:tableStyleId>{5C22544A-7EE6-4342-B048-85BDC9FD1C3A}</a:tableStyleId>
              </a:tblPr>
              <a:tblGrid>
                <a:gridCol w="1036320"/>
                <a:gridCol w="396240"/>
                <a:gridCol w="2113915"/>
                <a:gridCol w="2752090"/>
              </a:tblGrid>
              <a:tr h="359410">
                <a:tc>
                  <a:txBody>
                    <a:bodyPr/>
                    <a:lstStyle/>
                    <a:p>
                      <a:pPr indent="0" algn="ctr">
                        <a:buNone/>
                      </a:pPr>
                      <a:r>
                        <a:rPr lang="zh-CN" sz="800" b="1">
                          <a:solidFill>
                            <a:srgbClr val="333333"/>
                          </a:solidFill>
                          <a:latin typeface="Arial" panose="020B0604020202020204" pitchFamily="34" charset="0"/>
                          <a:ea typeface="宋体" panose="02010600030101010101" pitchFamily="2" charset="-122"/>
                        </a:rPr>
                        <a:t>错误类型</a:t>
                      </a:r>
                      <a:endParaRPr lang="zh-CN" altLang="en-US" sz="800" b="1">
                        <a:solidFill>
                          <a:srgbClr val="333333"/>
                        </a:solidFill>
                        <a:latin typeface="Arial" panose="020B0604020202020204" pitchFamily="34" charset="0"/>
                        <a:ea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zh-CN" sz="800" b="1">
                          <a:solidFill>
                            <a:srgbClr val="333333"/>
                          </a:solidFill>
                          <a:latin typeface="Arial" panose="020B0604020202020204" pitchFamily="34" charset="0"/>
                          <a:ea typeface="宋体" panose="02010600030101010101" pitchFamily="2" charset="-122"/>
                        </a:rPr>
                        <a:t>错误</a:t>
                      </a:r>
                      <a:endParaRPr lang="zh-CN" sz="800" b="1">
                        <a:solidFill>
                          <a:srgbClr val="333333"/>
                        </a:solidFill>
                        <a:latin typeface="Arial" panose="020B0604020202020204" pitchFamily="34" charset="0"/>
                        <a:ea typeface="宋体" panose="02010600030101010101" pitchFamily="2" charset="-122"/>
                      </a:endParaRPr>
                    </a:p>
                    <a:p>
                      <a:pPr indent="0" algn="ctr">
                        <a:buNone/>
                      </a:pPr>
                      <a:r>
                        <a:rPr lang="zh-CN" sz="800" b="1">
                          <a:solidFill>
                            <a:srgbClr val="333333"/>
                          </a:solidFill>
                          <a:latin typeface="Arial" panose="020B0604020202020204" pitchFamily="34" charset="0"/>
                          <a:ea typeface="宋体" panose="02010600030101010101" pitchFamily="2" charset="-122"/>
                        </a:rPr>
                        <a:t>类别码</a:t>
                      </a:r>
                      <a:endParaRPr lang="zh-CN" altLang="en-US" sz="800" b="1">
                        <a:solidFill>
                          <a:srgbClr val="333333"/>
                        </a:solidFill>
                        <a:latin typeface="Arial" panose="020B0604020202020204" pitchFamily="34" charset="0"/>
                        <a:ea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zh-CN" sz="800" b="1">
                          <a:solidFill>
                            <a:srgbClr val="333333"/>
                          </a:solidFill>
                          <a:latin typeface="Arial" panose="020B0604020202020204" pitchFamily="34" charset="0"/>
                          <a:ea typeface="宋体" panose="02010600030101010101" pitchFamily="2" charset="-122"/>
                        </a:rPr>
                        <a:t>解释</a:t>
                      </a:r>
                      <a:endParaRPr lang="zh-CN" altLang="en-US" sz="800" b="1">
                        <a:solidFill>
                          <a:srgbClr val="333333"/>
                        </a:solidFill>
                        <a:latin typeface="Arial" panose="020B0604020202020204" pitchFamily="34" charset="0"/>
                        <a:ea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zh-CN" sz="800" b="1">
                          <a:solidFill>
                            <a:srgbClr val="333333"/>
                          </a:solidFill>
                          <a:latin typeface="Arial" panose="020B0604020202020204" pitchFamily="34" charset="0"/>
                          <a:ea typeface="宋体" panose="02010600030101010101" pitchFamily="2" charset="-122"/>
                        </a:rPr>
                        <a:t>对应文法及出错符号</a:t>
                      </a:r>
                      <a:r>
                        <a:rPr lang="en-US" sz="800" b="1">
                          <a:solidFill>
                            <a:srgbClr val="333333"/>
                          </a:solidFill>
                          <a:latin typeface="Cambria" panose="02040503050406030204" charset="-122"/>
                        </a:rPr>
                        <a:t>(…</a:t>
                      </a:r>
                      <a:r>
                        <a:rPr lang="en-US" sz="800" b="1">
                          <a:solidFill>
                            <a:srgbClr val="333333"/>
                          </a:solidFill>
                          <a:latin typeface="宋体" panose="02010600030101010101" pitchFamily="2" charset="-122"/>
                        </a:rPr>
                        <a:t>省略该条规则后续部分</a:t>
                      </a:r>
                      <a:endParaRPr lang="en-US" altLang="en-US" sz="800" b="1">
                        <a:solidFill>
                          <a:srgbClr val="333333"/>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260350">
                <a:tc>
                  <a:txBody>
                    <a:bodyPr/>
                    <a:lstStyle/>
                    <a:p>
                      <a:pPr indent="0">
                        <a:buNone/>
                      </a:pPr>
                      <a:r>
                        <a:rPr lang="zh-CN" sz="800" b="0">
                          <a:solidFill>
                            <a:srgbClr val="333333"/>
                          </a:solidFill>
                          <a:latin typeface="Arial" panose="020B0604020202020204" pitchFamily="34" charset="0"/>
                          <a:ea typeface="宋体" panose="02010600030101010101" pitchFamily="2" charset="-122"/>
                        </a:rPr>
                        <a:t>非法符号</a:t>
                      </a:r>
                      <a:endParaRPr lang="zh-CN" altLang="en-US" sz="800" b="0">
                        <a:solidFill>
                          <a:srgbClr val="333333"/>
                        </a:solidFill>
                        <a:latin typeface="Arial" panose="020B0604020202020204" pitchFamily="34" charset="0"/>
                        <a:ea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800" b="0">
                          <a:solidFill>
                            <a:srgbClr val="333333"/>
                          </a:solidFill>
                          <a:latin typeface="Cambria" panose="02040503050406030204" charset="-122"/>
                        </a:rPr>
                        <a:t>a</a:t>
                      </a:r>
                      <a:endParaRPr lang="en-US" altLang="en-US" sz="800" b="0">
                        <a:solidFill>
                          <a:srgbClr val="333333"/>
                        </a:solidFill>
                        <a:latin typeface="Cambria" panose="0204050305040603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sz="800">
                          <a:solidFill>
                            <a:srgbClr val="333333"/>
                          </a:solidFill>
                        </a:rPr>
                        <a:t>出现了 '&amp;' 和 '|' 这两个符号，应该将其当做 '&amp;&amp;' 与 '||' 进行处理，报错行号为 '&amp;' 或 '|' 所在的行号。</a:t>
                      </a:r>
                      <a:endParaRPr sz="800">
                        <a:solidFill>
                          <a:srgbClr val="333333"/>
                        </a:solidFill>
                      </a:endParaRP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800" b="0" dirty="0" err="1">
                          <a:solidFill>
                            <a:srgbClr val="333333"/>
                          </a:solidFill>
                          <a:latin typeface="Cambria" panose="02040503050406030204" charset="-122"/>
                        </a:rPr>
                        <a:t>LAndExp</a:t>
                      </a:r>
                      <a:r>
                        <a:rPr lang="en-US" sz="800" b="0" dirty="0">
                          <a:solidFill>
                            <a:srgbClr val="333333"/>
                          </a:solidFill>
                          <a:latin typeface="Cambria" panose="02040503050406030204" charset="-122"/>
                        </a:rPr>
                        <a:t> → </a:t>
                      </a:r>
                      <a:r>
                        <a:rPr lang="en-US" sz="800" b="0" dirty="0" err="1">
                          <a:solidFill>
                            <a:srgbClr val="333333"/>
                          </a:solidFill>
                          <a:latin typeface="Cambria" panose="02040503050406030204" charset="-122"/>
                        </a:rPr>
                        <a:t>LAndExp</a:t>
                      </a:r>
                      <a:r>
                        <a:rPr lang="en-US" sz="800" b="0" dirty="0">
                          <a:solidFill>
                            <a:srgbClr val="333333"/>
                          </a:solidFill>
                          <a:latin typeface="Cambria" panose="02040503050406030204" charset="-122"/>
                        </a:rPr>
                        <a:t> '&amp;&amp;'</a:t>
                      </a:r>
                      <a:r>
                        <a:rPr lang="en-US" sz="800" b="0" dirty="0" err="1">
                          <a:solidFill>
                            <a:srgbClr val="333333"/>
                          </a:solidFill>
                          <a:latin typeface="Cambria" panose="02040503050406030204" charset="-122"/>
                        </a:rPr>
                        <a:t>EqExp</a:t>
                      </a:r>
                      <a:endParaRPr lang="en-US" sz="800" b="0" dirty="0">
                        <a:solidFill>
                          <a:srgbClr val="333333"/>
                        </a:solidFill>
                        <a:latin typeface="Cambria" panose="02040503050406030204" charset="-122"/>
                      </a:endParaRPr>
                    </a:p>
                    <a:p>
                      <a:pPr indent="0">
                        <a:buNone/>
                      </a:pPr>
                      <a:r>
                        <a:rPr lang="en-US" sz="800" b="0" dirty="0" err="1">
                          <a:solidFill>
                            <a:srgbClr val="333333"/>
                          </a:solidFill>
                          <a:latin typeface="Cambria" panose="02040503050406030204" charset="-122"/>
                        </a:rPr>
                        <a:t>LOrExp</a:t>
                      </a:r>
                      <a:r>
                        <a:rPr lang="en-US" sz="800" b="0" dirty="0">
                          <a:solidFill>
                            <a:srgbClr val="333333"/>
                          </a:solidFill>
                          <a:latin typeface="Cambria" panose="02040503050406030204" charset="-122"/>
                        </a:rPr>
                        <a:t> → </a:t>
                      </a:r>
                      <a:r>
                        <a:rPr lang="en-US" sz="800" b="0" dirty="0" err="1">
                          <a:solidFill>
                            <a:srgbClr val="333333"/>
                          </a:solidFill>
                          <a:latin typeface="Cambria" panose="02040503050406030204" charset="-122"/>
                        </a:rPr>
                        <a:t>LOrExp</a:t>
                      </a:r>
                      <a:r>
                        <a:rPr lang="en-US" sz="800" b="0" dirty="0">
                          <a:solidFill>
                            <a:srgbClr val="333333"/>
                          </a:solidFill>
                          <a:latin typeface="Cambria" panose="02040503050406030204" charset="-122"/>
                        </a:rPr>
                        <a:t> '||'</a:t>
                      </a:r>
                      <a:r>
                        <a:rPr lang="en-US" sz="800" b="0" dirty="0" err="1">
                          <a:solidFill>
                            <a:srgbClr val="333333"/>
                          </a:solidFill>
                          <a:latin typeface="Cambria" panose="02040503050406030204" charset="-122"/>
                        </a:rPr>
                        <a:t>LAndExp</a:t>
                      </a:r>
                      <a:endParaRPr lang="en-US" sz="800" b="0" dirty="0">
                        <a:solidFill>
                          <a:srgbClr val="333333"/>
                        </a:solidFill>
                        <a:latin typeface="Cambria" panose="02040503050406030204" charset="-122"/>
                      </a:endParaRP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678815">
                <a:tc>
                  <a:txBody>
                    <a:bodyPr/>
                    <a:lstStyle/>
                    <a:p>
                      <a:pPr indent="0">
                        <a:buNone/>
                      </a:pPr>
                      <a:r>
                        <a:rPr lang="zh-CN" sz="800" b="0">
                          <a:solidFill>
                            <a:srgbClr val="333333"/>
                          </a:solidFill>
                          <a:latin typeface="Arial" panose="020B0604020202020204" pitchFamily="34" charset="0"/>
                          <a:ea typeface="宋体" panose="02010600030101010101" pitchFamily="2" charset="-122"/>
                        </a:rPr>
                        <a:t>名字重定义</a:t>
                      </a:r>
                      <a:endParaRPr lang="zh-CN" altLang="en-US" sz="800" b="0">
                        <a:solidFill>
                          <a:srgbClr val="333333"/>
                        </a:solidFill>
                        <a:latin typeface="Arial" panose="020B0604020202020204" pitchFamily="34" charset="0"/>
                        <a:ea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800" b="0">
                          <a:solidFill>
                            <a:srgbClr val="333333"/>
                          </a:solidFill>
                          <a:latin typeface="Cambria" panose="02040503050406030204" charset="-122"/>
                        </a:rPr>
                        <a:t>b</a:t>
                      </a:r>
                      <a:endParaRPr lang="en-US" altLang="en-US" sz="800" b="0">
                        <a:solidFill>
                          <a:srgbClr val="333333"/>
                        </a:solidFill>
                        <a:latin typeface="Cambria" panose="0204050305040603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zh-CN" sz="800" b="0">
                          <a:solidFill>
                            <a:srgbClr val="333333"/>
                          </a:solidFill>
                          <a:latin typeface="Arial" panose="020B0604020202020204" pitchFamily="34" charset="0"/>
                          <a:ea typeface="宋体" panose="02010600030101010101" pitchFamily="2" charset="-122"/>
                        </a:rPr>
                        <a:t>函数名或者变量名在</a:t>
                      </a:r>
                      <a:r>
                        <a:rPr lang="en-US" sz="800" b="1">
                          <a:solidFill>
                            <a:srgbClr val="333333"/>
                          </a:solidFill>
                          <a:latin typeface="宋体" panose="02010600030101010101" pitchFamily="2" charset="-122"/>
                        </a:rPr>
                        <a:t>当前作用域</a:t>
                      </a:r>
                      <a:r>
                        <a:rPr lang="en-US" sz="800" b="0">
                          <a:solidFill>
                            <a:srgbClr val="333333"/>
                          </a:solidFill>
                          <a:latin typeface="宋体" panose="02010600030101010101" pitchFamily="2" charset="-122"/>
                        </a:rPr>
                        <a:t>下重复定义。注意，变量一定是同一级作用域下才会判定出错，不同级作用域下，内层会覆盖外层定义。报错行号为</a:t>
                      </a:r>
                      <a:r>
                        <a:rPr lang="en-US" sz="800" b="1">
                          <a:solidFill>
                            <a:srgbClr val="333333"/>
                          </a:solidFill>
                          <a:latin typeface="Cambria" panose="02040503050406030204" charset="-122"/>
                        </a:rPr>
                        <a:t>&lt;Ident&gt;</a:t>
                      </a:r>
                      <a:r>
                        <a:rPr lang="en-US" sz="800" b="0">
                          <a:solidFill>
                            <a:srgbClr val="333333"/>
                          </a:solidFill>
                          <a:latin typeface="宋体" panose="02010600030101010101" pitchFamily="2" charset="-122"/>
                        </a:rPr>
                        <a:t>所在行数。</a:t>
                      </a:r>
                      <a:endParaRPr lang="en-US" altLang="en-US" sz="800" b="0">
                        <a:solidFill>
                          <a:srgbClr val="333333"/>
                        </a:solidFill>
                        <a:latin typeface="宋体" panose="02010600030101010101" pitchFamily="2" charset="-122"/>
                      </a:endParaRP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800" b="0" dirty="0" err="1">
                          <a:solidFill>
                            <a:srgbClr val="333333"/>
                          </a:solidFill>
                          <a:latin typeface="Cambria" panose="02040503050406030204" charset="-122"/>
                        </a:rPr>
                        <a:t>ConstDef</a:t>
                      </a:r>
                      <a:r>
                        <a:rPr lang="en-US" sz="800" b="0" dirty="0">
                          <a:solidFill>
                            <a:srgbClr val="333333"/>
                          </a:solidFill>
                          <a:latin typeface="Cambria" panose="02040503050406030204" charset="-122"/>
                        </a:rPr>
                        <a:t> → Ident …</a:t>
                      </a:r>
                      <a:endParaRPr lang="en-US" sz="800" b="0" dirty="0">
                        <a:solidFill>
                          <a:srgbClr val="333333"/>
                        </a:solidFill>
                        <a:latin typeface="Cambria" panose="02040503050406030204" charset="-122"/>
                      </a:endParaRPr>
                    </a:p>
                    <a:p>
                      <a:pPr indent="0">
                        <a:buNone/>
                      </a:pPr>
                      <a:r>
                        <a:rPr lang="en-US" sz="800" b="0" dirty="0" err="1">
                          <a:solidFill>
                            <a:srgbClr val="333333"/>
                          </a:solidFill>
                          <a:latin typeface="Cambria" panose="02040503050406030204" charset="-122"/>
                        </a:rPr>
                        <a:t>VarDef</a:t>
                      </a:r>
                      <a:r>
                        <a:rPr lang="en-US" sz="800" b="0" dirty="0">
                          <a:solidFill>
                            <a:srgbClr val="333333"/>
                          </a:solidFill>
                          <a:latin typeface="Cambria" panose="02040503050406030204" charset="-122"/>
                        </a:rPr>
                        <a:t> → … Ident … Ident …</a:t>
                      </a:r>
                      <a:endParaRPr lang="en-US" sz="800" b="0" dirty="0">
                        <a:solidFill>
                          <a:srgbClr val="333333"/>
                        </a:solidFill>
                        <a:latin typeface="Cambria" panose="02040503050406030204" charset="-122"/>
                      </a:endParaRPr>
                    </a:p>
                    <a:p>
                      <a:pPr indent="0">
                        <a:buNone/>
                      </a:pPr>
                      <a:r>
                        <a:rPr lang="en-US" sz="800" b="0" dirty="0" err="1">
                          <a:solidFill>
                            <a:srgbClr val="333333"/>
                          </a:solidFill>
                          <a:latin typeface="Cambria" panose="02040503050406030204" charset="-122"/>
                        </a:rPr>
                        <a:t>FuncDef</a:t>
                      </a:r>
                      <a:r>
                        <a:rPr lang="en-US" sz="800" b="0" dirty="0">
                          <a:solidFill>
                            <a:srgbClr val="333333"/>
                          </a:solidFill>
                          <a:latin typeface="Cambria" panose="02040503050406030204" charset="-122"/>
                        </a:rPr>
                        <a:t> → </a:t>
                      </a:r>
                      <a:r>
                        <a:rPr lang="en-US" sz="800" b="0" dirty="0" err="1">
                          <a:solidFill>
                            <a:srgbClr val="333333"/>
                          </a:solidFill>
                          <a:latin typeface="Cambria" panose="02040503050406030204" charset="-122"/>
                        </a:rPr>
                        <a:t>FuncType</a:t>
                      </a:r>
                      <a:r>
                        <a:rPr lang="en-US" sz="800" b="0" dirty="0">
                          <a:solidFill>
                            <a:srgbClr val="333333"/>
                          </a:solidFill>
                          <a:latin typeface="Cambria" panose="02040503050406030204" charset="-122"/>
                        </a:rPr>
                        <a:t> Ident …</a:t>
                      </a:r>
                      <a:endParaRPr lang="en-US" sz="800" b="0" dirty="0">
                        <a:solidFill>
                          <a:srgbClr val="333333"/>
                        </a:solidFill>
                        <a:latin typeface="Cambria" panose="02040503050406030204" charset="-122"/>
                      </a:endParaRPr>
                    </a:p>
                    <a:p>
                      <a:pPr indent="0">
                        <a:buNone/>
                      </a:pPr>
                      <a:r>
                        <a:rPr lang="en-US" sz="800" b="0" dirty="0" err="1">
                          <a:solidFill>
                            <a:srgbClr val="333333"/>
                          </a:solidFill>
                          <a:latin typeface="Cambria" panose="02040503050406030204" charset="-122"/>
                        </a:rPr>
                        <a:t>FuncFParam</a:t>
                      </a:r>
                      <a:r>
                        <a:rPr lang="en-US" sz="800" b="0" dirty="0">
                          <a:solidFill>
                            <a:srgbClr val="333333"/>
                          </a:solidFill>
                          <a:latin typeface="Cambria" panose="02040503050406030204" charset="-122"/>
                        </a:rPr>
                        <a:t> → </a:t>
                      </a:r>
                      <a:r>
                        <a:rPr lang="en-US" sz="800" b="0" dirty="0" err="1">
                          <a:solidFill>
                            <a:srgbClr val="333333"/>
                          </a:solidFill>
                          <a:latin typeface="Cambria" panose="02040503050406030204" charset="-122"/>
                        </a:rPr>
                        <a:t>BType</a:t>
                      </a:r>
                      <a:r>
                        <a:rPr lang="en-US" sz="800" b="0" dirty="0">
                          <a:solidFill>
                            <a:srgbClr val="333333"/>
                          </a:solidFill>
                          <a:latin typeface="Cambria" panose="02040503050406030204" charset="-122"/>
                        </a:rPr>
                        <a:t> Ident ...</a:t>
                      </a:r>
                      <a:endParaRPr lang="en-US" altLang="en-US" sz="800" b="0" dirty="0">
                        <a:solidFill>
                          <a:srgbClr val="333333"/>
                        </a:solidFill>
                        <a:latin typeface="Cambria" panose="02040503050406030204" charset="-122"/>
                      </a:endParaRP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260985">
                <a:tc>
                  <a:txBody>
                    <a:bodyPr/>
                    <a:lstStyle/>
                    <a:p>
                      <a:pPr indent="0">
                        <a:buNone/>
                      </a:pPr>
                      <a:r>
                        <a:rPr lang="zh-CN" sz="800" b="0">
                          <a:solidFill>
                            <a:srgbClr val="333333"/>
                          </a:solidFill>
                          <a:latin typeface="Arial" panose="020B0604020202020204" pitchFamily="34" charset="0"/>
                          <a:ea typeface="宋体" panose="02010600030101010101" pitchFamily="2" charset="-122"/>
                        </a:rPr>
                        <a:t>未定义的名字</a:t>
                      </a:r>
                      <a:endParaRPr lang="zh-CN" altLang="en-US" sz="800" b="0">
                        <a:solidFill>
                          <a:srgbClr val="333333"/>
                        </a:solidFill>
                        <a:latin typeface="Arial" panose="020B0604020202020204" pitchFamily="34" charset="0"/>
                        <a:ea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800" b="0">
                          <a:solidFill>
                            <a:srgbClr val="333333"/>
                          </a:solidFill>
                          <a:latin typeface="Cambria" panose="02040503050406030204" charset="-122"/>
                        </a:rPr>
                        <a:t>c</a:t>
                      </a:r>
                      <a:endParaRPr lang="en-US" altLang="en-US" sz="800" b="0">
                        <a:solidFill>
                          <a:srgbClr val="333333"/>
                        </a:solidFill>
                        <a:latin typeface="Cambria" panose="0204050305040603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zh-CN" sz="800" b="0">
                          <a:solidFill>
                            <a:srgbClr val="333333"/>
                          </a:solidFill>
                          <a:latin typeface="Arial" panose="020B0604020202020204" pitchFamily="34" charset="0"/>
                          <a:ea typeface="宋体" panose="02010600030101010101" pitchFamily="2" charset="-122"/>
                        </a:rPr>
                        <a:t>使用了未定义的标识符报错行号为</a:t>
                      </a:r>
                      <a:r>
                        <a:rPr lang="en-US" sz="800" b="1">
                          <a:solidFill>
                            <a:srgbClr val="333333"/>
                          </a:solidFill>
                          <a:latin typeface="Cambria" panose="02040503050406030204" charset="-122"/>
                        </a:rPr>
                        <a:t>&lt;Ident&gt;</a:t>
                      </a:r>
                      <a:r>
                        <a:rPr lang="en-US" sz="800" b="0">
                          <a:solidFill>
                            <a:srgbClr val="333333"/>
                          </a:solidFill>
                          <a:latin typeface="宋体" panose="02010600030101010101" pitchFamily="2" charset="-122"/>
                        </a:rPr>
                        <a:t>所在行数。</a:t>
                      </a:r>
                      <a:endParaRPr lang="en-US" altLang="en-US" sz="800" b="0">
                        <a:solidFill>
                          <a:srgbClr val="333333"/>
                        </a:solidFill>
                        <a:latin typeface="宋体" panose="02010600030101010101" pitchFamily="2" charset="-122"/>
                      </a:endParaRP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800" b="0" dirty="0" err="1">
                          <a:solidFill>
                            <a:srgbClr val="333333"/>
                          </a:solidFill>
                          <a:latin typeface="Cambria" panose="02040503050406030204" charset="-122"/>
                        </a:rPr>
                        <a:t>LVal</a:t>
                      </a:r>
                      <a:r>
                        <a:rPr lang="en-US" sz="800" b="0" dirty="0">
                          <a:solidFill>
                            <a:srgbClr val="333333"/>
                          </a:solidFill>
                          <a:latin typeface="Cambria" panose="02040503050406030204" charset="-122"/>
                        </a:rPr>
                        <a:t> → Ident …</a:t>
                      </a:r>
                      <a:endParaRPr lang="en-US" sz="800" b="0" dirty="0">
                        <a:solidFill>
                          <a:srgbClr val="333333"/>
                        </a:solidFill>
                        <a:latin typeface="Cambria" panose="02040503050406030204" charset="-122"/>
                      </a:endParaRPr>
                    </a:p>
                    <a:p>
                      <a:pPr indent="0">
                        <a:buNone/>
                      </a:pPr>
                      <a:r>
                        <a:rPr lang="en-US" sz="800" b="0" dirty="0" err="1">
                          <a:solidFill>
                            <a:srgbClr val="333333"/>
                          </a:solidFill>
                          <a:latin typeface="Cambria" panose="02040503050406030204" charset="-122"/>
                        </a:rPr>
                        <a:t>UnaryExp</a:t>
                      </a:r>
                      <a:r>
                        <a:rPr lang="en-US" sz="800" b="0" dirty="0">
                          <a:solidFill>
                            <a:srgbClr val="333333"/>
                          </a:solidFill>
                          <a:latin typeface="Cambria" panose="02040503050406030204" charset="-122"/>
                        </a:rPr>
                        <a:t> → Ident …</a:t>
                      </a:r>
                      <a:endParaRPr lang="en-US" altLang="en-US" sz="800" b="0" dirty="0">
                        <a:solidFill>
                          <a:srgbClr val="333333"/>
                        </a:solidFill>
                        <a:latin typeface="Cambria" panose="02040503050406030204" charset="-122"/>
                      </a:endParaRP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458470">
                <a:tc>
                  <a:txBody>
                    <a:bodyPr/>
                    <a:lstStyle/>
                    <a:p>
                      <a:pPr indent="0">
                        <a:buNone/>
                      </a:pPr>
                      <a:r>
                        <a:rPr lang="zh-CN" sz="800" b="0">
                          <a:solidFill>
                            <a:srgbClr val="333333"/>
                          </a:solidFill>
                          <a:latin typeface="Arial" panose="020B0604020202020204" pitchFamily="34" charset="0"/>
                          <a:ea typeface="宋体" panose="02010600030101010101" pitchFamily="2" charset="-122"/>
                        </a:rPr>
                        <a:t>函数参数个数不匹配</a:t>
                      </a:r>
                      <a:endParaRPr lang="zh-CN" altLang="en-US" sz="800" b="0">
                        <a:solidFill>
                          <a:srgbClr val="333333"/>
                        </a:solidFill>
                        <a:latin typeface="Arial" panose="020B0604020202020204" pitchFamily="34" charset="0"/>
                        <a:ea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800" b="0">
                          <a:solidFill>
                            <a:srgbClr val="333333"/>
                          </a:solidFill>
                          <a:latin typeface="Cambria" panose="02040503050406030204" charset="-122"/>
                        </a:rPr>
                        <a:t>d</a:t>
                      </a:r>
                      <a:endParaRPr lang="en-US" altLang="en-US" sz="800" b="0">
                        <a:solidFill>
                          <a:srgbClr val="333333"/>
                        </a:solidFill>
                        <a:latin typeface="Cambria" panose="0204050305040603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zh-CN" sz="800" b="0">
                          <a:solidFill>
                            <a:srgbClr val="333333"/>
                          </a:solidFill>
                          <a:latin typeface="Arial" panose="020B0604020202020204" pitchFamily="34" charset="0"/>
                          <a:ea typeface="宋体" panose="02010600030101010101" pitchFamily="2" charset="-122"/>
                        </a:rPr>
                        <a:t>函数调用语句中，参数个数与函数定义中的参数个数不匹配。报错行号为函数调用语句的</a:t>
                      </a:r>
                      <a:r>
                        <a:rPr lang="en-US" sz="800" b="1">
                          <a:solidFill>
                            <a:srgbClr val="333333"/>
                          </a:solidFill>
                          <a:latin typeface="宋体" panose="02010600030101010101" pitchFamily="2" charset="-122"/>
                        </a:rPr>
                        <a:t>函数名</a:t>
                      </a:r>
                      <a:r>
                        <a:rPr lang="en-US" sz="800" b="0">
                          <a:solidFill>
                            <a:srgbClr val="333333"/>
                          </a:solidFill>
                          <a:latin typeface="宋体" panose="02010600030101010101" pitchFamily="2" charset="-122"/>
                        </a:rPr>
                        <a:t>所在行数。</a:t>
                      </a:r>
                      <a:endParaRPr lang="en-US" altLang="en-US" sz="800" b="0">
                        <a:solidFill>
                          <a:srgbClr val="333333"/>
                        </a:solidFill>
                        <a:latin typeface="宋体" panose="02010600030101010101" pitchFamily="2" charset="-122"/>
                      </a:endParaRP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800" b="0" dirty="0" err="1">
                          <a:solidFill>
                            <a:srgbClr val="333333"/>
                          </a:solidFill>
                          <a:latin typeface="Cambria" panose="02040503050406030204" charset="-122"/>
                        </a:rPr>
                        <a:t>UnaryExp</a:t>
                      </a:r>
                      <a:r>
                        <a:rPr lang="en-US" sz="800" b="0" dirty="0">
                          <a:solidFill>
                            <a:srgbClr val="333333"/>
                          </a:solidFill>
                          <a:latin typeface="Cambria" panose="02040503050406030204" charset="-122"/>
                        </a:rPr>
                        <a:t> → Ident ‘(’ [</a:t>
                      </a:r>
                      <a:endParaRPr lang="en-US" sz="800" b="0" dirty="0">
                        <a:solidFill>
                          <a:srgbClr val="333333"/>
                        </a:solidFill>
                        <a:latin typeface="Cambria" panose="02040503050406030204" charset="-122"/>
                      </a:endParaRPr>
                    </a:p>
                    <a:p>
                      <a:pPr indent="0">
                        <a:buNone/>
                      </a:pPr>
                      <a:r>
                        <a:rPr lang="en-US" sz="800" b="0" dirty="0" err="1">
                          <a:solidFill>
                            <a:srgbClr val="333333"/>
                          </a:solidFill>
                          <a:latin typeface="Cambria" panose="02040503050406030204" charset="-122"/>
                        </a:rPr>
                        <a:t>FuncRParams</a:t>
                      </a:r>
                      <a:r>
                        <a:rPr lang="en-US" sz="800" b="0" dirty="0">
                          <a:solidFill>
                            <a:srgbClr val="333333"/>
                          </a:solidFill>
                          <a:latin typeface="Cambria" panose="02040503050406030204" charset="-122"/>
                        </a:rPr>
                        <a:t> ] ‘)’</a:t>
                      </a:r>
                      <a:endParaRPr lang="en-US" altLang="en-US" sz="800" b="0" dirty="0">
                        <a:solidFill>
                          <a:srgbClr val="333333"/>
                        </a:solidFill>
                        <a:latin typeface="Cambria" panose="02040503050406030204" charset="-122"/>
                      </a:endParaRP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457835">
                <a:tc>
                  <a:txBody>
                    <a:bodyPr/>
                    <a:lstStyle/>
                    <a:p>
                      <a:pPr indent="0">
                        <a:buNone/>
                      </a:pPr>
                      <a:r>
                        <a:rPr lang="zh-CN" sz="800" b="0">
                          <a:solidFill>
                            <a:srgbClr val="333333"/>
                          </a:solidFill>
                          <a:latin typeface="Arial" panose="020B0604020202020204" pitchFamily="34" charset="0"/>
                          <a:ea typeface="宋体" panose="02010600030101010101" pitchFamily="2" charset="-122"/>
                        </a:rPr>
                        <a:t>函数参数类型不匹配</a:t>
                      </a:r>
                      <a:endParaRPr lang="zh-CN" altLang="en-US" sz="800" b="0">
                        <a:solidFill>
                          <a:srgbClr val="333333"/>
                        </a:solidFill>
                        <a:latin typeface="Arial" panose="020B0604020202020204" pitchFamily="34" charset="0"/>
                        <a:ea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800" b="0">
                          <a:solidFill>
                            <a:srgbClr val="333333"/>
                          </a:solidFill>
                          <a:latin typeface="Cambria" panose="02040503050406030204" charset="-122"/>
                        </a:rPr>
                        <a:t>e</a:t>
                      </a:r>
                      <a:endParaRPr lang="en-US" altLang="en-US" sz="800" b="0">
                        <a:solidFill>
                          <a:srgbClr val="333333"/>
                        </a:solidFill>
                        <a:latin typeface="Cambria" panose="0204050305040603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zh-CN" sz="800" b="0">
                          <a:solidFill>
                            <a:srgbClr val="333333"/>
                          </a:solidFill>
                          <a:latin typeface="Arial" panose="020B0604020202020204" pitchFamily="34" charset="0"/>
                          <a:ea typeface="宋体" panose="02010600030101010101" pitchFamily="2" charset="-122"/>
                        </a:rPr>
                        <a:t>函数调用语句中，参数类型与函数定义中对应位置的参数类型不匹配。报错行号为函数调用语句的</a:t>
                      </a:r>
                      <a:r>
                        <a:rPr lang="en-US" sz="800" b="1">
                          <a:solidFill>
                            <a:srgbClr val="333333"/>
                          </a:solidFill>
                          <a:latin typeface="宋体" panose="02010600030101010101" pitchFamily="2" charset="-122"/>
                        </a:rPr>
                        <a:t>函数名</a:t>
                      </a:r>
                      <a:r>
                        <a:rPr lang="en-US" sz="800" b="0">
                          <a:solidFill>
                            <a:srgbClr val="333333"/>
                          </a:solidFill>
                          <a:latin typeface="宋体" panose="02010600030101010101" pitchFamily="2" charset="-122"/>
                        </a:rPr>
                        <a:t>所在行数。</a:t>
                      </a:r>
                      <a:endParaRPr lang="en-US" altLang="en-US" sz="800" b="0">
                        <a:solidFill>
                          <a:srgbClr val="333333"/>
                        </a:solidFill>
                        <a:latin typeface="宋体" panose="02010600030101010101" pitchFamily="2" charset="-122"/>
                      </a:endParaRP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800" b="0" dirty="0" err="1">
                          <a:solidFill>
                            <a:srgbClr val="333333"/>
                          </a:solidFill>
                          <a:latin typeface="Cambria" panose="02040503050406030204" charset="-122"/>
                        </a:rPr>
                        <a:t>UnaryExp</a:t>
                      </a:r>
                      <a:r>
                        <a:rPr lang="en-US" sz="800" b="0" dirty="0">
                          <a:solidFill>
                            <a:srgbClr val="333333"/>
                          </a:solidFill>
                          <a:latin typeface="Cambria" panose="02040503050406030204" charset="-122"/>
                        </a:rPr>
                        <a:t> → Ident ‘(’ [</a:t>
                      </a:r>
                      <a:endParaRPr lang="en-US" sz="800" b="0" dirty="0">
                        <a:solidFill>
                          <a:srgbClr val="333333"/>
                        </a:solidFill>
                        <a:latin typeface="Cambria" panose="02040503050406030204" charset="-122"/>
                      </a:endParaRPr>
                    </a:p>
                    <a:p>
                      <a:pPr indent="0">
                        <a:buNone/>
                      </a:pPr>
                      <a:r>
                        <a:rPr lang="en-US" sz="800" b="0" dirty="0" err="1">
                          <a:solidFill>
                            <a:srgbClr val="333333"/>
                          </a:solidFill>
                          <a:latin typeface="Cambria" panose="02040503050406030204" charset="-122"/>
                        </a:rPr>
                        <a:t>FuncRParams</a:t>
                      </a:r>
                      <a:r>
                        <a:rPr lang="en-US" sz="800" b="0" dirty="0">
                          <a:solidFill>
                            <a:srgbClr val="333333"/>
                          </a:solidFill>
                          <a:latin typeface="Cambria" panose="02040503050406030204" charset="-122"/>
                        </a:rPr>
                        <a:t> ] ‘)’</a:t>
                      </a:r>
                      <a:endParaRPr lang="en-US" altLang="en-US" sz="800" b="0" dirty="0">
                        <a:solidFill>
                          <a:srgbClr val="333333"/>
                        </a:solidFill>
                        <a:latin typeface="Cambria" panose="02040503050406030204" charset="-122"/>
                      </a:endParaRP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359410">
                <a:tc>
                  <a:txBody>
                    <a:bodyPr/>
                    <a:lstStyle/>
                    <a:p>
                      <a:pPr indent="0">
                        <a:buNone/>
                      </a:pPr>
                      <a:r>
                        <a:rPr lang="zh-CN" sz="800" b="0">
                          <a:solidFill>
                            <a:srgbClr val="333333"/>
                          </a:solidFill>
                          <a:latin typeface="Arial" panose="020B0604020202020204" pitchFamily="34" charset="0"/>
                          <a:ea typeface="宋体" panose="02010600030101010101" pitchFamily="2" charset="-122"/>
                        </a:rPr>
                        <a:t>无返回值的函数存在不匹配的</a:t>
                      </a:r>
                      <a:r>
                        <a:rPr lang="en-US" sz="800" b="0">
                          <a:solidFill>
                            <a:srgbClr val="333333"/>
                          </a:solidFill>
                          <a:latin typeface="Cambria" panose="02040503050406030204" charset="-122"/>
                        </a:rPr>
                        <a:t>return</a:t>
                      </a:r>
                      <a:r>
                        <a:rPr lang="en-US" sz="800" b="0">
                          <a:solidFill>
                            <a:srgbClr val="333333"/>
                          </a:solidFill>
                          <a:latin typeface="宋体" panose="02010600030101010101" pitchFamily="2" charset="-122"/>
                        </a:rPr>
                        <a:t>语句</a:t>
                      </a:r>
                      <a:endParaRPr lang="en-US" altLang="en-US" sz="800" b="0">
                        <a:solidFill>
                          <a:srgbClr val="333333"/>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800" b="0">
                          <a:solidFill>
                            <a:srgbClr val="333333"/>
                          </a:solidFill>
                          <a:latin typeface="Cambria" panose="02040503050406030204" charset="-122"/>
                        </a:rPr>
                        <a:t>f</a:t>
                      </a:r>
                      <a:endParaRPr lang="en-US" altLang="en-US" sz="800" b="0">
                        <a:solidFill>
                          <a:srgbClr val="333333"/>
                        </a:solidFill>
                        <a:latin typeface="Cambria" panose="0204050305040603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zh-CN" sz="800" b="0">
                          <a:solidFill>
                            <a:srgbClr val="333333"/>
                          </a:solidFill>
                          <a:latin typeface="Arial" panose="020B0604020202020204" pitchFamily="34" charset="0"/>
                          <a:ea typeface="宋体" panose="02010600030101010101" pitchFamily="2" charset="-122"/>
                        </a:rPr>
                        <a:t>报错行号为</a:t>
                      </a:r>
                      <a:r>
                        <a:rPr lang="en-US" sz="800" b="1">
                          <a:solidFill>
                            <a:srgbClr val="333333"/>
                          </a:solidFill>
                          <a:latin typeface="Cambria" panose="02040503050406030204" charset="-122"/>
                        </a:rPr>
                        <a:t>‘return’</a:t>
                      </a:r>
                      <a:r>
                        <a:rPr lang="en-US" sz="800" b="0">
                          <a:solidFill>
                            <a:srgbClr val="333333"/>
                          </a:solidFill>
                          <a:latin typeface="宋体" panose="02010600030101010101" pitchFamily="2" charset="-122"/>
                        </a:rPr>
                        <a:t>所在行号。</a:t>
                      </a:r>
                      <a:endParaRPr lang="en-US" altLang="en-US" sz="800" b="0">
                        <a:solidFill>
                          <a:srgbClr val="333333"/>
                        </a:solidFill>
                        <a:latin typeface="宋体" panose="02010600030101010101" pitchFamily="2" charset="-122"/>
                      </a:endParaRP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800" b="0" dirty="0" err="1">
                          <a:solidFill>
                            <a:srgbClr val="333333"/>
                          </a:solidFill>
                          <a:latin typeface="Cambria" panose="02040503050406030204" charset="-122"/>
                        </a:rPr>
                        <a:t>Stmt</a:t>
                      </a:r>
                      <a:r>
                        <a:rPr lang="en-US" sz="800" b="0" dirty="0">
                          <a:solidFill>
                            <a:srgbClr val="333333"/>
                          </a:solidFill>
                          <a:latin typeface="Cambria" panose="02040503050406030204" charset="-122"/>
                        </a:rPr>
                        <a:t> → ‘return’ { ‘[’ Exp ’]’ } ‘;’</a:t>
                      </a:r>
                      <a:endParaRPr lang="en-US" altLang="en-US" sz="800" b="0" dirty="0">
                        <a:solidFill>
                          <a:srgbClr val="333333"/>
                        </a:solidFill>
                        <a:latin typeface="Cambria" panose="02040503050406030204" charset="-122"/>
                      </a:endParaRP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458470">
                <a:tc>
                  <a:txBody>
                    <a:bodyPr/>
                    <a:lstStyle/>
                    <a:p>
                      <a:pPr indent="0">
                        <a:buNone/>
                      </a:pPr>
                      <a:r>
                        <a:rPr lang="zh-CN" sz="800" b="0">
                          <a:solidFill>
                            <a:srgbClr val="333333"/>
                          </a:solidFill>
                          <a:latin typeface="Arial" panose="020B0604020202020204" pitchFamily="34" charset="0"/>
                          <a:ea typeface="宋体" panose="02010600030101010101" pitchFamily="2" charset="-122"/>
                        </a:rPr>
                        <a:t>有返回值的函数缺少</a:t>
                      </a:r>
                      <a:r>
                        <a:rPr lang="en-US" sz="800" b="0">
                          <a:solidFill>
                            <a:srgbClr val="333333"/>
                          </a:solidFill>
                          <a:latin typeface="Cambria" panose="02040503050406030204" charset="-122"/>
                        </a:rPr>
                        <a:t>return</a:t>
                      </a:r>
                      <a:r>
                        <a:rPr lang="en-US" sz="800" b="0">
                          <a:solidFill>
                            <a:srgbClr val="333333"/>
                          </a:solidFill>
                          <a:latin typeface="宋体" panose="02010600030101010101" pitchFamily="2" charset="-122"/>
                        </a:rPr>
                        <a:t>语句</a:t>
                      </a:r>
                      <a:endParaRPr lang="en-US" altLang="en-US" sz="800" b="0">
                        <a:solidFill>
                          <a:srgbClr val="333333"/>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800" b="0">
                          <a:solidFill>
                            <a:srgbClr val="333333"/>
                          </a:solidFill>
                          <a:latin typeface="Cambria" panose="02040503050406030204" charset="-122"/>
                        </a:rPr>
                        <a:t>g</a:t>
                      </a:r>
                      <a:endParaRPr lang="en-US" altLang="en-US" sz="800" b="0">
                        <a:solidFill>
                          <a:srgbClr val="333333"/>
                        </a:solidFill>
                        <a:latin typeface="Cambria" panose="0204050305040603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zh-CN" sz="800" b="0">
                          <a:solidFill>
                            <a:srgbClr val="333333"/>
                          </a:solidFill>
                          <a:latin typeface="Arial" panose="020B0604020202020204" pitchFamily="34" charset="0"/>
                          <a:ea typeface="宋体" panose="02010600030101010101" pitchFamily="2" charset="-122"/>
                        </a:rPr>
                        <a:t>只需要考虑函数末尾是否存在</a:t>
                      </a:r>
                      <a:r>
                        <a:rPr lang="en-US" sz="800" b="0">
                          <a:solidFill>
                            <a:srgbClr val="333333"/>
                          </a:solidFill>
                          <a:latin typeface="Cambria" panose="02040503050406030204" charset="-122"/>
                        </a:rPr>
                        <a:t>return</a:t>
                      </a:r>
                      <a:r>
                        <a:rPr lang="en-US" sz="800" b="0">
                          <a:solidFill>
                            <a:srgbClr val="333333"/>
                          </a:solidFill>
                          <a:latin typeface="宋体" panose="02010600030101010101" pitchFamily="2" charset="-122"/>
                        </a:rPr>
                        <a:t>语句，</a:t>
                      </a:r>
                      <a:r>
                        <a:rPr lang="en-US" sz="800" b="1">
                          <a:solidFill>
                            <a:srgbClr val="333333"/>
                          </a:solidFill>
                          <a:latin typeface="宋体" panose="02010600030101010101" pitchFamily="2" charset="-122"/>
                        </a:rPr>
                        <a:t>无需考虑数据流</a:t>
                      </a:r>
                      <a:r>
                        <a:rPr lang="en-US" sz="800" b="0">
                          <a:solidFill>
                            <a:srgbClr val="333333"/>
                          </a:solidFill>
                          <a:latin typeface="宋体" panose="02010600030101010101" pitchFamily="2" charset="-122"/>
                        </a:rPr>
                        <a:t>。报错行号为函数</a:t>
                      </a:r>
                      <a:r>
                        <a:rPr lang="en-US" sz="800" b="1">
                          <a:solidFill>
                            <a:srgbClr val="333333"/>
                          </a:solidFill>
                          <a:latin typeface="宋体" panose="02010600030101010101" pitchFamily="2" charset="-122"/>
                        </a:rPr>
                        <a:t>结尾的</a:t>
                      </a:r>
                      <a:r>
                        <a:rPr lang="en-US" sz="800" b="1">
                          <a:solidFill>
                            <a:srgbClr val="333333"/>
                          </a:solidFill>
                          <a:latin typeface="Cambria" panose="02040503050406030204" charset="-122"/>
                        </a:rPr>
                        <a:t>’}’</a:t>
                      </a:r>
                      <a:r>
                        <a:rPr lang="en-US" sz="800" b="0">
                          <a:solidFill>
                            <a:srgbClr val="333333"/>
                          </a:solidFill>
                          <a:latin typeface="宋体" panose="02010600030101010101" pitchFamily="2" charset="-122"/>
                        </a:rPr>
                        <a:t>所在行号。</a:t>
                      </a:r>
                      <a:endParaRPr lang="en-US" altLang="en-US" sz="800" b="0">
                        <a:solidFill>
                          <a:srgbClr val="333333"/>
                        </a:solidFill>
                        <a:latin typeface="宋体" panose="02010600030101010101" pitchFamily="2" charset="-122"/>
                      </a:endParaRP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800" b="0" dirty="0" err="1">
                          <a:solidFill>
                            <a:srgbClr val="333333"/>
                          </a:solidFill>
                          <a:latin typeface="Cambria" panose="02040503050406030204" charset="-122"/>
                        </a:rPr>
                        <a:t>FuncDef</a:t>
                      </a:r>
                      <a:r>
                        <a:rPr lang="en-US" sz="800" b="0" dirty="0">
                          <a:solidFill>
                            <a:srgbClr val="333333"/>
                          </a:solidFill>
                          <a:latin typeface="Cambria" panose="02040503050406030204" charset="-122"/>
                        </a:rPr>
                        <a:t> → </a:t>
                      </a:r>
                      <a:r>
                        <a:rPr lang="en-US" sz="800" b="0" dirty="0" err="1">
                          <a:solidFill>
                            <a:srgbClr val="333333"/>
                          </a:solidFill>
                          <a:latin typeface="Cambria" panose="02040503050406030204" charset="-122"/>
                        </a:rPr>
                        <a:t>FuncType</a:t>
                      </a:r>
                      <a:r>
                        <a:rPr lang="en-US" sz="800" b="0" dirty="0">
                          <a:solidFill>
                            <a:srgbClr val="333333"/>
                          </a:solidFill>
                          <a:latin typeface="Cambria" panose="02040503050406030204" charset="-122"/>
                        </a:rPr>
                        <a:t> Ident ‘(’[</a:t>
                      </a:r>
                      <a:r>
                        <a:rPr lang="en-US" sz="800" b="0" dirty="0" err="1">
                          <a:solidFill>
                            <a:srgbClr val="333333"/>
                          </a:solidFill>
                          <a:latin typeface="Cambria" panose="02040503050406030204" charset="-122"/>
                        </a:rPr>
                        <a:t>FuncFParams</a:t>
                      </a:r>
                      <a:r>
                        <a:rPr lang="en-US" sz="800" b="0" dirty="0">
                          <a:solidFill>
                            <a:srgbClr val="333333"/>
                          </a:solidFill>
                          <a:latin typeface="Cambria" panose="02040503050406030204" charset="-122"/>
                        </a:rPr>
                        <a:t>] ‘)’ Block</a:t>
                      </a:r>
                      <a:endParaRPr lang="en-US" sz="800" b="0" dirty="0">
                        <a:solidFill>
                          <a:srgbClr val="333333"/>
                        </a:solidFill>
                        <a:latin typeface="Cambria" panose="02040503050406030204" charset="-122"/>
                      </a:endParaRPr>
                    </a:p>
                    <a:p>
                      <a:pPr indent="0">
                        <a:buNone/>
                      </a:pPr>
                      <a:r>
                        <a:rPr lang="en-US" sz="800" b="0" dirty="0" err="1">
                          <a:solidFill>
                            <a:srgbClr val="333333"/>
                          </a:solidFill>
                          <a:latin typeface="Cambria" panose="02040503050406030204" charset="-122"/>
                        </a:rPr>
                        <a:t>MainFuncDef</a:t>
                      </a:r>
                      <a:r>
                        <a:rPr lang="en-US" sz="800" b="0" dirty="0">
                          <a:solidFill>
                            <a:srgbClr val="333333"/>
                          </a:solidFill>
                          <a:latin typeface="Cambria" panose="02040503050406030204" charset="-122"/>
                        </a:rPr>
                        <a:t> → 'int' 'main' '('')' Block</a:t>
                      </a:r>
                      <a:endParaRPr lang="en-US" altLang="en-US" sz="800" b="0" dirty="0">
                        <a:solidFill>
                          <a:srgbClr val="333333"/>
                        </a:solidFill>
                        <a:latin typeface="Cambria" panose="02040503050406030204" charset="-122"/>
                      </a:endParaRP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260985">
                <a:tc>
                  <a:txBody>
                    <a:bodyPr/>
                    <a:lstStyle/>
                    <a:p>
                      <a:pPr indent="0">
                        <a:buNone/>
                      </a:pPr>
                      <a:r>
                        <a:rPr lang="zh-CN" sz="800" b="0">
                          <a:solidFill>
                            <a:srgbClr val="333333"/>
                          </a:solidFill>
                          <a:latin typeface="Arial" panose="020B0604020202020204" pitchFamily="34" charset="0"/>
                          <a:ea typeface="宋体" panose="02010600030101010101" pitchFamily="2" charset="-122"/>
                        </a:rPr>
                        <a:t>不能改变常量的值</a:t>
                      </a:r>
                      <a:endParaRPr lang="zh-CN" altLang="en-US" sz="800" b="0">
                        <a:solidFill>
                          <a:srgbClr val="333333"/>
                        </a:solidFill>
                        <a:latin typeface="Arial" panose="020B0604020202020204" pitchFamily="34" charset="0"/>
                        <a:ea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800" b="0">
                          <a:solidFill>
                            <a:srgbClr val="333333"/>
                          </a:solidFill>
                          <a:latin typeface="Cambria" panose="02040503050406030204" charset="-122"/>
                        </a:rPr>
                        <a:t>h</a:t>
                      </a:r>
                      <a:endParaRPr lang="en-US" altLang="en-US" sz="800" b="0">
                        <a:solidFill>
                          <a:srgbClr val="333333"/>
                        </a:solidFill>
                        <a:latin typeface="Cambria" panose="0204050305040603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800" b="0">
                          <a:solidFill>
                            <a:srgbClr val="333333"/>
                          </a:solidFill>
                          <a:latin typeface="Cambria" panose="02040503050406030204" charset="-122"/>
                        </a:rPr>
                        <a:t>&lt;LVal&gt;</a:t>
                      </a:r>
                      <a:r>
                        <a:rPr lang="en-US" sz="800" b="0">
                          <a:solidFill>
                            <a:srgbClr val="333333"/>
                          </a:solidFill>
                          <a:latin typeface="宋体" panose="02010600030101010101" pitchFamily="2" charset="-122"/>
                        </a:rPr>
                        <a:t>为常量时，不能对其修改。报错行号为</a:t>
                      </a:r>
                      <a:r>
                        <a:rPr lang="en-US" sz="800" b="1">
                          <a:solidFill>
                            <a:srgbClr val="333333"/>
                          </a:solidFill>
                          <a:latin typeface="Cambria" panose="02040503050406030204" charset="-122"/>
                        </a:rPr>
                        <a:t>&lt;LVal&gt;</a:t>
                      </a:r>
                      <a:r>
                        <a:rPr lang="en-US" sz="800" b="0">
                          <a:solidFill>
                            <a:srgbClr val="333333"/>
                          </a:solidFill>
                          <a:latin typeface="宋体" panose="02010600030101010101" pitchFamily="2" charset="-122"/>
                        </a:rPr>
                        <a:t>所在行号。</a:t>
                      </a:r>
                      <a:endParaRPr lang="en-US" altLang="en-US" sz="800" b="0">
                        <a:solidFill>
                          <a:srgbClr val="333333"/>
                        </a:solidFill>
                        <a:latin typeface="宋体" panose="02010600030101010101" pitchFamily="2" charset="-122"/>
                      </a:endParaRP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800" b="0" dirty="0" err="1">
                          <a:solidFill>
                            <a:srgbClr val="333333"/>
                          </a:solidFill>
                          <a:latin typeface="Cambria" panose="02040503050406030204" charset="-122"/>
                        </a:rPr>
                        <a:t>Stmt</a:t>
                      </a:r>
                      <a:r>
                        <a:rPr lang="en-US" sz="800" b="0" dirty="0">
                          <a:solidFill>
                            <a:srgbClr val="333333"/>
                          </a:solidFill>
                          <a:latin typeface="Cambria" panose="02040503050406030204" charset="-122"/>
                        </a:rPr>
                        <a:t> → </a:t>
                      </a:r>
                      <a:r>
                        <a:rPr lang="en-US" sz="800" b="0" dirty="0" err="1">
                          <a:solidFill>
                            <a:srgbClr val="333333"/>
                          </a:solidFill>
                          <a:latin typeface="Cambria" panose="02040503050406030204" charset="-122"/>
                        </a:rPr>
                        <a:t>LVal</a:t>
                      </a:r>
                      <a:r>
                        <a:rPr lang="en-US" sz="800" b="0" dirty="0">
                          <a:solidFill>
                            <a:srgbClr val="333333"/>
                          </a:solidFill>
                          <a:latin typeface="Cambria" panose="02040503050406030204" charset="-122"/>
                        </a:rPr>
                        <a:t> ‘=’ Exp ‘;’</a:t>
                      </a:r>
                      <a:endParaRPr lang="en-US" sz="800" b="0" dirty="0">
                        <a:solidFill>
                          <a:srgbClr val="333333"/>
                        </a:solidFill>
                        <a:latin typeface="Cambria" panose="02040503050406030204" charset="-122"/>
                      </a:endParaRPr>
                    </a:p>
                    <a:p>
                      <a:pPr indent="0">
                        <a:buNone/>
                      </a:pPr>
                      <a:r>
                        <a:rPr lang="en-US" sz="800" b="0" dirty="0" err="1">
                          <a:solidFill>
                            <a:srgbClr val="333333"/>
                          </a:solidFill>
                          <a:latin typeface="Cambria" panose="02040503050406030204" charset="-122"/>
                        </a:rPr>
                        <a:t>ForStmt</a:t>
                      </a:r>
                      <a:r>
                        <a:rPr lang="en-US" sz="800" b="0" dirty="0">
                          <a:solidFill>
                            <a:srgbClr val="333333"/>
                          </a:solidFill>
                          <a:latin typeface="Cambria" panose="02040503050406030204" charset="-122"/>
                        </a:rPr>
                        <a:t> → </a:t>
                      </a:r>
                      <a:r>
                        <a:rPr lang="en-US" sz="800" b="0" dirty="0" err="1">
                          <a:solidFill>
                            <a:srgbClr val="333333"/>
                          </a:solidFill>
                          <a:latin typeface="Cambria" panose="02040503050406030204" charset="-122"/>
                        </a:rPr>
                        <a:t>LVal</a:t>
                      </a:r>
                      <a:r>
                        <a:rPr lang="en-US" sz="800" b="0" dirty="0">
                          <a:solidFill>
                            <a:srgbClr val="333333"/>
                          </a:solidFill>
                          <a:latin typeface="Cambria" panose="02040503050406030204" charset="-122"/>
                        </a:rPr>
                        <a:t> '=' Exp …</a:t>
                      </a:r>
                      <a:endParaRPr lang="en-US" altLang="en-US" sz="800" b="0" dirty="0">
                        <a:solidFill>
                          <a:srgbClr val="333333"/>
                        </a:solidFill>
                        <a:latin typeface="Cambria" panose="02040503050406030204" charset="-122"/>
                      </a:endParaRP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260350">
                <a:tc>
                  <a:txBody>
                    <a:bodyPr/>
                    <a:lstStyle/>
                    <a:p>
                      <a:pPr indent="0">
                        <a:buNone/>
                      </a:pPr>
                      <a:r>
                        <a:rPr lang="zh-CN" sz="800" b="0">
                          <a:solidFill>
                            <a:srgbClr val="333333"/>
                          </a:solidFill>
                          <a:latin typeface="Arial" panose="020B0604020202020204" pitchFamily="34" charset="0"/>
                          <a:ea typeface="宋体" panose="02010600030101010101" pitchFamily="2" charset="-122"/>
                        </a:rPr>
                        <a:t>缺少分号</a:t>
                      </a:r>
                      <a:endParaRPr lang="zh-CN" altLang="en-US" sz="800" b="0">
                        <a:solidFill>
                          <a:srgbClr val="333333"/>
                        </a:solidFill>
                        <a:latin typeface="Arial" panose="020B0604020202020204" pitchFamily="34" charset="0"/>
                        <a:ea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800" b="0">
                          <a:solidFill>
                            <a:srgbClr val="333333"/>
                          </a:solidFill>
                          <a:latin typeface="Cambria" panose="02040503050406030204" charset="-122"/>
                        </a:rPr>
                        <a:t>i</a:t>
                      </a:r>
                      <a:endParaRPr lang="en-US" altLang="en-US" sz="800" b="0">
                        <a:solidFill>
                          <a:srgbClr val="333333"/>
                        </a:solidFill>
                        <a:latin typeface="Cambria" panose="0204050305040603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zh-CN" sz="800" b="0">
                          <a:solidFill>
                            <a:srgbClr val="333333"/>
                          </a:solidFill>
                          <a:latin typeface="Arial" panose="020B0604020202020204" pitchFamily="34" charset="0"/>
                          <a:ea typeface="宋体" panose="02010600030101010101" pitchFamily="2" charset="-122"/>
                        </a:rPr>
                        <a:t>报错行号为分号</a:t>
                      </a:r>
                      <a:r>
                        <a:rPr lang="en-US" sz="800" b="1">
                          <a:solidFill>
                            <a:srgbClr val="333333"/>
                          </a:solidFill>
                          <a:latin typeface="宋体" panose="02010600030101010101" pitchFamily="2" charset="-122"/>
                        </a:rPr>
                        <a:t>前一个非终结符</a:t>
                      </a:r>
                      <a:r>
                        <a:rPr lang="en-US" sz="800" b="0">
                          <a:solidFill>
                            <a:srgbClr val="333333"/>
                          </a:solidFill>
                          <a:latin typeface="宋体" panose="02010600030101010101" pitchFamily="2" charset="-122"/>
                        </a:rPr>
                        <a:t>所在行号。</a:t>
                      </a:r>
                      <a:endParaRPr lang="en-US" altLang="en-US" sz="800" b="0">
                        <a:solidFill>
                          <a:srgbClr val="333333"/>
                        </a:solidFill>
                        <a:latin typeface="宋体" panose="02010600030101010101" pitchFamily="2" charset="-122"/>
                      </a:endParaRP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800" b="0" dirty="0" err="1">
                          <a:solidFill>
                            <a:srgbClr val="333333"/>
                          </a:solidFill>
                          <a:latin typeface="Cambria" panose="02040503050406030204" charset="-122"/>
                        </a:rPr>
                        <a:t>Stmt</a:t>
                      </a:r>
                      <a:r>
                        <a:rPr lang="en-US" sz="800" b="0" dirty="0">
                          <a:solidFill>
                            <a:srgbClr val="333333"/>
                          </a:solidFill>
                          <a:latin typeface="Cambria" panose="02040503050406030204" charset="-122"/>
                        </a:rPr>
                        <a:t>, </a:t>
                      </a:r>
                      <a:r>
                        <a:rPr lang="en-US" sz="800" b="0" dirty="0" err="1">
                          <a:solidFill>
                            <a:srgbClr val="333333"/>
                          </a:solidFill>
                          <a:latin typeface="Cambria" panose="02040503050406030204" charset="-122"/>
                        </a:rPr>
                        <a:t>ConstDecl</a:t>
                      </a:r>
                      <a:r>
                        <a:rPr lang="en-US" sz="800" b="0" dirty="0">
                          <a:solidFill>
                            <a:srgbClr val="333333"/>
                          </a:solidFill>
                          <a:latin typeface="Cambria" panose="02040503050406030204" charset="-122"/>
                        </a:rPr>
                        <a:t> </a:t>
                      </a:r>
                      <a:r>
                        <a:rPr lang="zh-CN" altLang="en-US" sz="800" b="0" dirty="0">
                          <a:solidFill>
                            <a:srgbClr val="333333"/>
                          </a:solidFill>
                          <a:latin typeface="Cambria" panose="02040503050406030204" charset="-122"/>
                        </a:rPr>
                        <a:t>及 </a:t>
                      </a:r>
                      <a:r>
                        <a:rPr lang="en-US" sz="800" b="0" dirty="0" err="1">
                          <a:solidFill>
                            <a:srgbClr val="333333"/>
                          </a:solidFill>
                          <a:latin typeface="Cambria" panose="02040503050406030204" charset="-122"/>
                        </a:rPr>
                        <a:t>VarDecl</a:t>
                      </a:r>
                      <a:r>
                        <a:rPr lang="en-US" sz="800" b="0" dirty="0">
                          <a:solidFill>
                            <a:srgbClr val="333333"/>
                          </a:solidFill>
                          <a:latin typeface="Cambria" panose="02040503050406030204" charset="-122"/>
                        </a:rPr>
                        <a:t> </a:t>
                      </a:r>
                      <a:r>
                        <a:rPr lang="zh-CN" altLang="en-US" sz="800" b="0" dirty="0">
                          <a:solidFill>
                            <a:srgbClr val="333333"/>
                          </a:solidFill>
                          <a:latin typeface="Cambria" panose="02040503050406030204" charset="-122"/>
                        </a:rPr>
                        <a:t>中的 </a:t>
                      </a:r>
                      <a:r>
                        <a:rPr lang="en-US" altLang="zh-CN" sz="800" b="0" dirty="0">
                          <a:solidFill>
                            <a:srgbClr val="333333"/>
                          </a:solidFill>
                          <a:latin typeface="Cambria" panose="02040503050406030204" charset="-122"/>
                        </a:rPr>
                        <a:t>';’</a:t>
                      </a:r>
                      <a:endParaRPr lang="en-US" altLang="en-US" sz="800" b="0" dirty="0">
                        <a:solidFill>
                          <a:srgbClr val="333333"/>
                        </a:solidFill>
                        <a:latin typeface="Cambria" panose="02040503050406030204" charset="-122"/>
                      </a:endParaRP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260985">
                <a:tc>
                  <a:txBody>
                    <a:bodyPr/>
                    <a:lstStyle/>
                    <a:p>
                      <a:pPr indent="0">
                        <a:buNone/>
                      </a:pPr>
                      <a:r>
                        <a:rPr lang="zh-CN" sz="800" b="0">
                          <a:solidFill>
                            <a:srgbClr val="333333"/>
                          </a:solidFill>
                          <a:latin typeface="Arial" panose="020B0604020202020204" pitchFamily="34" charset="0"/>
                          <a:ea typeface="宋体" panose="02010600030101010101" pitchFamily="2" charset="-122"/>
                        </a:rPr>
                        <a:t>缺少右小括号</a:t>
                      </a:r>
                      <a:r>
                        <a:rPr lang="en-US" sz="800" b="0">
                          <a:solidFill>
                            <a:srgbClr val="333333"/>
                          </a:solidFill>
                          <a:latin typeface="Cambria" panose="02040503050406030204" charset="-122"/>
                        </a:rPr>
                        <a:t>’)’</a:t>
                      </a:r>
                      <a:endParaRPr lang="en-US" altLang="en-US" sz="800" b="0">
                        <a:solidFill>
                          <a:srgbClr val="333333"/>
                        </a:solidFill>
                        <a:latin typeface="Cambria" panose="0204050305040603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800" b="0">
                          <a:solidFill>
                            <a:srgbClr val="333333"/>
                          </a:solidFill>
                          <a:latin typeface="Cambria" panose="02040503050406030204" charset="-122"/>
                        </a:rPr>
                        <a:t>j</a:t>
                      </a:r>
                      <a:endParaRPr lang="en-US" altLang="en-US" sz="800" b="0">
                        <a:solidFill>
                          <a:srgbClr val="333333"/>
                        </a:solidFill>
                        <a:latin typeface="Cambria" panose="0204050305040603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zh-CN" sz="800" b="0">
                          <a:solidFill>
                            <a:srgbClr val="333333"/>
                          </a:solidFill>
                          <a:latin typeface="Arial" panose="020B0604020202020204" pitchFamily="34" charset="0"/>
                          <a:ea typeface="宋体" panose="02010600030101010101" pitchFamily="2" charset="-122"/>
                        </a:rPr>
                        <a:t>报错行号为右小括号</a:t>
                      </a:r>
                      <a:r>
                        <a:rPr lang="en-US" sz="800" b="1">
                          <a:solidFill>
                            <a:srgbClr val="333333"/>
                          </a:solidFill>
                          <a:latin typeface="宋体" panose="02010600030101010101" pitchFamily="2" charset="-122"/>
                        </a:rPr>
                        <a:t>前一个非终结符</a:t>
                      </a:r>
                      <a:r>
                        <a:rPr lang="en-US" sz="800" b="0">
                          <a:solidFill>
                            <a:srgbClr val="333333"/>
                          </a:solidFill>
                          <a:latin typeface="宋体" panose="02010600030101010101" pitchFamily="2" charset="-122"/>
                        </a:rPr>
                        <a:t>所在行号。</a:t>
                      </a:r>
                      <a:endParaRPr lang="en-US" altLang="en-US" sz="800" b="0">
                        <a:solidFill>
                          <a:srgbClr val="333333"/>
                        </a:solidFill>
                        <a:latin typeface="宋体" panose="02010600030101010101" pitchFamily="2" charset="-122"/>
                      </a:endParaRP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zh-CN" altLang="en-US" sz="800" b="0" dirty="0">
                          <a:solidFill>
                            <a:srgbClr val="333333"/>
                          </a:solidFill>
                          <a:latin typeface="Arial" panose="020B0604020202020204" pitchFamily="34" charset="0"/>
                          <a:ea typeface="宋体" panose="02010600030101010101" pitchFamily="2" charset="-122"/>
                        </a:rPr>
                        <a:t>函数调用 </a:t>
                      </a:r>
                      <a:r>
                        <a:rPr lang="en-US" altLang="zh-CN" sz="800" b="0" dirty="0">
                          <a:solidFill>
                            <a:srgbClr val="333333"/>
                          </a:solidFill>
                          <a:latin typeface="Arial" panose="020B0604020202020204" pitchFamily="34" charset="0"/>
                          <a:ea typeface="宋体" panose="02010600030101010101" pitchFamily="2" charset="-122"/>
                        </a:rPr>
                        <a:t>( </a:t>
                      </a:r>
                      <a:r>
                        <a:rPr lang="en-US" altLang="zh-CN" sz="800" b="0" dirty="0" err="1">
                          <a:solidFill>
                            <a:srgbClr val="333333"/>
                          </a:solidFill>
                          <a:latin typeface="Arial" panose="020B0604020202020204" pitchFamily="34" charset="0"/>
                          <a:ea typeface="宋体" panose="02010600030101010101" pitchFamily="2" charset="-122"/>
                        </a:rPr>
                        <a:t>UnaryExp</a:t>
                      </a:r>
                      <a:r>
                        <a:rPr lang="en-US" altLang="zh-CN" sz="800" b="0" dirty="0">
                          <a:solidFill>
                            <a:srgbClr val="333333"/>
                          </a:solidFill>
                          <a:latin typeface="Arial" panose="020B0604020202020204" pitchFamily="34" charset="0"/>
                          <a:ea typeface="宋体" panose="02010600030101010101" pitchFamily="2" charset="-122"/>
                        </a:rPr>
                        <a:t> )</a:t>
                      </a:r>
                      <a:r>
                        <a:rPr lang="zh-CN" altLang="en-US" sz="800" b="0" dirty="0">
                          <a:solidFill>
                            <a:srgbClr val="333333"/>
                          </a:solidFill>
                          <a:latin typeface="Arial" panose="020B0604020202020204" pitchFamily="34" charset="0"/>
                          <a:ea typeface="宋体" panose="02010600030101010101" pitchFamily="2" charset="-122"/>
                        </a:rPr>
                        <a:t>、函数定义 </a:t>
                      </a:r>
                      <a:r>
                        <a:rPr lang="en-US" altLang="zh-CN" sz="800" b="0" dirty="0">
                          <a:solidFill>
                            <a:srgbClr val="333333"/>
                          </a:solidFill>
                          <a:latin typeface="Arial" panose="020B0604020202020204" pitchFamily="34" charset="0"/>
                          <a:ea typeface="宋体" panose="02010600030101010101" pitchFamily="2" charset="-122"/>
                        </a:rPr>
                        <a:t>( </a:t>
                      </a:r>
                      <a:r>
                        <a:rPr lang="en-US" altLang="zh-CN" sz="800" b="0" dirty="0" err="1">
                          <a:solidFill>
                            <a:srgbClr val="333333"/>
                          </a:solidFill>
                          <a:latin typeface="Arial" panose="020B0604020202020204" pitchFamily="34" charset="0"/>
                          <a:ea typeface="宋体" panose="02010600030101010101" pitchFamily="2" charset="-122"/>
                        </a:rPr>
                        <a:t>FuncDef</a:t>
                      </a:r>
                      <a:r>
                        <a:rPr lang="en-US" altLang="zh-CN" sz="800" b="0" dirty="0">
                          <a:solidFill>
                            <a:srgbClr val="333333"/>
                          </a:solidFill>
                          <a:latin typeface="Arial" panose="020B0604020202020204" pitchFamily="34" charset="0"/>
                          <a:ea typeface="宋体" panose="02010600030101010101" pitchFamily="2" charset="-122"/>
                        </a:rPr>
                        <a:t>, </a:t>
                      </a:r>
                      <a:r>
                        <a:rPr lang="en-US" altLang="zh-CN" sz="800" b="0" dirty="0" err="1">
                          <a:solidFill>
                            <a:srgbClr val="333333"/>
                          </a:solidFill>
                          <a:latin typeface="Arial" panose="020B0604020202020204" pitchFamily="34" charset="0"/>
                          <a:ea typeface="宋体" panose="02010600030101010101" pitchFamily="2" charset="-122"/>
                        </a:rPr>
                        <a:t>MainFuncDef</a:t>
                      </a:r>
                      <a:r>
                        <a:rPr lang="en-US" altLang="zh-CN" sz="800" b="0" dirty="0">
                          <a:solidFill>
                            <a:srgbClr val="333333"/>
                          </a:solidFill>
                          <a:latin typeface="Arial" panose="020B0604020202020204" pitchFamily="34" charset="0"/>
                          <a:ea typeface="宋体" panose="02010600030101010101" pitchFamily="2" charset="-122"/>
                        </a:rPr>
                        <a:t> )</a:t>
                      </a:r>
                      <a:endParaRPr lang="en-US" altLang="zh-CN" sz="800" b="0" dirty="0">
                        <a:solidFill>
                          <a:srgbClr val="333333"/>
                        </a:solidFill>
                        <a:latin typeface="Arial" panose="020B0604020202020204" pitchFamily="34" charset="0"/>
                        <a:ea typeface="宋体" panose="02010600030101010101" pitchFamily="2" charset="-122"/>
                      </a:endParaRPr>
                    </a:p>
                    <a:p>
                      <a:pPr indent="0">
                        <a:buNone/>
                      </a:pPr>
                      <a:r>
                        <a:rPr lang="zh-CN" altLang="en-US" sz="800" b="0" dirty="0">
                          <a:solidFill>
                            <a:srgbClr val="333333"/>
                          </a:solidFill>
                          <a:latin typeface="Arial" panose="020B0604020202020204" pitchFamily="34" charset="0"/>
                          <a:ea typeface="宋体" panose="02010600030101010101" pitchFamily="2" charset="-122"/>
                        </a:rPr>
                        <a:t>、 </a:t>
                      </a:r>
                      <a:r>
                        <a:rPr lang="en-US" altLang="zh-CN" sz="800" b="0" dirty="0" err="1">
                          <a:solidFill>
                            <a:srgbClr val="333333"/>
                          </a:solidFill>
                          <a:latin typeface="Arial" panose="020B0604020202020204" pitchFamily="34" charset="0"/>
                          <a:ea typeface="宋体" panose="02010600030101010101" pitchFamily="2" charset="-122"/>
                        </a:rPr>
                        <a:t>Stmt</a:t>
                      </a:r>
                      <a:r>
                        <a:rPr lang="en-US" altLang="zh-CN" sz="800" b="0" dirty="0">
                          <a:solidFill>
                            <a:srgbClr val="333333"/>
                          </a:solidFill>
                          <a:latin typeface="Arial" panose="020B0604020202020204" pitchFamily="34" charset="0"/>
                          <a:ea typeface="宋体" panose="02010600030101010101" pitchFamily="2" charset="-122"/>
                        </a:rPr>
                        <a:t> </a:t>
                      </a:r>
                      <a:r>
                        <a:rPr lang="zh-CN" altLang="en-US" sz="800" b="0" dirty="0">
                          <a:solidFill>
                            <a:srgbClr val="333333"/>
                          </a:solidFill>
                          <a:latin typeface="Arial" panose="020B0604020202020204" pitchFamily="34" charset="0"/>
                          <a:ea typeface="宋体" panose="02010600030101010101" pitchFamily="2" charset="-122"/>
                        </a:rPr>
                        <a:t>及 </a:t>
                      </a:r>
                      <a:r>
                        <a:rPr lang="en-US" altLang="zh-CN" sz="800" b="0" dirty="0" err="1">
                          <a:solidFill>
                            <a:srgbClr val="333333"/>
                          </a:solidFill>
                          <a:latin typeface="Arial" panose="020B0604020202020204" pitchFamily="34" charset="0"/>
                          <a:ea typeface="宋体" panose="02010600030101010101" pitchFamily="2" charset="-122"/>
                        </a:rPr>
                        <a:t>PrimaryExp</a:t>
                      </a:r>
                      <a:r>
                        <a:rPr lang="en-US" altLang="zh-CN" sz="800" b="0" dirty="0">
                          <a:solidFill>
                            <a:srgbClr val="333333"/>
                          </a:solidFill>
                          <a:latin typeface="Arial" panose="020B0604020202020204" pitchFamily="34" charset="0"/>
                          <a:ea typeface="宋体" panose="02010600030101010101" pitchFamily="2" charset="-122"/>
                        </a:rPr>
                        <a:t> </a:t>
                      </a:r>
                      <a:r>
                        <a:rPr lang="zh-CN" altLang="en-US" sz="800" b="0" dirty="0">
                          <a:solidFill>
                            <a:srgbClr val="333333"/>
                          </a:solidFill>
                          <a:latin typeface="Arial" panose="020B0604020202020204" pitchFamily="34" charset="0"/>
                          <a:ea typeface="宋体" panose="02010600030101010101" pitchFamily="2" charset="-122"/>
                        </a:rPr>
                        <a:t>中的 </a:t>
                      </a:r>
                      <a:r>
                        <a:rPr lang="en-US" altLang="zh-CN" sz="800" b="0" dirty="0">
                          <a:solidFill>
                            <a:srgbClr val="333333"/>
                          </a:solidFill>
                          <a:latin typeface="Arial" panose="020B0604020202020204" pitchFamily="34" charset="0"/>
                          <a:ea typeface="宋体" panose="02010600030101010101" pitchFamily="2" charset="-122"/>
                        </a:rPr>
                        <a:t>')’</a:t>
                      </a:r>
                      <a:endParaRPr lang="en-US" altLang="en-US" sz="800" b="0" dirty="0">
                        <a:solidFill>
                          <a:srgbClr val="333333"/>
                        </a:solidFill>
                        <a:latin typeface="Cambria" panose="02040503050406030204" charset="-122"/>
                      </a:endParaRP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382270">
                <a:tc>
                  <a:txBody>
                    <a:bodyPr/>
                    <a:lstStyle/>
                    <a:p>
                      <a:pPr indent="0">
                        <a:buNone/>
                      </a:pPr>
                      <a:r>
                        <a:rPr lang="zh-CN" sz="800" b="0">
                          <a:solidFill>
                            <a:srgbClr val="333333"/>
                          </a:solidFill>
                          <a:latin typeface="Arial" panose="020B0604020202020204" pitchFamily="34" charset="0"/>
                          <a:ea typeface="宋体" panose="02010600030101010101" pitchFamily="2" charset="-122"/>
                        </a:rPr>
                        <a:t>缺少右中括号</a:t>
                      </a:r>
                      <a:r>
                        <a:rPr lang="en-US" sz="800" b="0">
                          <a:solidFill>
                            <a:srgbClr val="333333"/>
                          </a:solidFill>
                          <a:latin typeface="Cambria" panose="02040503050406030204" charset="-122"/>
                        </a:rPr>
                        <a:t>’]’</a:t>
                      </a:r>
                      <a:endParaRPr lang="en-US" altLang="en-US" sz="800" b="0">
                        <a:solidFill>
                          <a:srgbClr val="333333"/>
                        </a:solidFill>
                        <a:latin typeface="Cambria" panose="0204050305040603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800" b="0">
                          <a:solidFill>
                            <a:srgbClr val="333333"/>
                          </a:solidFill>
                          <a:latin typeface="Cambria" panose="02040503050406030204" charset="-122"/>
                        </a:rPr>
                        <a:t>k</a:t>
                      </a:r>
                      <a:endParaRPr lang="en-US" altLang="en-US" sz="800" b="0">
                        <a:solidFill>
                          <a:srgbClr val="333333"/>
                        </a:solidFill>
                        <a:latin typeface="Cambria" panose="0204050305040603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zh-CN" sz="800" b="0">
                          <a:solidFill>
                            <a:srgbClr val="333333"/>
                          </a:solidFill>
                          <a:latin typeface="Arial" panose="020B0604020202020204" pitchFamily="34" charset="0"/>
                          <a:ea typeface="宋体" panose="02010600030101010101" pitchFamily="2" charset="-122"/>
                        </a:rPr>
                        <a:t>报错行号为右中括号</a:t>
                      </a:r>
                      <a:r>
                        <a:rPr lang="en-US" sz="800" b="1">
                          <a:solidFill>
                            <a:srgbClr val="333333"/>
                          </a:solidFill>
                          <a:latin typeface="宋体" panose="02010600030101010101" pitchFamily="2" charset="-122"/>
                        </a:rPr>
                        <a:t>前一个非终结符</a:t>
                      </a:r>
                      <a:r>
                        <a:rPr lang="en-US" sz="800" b="0">
                          <a:solidFill>
                            <a:srgbClr val="333333"/>
                          </a:solidFill>
                          <a:latin typeface="宋体" panose="02010600030101010101" pitchFamily="2" charset="-122"/>
                        </a:rPr>
                        <a:t>所在行号。</a:t>
                      </a:r>
                      <a:endParaRPr lang="en-US" altLang="en-US" sz="800" b="0">
                        <a:solidFill>
                          <a:srgbClr val="333333"/>
                        </a:solidFill>
                        <a:latin typeface="宋体" panose="02010600030101010101" pitchFamily="2" charset="-122"/>
                      </a:endParaRP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zh-CN" altLang="en-US" sz="800" b="0" dirty="0">
                          <a:solidFill>
                            <a:srgbClr val="333333"/>
                          </a:solidFill>
                          <a:latin typeface="Arial" panose="020B0604020202020204" pitchFamily="34" charset="0"/>
                          <a:ea typeface="宋体" panose="02010600030101010101" pitchFamily="2" charset="-122"/>
                        </a:rPr>
                        <a:t>数组定义 </a:t>
                      </a:r>
                      <a:r>
                        <a:rPr lang="en-US" altLang="zh-CN" sz="800" b="0" dirty="0">
                          <a:solidFill>
                            <a:srgbClr val="333333"/>
                          </a:solidFill>
                          <a:latin typeface="Arial" panose="020B0604020202020204" pitchFamily="34" charset="0"/>
                          <a:ea typeface="宋体" panose="02010600030101010101" pitchFamily="2" charset="-122"/>
                        </a:rPr>
                        <a:t>( </a:t>
                      </a:r>
                      <a:r>
                        <a:rPr lang="en-US" altLang="zh-CN" sz="800" b="0" dirty="0" err="1">
                          <a:solidFill>
                            <a:srgbClr val="333333"/>
                          </a:solidFill>
                          <a:latin typeface="Arial" panose="020B0604020202020204" pitchFamily="34" charset="0"/>
                          <a:ea typeface="宋体" panose="02010600030101010101" pitchFamily="2" charset="-122"/>
                        </a:rPr>
                        <a:t>ConstDef</a:t>
                      </a:r>
                      <a:r>
                        <a:rPr lang="en-US" altLang="zh-CN" sz="800" b="0" dirty="0">
                          <a:solidFill>
                            <a:srgbClr val="333333"/>
                          </a:solidFill>
                          <a:latin typeface="Arial" panose="020B0604020202020204" pitchFamily="34" charset="0"/>
                          <a:ea typeface="宋体" panose="02010600030101010101" pitchFamily="2" charset="-122"/>
                        </a:rPr>
                        <a:t>, </a:t>
                      </a:r>
                      <a:r>
                        <a:rPr lang="en-US" altLang="zh-CN" sz="800" b="0" dirty="0" err="1">
                          <a:solidFill>
                            <a:srgbClr val="333333"/>
                          </a:solidFill>
                          <a:latin typeface="Arial" panose="020B0604020202020204" pitchFamily="34" charset="0"/>
                          <a:ea typeface="宋体" panose="02010600030101010101" pitchFamily="2" charset="-122"/>
                        </a:rPr>
                        <a:t>VarDef,FuncFParam</a:t>
                      </a:r>
                      <a:r>
                        <a:rPr lang="en-US" altLang="zh-CN" sz="800" b="0" dirty="0">
                          <a:solidFill>
                            <a:srgbClr val="333333"/>
                          </a:solidFill>
                          <a:latin typeface="Arial" panose="020B0604020202020204" pitchFamily="34" charset="0"/>
                          <a:ea typeface="宋体" panose="02010600030101010101" pitchFamily="2" charset="-122"/>
                        </a:rPr>
                        <a:t> ) </a:t>
                      </a:r>
                      <a:r>
                        <a:rPr lang="zh-CN" altLang="en-US" sz="800" b="0" dirty="0">
                          <a:solidFill>
                            <a:srgbClr val="333333"/>
                          </a:solidFill>
                          <a:latin typeface="Arial" panose="020B0604020202020204" pitchFamily="34" charset="0"/>
                          <a:ea typeface="宋体" panose="02010600030101010101" pitchFamily="2" charset="-122"/>
                        </a:rPr>
                        <a:t>和使用 </a:t>
                      </a:r>
                      <a:r>
                        <a:rPr lang="en-US" altLang="zh-CN" sz="800" b="0" dirty="0">
                          <a:solidFill>
                            <a:srgbClr val="333333"/>
                          </a:solidFill>
                          <a:latin typeface="Arial" panose="020B0604020202020204" pitchFamily="34" charset="0"/>
                          <a:ea typeface="宋体" panose="02010600030101010101" pitchFamily="2" charset="-122"/>
                        </a:rPr>
                        <a:t>( </a:t>
                      </a:r>
                      <a:r>
                        <a:rPr lang="en-US" altLang="zh-CN" sz="800" b="0" dirty="0" err="1">
                          <a:solidFill>
                            <a:srgbClr val="333333"/>
                          </a:solidFill>
                          <a:latin typeface="Arial" panose="020B0604020202020204" pitchFamily="34" charset="0"/>
                          <a:ea typeface="宋体" panose="02010600030101010101" pitchFamily="2" charset="-122"/>
                        </a:rPr>
                        <a:t>LVal</a:t>
                      </a:r>
                      <a:r>
                        <a:rPr lang="en-US" altLang="zh-CN" sz="800" b="0" dirty="0">
                          <a:solidFill>
                            <a:srgbClr val="333333"/>
                          </a:solidFill>
                          <a:latin typeface="Arial" panose="020B0604020202020204" pitchFamily="34" charset="0"/>
                          <a:ea typeface="宋体" panose="02010600030101010101" pitchFamily="2" charset="-122"/>
                        </a:rPr>
                        <a:t> )</a:t>
                      </a:r>
                      <a:endParaRPr lang="en-US" altLang="zh-CN" sz="800" b="0" dirty="0">
                        <a:solidFill>
                          <a:srgbClr val="333333"/>
                        </a:solidFill>
                        <a:latin typeface="Arial" panose="020B0604020202020204" pitchFamily="34" charset="0"/>
                        <a:ea typeface="宋体" panose="02010600030101010101" pitchFamily="2" charset="-122"/>
                      </a:endParaRPr>
                    </a:p>
                    <a:p>
                      <a:pPr indent="0">
                        <a:buNone/>
                      </a:pPr>
                      <a:r>
                        <a:rPr lang="zh-CN" altLang="en-US" sz="800" b="0" dirty="0">
                          <a:solidFill>
                            <a:srgbClr val="333333"/>
                          </a:solidFill>
                          <a:latin typeface="Arial" panose="020B0604020202020204" pitchFamily="34" charset="0"/>
                          <a:ea typeface="宋体" panose="02010600030101010101" pitchFamily="2" charset="-122"/>
                        </a:rPr>
                        <a:t>中的 </a:t>
                      </a:r>
                      <a:r>
                        <a:rPr lang="en-US" altLang="zh-CN" sz="800" b="0" dirty="0">
                          <a:solidFill>
                            <a:srgbClr val="333333"/>
                          </a:solidFill>
                          <a:latin typeface="Arial" panose="020B0604020202020204" pitchFamily="34" charset="0"/>
                          <a:ea typeface="宋体" panose="02010600030101010101" pitchFamily="2" charset="-122"/>
                        </a:rPr>
                        <a:t>']’</a:t>
                      </a:r>
                      <a:endParaRPr lang="en-US" altLang="en-US" sz="800" b="0" dirty="0">
                        <a:solidFill>
                          <a:srgbClr val="333333"/>
                        </a:solidFill>
                        <a:latin typeface="Cambria" panose="02040503050406030204" charset="-122"/>
                      </a:endParaRP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367665">
                <a:tc>
                  <a:txBody>
                    <a:bodyPr/>
                    <a:lstStyle/>
                    <a:p>
                      <a:pPr indent="0">
                        <a:buNone/>
                      </a:pPr>
                      <a:r>
                        <a:rPr lang="en-US" sz="800" b="0">
                          <a:solidFill>
                            <a:srgbClr val="333333"/>
                          </a:solidFill>
                          <a:latin typeface="Cambria" panose="02040503050406030204" charset="-122"/>
                        </a:rPr>
                        <a:t>printf</a:t>
                      </a:r>
                      <a:r>
                        <a:rPr lang="en-US" sz="800" b="0">
                          <a:solidFill>
                            <a:srgbClr val="333333"/>
                          </a:solidFill>
                          <a:latin typeface="宋体" panose="02010600030101010101" pitchFamily="2" charset="-122"/>
                        </a:rPr>
                        <a:t>中格式字符与表达式个数不匹配</a:t>
                      </a:r>
                      <a:endParaRPr lang="en-US" altLang="en-US" sz="800" b="0">
                        <a:solidFill>
                          <a:srgbClr val="333333"/>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800" b="0">
                          <a:solidFill>
                            <a:srgbClr val="333333"/>
                          </a:solidFill>
                          <a:latin typeface="Cambria" panose="02040503050406030204" charset="-122"/>
                        </a:rPr>
                        <a:t>l</a:t>
                      </a:r>
                      <a:endParaRPr lang="en-US" altLang="en-US" sz="800" b="0">
                        <a:solidFill>
                          <a:srgbClr val="333333"/>
                        </a:solidFill>
                        <a:latin typeface="Cambria" panose="0204050305040603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zh-CN" sz="800" b="0">
                          <a:solidFill>
                            <a:srgbClr val="333333"/>
                          </a:solidFill>
                          <a:latin typeface="Arial" panose="020B0604020202020204" pitchFamily="34" charset="0"/>
                          <a:ea typeface="宋体" panose="02010600030101010101" pitchFamily="2" charset="-122"/>
                        </a:rPr>
                        <a:t>报错行号为</a:t>
                      </a:r>
                      <a:r>
                        <a:rPr lang="en-US" sz="800" b="1">
                          <a:solidFill>
                            <a:srgbClr val="333333"/>
                          </a:solidFill>
                          <a:latin typeface="Cambria" panose="02040503050406030204" charset="-122"/>
                        </a:rPr>
                        <a:t>‘printf’</a:t>
                      </a:r>
                      <a:r>
                        <a:rPr lang="en-US" sz="800" b="0">
                          <a:solidFill>
                            <a:srgbClr val="333333"/>
                          </a:solidFill>
                          <a:latin typeface="宋体" panose="02010600030101010101" pitchFamily="2" charset="-122"/>
                        </a:rPr>
                        <a:t>所在行号。</a:t>
                      </a:r>
                      <a:endParaRPr lang="en-US" altLang="en-US" sz="800" b="0">
                        <a:solidFill>
                          <a:srgbClr val="333333"/>
                        </a:solidFill>
                        <a:latin typeface="宋体" panose="02010600030101010101" pitchFamily="2" charset="-122"/>
                      </a:endParaRP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800" b="0" dirty="0">
                          <a:solidFill>
                            <a:srgbClr val="333333"/>
                          </a:solidFill>
                          <a:latin typeface="Cambria" panose="02040503050406030204" charset="-122"/>
                        </a:rPr>
                        <a:t>'</a:t>
                      </a:r>
                      <a:r>
                        <a:rPr lang="en-US" sz="800" b="0" dirty="0" err="1">
                          <a:solidFill>
                            <a:srgbClr val="333333"/>
                          </a:solidFill>
                          <a:latin typeface="Cambria" panose="02040503050406030204" charset="-122"/>
                        </a:rPr>
                        <a:t>printf</a:t>
                      </a:r>
                      <a:r>
                        <a:rPr lang="en-US" sz="800" b="0" dirty="0">
                          <a:solidFill>
                            <a:srgbClr val="333333"/>
                          </a:solidFill>
                          <a:latin typeface="Cambria" panose="02040503050406030204" charset="-122"/>
                        </a:rPr>
                        <a:t>' '(' </a:t>
                      </a:r>
                      <a:r>
                        <a:rPr lang="en-US" sz="800" b="0" dirty="0" err="1">
                          <a:solidFill>
                            <a:srgbClr val="333333"/>
                          </a:solidFill>
                          <a:latin typeface="Cambria" panose="02040503050406030204" charset="-122"/>
                        </a:rPr>
                        <a:t>StringConst</a:t>
                      </a:r>
                      <a:r>
                        <a:rPr lang="en-US" sz="800" b="0" dirty="0">
                          <a:solidFill>
                            <a:srgbClr val="333333"/>
                          </a:solidFill>
                          <a:latin typeface="Cambria" panose="02040503050406030204" charset="-122"/>
                        </a:rPr>
                        <a:t> {',' Exp}')' ';'</a:t>
                      </a:r>
                      <a:endParaRPr lang="en-US" altLang="en-US" sz="800" b="0" dirty="0">
                        <a:solidFill>
                          <a:srgbClr val="333333"/>
                        </a:solidFill>
                        <a:latin typeface="Cambria" panose="02040503050406030204" charset="-122"/>
                      </a:endParaRP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359410">
                <a:tc>
                  <a:txBody>
                    <a:bodyPr/>
                    <a:lstStyle/>
                    <a:p>
                      <a:pPr indent="0">
                        <a:buNone/>
                      </a:pPr>
                      <a:r>
                        <a:rPr lang="zh-CN" sz="800" b="0" dirty="0">
                          <a:solidFill>
                            <a:srgbClr val="333333"/>
                          </a:solidFill>
                          <a:latin typeface="Arial" panose="020B0604020202020204" pitchFamily="34" charset="0"/>
                          <a:ea typeface="宋体" panose="02010600030101010101" pitchFamily="2" charset="-122"/>
                        </a:rPr>
                        <a:t>在非循环块中使用</a:t>
                      </a:r>
                      <a:r>
                        <a:rPr lang="en-US" sz="800" b="0" dirty="0" err="1">
                          <a:solidFill>
                            <a:srgbClr val="333333"/>
                          </a:solidFill>
                          <a:latin typeface="Cambria" panose="02040503050406030204" charset="-122"/>
                        </a:rPr>
                        <a:t>break</a:t>
                      </a:r>
                      <a:r>
                        <a:rPr lang="en-US" sz="800" b="0" dirty="0" err="1">
                          <a:solidFill>
                            <a:srgbClr val="333333"/>
                          </a:solidFill>
                          <a:latin typeface="宋体" panose="02010600030101010101" pitchFamily="2" charset="-122"/>
                        </a:rPr>
                        <a:t>和</a:t>
                      </a:r>
                      <a:r>
                        <a:rPr lang="en-US" sz="800" b="0" dirty="0" err="1">
                          <a:solidFill>
                            <a:srgbClr val="333333"/>
                          </a:solidFill>
                          <a:latin typeface="Cambria" panose="02040503050406030204" charset="-122"/>
                        </a:rPr>
                        <a:t>continue</a:t>
                      </a:r>
                      <a:r>
                        <a:rPr lang="en-US" sz="800" b="0" dirty="0" err="1">
                          <a:solidFill>
                            <a:srgbClr val="333333"/>
                          </a:solidFill>
                          <a:latin typeface="宋体" panose="02010600030101010101" pitchFamily="2" charset="-122"/>
                        </a:rPr>
                        <a:t>语句</a:t>
                      </a:r>
                      <a:endParaRPr lang="en-US" altLang="en-US" sz="800" b="0" dirty="0">
                        <a:solidFill>
                          <a:srgbClr val="333333"/>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800" b="0">
                          <a:solidFill>
                            <a:srgbClr val="333333"/>
                          </a:solidFill>
                          <a:latin typeface="Cambria" panose="02040503050406030204" charset="-122"/>
                        </a:rPr>
                        <a:t>m</a:t>
                      </a:r>
                      <a:endParaRPr lang="en-US" altLang="en-US" sz="800" b="0">
                        <a:solidFill>
                          <a:srgbClr val="333333"/>
                        </a:solidFill>
                        <a:latin typeface="Cambria" panose="0204050305040603020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zh-CN" sz="800" b="0">
                          <a:solidFill>
                            <a:srgbClr val="333333"/>
                          </a:solidFill>
                          <a:latin typeface="Arial" panose="020B0604020202020204" pitchFamily="34" charset="0"/>
                          <a:ea typeface="宋体" panose="02010600030101010101" pitchFamily="2" charset="-122"/>
                        </a:rPr>
                        <a:t>报错行号为</a:t>
                      </a:r>
                      <a:r>
                        <a:rPr lang="en-US" sz="800" b="1">
                          <a:solidFill>
                            <a:srgbClr val="333333"/>
                          </a:solidFill>
                          <a:latin typeface="Cambria" panose="02040503050406030204" charset="-122"/>
                        </a:rPr>
                        <a:t>‘break’</a:t>
                      </a:r>
                      <a:r>
                        <a:rPr lang="en-US" sz="800" b="1">
                          <a:solidFill>
                            <a:srgbClr val="333333"/>
                          </a:solidFill>
                          <a:latin typeface="宋体" panose="02010600030101010101" pitchFamily="2" charset="-122"/>
                        </a:rPr>
                        <a:t>与</a:t>
                      </a:r>
                      <a:r>
                        <a:rPr lang="en-US" sz="800" b="1">
                          <a:solidFill>
                            <a:srgbClr val="333333"/>
                          </a:solidFill>
                          <a:latin typeface="Cambria" panose="02040503050406030204" charset="-122"/>
                        </a:rPr>
                        <a:t>’continue’</a:t>
                      </a:r>
                      <a:r>
                        <a:rPr lang="en-US" sz="800" b="0">
                          <a:solidFill>
                            <a:srgbClr val="333333"/>
                          </a:solidFill>
                          <a:latin typeface="宋体" panose="02010600030101010101" pitchFamily="2" charset="-122"/>
                        </a:rPr>
                        <a:t>所在行号。</a:t>
                      </a:r>
                      <a:endParaRPr lang="en-US" altLang="en-US" sz="800" b="0">
                        <a:solidFill>
                          <a:srgbClr val="333333"/>
                        </a:solidFill>
                        <a:latin typeface="宋体" panose="02010600030101010101" pitchFamily="2" charset="-122"/>
                      </a:endParaRP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800" b="0" dirty="0" err="1">
                          <a:solidFill>
                            <a:srgbClr val="333333"/>
                          </a:solidFill>
                          <a:latin typeface="Cambria" panose="02040503050406030204" charset="-122"/>
                        </a:rPr>
                        <a:t>Stmt</a:t>
                      </a:r>
                      <a:r>
                        <a:rPr lang="en-US" sz="800" b="0" dirty="0">
                          <a:solidFill>
                            <a:srgbClr val="333333"/>
                          </a:solidFill>
                          <a:latin typeface="Cambria" panose="02040503050406030204" charset="-122"/>
                        </a:rPr>
                        <a:t> → ‘break’ ‘;’|‘continue’ ‘;’</a:t>
                      </a:r>
                      <a:endParaRPr lang="en-US" altLang="en-US" sz="800" b="0" dirty="0">
                        <a:solidFill>
                          <a:srgbClr val="333333"/>
                        </a:solidFill>
                        <a:latin typeface="Cambria" panose="02040503050406030204" charset="-122"/>
                      </a:endParaRP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bl>
          </a:graphicData>
        </a:graphic>
      </p:graphicFrame>
      <p:sp>
        <p:nvSpPr>
          <p:cNvPr id="5" name="文本框 4"/>
          <p:cNvSpPr txBox="1"/>
          <p:nvPr/>
        </p:nvSpPr>
        <p:spPr>
          <a:xfrm>
            <a:off x="6732240" y="2276872"/>
            <a:ext cx="2160240" cy="2585323"/>
          </a:xfrm>
          <a:prstGeom prst="rect">
            <a:avLst/>
          </a:prstGeom>
          <a:noFill/>
          <a:ln>
            <a:solidFill>
              <a:schemeClr val="accent2"/>
            </a:solidFill>
          </a:ln>
        </p:spPr>
        <p:txBody>
          <a:bodyPr wrap="square">
            <a:spAutoFit/>
          </a:bodyPr>
          <a:lstStyle/>
          <a:p>
            <a:pPr marL="285750" indent="-285750">
              <a:buFont typeface="Arial" panose="020B0604020202020204" pitchFamily="34" charset="0"/>
              <a:buChar char="•"/>
            </a:pPr>
            <a:r>
              <a:rPr lang="zh-CN" altLang="en-US" sz="1800" dirty="0">
                <a:solidFill>
                  <a:srgbClr val="333333"/>
                </a:solidFill>
                <a:effectLst/>
                <a:latin typeface="微软雅黑" panose="020B0503020204020204" charset="-122"/>
                <a:ea typeface="微软雅黑" panose="020B0503020204020204" charset="-122"/>
              </a:rPr>
              <a:t>错误类别</a:t>
            </a:r>
            <a:r>
              <a:rPr lang="zh-CN" altLang="en-US" sz="1800" dirty="0">
                <a:solidFill>
                  <a:srgbClr val="333333"/>
                </a:solidFill>
                <a:effectLst/>
                <a:latin typeface="OpenSans-Regular"/>
              </a:rPr>
              <a:t> </a:t>
            </a:r>
            <a:r>
              <a:rPr lang="en-US" altLang="zh-CN" sz="1800" dirty="0">
                <a:solidFill>
                  <a:srgbClr val="333333"/>
                </a:solidFill>
                <a:effectLst/>
                <a:latin typeface="OpenSans-Regular"/>
              </a:rPr>
              <a:t>a </a:t>
            </a:r>
            <a:r>
              <a:rPr lang="zh-CN" altLang="en-US" sz="1800" dirty="0">
                <a:solidFill>
                  <a:srgbClr val="333333"/>
                </a:solidFill>
                <a:effectLst/>
                <a:latin typeface="微软雅黑" panose="020B0503020204020204" charset="-122"/>
                <a:ea typeface="微软雅黑" panose="020B0503020204020204" charset="-122"/>
              </a:rPr>
              <a:t>为词法分析中会出现的错误。 </a:t>
            </a:r>
            <a:endParaRPr lang="zh-CN" altLang="en-US" dirty="0"/>
          </a:p>
          <a:p>
            <a:pPr marL="285750" indent="-285750">
              <a:buFont typeface="Arial" panose="020B0604020202020204" pitchFamily="34" charset="0"/>
              <a:buChar char="•"/>
            </a:pPr>
            <a:r>
              <a:rPr lang="zh-CN" altLang="en-US" sz="1800" dirty="0">
                <a:solidFill>
                  <a:srgbClr val="333333"/>
                </a:solidFill>
                <a:effectLst/>
                <a:latin typeface="微软雅黑" panose="020B0503020204020204" charset="-122"/>
                <a:ea typeface="微软雅黑" panose="020B0503020204020204" charset="-122"/>
              </a:rPr>
              <a:t>错误类别</a:t>
            </a:r>
            <a:r>
              <a:rPr lang="zh-CN" altLang="en-US" sz="1800" dirty="0">
                <a:solidFill>
                  <a:srgbClr val="333333"/>
                </a:solidFill>
                <a:effectLst/>
                <a:latin typeface="OpenSans-Regular"/>
              </a:rPr>
              <a:t> </a:t>
            </a:r>
            <a:r>
              <a:rPr lang="en-US" altLang="zh-CN" sz="1800" dirty="0" err="1">
                <a:solidFill>
                  <a:srgbClr val="333333"/>
                </a:solidFill>
                <a:effectLst/>
                <a:latin typeface="OpenSans-Regular"/>
              </a:rPr>
              <a:t>i</a:t>
            </a:r>
            <a:r>
              <a:rPr lang="en-US" altLang="zh-CN" sz="1800" dirty="0">
                <a:solidFill>
                  <a:srgbClr val="333333"/>
                </a:solidFill>
                <a:effectLst/>
                <a:latin typeface="OpenSans-Regular"/>
              </a:rPr>
              <a:t>, j, k </a:t>
            </a:r>
            <a:r>
              <a:rPr lang="zh-CN" altLang="en-US" sz="1800" dirty="0">
                <a:solidFill>
                  <a:srgbClr val="333333"/>
                </a:solidFill>
                <a:effectLst/>
                <a:latin typeface="微软雅黑" panose="020B0503020204020204" charset="-122"/>
                <a:ea typeface="微软雅黑" panose="020B0503020204020204" charset="-122"/>
              </a:rPr>
              <a:t>为语法分析中会出现的错误。 </a:t>
            </a:r>
            <a:endParaRPr lang="zh-CN" altLang="en-US" dirty="0"/>
          </a:p>
          <a:p>
            <a:pPr marL="285750" indent="-285750">
              <a:buFont typeface="Arial" panose="020B0604020202020204" pitchFamily="34" charset="0"/>
              <a:buChar char="•"/>
            </a:pPr>
            <a:r>
              <a:rPr lang="zh-CN" altLang="en-US" sz="1800" dirty="0">
                <a:solidFill>
                  <a:srgbClr val="333333"/>
                </a:solidFill>
                <a:effectLst/>
                <a:latin typeface="微软雅黑" panose="020B0503020204020204" charset="-122"/>
                <a:ea typeface="微软雅黑" panose="020B0503020204020204" charset="-122"/>
              </a:rPr>
              <a:t>剩余错误类别均为语义分析中会出现的错误。</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vert="horz" wrap="square" lIns="91440" tIns="45720" rIns="91440" bIns="45720" anchor="b" anchorCtr="0"/>
          <a:lstStyle/>
          <a:p>
            <a:r>
              <a:rPr lang="zh-CN" altLang="en-US" dirty="0"/>
              <a:t>代码生成</a:t>
            </a:r>
            <a:endParaRPr lang="zh-CN" altLang="en-US" dirty="0"/>
          </a:p>
        </p:txBody>
      </p:sp>
      <p:sp>
        <p:nvSpPr>
          <p:cNvPr id="32771" name="内容占位符 2"/>
          <p:cNvSpPr>
            <a:spLocks noGrp="1"/>
          </p:cNvSpPr>
          <p:nvPr>
            <p:ph idx="1"/>
          </p:nvPr>
        </p:nvSpPr>
        <p:spPr>
          <a:xfrm>
            <a:off x="1182688" y="2017712"/>
            <a:ext cx="7793036" cy="4435623"/>
          </a:xfrm>
        </p:spPr>
        <p:txBody>
          <a:bodyPr vert="horz" wrap="square" lIns="91440" tIns="45720" rIns="91440" bIns="45720" anchor="t" anchorCtr="0"/>
          <a:lstStyle/>
          <a:p>
            <a:r>
              <a:rPr lang="zh-CN" altLang="en-US" dirty="0"/>
              <a:t>考核目标代码的运行结果</a:t>
            </a:r>
            <a:endParaRPr lang="en-US" altLang="zh-CN" dirty="0"/>
          </a:p>
          <a:p>
            <a:pPr lvl="1"/>
            <a:r>
              <a:rPr lang="en-US" altLang="zh-CN" dirty="0"/>
              <a:t>PCODE</a:t>
            </a:r>
            <a:r>
              <a:rPr lang="zh-CN" altLang="en-US" dirty="0"/>
              <a:t>：在</a:t>
            </a:r>
            <a:r>
              <a:rPr lang="zh-CN" altLang="en-US" dirty="0">
                <a:solidFill>
                  <a:srgbClr val="FF0000"/>
                </a:solidFill>
              </a:rPr>
              <a:t>解释执行程序</a:t>
            </a:r>
            <a:r>
              <a:rPr lang="zh-CN" altLang="en-US" dirty="0"/>
              <a:t>上的运行结果</a:t>
            </a:r>
            <a:endParaRPr lang="en-US" altLang="zh-CN" dirty="0"/>
          </a:p>
          <a:p>
            <a:pPr lvl="1"/>
            <a:r>
              <a:rPr lang="en-US" altLang="zh-CN" dirty="0"/>
              <a:t>MIPS</a:t>
            </a:r>
            <a:r>
              <a:rPr lang="zh-CN" altLang="en-US" dirty="0"/>
              <a:t>：用</a:t>
            </a:r>
            <a:r>
              <a:rPr lang="en-US" altLang="zh-CN" dirty="0"/>
              <a:t>Mars</a:t>
            </a:r>
            <a:r>
              <a:rPr lang="zh-CN" altLang="en-US" dirty="0"/>
              <a:t>运行的结果</a:t>
            </a:r>
            <a:endParaRPr lang="en-US" altLang="zh-CN" dirty="0"/>
          </a:p>
          <a:p>
            <a:pPr lvl="1"/>
            <a:r>
              <a:rPr lang="en-US" altLang="zh-CN" dirty="0"/>
              <a:t>LLVM IR: </a:t>
            </a:r>
            <a:r>
              <a:rPr lang="zh-CN" altLang="en-US" dirty="0"/>
              <a:t>用</a:t>
            </a:r>
            <a:r>
              <a:rPr lang="en-US" altLang="zh-CN" dirty="0"/>
              <a:t>llc</a:t>
            </a:r>
            <a:r>
              <a:rPr lang="zh-CN" altLang="en-US" dirty="0"/>
              <a:t>工具运行的结果</a:t>
            </a:r>
            <a:endParaRPr lang="en-US" altLang="zh-CN" dirty="0"/>
          </a:p>
          <a:p>
            <a:r>
              <a:rPr lang="zh-CN" altLang="en-US" dirty="0"/>
              <a:t>分两次作业</a:t>
            </a:r>
            <a:endParaRPr lang="en-US" altLang="zh-CN" dirty="0"/>
          </a:p>
          <a:p>
            <a:pPr lvl="1"/>
            <a:r>
              <a:rPr lang="zh-CN" altLang="en-US" dirty="0"/>
              <a:t>先快速实现一个完整编译器</a:t>
            </a:r>
            <a:endParaRPr lang="en-US" altLang="zh-CN" dirty="0"/>
          </a:p>
          <a:p>
            <a:pPr lvl="1"/>
            <a:r>
              <a:rPr lang="zh-CN" altLang="en-US" dirty="0"/>
              <a:t>再处理扩展的语法成分</a:t>
            </a:r>
            <a:endParaRPr lang="en-US" altLang="zh-CN" dirty="0"/>
          </a:p>
          <a:p>
            <a:r>
              <a:rPr lang="zh-CN" altLang="en-US" dirty="0"/>
              <a:t>应始终具备错误处理能力</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vert="horz" wrap="square" lIns="91440" tIns="45720" rIns="91440" bIns="45720" anchor="b" anchorCtr="0"/>
          <a:lstStyle/>
          <a:p>
            <a:r>
              <a:rPr lang="zh-CN" altLang="en-US" dirty="0"/>
              <a:t>代码生成</a:t>
            </a:r>
            <a:endParaRPr lang="zh-CN" altLang="en-US" dirty="0"/>
          </a:p>
        </p:txBody>
      </p:sp>
      <p:sp>
        <p:nvSpPr>
          <p:cNvPr id="32771" name="内容占位符 2"/>
          <p:cNvSpPr>
            <a:spLocks noGrp="1"/>
          </p:cNvSpPr>
          <p:nvPr>
            <p:ph idx="1"/>
          </p:nvPr>
        </p:nvSpPr>
        <p:spPr>
          <a:xfrm>
            <a:off x="971550" y="2018030"/>
            <a:ext cx="7887970" cy="3715385"/>
          </a:xfrm>
        </p:spPr>
        <p:txBody>
          <a:bodyPr vert="horz" wrap="square" lIns="91440" tIns="45720" rIns="91440" bIns="45720" anchor="t" anchorCtr="0"/>
          <a:lstStyle/>
          <a:p>
            <a:pPr algn="l" latinLnBrk="1"/>
            <a:r>
              <a:rPr lang="zh-CN" altLang="en-US" sz="2800" b="0" i="0" dirty="0">
                <a:solidFill>
                  <a:srgbClr val="333333"/>
                </a:solidFill>
                <a:effectLst/>
                <a:latin typeface="Open Sans" panose="020B0606030504020204" pitchFamily="34" charset="0"/>
              </a:rPr>
              <a:t>生成 </a:t>
            </a:r>
            <a:r>
              <a:rPr lang="en-US" altLang="zh-CN" sz="2800" b="0" i="0" dirty="0" err="1"/>
              <a:t>PCODE </a:t>
            </a:r>
            <a:r>
              <a:rPr lang="zh-CN" altLang="en-US" sz="2800" b="0" i="0" dirty="0">
                <a:solidFill>
                  <a:srgbClr val="333333"/>
                </a:solidFill>
                <a:effectLst/>
                <a:latin typeface="Open Sans" panose="020B0606030504020204" pitchFamily="34" charset="0"/>
              </a:rPr>
              <a:t>的编译器，生成 </a:t>
            </a:r>
            <a:r>
              <a:rPr lang="en-US" altLang="zh-CN" sz="2800" b="0" i="0" dirty="0" err="1"/>
              <a:t>PCODE </a:t>
            </a:r>
            <a:r>
              <a:rPr lang="zh-CN" altLang="en-US" sz="2800" b="0" i="0" dirty="0">
                <a:solidFill>
                  <a:srgbClr val="333333"/>
                </a:solidFill>
                <a:effectLst/>
                <a:latin typeface="Open Sans" panose="020B0606030504020204" pitchFamily="34" charset="0"/>
              </a:rPr>
              <a:t>并解释执行，在 </a:t>
            </a:r>
            <a:r>
              <a:rPr lang="en-US" altLang="zh-CN" sz="2800" b="0" i="0" dirty="0" err="1"/>
              <a:t>pcoderesult.txt </a:t>
            </a:r>
            <a:r>
              <a:rPr lang="zh-CN" altLang="en-US" sz="2800" b="0" i="0" dirty="0">
                <a:solidFill>
                  <a:srgbClr val="333333"/>
                </a:solidFill>
                <a:effectLst/>
                <a:latin typeface="Open Sans" panose="020B0606030504020204" pitchFamily="34" charset="0"/>
              </a:rPr>
              <a:t>中记录解释执行结果。</a:t>
            </a:r>
            <a:endParaRPr lang="zh-CN" altLang="en-US" sz="2800" b="0" i="0" dirty="0">
              <a:solidFill>
                <a:srgbClr val="333333"/>
              </a:solidFill>
              <a:effectLst/>
              <a:latin typeface="Open Sans" panose="020B0606030504020204" pitchFamily="34" charset="0"/>
            </a:endParaRPr>
          </a:p>
          <a:p>
            <a:pPr algn="l" latinLnBrk="1"/>
            <a:r>
              <a:rPr lang="zh-CN" altLang="en-US" sz="2800" b="0" i="0" dirty="0">
                <a:solidFill>
                  <a:srgbClr val="333333"/>
                </a:solidFill>
                <a:effectLst/>
                <a:latin typeface="Open Sans" panose="020B0606030504020204" pitchFamily="34" charset="0"/>
              </a:rPr>
              <a:t>生成</a:t>
            </a:r>
            <a:r>
              <a:rPr lang="en-US" altLang="zh-CN" sz="2800" b="0" i="0" dirty="0" err="1"/>
              <a:t> LLVM IR </a:t>
            </a:r>
            <a:r>
              <a:rPr lang="zh-CN" altLang="en-US" sz="2800" b="0" i="0" dirty="0">
                <a:solidFill>
                  <a:srgbClr val="333333"/>
                </a:solidFill>
                <a:effectLst/>
                <a:latin typeface="Open Sans" panose="020B0606030504020204" pitchFamily="34" charset="0"/>
              </a:rPr>
              <a:t>的编译器，将目标代码生成结果输出至 </a:t>
            </a:r>
            <a:r>
              <a:rPr lang="en-US" altLang="zh-CN" sz="2800" b="0" i="0" dirty="0" err="1"/>
              <a:t>llvm_ir.txt </a:t>
            </a:r>
            <a:r>
              <a:rPr lang="zh-CN" altLang="en-US" sz="2800" b="0" i="0" dirty="0">
                <a:solidFill>
                  <a:srgbClr val="333333"/>
                </a:solidFill>
                <a:effectLst/>
                <a:latin typeface="Open Sans" panose="020B0606030504020204" pitchFamily="34" charset="0"/>
              </a:rPr>
              <a:t>中。</a:t>
            </a:r>
            <a:endParaRPr lang="zh-CN" altLang="en-US" sz="2800" b="0" i="0" dirty="0">
              <a:solidFill>
                <a:srgbClr val="333333"/>
              </a:solidFill>
              <a:effectLst/>
              <a:latin typeface="Open Sans" panose="020B0606030504020204" pitchFamily="34" charset="0"/>
            </a:endParaRPr>
          </a:p>
          <a:p>
            <a:pPr algn="l" latinLnBrk="1"/>
            <a:r>
              <a:rPr lang="zh-CN" altLang="en-US" sz="2800" b="0" i="0" dirty="0">
                <a:solidFill>
                  <a:srgbClr val="333333"/>
                </a:solidFill>
                <a:effectLst/>
                <a:latin typeface="Open Sans" panose="020B0606030504020204" pitchFamily="34" charset="0"/>
              </a:rPr>
              <a:t>生成</a:t>
            </a:r>
            <a:r>
              <a:rPr lang="en-US" altLang="zh-CN" sz="2800" b="0" i="0" dirty="0" err="1"/>
              <a:t> MIPS </a:t>
            </a:r>
            <a:r>
              <a:rPr lang="zh-CN" altLang="en-US" sz="2800" b="0" i="0" dirty="0">
                <a:solidFill>
                  <a:srgbClr val="333333"/>
                </a:solidFill>
                <a:effectLst/>
                <a:latin typeface="Open Sans" panose="020B0606030504020204" pitchFamily="34" charset="0"/>
              </a:rPr>
              <a:t>的编译器，将目标代码生成结果输出至 </a:t>
            </a:r>
            <a:r>
              <a:rPr lang="en-US" altLang="zh-CN" sz="2800" b="0" i="0" dirty="0" err="1"/>
              <a:t>mips.txt </a:t>
            </a:r>
            <a:r>
              <a:rPr lang="zh-CN" altLang="en-US" sz="2800" b="0" i="0" dirty="0">
                <a:solidFill>
                  <a:srgbClr val="333333"/>
                </a:solidFill>
                <a:effectLst/>
                <a:latin typeface="Open Sans" panose="020B0606030504020204" pitchFamily="34" charset="0"/>
              </a:rPr>
              <a:t>中。</a:t>
            </a:r>
            <a:endParaRPr lang="zh-CN" altLang="en-US" sz="2800" b="0" i="0" dirty="0">
              <a:solidFill>
                <a:srgbClr val="333333"/>
              </a:solidFill>
              <a:effectLst/>
              <a:latin typeface="Open Sans" panose="020B0606030504020204" pitchFamily="34" charset="0"/>
            </a:endParaRPr>
          </a:p>
          <a:p>
            <a:pPr marL="0" indent="0" algn="l" latinLnBrk="1">
              <a:buNone/>
            </a:pPr>
            <a:r>
              <a:rPr lang="zh-CN" altLang="en-US" dirty="0">
                <a:solidFill>
                  <a:srgbClr val="FF0000"/>
                </a:solidFill>
              </a:rPr>
              <a:t>代码生成作业二以</a:t>
            </a:r>
            <a:r>
              <a:rPr lang="en-US" altLang="zh-CN" dirty="0">
                <a:solidFill>
                  <a:srgbClr val="FF0000"/>
                </a:solidFill>
              </a:rPr>
              <a:t>MIPS</a:t>
            </a:r>
            <a:r>
              <a:rPr lang="zh-CN" altLang="en-US" dirty="0">
                <a:solidFill>
                  <a:srgbClr val="FF0000"/>
                </a:solidFill>
              </a:rPr>
              <a:t>为目标码才能参加竞速排序</a:t>
            </a:r>
            <a:endParaRPr lang="zh-CN" altLang="en-US" dirty="0">
              <a:solidFill>
                <a:srgbClr val="FF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vert="horz" wrap="square" lIns="91440" tIns="45720" rIns="91440" bIns="45720" anchor="b" anchorCtr="0"/>
          <a:lstStyle/>
          <a:p>
            <a:r>
              <a:rPr lang="zh-CN" altLang="en-US" dirty="0"/>
              <a:t>代码生成</a:t>
            </a:r>
            <a:endParaRPr lang="zh-CN" altLang="en-US" dirty="0"/>
          </a:p>
        </p:txBody>
      </p:sp>
      <p:sp>
        <p:nvSpPr>
          <p:cNvPr id="4" name="Rectangle 1"/>
          <p:cNvSpPr>
            <a:spLocks noChangeArrowheads="1"/>
          </p:cNvSpPr>
          <p:nvPr/>
        </p:nvSpPr>
        <p:spPr bwMode="auto">
          <a:xfrm>
            <a:off x="899592" y="2287906"/>
            <a:ext cx="2467663" cy="2685290"/>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95220" rIns="0" bIns="952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b="0" i="0" u="none" strike="noStrike" cap="none" normalizeH="0" baseline="0" dirty="0">
                <a:ln>
                  <a:noFill/>
                </a:ln>
                <a:solidFill>
                  <a:schemeClr val="tx2"/>
                </a:solidFill>
                <a:effectLst/>
                <a:latin typeface="Arial Unicode MS"/>
                <a:ea typeface="Helvetica Neue"/>
              </a:rPr>
              <a:t>testfile.txt</a:t>
            </a:r>
            <a:endParaRPr kumimoji="0" lang="en-US" altLang="zh-CN" b="0" i="0" u="none" strike="noStrike" cap="none" normalizeH="0" baseline="0" dirty="0">
              <a:ln>
                <a:noFill/>
              </a:ln>
              <a:solidFill>
                <a:schemeClr val="tx2"/>
              </a:solidFill>
              <a:effectLst/>
              <a:latin typeface="Arial Unicode MS"/>
              <a:ea typeface="Helvetica Neue"/>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zh-CN" b="0" i="0" u="none" strike="noStrike" cap="none" normalizeH="0" baseline="0" dirty="0">
              <a:ln>
                <a:noFill/>
              </a:ln>
              <a:solidFill>
                <a:srgbClr val="333333"/>
              </a:solidFill>
              <a:effectLst/>
              <a:latin typeface="Arial Unicode MS"/>
              <a:ea typeface="Helvetica Neue"/>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b="0" i="0" u="none" strike="noStrike" cap="none" normalizeH="0" baseline="0" dirty="0">
                <a:ln>
                  <a:noFill/>
                </a:ln>
                <a:solidFill>
                  <a:srgbClr val="333333"/>
                </a:solidFill>
                <a:effectLst/>
                <a:latin typeface="Arial Unicode MS"/>
                <a:ea typeface="Helvetica Neue"/>
              </a:rPr>
              <a:t>int test;</a:t>
            </a:r>
            <a:br>
              <a:rPr kumimoji="0" lang="zh-CN" altLang="zh-CN" b="0" i="0" u="none" strike="noStrike" cap="none" normalizeH="0" baseline="0" dirty="0">
                <a:ln>
                  <a:noFill/>
                </a:ln>
                <a:solidFill>
                  <a:srgbClr val="333333"/>
                </a:solidFill>
                <a:effectLst/>
                <a:latin typeface="Arial Unicode MS"/>
                <a:ea typeface="Helvetica Neue"/>
              </a:rPr>
            </a:br>
            <a:r>
              <a:rPr kumimoji="0" lang="zh-CN" altLang="zh-CN" b="0" i="0" u="none" strike="noStrike" cap="none" normalizeH="0" baseline="0" dirty="0">
                <a:ln>
                  <a:noFill/>
                </a:ln>
                <a:solidFill>
                  <a:srgbClr val="333333"/>
                </a:solidFill>
                <a:effectLst/>
                <a:latin typeface="Arial Unicode MS"/>
                <a:ea typeface="Helvetica Neue"/>
              </a:rPr>
              <a:t>int main(){</a:t>
            </a:r>
            <a:br>
              <a:rPr kumimoji="0" lang="zh-CN" altLang="zh-CN" b="0" i="0" u="none" strike="noStrike" cap="none" normalizeH="0" baseline="0" dirty="0">
                <a:ln>
                  <a:noFill/>
                </a:ln>
                <a:solidFill>
                  <a:srgbClr val="333333"/>
                </a:solidFill>
                <a:effectLst/>
                <a:latin typeface="Arial Unicode MS"/>
                <a:ea typeface="Helvetica Neue"/>
              </a:rPr>
            </a:br>
            <a:r>
              <a:rPr kumimoji="0" lang="zh-CN" altLang="zh-CN" b="0" i="0" u="none" strike="noStrike" cap="none" normalizeH="0" baseline="0" dirty="0">
                <a:ln>
                  <a:noFill/>
                </a:ln>
                <a:solidFill>
                  <a:srgbClr val="333333"/>
                </a:solidFill>
                <a:effectLst/>
                <a:latin typeface="Arial Unicode MS"/>
                <a:ea typeface="Helvetica Neue"/>
              </a:rPr>
              <a:t>   printf("Hello World\n");</a:t>
            </a:r>
            <a:br>
              <a:rPr kumimoji="0" lang="zh-CN" altLang="zh-CN" b="0" i="0" u="none" strike="noStrike" cap="none" normalizeH="0" baseline="0" dirty="0">
                <a:ln>
                  <a:noFill/>
                </a:ln>
                <a:solidFill>
                  <a:srgbClr val="333333"/>
                </a:solidFill>
                <a:effectLst/>
                <a:latin typeface="Arial Unicode MS"/>
                <a:ea typeface="Helvetica Neue"/>
              </a:rPr>
            </a:br>
            <a:r>
              <a:rPr kumimoji="0" lang="zh-CN" altLang="zh-CN" b="0" i="0" u="none" strike="noStrike" cap="none" normalizeH="0" baseline="0" dirty="0">
                <a:ln>
                  <a:noFill/>
                </a:ln>
                <a:solidFill>
                  <a:srgbClr val="333333"/>
                </a:solidFill>
                <a:effectLst/>
                <a:latin typeface="Arial Unicode MS"/>
                <a:ea typeface="Helvetica Neue"/>
              </a:rPr>
              <a:t>   test = getint();</a:t>
            </a:r>
            <a:br>
              <a:rPr kumimoji="0" lang="zh-CN" altLang="zh-CN" b="0" i="0" u="none" strike="noStrike" cap="none" normalizeH="0" baseline="0" dirty="0">
                <a:ln>
                  <a:noFill/>
                </a:ln>
                <a:solidFill>
                  <a:srgbClr val="333333"/>
                </a:solidFill>
                <a:effectLst/>
                <a:latin typeface="Arial Unicode MS"/>
                <a:ea typeface="Helvetica Neue"/>
              </a:rPr>
            </a:br>
            <a:r>
              <a:rPr kumimoji="0" lang="zh-CN" altLang="zh-CN" b="0" i="0" u="none" strike="noStrike" cap="none" normalizeH="0" baseline="0" dirty="0">
                <a:ln>
                  <a:noFill/>
                </a:ln>
                <a:solidFill>
                  <a:srgbClr val="333333"/>
                </a:solidFill>
                <a:effectLst/>
                <a:latin typeface="Arial Unicode MS"/>
                <a:ea typeface="Helvetica Neue"/>
              </a:rPr>
              <a:t>   printf("%d",test);</a:t>
            </a:r>
            <a:br>
              <a:rPr kumimoji="0" lang="zh-CN" altLang="zh-CN" b="0" i="0" u="none" strike="noStrike" cap="none" normalizeH="0" baseline="0" dirty="0">
                <a:ln>
                  <a:noFill/>
                </a:ln>
                <a:solidFill>
                  <a:srgbClr val="333333"/>
                </a:solidFill>
                <a:effectLst/>
                <a:latin typeface="Arial Unicode MS"/>
                <a:ea typeface="Helvetica Neue"/>
              </a:rPr>
            </a:br>
            <a:r>
              <a:rPr kumimoji="0" lang="zh-CN" altLang="zh-CN" b="0" i="0" u="none" strike="noStrike" cap="none" normalizeH="0" baseline="0" dirty="0">
                <a:ln>
                  <a:noFill/>
                </a:ln>
                <a:solidFill>
                  <a:srgbClr val="333333"/>
                </a:solidFill>
                <a:effectLst/>
                <a:latin typeface="Arial Unicode MS"/>
                <a:ea typeface="Helvetica Neue"/>
              </a:rPr>
              <a:t>   return 0;</a:t>
            </a:r>
            <a:br>
              <a:rPr kumimoji="0" lang="zh-CN" altLang="zh-CN" b="0" i="0" u="none" strike="noStrike" cap="none" normalizeH="0" baseline="0" dirty="0">
                <a:ln>
                  <a:noFill/>
                </a:ln>
                <a:solidFill>
                  <a:srgbClr val="333333"/>
                </a:solidFill>
                <a:effectLst/>
                <a:latin typeface="Arial Unicode MS"/>
                <a:ea typeface="Helvetica Neue"/>
              </a:rPr>
            </a:br>
            <a:r>
              <a:rPr kumimoji="0" lang="zh-CN" altLang="zh-CN" b="0" i="0" u="none" strike="noStrike" cap="none" normalizeH="0" baseline="0" dirty="0">
                <a:ln>
                  <a:noFill/>
                </a:ln>
                <a:solidFill>
                  <a:srgbClr val="333333"/>
                </a:solidFill>
                <a:effectLst/>
                <a:latin typeface="Arial Unicode MS"/>
                <a:ea typeface="Helvetica Neue"/>
              </a:rPr>
              <a:t>}</a:t>
            </a:r>
            <a:r>
              <a:rPr kumimoji="0" lang="zh-CN" altLang="zh-CN" b="0" i="0" u="none" strike="noStrike" cap="none" normalizeH="0" baseline="0" dirty="0">
                <a:ln>
                  <a:noFill/>
                </a:ln>
                <a:solidFill>
                  <a:schemeClr val="tx1"/>
                </a:solidFill>
                <a:effectLst/>
              </a:rPr>
              <a:t> </a:t>
            </a:r>
            <a:endParaRPr kumimoji="0" lang="zh-CN" altLang="zh-CN" b="0" i="0" u="none" strike="noStrike" cap="none" normalizeH="0" baseline="0" dirty="0">
              <a:ln>
                <a:noFill/>
              </a:ln>
              <a:solidFill>
                <a:schemeClr val="tx1"/>
              </a:solidFill>
              <a:effectLst/>
              <a:latin typeface="Arial" panose="020B0604020202020204" pitchFamily="34" charset="0"/>
            </a:endParaRPr>
          </a:p>
        </p:txBody>
      </p:sp>
      <p:sp>
        <p:nvSpPr>
          <p:cNvPr id="8" name="文本框 7"/>
          <p:cNvSpPr txBox="1"/>
          <p:nvPr/>
        </p:nvSpPr>
        <p:spPr>
          <a:xfrm>
            <a:off x="3563888" y="3105834"/>
            <a:ext cx="1800195" cy="923330"/>
          </a:xfrm>
          <a:prstGeom prst="rect">
            <a:avLst/>
          </a:prstGeom>
          <a:noFill/>
          <a:ln>
            <a:solidFill>
              <a:schemeClr val="accent2"/>
            </a:solidFill>
          </a:ln>
        </p:spPr>
        <p:txBody>
          <a:bodyPr wrap="square" rtlCol="0">
            <a:spAutoFit/>
          </a:bodyPr>
          <a:lstStyle/>
          <a:p>
            <a:r>
              <a:rPr lang="en-US" altLang="zh-CN" sz="1800" noProof="0" dirty="0">
                <a:ln>
                  <a:noFill/>
                </a:ln>
                <a:solidFill>
                  <a:schemeClr val="tx2"/>
                </a:solidFill>
                <a:effectLst/>
                <a:uLnTx/>
                <a:uFillTx/>
              </a:rPr>
              <a:t>input.txt</a:t>
            </a:r>
            <a:endParaRPr lang="en-US" altLang="zh-CN" sz="1800" noProof="0" dirty="0">
              <a:ln>
                <a:noFill/>
              </a:ln>
              <a:solidFill>
                <a:schemeClr val="tx2"/>
              </a:solidFill>
              <a:effectLst/>
              <a:uLnTx/>
              <a:uFillTx/>
            </a:endParaRPr>
          </a:p>
          <a:p>
            <a:endParaRPr lang="en-US" altLang="zh-CN" dirty="0">
              <a:solidFill>
                <a:srgbClr val="C00000"/>
              </a:solidFill>
            </a:endParaRPr>
          </a:p>
          <a:p>
            <a:r>
              <a:rPr lang="en-US" altLang="zh-CN" sz="1800" noProof="0" dirty="0">
                <a:ln>
                  <a:noFill/>
                </a:ln>
                <a:solidFill>
                  <a:srgbClr val="C00000"/>
                </a:solidFill>
                <a:effectLst/>
                <a:uLnTx/>
                <a:uFillTx/>
              </a:rPr>
              <a:t>2025</a:t>
            </a:r>
            <a:endParaRPr lang="en-US" altLang="zh-CN" sz="1800" noProof="0" dirty="0">
              <a:ln>
                <a:noFill/>
              </a:ln>
              <a:solidFill>
                <a:srgbClr val="C00000"/>
              </a:solidFill>
              <a:effectLst/>
              <a:uLnTx/>
              <a:uFillTx/>
            </a:endParaRPr>
          </a:p>
        </p:txBody>
      </p:sp>
      <p:sp>
        <p:nvSpPr>
          <p:cNvPr id="9" name="文本框 8"/>
          <p:cNvSpPr txBox="1"/>
          <p:nvPr/>
        </p:nvSpPr>
        <p:spPr>
          <a:xfrm>
            <a:off x="5940152" y="3105834"/>
            <a:ext cx="2866476" cy="1200329"/>
          </a:xfrm>
          <a:prstGeom prst="rect">
            <a:avLst/>
          </a:prstGeom>
          <a:noFill/>
          <a:ln>
            <a:solidFill>
              <a:schemeClr val="accent2"/>
            </a:solidFill>
          </a:ln>
        </p:spPr>
        <p:txBody>
          <a:bodyPr wrap="square" rtlCol="0">
            <a:spAutoFit/>
          </a:bodyPr>
          <a:lstStyle/>
          <a:p>
            <a:r>
              <a:rPr lang="en-US" altLang="zh-CN" sz="1800" noProof="0" dirty="0">
                <a:ln>
                  <a:noFill/>
                </a:ln>
                <a:solidFill>
                  <a:schemeClr val="tx2"/>
                </a:solidFill>
                <a:effectLst/>
                <a:uLnTx/>
                <a:uFillTx/>
              </a:rPr>
              <a:t>pcoderesult.txt</a:t>
            </a:r>
            <a:r>
              <a:rPr lang="zh-CN" altLang="en-US" sz="1800" noProof="0" dirty="0">
                <a:ln>
                  <a:noFill/>
                </a:ln>
                <a:solidFill>
                  <a:schemeClr val="tx2"/>
                </a:solidFill>
                <a:effectLst/>
                <a:uLnTx/>
                <a:uFillTx/>
              </a:rPr>
              <a:t>或标准输出</a:t>
            </a:r>
            <a:endParaRPr lang="en-US" altLang="zh-CN" sz="1800" noProof="0" dirty="0">
              <a:ln>
                <a:noFill/>
              </a:ln>
              <a:solidFill>
                <a:schemeClr val="tx2"/>
              </a:solidFill>
              <a:effectLst/>
              <a:uLnTx/>
              <a:uFillTx/>
            </a:endParaRPr>
          </a:p>
          <a:p>
            <a:endParaRPr lang="en-US" altLang="zh-CN" sz="1800" noProof="0" dirty="0">
              <a:ln>
                <a:noFill/>
              </a:ln>
              <a:solidFill>
                <a:srgbClr val="C00000"/>
              </a:solidFill>
              <a:effectLst/>
              <a:uLnTx/>
              <a:uFillTx/>
            </a:endParaRPr>
          </a:p>
          <a:p>
            <a:r>
              <a:rPr lang="en-US" altLang="zh-CN" sz="1800" noProof="0" dirty="0">
                <a:ln>
                  <a:noFill/>
                </a:ln>
                <a:solidFill>
                  <a:srgbClr val="C00000"/>
                </a:solidFill>
                <a:effectLst/>
                <a:uLnTx/>
                <a:uFillTx/>
              </a:rPr>
              <a:t>Hello World</a:t>
            </a:r>
            <a:br>
              <a:rPr lang="en-US" altLang="zh-CN" sz="1800" noProof="0" dirty="0">
                <a:ln>
                  <a:noFill/>
                </a:ln>
                <a:solidFill>
                  <a:srgbClr val="C00000"/>
                </a:solidFill>
                <a:effectLst/>
                <a:uLnTx/>
                <a:uFillTx/>
              </a:rPr>
            </a:br>
            <a:r>
              <a:rPr lang="en-US" altLang="zh-CN" sz="1800" noProof="0" dirty="0">
                <a:ln>
                  <a:noFill/>
                </a:ln>
                <a:solidFill>
                  <a:srgbClr val="C00000"/>
                </a:solidFill>
                <a:effectLst/>
                <a:uLnTx/>
                <a:uFillTx/>
              </a:rPr>
              <a:t>2025 </a:t>
            </a:r>
            <a:endParaRPr lang="en-US" altLang="zh-CN" sz="1800" noProof="0" dirty="0">
              <a:ln>
                <a:noFill/>
              </a:ln>
              <a:solidFill>
                <a:srgbClr val="C00000"/>
              </a:solidFill>
              <a:effectLst/>
              <a:uLnTx/>
              <a:uFillTx/>
            </a:endParaRPr>
          </a:p>
        </p:txBody>
      </p:sp>
      <p:sp>
        <p:nvSpPr>
          <p:cNvPr id="5" name="Rectangle 2"/>
          <p:cNvSpPr>
            <a:spLocks noChangeArrowheads="1"/>
          </p:cNvSpPr>
          <p:nvPr/>
        </p:nvSpPr>
        <p:spPr bwMode="auto">
          <a:xfrm>
            <a:off x="0" y="9339"/>
            <a:ext cx="65" cy="438521"/>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95220" rIns="0" bIns="952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vert="horz" wrap="square" lIns="91440" tIns="45720" rIns="91440" bIns="45720" anchor="b" anchorCtr="0"/>
          <a:lstStyle/>
          <a:p>
            <a:r>
              <a:rPr lang="zh-CN" altLang="en-US" dirty="0"/>
              <a:t>竞速排序</a:t>
            </a:r>
            <a:endParaRPr lang="zh-CN" altLang="en-US" dirty="0"/>
          </a:p>
        </p:txBody>
      </p:sp>
      <p:sp>
        <p:nvSpPr>
          <p:cNvPr id="33795" name="内容占位符 2"/>
          <p:cNvSpPr>
            <a:spLocks noGrp="1"/>
          </p:cNvSpPr>
          <p:nvPr>
            <p:ph idx="1"/>
          </p:nvPr>
        </p:nvSpPr>
        <p:spPr>
          <a:xfrm>
            <a:off x="899592" y="2060848"/>
            <a:ext cx="7925816" cy="4114800"/>
          </a:xfrm>
        </p:spPr>
        <p:txBody>
          <a:bodyPr vert="horz" wrap="square" lIns="91440" tIns="45720" rIns="91440" bIns="45720" anchor="t" anchorCtr="0"/>
          <a:lstStyle/>
          <a:p>
            <a:r>
              <a:rPr lang="zh-CN" altLang="en-US" sz="2800" dirty="0"/>
              <a:t>运行结果正确</a:t>
            </a:r>
            <a:endParaRPr lang="en-US" altLang="zh-CN" sz="2800" dirty="0"/>
          </a:p>
          <a:p>
            <a:r>
              <a:rPr lang="zh-CN" altLang="en-US" sz="2800" dirty="0"/>
              <a:t>对每个文件计算</a:t>
            </a:r>
            <a:r>
              <a:rPr lang="en-US" altLang="zh-CN" sz="2800" dirty="0" err="1"/>
              <a:t>FinalCycle</a:t>
            </a:r>
            <a:r>
              <a:rPr lang="en-US" altLang="zh-CN" sz="2800" dirty="0"/>
              <a:t> = DIV*15+MULT*5 + JUMP/BRANCH * 2 + MEM * 3 + OTHER * 1</a:t>
            </a:r>
            <a:r>
              <a:rPr lang="zh-CN" altLang="en-US" sz="2800" dirty="0"/>
              <a:t>的值，在运行正确的前提下，</a:t>
            </a:r>
            <a:r>
              <a:rPr lang="en-US" altLang="zh-CN" sz="2800" dirty="0" err="1"/>
              <a:t>FinalCycle</a:t>
            </a:r>
            <a:r>
              <a:rPr lang="zh-CN" altLang="en-US" sz="2800" dirty="0"/>
              <a:t>越小排名越靠前</a:t>
            </a:r>
            <a:endParaRPr lang="en-US" altLang="zh-CN" sz="2800" dirty="0"/>
          </a:p>
          <a:p>
            <a:r>
              <a:rPr lang="zh-CN" altLang="en-US" sz="2800" dirty="0"/>
              <a:t>每个文件根据排名和</a:t>
            </a:r>
            <a:r>
              <a:rPr lang="en-US" altLang="zh-CN" sz="2800" dirty="0" err="1"/>
              <a:t>FinalCycle</a:t>
            </a:r>
            <a:r>
              <a:rPr lang="zh-CN" altLang="en-US" sz="2800" dirty="0"/>
              <a:t>的值给分</a:t>
            </a:r>
            <a:endParaRPr lang="en-US" altLang="zh-CN" sz="2800" dirty="0"/>
          </a:p>
          <a:p>
            <a:r>
              <a:rPr lang="zh-CN" altLang="en-US" sz="2800" dirty="0"/>
              <a:t>多个文件则对每个文件的得分加权求和</a:t>
            </a:r>
            <a:endParaRPr lang="zh-CN" altLang="en-US" sz="2800" dirty="0"/>
          </a:p>
          <a:p>
            <a:r>
              <a:rPr lang="zh-CN" altLang="en-US" sz="2800" dirty="0">
                <a:solidFill>
                  <a:srgbClr val="FF0000"/>
                </a:solidFill>
              </a:rPr>
              <a:t>代码生成作业二需要以</a:t>
            </a:r>
            <a:r>
              <a:rPr lang="en-US" altLang="zh-CN" sz="2800" dirty="0">
                <a:solidFill>
                  <a:srgbClr val="FF0000"/>
                </a:solidFill>
              </a:rPr>
              <a:t>MIPS</a:t>
            </a:r>
            <a:r>
              <a:rPr lang="zh-CN" altLang="en-US" sz="2800" dirty="0">
                <a:solidFill>
                  <a:srgbClr val="FF0000"/>
                </a:solidFill>
              </a:rPr>
              <a:t>为目标码</a:t>
            </a:r>
            <a:endParaRPr lang="zh-CN" altLang="en-US" sz="2800" dirty="0">
              <a:solidFill>
                <a:srgbClr val="FF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p:cNvSpPr>
          <p:nvPr>
            <p:ph type="title"/>
          </p:nvPr>
        </p:nvSpPr>
        <p:spPr>
          <a:xfrm>
            <a:off x="971550" y="836613"/>
            <a:ext cx="7793038" cy="839787"/>
          </a:xfrm>
        </p:spPr>
        <p:txBody>
          <a:bodyPr vert="horz" wrap="square" lIns="91440" tIns="45720" rIns="91440" bIns="45720" anchor="b" anchorCtr="0"/>
          <a:lstStyle/>
          <a:p>
            <a:pPr eaLnBrk="1" hangingPunct="1"/>
            <a:r>
              <a:rPr lang="zh-CN" altLang="en-US" dirty="0"/>
              <a:t>任务及考核说明</a:t>
            </a:r>
            <a:endParaRPr lang="zh-CN" altLang="en-US" dirty="0"/>
          </a:p>
        </p:txBody>
      </p:sp>
      <p:sp>
        <p:nvSpPr>
          <p:cNvPr id="36867" name="Rectangle 3"/>
          <p:cNvSpPr>
            <a:spLocks noGrp="1"/>
          </p:cNvSpPr>
          <p:nvPr>
            <p:ph idx="1"/>
          </p:nvPr>
        </p:nvSpPr>
        <p:spPr>
          <a:xfrm>
            <a:off x="1116013" y="1700213"/>
            <a:ext cx="7853362" cy="4840287"/>
          </a:xfrm>
        </p:spPr>
        <p:txBody>
          <a:bodyPr vert="horz" wrap="square" lIns="91440" tIns="45720" rIns="91440" bIns="45720" anchor="t" anchorCtr="0"/>
          <a:lstStyle/>
          <a:p>
            <a:pPr eaLnBrk="1" hangingPunct="1">
              <a:lnSpc>
                <a:spcPct val="150000"/>
              </a:lnSpc>
            </a:pPr>
            <a:r>
              <a:rPr lang="zh-CN" altLang="en-US" sz="2200" dirty="0"/>
              <a:t>每次任务对应教学平台中</a:t>
            </a:r>
            <a:r>
              <a:rPr lang="en-US" altLang="zh-CN" sz="2200" dirty="0"/>
              <a:t>1-3</a:t>
            </a:r>
            <a:r>
              <a:rPr lang="zh-CN" altLang="en-US" sz="2200" dirty="0"/>
              <a:t>道作业，作业在第</a:t>
            </a:r>
            <a:r>
              <a:rPr lang="en-US" altLang="zh-CN" sz="2200" dirty="0"/>
              <a:t>2</a:t>
            </a:r>
            <a:r>
              <a:rPr lang="zh-CN" altLang="en-US" sz="2200" dirty="0"/>
              <a:t>周全部打开，随理论课进展依次关闭</a:t>
            </a:r>
            <a:endParaRPr lang="en-US" altLang="zh-CN" sz="2200" dirty="0"/>
          </a:p>
          <a:p>
            <a:pPr eaLnBrk="1" hangingPunct="1">
              <a:lnSpc>
                <a:spcPct val="150000"/>
              </a:lnSpc>
            </a:pPr>
            <a:r>
              <a:rPr lang="zh-CN" altLang="en-US" sz="2200" dirty="0"/>
              <a:t>每次作业请严格按照输入输出的要求实现，以便准确评判</a:t>
            </a:r>
            <a:endParaRPr lang="en-US" altLang="zh-CN" sz="2200" dirty="0"/>
          </a:p>
          <a:p>
            <a:pPr eaLnBrk="1" hangingPunct="1">
              <a:lnSpc>
                <a:spcPct val="150000"/>
              </a:lnSpc>
            </a:pPr>
            <a:r>
              <a:rPr lang="zh-CN" altLang="en-US" sz="2200" dirty="0"/>
              <a:t>提交后自动评判，若有错误可修改后再次提交</a:t>
            </a:r>
            <a:endParaRPr lang="en-US" altLang="zh-CN" sz="2200" dirty="0"/>
          </a:p>
          <a:p>
            <a:pPr eaLnBrk="1" hangingPunct="1">
              <a:lnSpc>
                <a:spcPct val="150000"/>
              </a:lnSpc>
            </a:pPr>
            <a:r>
              <a:rPr lang="zh-CN" altLang="en-US" sz="2200" dirty="0"/>
              <a:t>作业关闭前可多次提交，以</a:t>
            </a:r>
            <a:r>
              <a:rPr lang="zh-CN" altLang="en-US" sz="2200" dirty="0">
                <a:solidFill>
                  <a:srgbClr val="FF0000"/>
                </a:solidFill>
              </a:rPr>
              <a:t>最后一次结果</a:t>
            </a:r>
            <a:r>
              <a:rPr lang="zh-CN" altLang="en-US" sz="2200" dirty="0"/>
              <a:t>为准</a:t>
            </a:r>
            <a:endParaRPr lang="en-US" altLang="zh-CN" sz="2200" dirty="0"/>
          </a:p>
          <a:p>
            <a:pPr eaLnBrk="1" hangingPunct="1">
              <a:lnSpc>
                <a:spcPct val="150000"/>
              </a:lnSpc>
            </a:pPr>
            <a:r>
              <a:rPr lang="zh-CN" altLang="en-US" sz="2200" dirty="0"/>
              <a:t>作业关闭后再提交会扣分，每晚交</a:t>
            </a:r>
            <a:r>
              <a:rPr lang="en-US" altLang="zh-CN" sz="2200" dirty="0"/>
              <a:t>24</a:t>
            </a:r>
            <a:r>
              <a:rPr lang="zh-CN" altLang="en-US" sz="2200" dirty="0"/>
              <a:t>小时，扣</a:t>
            </a:r>
            <a:r>
              <a:rPr lang="en-US" altLang="zh-CN" sz="2200" dirty="0"/>
              <a:t>10%</a:t>
            </a:r>
            <a:endParaRPr lang="en-US" altLang="zh-CN" sz="2200" dirty="0"/>
          </a:p>
          <a:p>
            <a:pPr eaLnBrk="1" hangingPunct="1">
              <a:lnSpc>
                <a:spcPct val="150000"/>
              </a:lnSpc>
            </a:pPr>
            <a:r>
              <a:rPr lang="zh-CN" altLang="en-US" sz="2200" dirty="0"/>
              <a:t>期中和期末上机考核内容包括现场修改程序、新的测试程序、回答问题等</a:t>
            </a:r>
            <a:endParaRPr lang="zh-CN" altLang="en-US" sz="2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vert="horz" wrap="square" lIns="91440" tIns="45720" rIns="91440" bIns="45720" anchor="b" anchorCtr="0"/>
          <a:lstStyle/>
          <a:p>
            <a:r>
              <a:rPr lang="zh-CN" altLang="en-US" dirty="0"/>
              <a:t>三次学习编译全过程</a:t>
            </a:r>
            <a:endParaRPr lang="zh-CN" altLang="en-US" dirty="0"/>
          </a:p>
        </p:txBody>
      </p:sp>
      <p:sp>
        <p:nvSpPr>
          <p:cNvPr id="9219" name="内容占位符 2"/>
          <p:cNvSpPr>
            <a:spLocks noGrp="1"/>
          </p:cNvSpPr>
          <p:nvPr>
            <p:ph idx="1"/>
          </p:nvPr>
        </p:nvSpPr>
        <p:spPr/>
        <p:txBody>
          <a:bodyPr vert="horz" wrap="square" lIns="91440" tIns="45720" rIns="91440" bIns="45720" anchor="t" anchorCtr="0"/>
          <a:lstStyle/>
          <a:p>
            <a:r>
              <a:rPr lang="zh-CN" altLang="en-US" dirty="0"/>
              <a:t>第一次：概述</a:t>
            </a:r>
            <a:endParaRPr lang="en-US" altLang="zh-CN" dirty="0"/>
          </a:p>
          <a:p>
            <a:pPr lvl="1"/>
            <a:r>
              <a:rPr lang="zh-CN" altLang="en-US" dirty="0"/>
              <a:t>大致了解编译的过程和编译程序的构造</a:t>
            </a:r>
            <a:endParaRPr lang="en-US" altLang="zh-CN" dirty="0"/>
          </a:p>
          <a:p>
            <a:r>
              <a:rPr lang="zh-CN" altLang="en-US" dirty="0"/>
              <a:t>第二次：第</a:t>
            </a:r>
            <a:r>
              <a:rPr lang="en-US" altLang="zh-CN" dirty="0"/>
              <a:t>3-10</a:t>
            </a:r>
            <a:r>
              <a:rPr lang="zh-CN" altLang="en-US" dirty="0"/>
              <a:t>，</a:t>
            </a:r>
            <a:r>
              <a:rPr lang="en-US" altLang="zh-CN" dirty="0"/>
              <a:t>14</a:t>
            </a:r>
            <a:r>
              <a:rPr lang="zh-CN" altLang="en-US" dirty="0"/>
              <a:t>，</a:t>
            </a:r>
            <a:r>
              <a:rPr lang="en-US" altLang="zh-CN" dirty="0"/>
              <a:t>15</a:t>
            </a:r>
            <a:r>
              <a:rPr lang="zh-CN" altLang="en-US" dirty="0"/>
              <a:t>章</a:t>
            </a:r>
            <a:endParaRPr lang="en-US" altLang="zh-CN" dirty="0"/>
          </a:p>
          <a:p>
            <a:pPr lvl="1"/>
            <a:r>
              <a:rPr lang="zh-CN" altLang="en-US" dirty="0"/>
              <a:t>详细学习各部分的原理和方法</a:t>
            </a:r>
            <a:endParaRPr lang="en-US" altLang="zh-CN" dirty="0"/>
          </a:p>
          <a:p>
            <a:r>
              <a:rPr lang="zh-CN" altLang="en-US" dirty="0"/>
              <a:t>第三次：实验</a:t>
            </a:r>
            <a:endParaRPr lang="en-US" altLang="zh-CN" dirty="0"/>
          </a:p>
          <a:p>
            <a:pPr lvl="1"/>
            <a:r>
              <a:rPr lang="zh-CN" altLang="en-US" dirty="0"/>
              <a:t>基于理论学习，逐步实现一个完整编译器</a:t>
            </a:r>
            <a:endParaRPr lang="en-US" altLang="zh-CN" dirty="0"/>
          </a:p>
          <a:p>
            <a:endParaRPr lang="en-US" altLang="zh-CN" dirty="0"/>
          </a:p>
          <a:p>
            <a:pPr lvl="1"/>
            <a:endParaRPr lang="zh-CN" altLang="en-US" dirty="0"/>
          </a:p>
        </p:txBody>
      </p:sp>
      <p:sp>
        <p:nvSpPr>
          <p:cNvPr id="4" name="下箭头 3"/>
          <p:cNvSpPr/>
          <p:nvPr/>
        </p:nvSpPr>
        <p:spPr bwMode="auto">
          <a:xfrm>
            <a:off x="8388424" y="2071678"/>
            <a:ext cx="612732" cy="4402148"/>
          </a:xfrm>
          <a:prstGeom prst="downArrow">
            <a:avLst>
              <a:gd name="adj1" fmla="val 50000"/>
              <a:gd name="adj2" fmla="val 36872"/>
            </a:avLst>
          </a:prstGeom>
          <a:gradFill flip="none" rotWithShape="1">
            <a:gsLst>
              <a:gs pos="0">
                <a:srgbClr val="5E9EFF"/>
              </a:gs>
              <a:gs pos="39999">
                <a:srgbClr val="85C2FF"/>
              </a:gs>
              <a:gs pos="70000">
                <a:srgbClr val="C4D6EB"/>
              </a:gs>
              <a:gs pos="100000">
                <a:srgbClr val="FFEBFA"/>
              </a:gs>
            </a:gsLst>
            <a:path path="circle">
              <a:fillToRect l="100000" t="100000"/>
            </a:path>
            <a:tileRect r="-100000" b="-100000"/>
          </a:gradFill>
          <a:ln w="9525" cap="flat" cmpd="sng" algn="ctr">
            <a:solidFill>
              <a:schemeClr val="tx1"/>
            </a:solidFill>
            <a:prstDash val="solid"/>
            <a:round/>
            <a:headEnd type="none" w="med" len="med"/>
            <a:tailEnd type="none" w="med" len="me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深</a:t>
            </a:r>
            <a:endParaRPr kumimoji="0" lang="en-US" altLang="zh-CN" sz="18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入</a:t>
            </a:r>
            <a:endParaRPr kumimoji="0" lang="en-US" altLang="zh-CN" sz="18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应</a:t>
            </a:r>
            <a:endParaRPr kumimoji="0" lang="en-US" altLang="zh-CN" sz="18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用</a:t>
            </a:r>
            <a:endParaRPr kumimoji="0" lang="en-US" altLang="zh-CN" sz="18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巩</a:t>
            </a:r>
            <a:endParaRPr kumimoji="0" lang="en-US" altLang="zh-CN" sz="18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固</a:t>
            </a:r>
            <a:endParaRPr kumimoji="0" lang="zh-CN" altLang="en-US" sz="18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up)">
                                      <p:cBhvr>
                                        <p:cTn id="7" dur="500"/>
                                        <p:tgtEl>
                                          <p:spTgt spid="4">
                                            <p:bg/>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up)">
                                      <p:cBhvr>
                                        <p:cTn id="10" dur="500"/>
                                        <p:tgtEl>
                                          <p:spTgt spid="4">
                                            <p:txEl>
                                              <p:pRg st="0" end="0"/>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wipe(up)">
                                      <p:cBhvr>
                                        <p:cTn id="13" dur="500"/>
                                        <p:tgtEl>
                                          <p:spTgt spid="4">
                                            <p:txEl>
                                              <p:pRg st="1" end="1"/>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wipe(up)">
                                      <p:cBhvr>
                                        <p:cTn id="16" dur="500"/>
                                        <p:tgtEl>
                                          <p:spTgt spid="4">
                                            <p:txEl>
                                              <p:pRg st="3" end="3"/>
                                            </p:tx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wipe(up)">
                                      <p:cBhvr>
                                        <p:cTn id="19" dur="500"/>
                                        <p:tgtEl>
                                          <p:spTgt spid="4">
                                            <p:txEl>
                                              <p:pRg st="4" end="4"/>
                                            </p:txEl>
                                          </p:spTgt>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wipe(up)">
                                      <p:cBhvr>
                                        <p:cTn id="22" dur="500"/>
                                        <p:tgtEl>
                                          <p:spTgt spid="4">
                                            <p:txEl>
                                              <p:pRg st="6" end="6"/>
                                            </p:txEl>
                                          </p:spTgt>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animEffect transition="in" filter="wipe(up)">
                                      <p:cBhvr>
                                        <p:cTn id="25"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build="allAtOnce"/>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custDataLst>
              <p:tags r:id="rId1"/>
            </p:custDataLst>
          </p:nvPr>
        </p:nvGraphicFramePr>
        <p:xfrm>
          <a:off x="203909" y="854654"/>
          <a:ext cx="8940091" cy="5796136"/>
        </p:xfrm>
        <a:graphic>
          <a:graphicData uri="http://schemas.openxmlformats.org/drawingml/2006/table">
            <a:tbl>
              <a:tblPr/>
              <a:tblGrid>
                <a:gridCol w="669290"/>
                <a:gridCol w="458441"/>
                <a:gridCol w="504056"/>
                <a:gridCol w="504056"/>
                <a:gridCol w="576064"/>
                <a:gridCol w="576064"/>
                <a:gridCol w="2376264"/>
                <a:gridCol w="3275856"/>
              </a:tblGrid>
              <a:tr h="25482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200" b="1" i="0" u="none" strike="noStrike" cap="none" normalizeH="0" baseline="0">
                          <a:ln>
                            <a:noFill/>
                          </a:ln>
                          <a:solidFill>
                            <a:srgbClr val="000000"/>
                          </a:solidFill>
                          <a:effectLst/>
                          <a:latin typeface="Tahoma" panose="020B0604030504040204" pitchFamily="34" charset="0"/>
                          <a:ea typeface="宋体" panose="02010600030101010101" pitchFamily="2" charset="-122"/>
                        </a:rPr>
                        <a:t> </a:t>
                      </a:r>
                      <a:endParaRPr kumimoji="0" lang="zh-CN" altLang="en-US" sz="1200" b="1" i="0" u="none" strike="noStrike" cap="none" normalizeH="0" baseline="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一</a:t>
                      </a:r>
                      <a:endParaRPr kumimoji="0" lang="zh-CN" altLang="en-US" sz="1200" b="0" i="0" u="none" strike="noStrike" cap="none" normalizeH="0" baseline="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二</a:t>
                      </a:r>
                      <a:endParaRPr kumimoji="0" lang="zh-CN" altLang="en-US" sz="1200" b="0" i="0" u="none" strike="noStrike" cap="none" normalizeH="0" baseline="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三</a:t>
                      </a:r>
                      <a:endParaRPr kumimoji="0" lang="zh-CN" altLang="en-US" sz="1200" b="0" i="0" u="none" strike="noStrike" cap="none" normalizeH="0" baseline="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四</a:t>
                      </a:r>
                      <a:endParaRPr kumimoji="0" lang="zh-CN" altLang="en-US" sz="1200" b="0" i="0" u="none" strike="noStrike" cap="none" normalizeH="0" baseline="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rPr>
                        <a:t>五</a:t>
                      </a:r>
                      <a:endPar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rPr>
                        <a:t>六</a:t>
                      </a:r>
                      <a:endPar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rPr>
                        <a:t>日</a:t>
                      </a:r>
                      <a:endPar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r>
              <a:tr h="34623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rPr>
                        <a:t>第</a:t>
                      </a:r>
                      <a:r>
                        <a:rPr kumimoji="0" lang="en-US" altLang="zh-CN"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rPr>
                        <a:t>2</a:t>
                      </a:r>
                      <a:r>
                        <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rPr>
                        <a:t>周</a:t>
                      </a:r>
                      <a:endPar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endParaRPr lang="zh-CN" altLang="en-US" sz="1800" dirty="0"/>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rPr>
                        <a:t> </a:t>
                      </a:r>
                      <a:endPar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rPr>
                        <a:t>讲解实验内容。发布讲座、所有实验作业打开</a:t>
                      </a:r>
                      <a:endPar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r>
              <a:tr h="34623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第</a:t>
                      </a:r>
                      <a:r>
                        <a:rPr kumimoji="0" lang="en-US" altLang="zh-CN"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3</a:t>
                      </a:r>
                      <a:r>
                        <a:rPr kumimoji="0" lang="zh-CN" altLang="en-US"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周</a:t>
                      </a:r>
                      <a:endParaRPr kumimoji="0" lang="zh-CN" altLang="en-US" sz="1200" b="0" i="0" u="none" strike="noStrike" cap="none" normalizeH="0" baseline="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endParaRPr lang="zh-CN" altLang="en-US" sz="1800" dirty="0"/>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rPr>
                        <a:t>文法解读作业提交（免上机）</a:t>
                      </a:r>
                      <a:endParaRPr kumimoji="0" lang="en-US" altLang="zh-CN"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rPr>
                        <a:t>现场上机、答疑。</a:t>
                      </a:r>
                      <a:endParaRPr kumimoji="0" lang="en-US" altLang="zh-CN"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r>
              <a:tr h="34623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第</a:t>
                      </a:r>
                      <a:r>
                        <a:rPr kumimoji="0" lang="en-US" altLang="zh-CN"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4</a:t>
                      </a:r>
                      <a:r>
                        <a:rPr kumimoji="0" lang="zh-CN" altLang="en-US"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周</a:t>
                      </a:r>
                      <a:endParaRPr kumimoji="0" lang="zh-CN" altLang="en-US" sz="1200" b="0" i="0" u="none" strike="noStrike" cap="none" normalizeH="0" baseline="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pPr lvl="1"/>
                      <a:endParaRPr lang="zh-CN" altLang="en-US" sz="1800" dirty="0"/>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r>
              <a:tr h="34623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第</a:t>
                      </a:r>
                      <a:r>
                        <a:rPr kumimoji="0" lang="en-US" altLang="zh-CN"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5</a:t>
                      </a:r>
                      <a:r>
                        <a:rPr kumimoji="0" lang="zh-CN" altLang="en-US"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周</a:t>
                      </a:r>
                      <a:endParaRPr kumimoji="0" lang="zh-CN" altLang="en-US" sz="1200" b="0" i="0" u="none" strike="noStrike" cap="none" normalizeH="0" baseline="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endParaRPr lang="zh-CN" altLang="en-US"/>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endParaRPr lang="zh-CN" altLang="en-US" sz="1800" dirty="0"/>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词法分析作业提交（免上机）</a:t>
                      </a:r>
                      <a:endPar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rPr>
                        <a:t>现场上机、答疑。文法解读作业关闭</a:t>
                      </a:r>
                      <a:endPar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r>
              <a:tr h="34623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第</a:t>
                      </a:r>
                      <a:r>
                        <a:rPr kumimoji="0" lang="en-US" altLang="zh-CN"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6</a:t>
                      </a:r>
                      <a:r>
                        <a:rPr kumimoji="0" lang="zh-CN" altLang="en-US"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周</a:t>
                      </a:r>
                      <a:endParaRPr kumimoji="0" lang="zh-CN" altLang="en-US" sz="1200" b="0" i="0" u="none" strike="noStrike" cap="none" normalizeH="0" baseline="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endParaRPr lang="zh-CN" altLang="en-US"/>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endParaRPr lang="zh-CN" altLang="en-US" sz="1800" dirty="0"/>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语法分析作业提交（免上机）</a:t>
                      </a:r>
                      <a:endPar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rPr>
                        <a:t>现场上机、答疑。</a:t>
                      </a:r>
                      <a:r>
                        <a:rPr kumimoji="0" lang="zh-CN" altLang="en-US"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词法分析作业关闭</a:t>
                      </a:r>
                      <a:endPar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r>
              <a:tr h="34623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第</a:t>
                      </a:r>
                      <a:r>
                        <a:rPr kumimoji="0" lang="en-US" altLang="zh-CN"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7</a:t>
                      </a:r>
                      <a:r>
                        <a:rPr kumimoji="0" lang="zh-CN" altLang="en-US"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周</a:t>
                      </a:r>
                      <a:endParaRPr kumimoji="0" lang="zh-CN" altLang="en-US" sz="1200" b="0" i="0" u="none" strike="noStrike" cap="none" normalizeH="0" baseline="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endParaRPr lang="zh-CN" altLang="en-US"/>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endParaRPr lang="zh-CN" altLang="en-US" sz="1800" dirty="0"/>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rPr>
                        <a:t>模拟上机考核。</a:t>
                      </a:r>
                      <a:r>
                        <a:rPr kumimoji="0" lang="zh-CN" altLang="en-US"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语法分析作业关闭</a:t>
                      </a:r>
                      <a:endPar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r>
              <a:tr h="34623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第</a:t>
                      </a:r>
                      <a:r>
                        <a:rPr kumimoji="0" lang="en-US" altLang="zh-CN"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8</a:t>
                      </a:r>
                      <a:r>
                        <a:rPr kumimoji="0" lang="zh-CN" altLang="en-US"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周</a:t>
                      </a:r>
                      <a:endParaRPr kumimoji="0" lang="zh-CN" altLang="en-US" sz="1200" b="0" i="0" u="none" strike="noStrike" cap="none" normalizeH="0" baseline="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endParaRPr lang="zh-CN" altLang="en-US"/>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endParaRPr lang="zh-CN" altLang="en-US" sz="1800" dirty="0"/>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期中上机考核</a:t>
                      </a:r>
                      <a:endParaRPr kumimoji="0" lang="zh-CN" altLang="en-US"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r>
              <a:tr h="34623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rPr>
                        <a:t>第</a:t>
                      </a:r>
                      <a:r>
                        <a:rPr kumimoji="0" lang="en-US" altLang="zh-CN"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rPr>
                        <a:t>9</a:t>
                      </a:r>
                      <a:r>
                        <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rPr>
                        <a:t>周</a:t>
                      </a:r>
                      <a:endPar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endParaRPr lang="zh-CN" altLang="en-US" dirty="0"/>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endParaRPr lang="zh-CN" altLang="en-US" sz="1800" dirty="0"/>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语义分析作业提交（免上机）</a:t>
                      </a:r>
                      <a:endParaRPr kumimoji="0" lang="zh-CN" altLang="en-US"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rPr>
                        <a:t>现场上机、答疑。</a:t>
                      </a:r>
                      <a:endPar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r>
              <a:tr h="34623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rPr>
                        <a:t>第</a:t>
                      </a:r>
                      <a:r>
                        <a:rPr kumimoji="0" lang="en-US" altLang="zh-CN"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rPr>
                        <a:t>10</a:t>
                      </a:r>
                      <a:r>
                        <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rPr>
                        <a:t>周</a:t>
                      </a:r>
                      <a:endPar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endParaRPr lang="zh-CN" altLang="en-US"/>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endParaRPr lang="zh-CN" altLang="en-US" sz="1800" dirty="0"/>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rPr>
                        <a:t>现场上机、答疑。</a:t>
                      </a:r>
                      <a:r>
                        <a:rPr kumimoji="0" lang="zh-CN" altLang="en-US"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语义分析作业关闭</a:t>
                      </a:r>
                      <a:endPar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r>
              <a:tr h="34623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第</a:t>
                      </a:r>
                      <a:r>
                        <a:rPr kumimoji="0" lang="en-US" altLang="zh-CN"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11</a:t>
                      </a:r>
                      <a:r>
                        <a:rPr kumimoji="0" lang="zh-CN" altLang="en-US"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周</a:t>
                      </a:r>
                      <a:endParaRPr kumimoji="0" lang="zh-CN" altLang="en-US" sz="1200" b="0" i="0" u="none" strike="noStrike" cap="none" normalizeH="0" baseline="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endParaRPr lang="zh-CN" altLang="en-US"/>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endParaRPr lang="zh-CN" altLang="en-US" sz="1800" dirty="0"/>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代码生成一作业提交（免上机）</a:t>
                      </a:r>
                      <a:endParaRPr kumimoji="0" lang="en-US" altLang="zh-CN"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rPr>
                        <a:t>现场上机、答疑。</a:t>
                      </a:r>
                      <a:endPar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r>
              <a:tr h="34623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第</a:t>
                      </a:r>
                      <a:r>
                        <a:rPr kumimoji="0" lang="en-US" altLang="zh-CN"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12</a:t>
                      </a:r>
                      <a:r>
                        <a:rPr kumimoji="0" lang="zh-CN" altLang="en-US"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周</a:t>
                      </a:r>
                      <a:endParaRPr kumimoji="0" lang="zh-CN" altLang="en-US" sz="1200" b="0" i="0" u="none" strike="noStrike" cap="none" normalizeH="0" baseline="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endParaRPr lang="zh-CN" altLang="en-US"/>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endParaRPr lang="zh-CN" altLang="en-US" sz="1800" dirty="0"/>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rPr>
                        <a:t>现场上机、答疑。</a:t>
                      </a:r>
                      <a:endPar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r>
              <a:tr h="34623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第</a:t>
                      </a:r>
                      <a:r>
                        <a:rPr kumimoji="0" lang="en-US" altLang="zh-CN"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13</a:t>
                      </a:r>
                      <a:r>
                        <a:rPr kumimoji="0" lang="zh-CN" altLang="en-US"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周</a:t>
                      </a:r>
                      <a:endParaRPr kumimoji="0" lang="zh-CN" altLang="en-US" sz="1200" b="0" i="0" u="none" strike="noStrike" cap="none" normalizeH="0" baseline="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endParaRPr lang="zh-CN" altLang="en-US"/>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endParaRPr lang="zh-CN" altLang="en-US" sz="1800" dirty="0"/>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代码生成二作业提交（免上机）</a:t>
                      </a:r>
                      <a:endParaRPr kumimoji="0" lang="en-US" altLang="zh-CN"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rPr>
                        <a:t>现场上机、答疑。</a:t>
                      </a:r>
                      <a:r>
                        <a:rPr kumimoji="0" lang="zh-CN" altLang="en-US"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代码生成作业一关闭</a:t>
                      </a:r>
                      <a:r>
                        <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rPr>
                        <a:t>    </a:t>
                      </a:r>
                      <a:endPar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r>
              <a:tr h="34623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第</a:t>
                      </a:r>
                      <a:r>
                        <a:rPr kumimoji="0" lang="en-US" altLang="zh-CN"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14</a:t>
                      </a:r>
                      <a:r>
                        <a:rPr kumimoji="0" lang="zh-CN" altLang="en-US"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周</a:t>
                      </a:r>
                      <a:endParaRPr kumimoji="0" lang="zh-CN" altLang="en-US" sz="1200" b="0" i="0" u="none" strike="noStrike" cap="none" normalizeH="0" baseline="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endParaRPr lang="zh-CN" altLang="en-US"/>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endParaRPr lang="zh-CN" altLang="en-US" sz="1800" dirty="0"/>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rPr>
                        <a:t>现场上机、答疑。</a:t>
                      </a:r>
                      <a:endPar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r>
              <a:tr h="34623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第</a:t>
                      </a:r>
                      <a:r>
                        <a:rPr kumimoji="0" lang="en-US" altLang="zh-CN"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15</a:t>
                      </a:r>
                      <a:r>
                        <a:rPr kumimoji="0" lang="zh-CN" altLang="en-US"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周</a:t>
                      </a:r>
                      <a:endParaRPr kumimoji="0" lang="zh-CN" altLang="en-US" sz="1200" b="0" i="0" u="none" strike="noStrike" cap="none" normalizeH="0" baseline="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endParaRPr lang="zh-CN" altLang="en-US"/>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endParaRPr lang="zh-CN" altLang="en-US" sz="1800" dirty="0"/>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normalizeH="0" baseline="0" dirty="0">
                          <a:ln>
                            <a:noFill/>
                          </a:ln>
                          <a:solidFill>
                            <a:schemeClr val="tx1"/>
                          </a:solidFill>
                          <a:effectLst/>
                          <a:latin typeface="Tahoma" panose="020B0604030504040204" pitchFamily="34" charset="0"/>
                          <a:ea typeface="宋体" panose="02010600030101010101" pitchFamily="2" charset="-122"/>
                          <a:cs typeface="+mn-cs"/>
                        </a:rPr>
                        <a:t>竞速排序作业提交</a:t>
                      </a:r>
                      <a:r>
                        <a:rPr kumimoji="0" lang="zh-CN" altLang="en-US"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（免上机）</a:t>
                      </a:r>
                      <a:endParaRPr kumimoji="0" lang="zh-CN" altLang="en-US" sz="1200" b="0" i="0" u="none" strike="noStrike" kern="1200" cap="none" normalizeH="0" baseline="0" dirty="0">
                        <a:ln>
                          <a:noFill/>
                        </a:ln>
                        <a:solidFill>
                          <a:schemeClr val="tx1"/>
                        </a:solidFill>
                        <a:effectLst/>
                        <a:latin typeface="Tahoma" panose="020B0604030504040204" pitchFamily="34" charset="0"/>
                        <a:ea typeface="宋体" panose="02010600030101010101" pitchFamily="2" charset="-122"/>
                        <a:cs typeface="+mn-cs"/>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rPr>
                        <a:t>现场上机、答疑。</a:t>
                      </a:r>
                      <a:r>
                        <a:rPr kumimoji="0" lang="zh-CN" altLang="en-US"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代码生成作业二关闭</a:t>
                      </a:r>
                      <a:endPar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r>
              <a:tr h="34623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第</a:t>
                      </a:r>
                      <a:r>
                        <a:rPr kumimoji="0" lang="en-US" altLang="zh-CN"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16</a:t>
                      </a:r>
                      <a:r>
                        <a:rPr kumimoji="0" lang="zh-CN" altLang="en-US" sz="1200" b="0" i="0" u="none" strike="noStrike" cap="none" normalizeH="0" baseline="0">
                          <a:ln>
                            <a:noFill/>
                          </a:ln>
                          <a:solidFill>
                            <a:srgbClr val="000000"/>
                          </a:solidFill>
                          <a:effectLst/>
                          <a:latin typeface="Tahoma" panose="020B0604030504040204" pitchFamily="34" charset="0"/>
                          <a:ea typeface="宋体" panose="02010600030101010101" pitchFamily="2" charset="-122"/>
                        </a:rPr>
                        <a:t>周</a:t>
                      </a:r>
                      <a:endParaRPr kumimoji="0" lang="zh-CN" altLang="en-US" sz="1200" b="0" i="0" u="none" strike="noStrike" cap="none" normalizeH="0" baseline="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endParaRPr lang="zh-CN" altLang="en-US" dirty="0"/>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endParaRPr lang="zh-CN" altLang="en-US" sz="1800" dirty="0"/>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rPr>
                        <a:t>现场上机、答疑。</a:t>
                      </a:r>
                      <a:endPar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r>
              <a:tr h="29289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rPr>
                        <a:t>第</a:t>
                      </a:r>
                      <a:r>
                        <a:rPr kumimoji="0" lang="en-US" altLang="zh-CN"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rPr>
                        <a:t>17</a:t>
                      </a:r>
                      <a:r>
                        <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rPr>
                        <a:t>周</a:t>
                      </a:r>
                      <a:endPar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endParaRPr lang="zh-CN" altLang="en-US" sz="1800" dirty="0"/>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竞速排序作业关闭（及感想、文档、优化文章）</a:t>
                      </a:r>
                      <a:endParaRPr kumimoji="0" lang="zh-CN" altLang="en-US" sz="1200" b="0" i="0" u="none" strike="noStrike" cap="none" normalizeH="0" baseline="0" dirty="0">
                        <a:ln>
                          <a:noFill/>
                        </a:ln>
                        <a:solidFill>
                          <a:srgbClr val="000000"/>
                        </a:solidFill>
                        <a:effectLst/>
                        <a:latin typeface="Tahoma" panose="020B0604030504040204" pitchFamily="34" charset="0"/>
                        <a:ea typeface="宋体" panose="02010600030101010101" pitchFamily="2" charset="-122"/>
                      </a:endParaRPr>
                    </a:p>
                  </a:txBody>
                  <a:tcPr marT="36004" marB="36004"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bg1"/>
                    </a:solidFill>
                  </a:tcPr>
                </a:tc>
              </a:tr>
            </a:tbl>
          </a:graphicData>
        </a:graphic>
      </p:graphicFrame>
      <p:sp>
        <p:nvSpPr>
          <p:cNvPr id="38099" name="标题 1"/>
          <p:cNvSpPr>
            <a:spLocks noGrp="1"/>
          </p:cNvSpPr>
          <p:nvPr>
            <p:ph type="title"/>
          </p:nvPr>
        </p:nvSpPr>
        <p:spPr>
          <a:xfrm>
            <a:off x="2339658" y="44450"/>
            <a:ext cx="7793037" cy="841375"/>
          </a:xfrm>
        </p:spPr>
        <p:txBody>
          <a:bodyPr vert="horz" wrap="square" lIns="91440" tIns="45720" rIns="91440" bIns="45720" anchor="b" anchorCtr="0"/>
          <a:lstStyle/>
          <a:p>
            <a:r>
              <a:rPr lang="zh-CN" altLang="en-US" dirty="0"/>
              <a:t>任务及考核日程</a:t>
            </a:r>
            <a:endParaRPr lang="zh-CN" altLang="en-US" dirty="0"/>
          </a:p>
        </p:txBody>
      </p:sp>
      <p:graphicFrame>
        <p:nvGraphicFramePr>
          <p:cNvPr id="4" name="表格 3"/>
          <p:cNvGraphicFramePr>
            <a:graphicFrameLocks noGrp="1"/>
          </p:cNvGraphicFramePr>
          <p:nvPr>
            <p:custDataLst>
              <p:tags r:id="rId2"/>
            </p:custDataLst>
          </p:nvPr>
        </p:nvGraphicFramePr>
        <p:xfrm>
          <a:off x="855345" y="1124744"/>
          <a:ext cx="8288655" cy="5544616"/>
        </p:xfrm>
        <a:graphic>
          <a:graphicData uri="http://schemas.openxmlformats.org/drawingml/2006/table">
            <a:tbl>
              <a:tblPr firstRow="1" bandRow="1">
                <a:tableStyleId>{5C22544A-7EE6-4342-B048-85BDC9FD1C3A}</a:tableStyleId>
              </a:tblPr>
              <a:tblGrid>
                <a:gridCol w="476295"/>
                <a:gridCol w="504056"/>
                <a:gridCol w="504056"/>
                <a:gridCol w="576064"/>
                <a:gridCol w="576064"/>
                <a:gridCol w="2376264"/>
                <a:gridCol w="3275856"/>
              </a:tblGrid>
              <a:tr h="362254">
                <a:tc>
                  <a:txBody>
                    <a:bodyPr/>
                    <a:lstStyle/>
                    <a:p>
                      <a:pPr lvl="0" algn="r" rtl="0" fontAlgn="ctr"/>
                      <a:r>
                        <a:rPr lang="en-US" altLang="zh-CN" sz="1050" b="1" i="0" u="none" strike="noStrike" kern="1200" dirty="0">
                          <a:ln>
                            <a:noFill/>
                          </a:ln>
                          <a:solidFill>
                            <a:srgbClr val="BFBFBF"/>
                          </a:solidFill>
                          <a:effectLst/>
                          <a:latin typeface="Times New Roman" panose="02020603050405020304" pitchFamily="18" charset="0"/>
                          <a:ea typeface="等线" panose="02010600030101010101" pitchFamily="2" charset="-122"/>
                          <a:cs typeface="+mn-cs"/>
                        </a:rPr>
                        <a:t>      9.15</a:t>
                      </a:r>
                      <a:endParaRPr lang="en-US" altLang="zh-CN" sz="1050" b="1" i="0" u="none" strike="noStrike" kern="1200" dirty="0">
                        <a:ln>
                          <a:noFill/>
                        </a:ln>
                        <a:solidFill>
                          <a:srgbClr val="BFBFBF"/>
                        </a:solidFill>
                        <a:effectLst/>
                        <a:latin typeface="Times New Roman" panose="02020603050405020304" pitchFamily="18" charset="0"/>
                        <a:ea typeface="等线" panose="02010600030101010101" pitchFamily="2" charset="-122"/>
                        <a:cs typeface="+mn-cs"/>
                      </a:endParaRPr>
                    </a:p>
                  </a:txBody>
                  <a:tcPr marL="9525" marR="9525" marT="9525" marB="0"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rPr>
                        <a:t>       9.16</a:t>
                      </a:r>
                      <a:endPar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endParaRPr>
                    </a:p>
                  </a:txBody>
                  <a:tcPr marL="9525" marR="9525" marT="9525" marB="0"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rPr>
                        <a:t>       9.17</a:t>
                      </a:r>
                      <a:endPar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endParaRPr>
                    </a:p>
                  </a:txBody>
                  <a:tcPr marL="9525" marR="9525" marT="9525" marB="0"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rPr>
                        <a:t>        9.18</a:t>
                      </a:r>
                      <a:endPar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endParaRPr>
                    </a:p>
                  </a:txBody>
                  <a:tcPr marL="9525" marR="9525" marT="9525" marB="0"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rPr>
                        <a:t>        9.19</a:t>
                      </a:r>
                      <a:endPar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endParaRPr>
                    </a:p>
                  </a:txBody>
                  <a:tcPr marL="9525" marR="9525" marT="9525" marB="0"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rPr>
                        <a:t>                                                              9.20</a:t>
                      </a:r>
                      <a:endPar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endParaRPr>
                    </a:p>
                  </a:txBody>
                  <a:tcPr marL="9525" marR="9525" marT="9525" marB="0"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rPr>
                        <a:t>                                                                                         9.21</a:t>
                      </a:r>
                      <a:endPar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endParaRPr>
                    </a:p>
                  </a:txBody>
                  <a:tcPr marL="9525" marR="9525" marT="9525" marB="0"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48267">
                <a:tc>
                  <a:txBody>
                    <a:bodyPr/>
                    <a:lstStyle/>
                    <a:p>
                      <a:pPr algn="r" rtl="0" fontAlgn="ctr"/>
                      <a:r>
                        <a:rPr lang="en-US" altLang="zh-CN" sz="1050" b="1" i="0" u="none" strike="noStrike" kern="1200" dirty="0">
                          <a:ln>
                            <a:noFill/>
                          </a:ln>
                          <a:solidFill>
                            <a:srgbClr val="BFBFBF"/>
                          </a:solidFill>
                          <a:effectLst/>
                          <a:latin typeface="Times New Roman" panose="02020603050405020304" pitchFamily="18" charset="0"/>
                          <a:ea typeface="等线" panose="02010600030101010101" pitchFamily="2" charset="-122"/>
                          <a:cs typeface="+mn-cs"/>
                        </a:rPr>
                        <a:t>      9.22</a:t>
                      </a:r>
                      <a:endParaRPr lang="en-US" altLang="zh-CN" sz="1050" b="1" i="0" u="none" strike="noStrike" kern="1200" dirty="0">
                        <a:ln>
                          <a:noFill/>
                        </a:ln>
                        <a:solidFill>
                          <a:srgbClr val="BFBFBF"/>
                        </a:solidFill>
                        <a:effectLst/>
                        <a:latin typeface="Times New Roman" panose="02020603050405020304" pitchFamily="18" charset="0"/>
                        <a:ea typeface="等线" panose="02010600030101010101" pitchFamily="2" charset="-122"/>
                        <a:cs typeface="+mn-cs"/>
                      </a:endParaRPr>
                    </a:p>
                  </a:txBody>
                  <a:tcPr marL="9525" marR="9525" marT="9525" marB="0"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rPr>
                        <a:t>      9.23</a:t>
                      </a:r>
                      <a:endPar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endParaRPr>
                    </a:p>
                  </a:txBody>
                  <a:tcPr marL="9525" marR="9525" marT="9525" marB="0"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rPr>
                        <a:t>       9.24</a:t>
                      </a:r>
                      <a:endPar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endParaRPr>
                    </a:p>
                  </a:txBody>
                  <a:tcPr marL="9525" marR="9525" marT="9525" marB="0"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rPr>
                        <a:t>         9.25</a:t>
                      </a:r>
                      <a:endPar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endParaRPr>
                    </a:p>
                  </a:txBody>
                  <a:tcPr marL="9525" marR="9525" marT="9525" marB="0"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rPr>
                        <a:t>        9.26</a:t>
                      </a:r>
                      <a:endPar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endParaRPr>
                    </a:p>
                  </a:txBody>
                  <a:tcPr marL="9525" marR="9525" marT="9525" marB="0"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rPr>
                        <a:t>                                                             9.27</a:t>
                      </a:r>
                      <a:endPar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endParaRPr>
                    </a:p>
                  </a:txBody>
                  <a:tcPr marL="9525" marR="9525" marT="9525" marB="0"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rPr>
                        <a:t>                                                                                        9.28</a:t>
                      </a:r>
                      <a:endPar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endParaRPr>
                    </a:p>
                  </a:txBody>
                  <a:tcPr marL="9525" marR="9525" marT="9525" marB="0"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56078">
                <a:tc>
                  <a:txBody>
                    <a:bodyPr/>
                    <a:lstStyle/>
                    <a:p>
                      <a:pPr lvl="0" algn="r" rtl="0" fontAlgn="ctr"/>
                      <a:r>
                        <a:rPr lang="en-US" altLang="zh-CN" sz="1050" b="1" i="0" u="none" strike="noStrike" kern="1200" dirty="0">
                          <a:ln>
                            <a:noFill/>
                          </a:ln>
                          <a:solidFill>
                            <a:srgbClr val="BFBFBF"/>
                          </a:solidFill>
                          <a:effectLst/>
                          <a:latin typeface="Times New Roman" panose="02020603050405020304" pitchFamily="18" charset="0"/>
                          <a:ea typeface="等线" panose="02010600030101010101" pitchFamily="2" charset="-122"/>
                          <a:cs typeface="+mn-cs"/>
                        </a:rPr>
                        <a:t>      9.29</a:t>
                      </a:r>
                      <a:endParaRPr lang="en-US" altLang="zh-CN" sz="1050" b="1" i="0" u="none" strike="noStrike" kern="1200" dirty="0">
                        <a:ln>
                          <a:noFill/>
                        </a:ln>
                        <a:solidFill>
                          <a:srgbClr val="BFBFBF"/>
                        </a:solidFill>
                        <a:effectLst/>
                        <a:latin typeface="Times New Roman" panose="02020603050405020304" pitchFamily="18" charset="0"/>
                        <a:ea typeface="等线" panose="02010600030101010101" pitchFamily="2" charset="-122"/>
                        <a:cs typeface="+mn-cs"/>
                      </a:endParaRPr>
                    </a:p>
                  </a:txBody>
                  <a:tcPr marL="9525" marR="9525" marT="9525" marB="0"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rPr>
                        <a:t>     9.30</a:t>
                      </a:r>
                      <a:endPar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endParaRPr>
                    </a:p>
                  </a:txBody>
                  <a:tcPr marL="9525" marR="9525" marT="9525" marB="0"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rPr>
                        <a:t>       10.1</a:t>
                      </a:r>
                      <a:endPar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endParaRPr>
                    </a:p>
                  </a:txBody>
                  <a:tcPr marL="9525" marR="9525" marT="9525" marB="0"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rPr>
                        <a:t>        10.2</a:t>
                      </a:r>
                      <a:endPar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endParaRPr>
                    </a:p>
                  </a:txBody>
                  <a:tcPr marL="9525" marR="9525" marT="9525" marB="0"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rPr>
                        <a:t>         10.3</a:t>
                      </a:r>
                      <a:endPar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endParaRPr>
                    </a:p>
                  </a:txBody>
                  <a:tcPr marL="9525" marR="9525" marT="9525" marB="0"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rPr>
                        <a:t>                                                              10.4</a:t>
                      </a:r>
                      <a:endPar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endParaRPr>
                    </a:p>
                  </a:txBody>
                  <a:tcPr marL="9525" marR="9525" marT="9525" marB="0"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rPr>
                        <a:t>                                                                                         10.5</a:t>
                      </a:r>
                      <a:endPar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endParaRPr>
                    </a:p>
                  </a:txBody>
                  <a:tcPr marL="9525" marR="9525" marT="9525" marB="0"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56078">
                <a:tc>
                  <a:txBody>
                    <a:bodyPr/>
                    <a:lstStyle/>
                    <a:p>
                      <a:pPr lvl="0" algn="r" rtl="0" fontAlgn="ctr"/>
                      <a:r>
                        <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rPr>
                        <a:t>     10.6</a:t>
                      </a:r>
                      <a:endPar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endParaRPr>
                    </a:p>
                  </a:txBody>
                  <a:tcPr marL="9525" marR="9525" marT="9525" marB="0"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rPr>
                        <a:t>      10.7</a:t>
                      </a:r>
                      <a:endPar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endParaRPr>
                    </a:p>
                  </a:txBody>
                  <a:tcPr marL="9525" marR="9525" marT="9525" marB="0"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rPr>
                        <a:t>       10.8</a:t>
                      </a:r>
                      <a:endPar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endParaRPr>
                    </a:p>
                  </a:txBody>
                  <a:tcPr marL="9525" marR="9525" marT="9525" marB="0"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rPr>
                        <a:t>        10.9</a:t>
                      </a:r>
                      <a:endPar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endParaRPr>
                    </a:p>
                  </a:txBody>
                  <a:tcPr marL="9525" marR="9525" marT="9525" marB="0"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rPr>
                        <a:t>       10.10</a:t>
                      </a:r>
                      <a:endPar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endParaRPr>
                    </a:p>
                  </a:txBody>
                  <a:tcPr marL="9525" marR="9525" marT="9525" marB="0"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rPr>
                        <a:t>                                                            10.11</a:t>
                      </a:r>
                      <a:endPar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endParaRPr>
                    </a:p>
                  </a:txBody>
                  <a:tcPr marL="9525" marR="9525" marT="9525" marB="0"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rPr>
                        <a:t>                                                                                       10.12</a:t>
                      </a:r>
                      <a:endPar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endParaRPr>
                    </a:p>
                  </a:txBody>
                  <a:tcPr marL="9525" marR="9525" marT="9525" marB="0"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05515">
                <a:tc>
                  <a:txBody>
                    <a:bodyPr/>
                    <a:lstStyle/>
                    <a:p>
                      <a:pPr lvl="0" algn="r" rtl="0" fontAlgn="ctr"/>
                      <a:r>
                        <a:rPr lang="en-US" altLang="zh-CN" sz="1050" b="1" i="0" u="none" strike="noStrike" kern="1200" dirty="0">
                          <a:ln>
                            <a:noFill/>
                          </a:ln>
                          <a:solidFill>
                            <a:srgbClr val="BFBFBF"/>
                          </a:solidFill>
                          <a:effectLst/>
                          <a:latin typeface="Times New Roman" panose="02020603050405020304" pitchFamily="18" charset="0"/>
                          <a:ea typeface="等线" panose="02010600030101010101" pitchFamily="2" charset="-122"/>
                          <a:cs typeface="+mn-cs"/>
                        </a:rPr>
                        <a:t>    10.13</a:t>
                      </a:r>
                      <a:endParaRPr lang="en-US" altLang="zh-CN" sz="1050" b="1" i="0" u="none" strike="noStrike" kern="1200" dirty="0">
                        <a:ln>
                          <a:noFill/>
                        </a:ln>
                        <a:solidFill>
                          <a:srgbClr val="BFBFBF"/>
                        </a:solidFill>
                        <a:effectLst/>
                        <a:latin typeface="Times New Roman" panose="02020603050405020304" pitchFamily="18" charset="0"/>
                        <a:ea typeface="等线" panose="02010600030101010101" pitchFamily="2" charset="-122"/>
                        <a:cs typeface="+mn-cs"/>
                      </a:endParaRPr>
                    </a:p>
                  </a:txBody>
                  <a:tcPr marL="9525" marR="9525" marT="9525" marB="0"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r" rtl="0" fontAlgn="ctr"/>
                      <a:r>
                        <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rPr>
                        <a:t>     10.14</a:t>
                      </a:r>
                      <a:endPar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endParaRPr>
                    </a:p>
                  </a:txBody>
                  <a:tcPr marL="9525" marR="9525" marT="9525" marB="0"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rPr>
                        <a:t>     10.15</a:t>
                      </a:r>
                      <a:endPar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endParaRPr>
                    </a:p>
                  </a:txBody>
                  <a:tcPr marL="9525" marR="9525" marT="9525" marB="0"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rPr>
                        <a:t>       10.16</a:t>
                      </a:r>
                      <a:endPar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endParaRPr>
                    </a:p>
                  </a:txBody>
                  <a:tcPr marL="9525" marR="9525" marT="9525" marB="0"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rPr>
                        <a:t>      10.17</a:t>
                      </a:r>
                      <a:endPar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endParaRPr>
                    </a:p>
                  </a:txBody>
                  <a:tcPr marL="9525" marR="9525" marT="9525" marB="0"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rPr>
                        <a:t>                                                           10.18</a:t>
                      </a:r>
                      <a:endPar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endParaRPr>
                    </a:p>
                  </a:txBody>
                  <a:tcPr marL="9525" marR="9525" marT="9525" marB="0"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rPr>
                        <a:t>                                                                                       10.19</a:t>
                      </a:r>
                      <a:endPar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endParaRPr>
                    </a:p>
                  </a:txBody>
                  <a:tcPr marL="9525" marR="9525" marT="9525" marB="0"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51209">
                <a:tc>
                  <a:txBody>
                    <a:bodyPr/>
                    <a:lstStyle/>
                    <a:p>
                      <a:pPr lvl="0" algn="r" rtl="0" fontAlgn="ctr"/>
                      <a:r>
                        <a:rPr lang="en-US" altLang="zh-CN" sz="1050" b="1" i="0" u="none" strike="noStrike" kern="1200" dirty="0">
                          <a:ln>
                            <a:noFill/>
                          </a:ln>
                          <a:solidFill>
                            <a:srgbClr val="BFBFBF"/>
                          </a:solidFill>
                          <a:effectLst/>
                          <a:latin typeface="Times New Roman" panose="02020603050405020304" pitchFamily="18" charset="0"/>
                          <a:ea typeface="等线" panose="02010600030101010101" pitchFamily="2" charset="-122"/>
                          <a:cs typeface="+mn-cs"/>
                        </a:rPr>
                        <a:t>    10.20</a:t>
                      </a:r>
                      <a:endParaRPr lang="en-US" altLang="zh-CN" sz="1050" b="1" i="0" u="none" strike="noStrike" kern="1200" dirty="0">
                        <a:ln>
                          <a:noFill/>
                        </a:ln>
                        <a:solidFill>
                          <a:srgbClr val="BFBFBF"/>
                        </a:solidFill>
                        <a:effectLst/>
                        <a:latin typeface="Times New Roman" panose="02020603050405020304" pitchFamily="18" charset="0"/>
                        <a:ea typeface="等线" panose="02010600030101010101" pitchFamily="2" charset="-122"/>
                        <a:cs typeface="+mn-cs"/>
                      </a:endParaRPr>
                    </a:p>
                  </a:txBody>
                  <a:tcPr marL="9525" marR="9525" marT="9525" marB="0"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rPr>
                        <a:t>     10.21</a:t>
                      </a:r>
                      <a:endPar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endParaRPr>
                    </a:p>
                  </a:txBody>
                  <a:tcPr marL="9525" marR="9525" marT="9525" marB="0"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rPr>
                        <a:t>     10.22</a:t>
                      </a:r>
                      <a:endPar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endParaRPr>
                    </a:p>
                  </a:txBody>
                  <a:tcPr marL="9525" marR="9525" marT="9525" marB="0"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rPr>
                        <a:t>       10.23</a:t>
                      </a:r>
                      <a:endPar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endParaRPr>
                    </a:p>
                  </a:txBody>
                  <a:tcPr marL="9525" marR="9525" marT="9525" marB="0"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rPr>
                        <a:t>      10.24</a:t>
                      </a:r>
                      <a:endPar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endParaRPr>
                    </a:p>
                  </a:txBody>
                  <a:tcPr marL="9525" marR="9525" marT="9525" marB="0"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rPr>
                        <a:t>                                                           10.25</a:t>
                      </a:r>
                      <a:endPar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endParaRPr>
                    </a:p>
                  </a:txBody>
                  <a:tcPr marL="9525" marR="9525" marT="9525" marB="0"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rPr>
                        <a:t>                                                                                      10.26</a:t>
                      </a:r>
                      <a:endPar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endParaRPr>
                    </a:p>
                  </a:txBody>
                  <a:tcPr marL="9525" marR="9525" marT="9525" marB="0"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58139">
                <a:tc>
                  <a:txBody>
                    <a:bodyPr/>
                    <a:lstStyle/>
                    <a:p>
                      <a:pPr lvl="0" algn="r" rtl="0" fontAlgn="ctr"/>
                      <a:r>
                        <a:rPr lang="en-US" altLang="zh-CN" sz="1050" b="1" i="0" u="none" strike="noStrike" kern="1200" dirty="0">
                          <a:ln>
                            <a:noFill/>
                          </a:ln>
                          <a:solidFill>
                            <a:srgbClr val="BFBFBF"/>
                          </a:solidFill>
                          <a:effectLst/>
                          <a:latin typeface="Times New Roman" panose="02020603050405020304" pitchFamily="18" charset="0"/>
                          <a:ea typeface="等线" panose="02010600030101010101" pitchFamily="2" charset="-122"/>
                          <a:cs typeface="+mn-cs"/>
                        </a:rPr>
                        <a:t>    10.27</a:t>
                      </a:r>
                      <a:endParaRPr lang="en-US" altLang="zh-CN" sz="1050" b="1" i="0" u="none" strike="noStrike" kern="1200" dirty="0">
                        <a:ln>
                          <a:noFill/>
                        </a:ln>
                        <a:solidFill>
                          <a:srgbClr val="BFBFBF"/>
                        </a:solidFill>
                        <a:effectLst/>
                        <a:latin typeface="Times New Roman" panose="02020603050405020304" pitchFamily="18" charset="0"/>
                        <a:ea typeface="等线" panose="02010600030101010101" pitchFamily="2" charset="-122"/>
                        <a:cs typeface="+mn-cs"/>
                      </a:endParaRPr>
                    </a:p>
                  </a:txBody>
                  <a:tcPr marL="9525" marR="9525" marT="9525" marB="0"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rPr>
                        <a:t>     10.28</a:t>
                      </a:r>
                      <a:endPar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endParaRPr>
                    </a:p>
                  </a:txBody>
                  <a:tcPr marL="9525" marR="9525" marT="9525" marB="0"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rPr>
                        <a:t>     10.29</a:t>
                      </a:r>
                      <a:endPar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endParaRPr>
                    </a:p>
                  </a:txBody>
                  <a:tcPr marL="9525" marR="9525" marT="9525" marB="0"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rPr>
                        <a:t>      10.30</a:t>
                      </a:r>
                      <a:endPar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endParaRPr>
                    </a:p>
                  </a:txBody>
                  <a:tcPr marL="9525" marR="9525" marT="9525" marB="0"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rPr>
                        <a:t>      10.31</a:t>
                      </a:r>
                      <a:endPar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endParaRPr>
                    </a:p>
                  </a:txBody>
                  <a:tcPr marL="9525" marR="9525" marT="9525" marB="0"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rPr>
                        <a:t>                                                             11.1</a:t>
                      </a:r>
                      <a:endPar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endParaRPr>
                    </a:p>
                  </a:txBody>
                  <a:tcPr marL="9525" marR="9525" marT="9525" marB="0"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rPr>
                        <a:t>                                                                                        11.2</a:t>
                      </a:r>
                      <a:endPar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endParaRPr>
                    </a:p>
                  </a:txBody>
                  <a:tcPr marL="9525" marR="9525" marT="9525" marB="0"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48267">
                <a:tc>
                  <a:txBody>
                    <a:bodyPr/>
                    <a:lstStyle/>
                    <a:p>
                      <a:pPr lvl="0" algn="r" rtl="0" fontAlgn="ctr"/>
                      <a:r>
                        <a:rPr lang="en-US" altLang="zh-CN" sz="1050" b="1" i="0" u="none" strike="noStrike" kern="1200" dirty="0">
                          <a:ln>
                            <a:noFill/>
                          </a:ln>
                          <a:solidFill>
                            <a:srgbClr val="BFBFBF"/>
                          </a:solidFill>
                          <a:effectLst/>
                          <a:latin typeface="Times New Roman" panose="02020603050405020304" pitchFamily="18" charset="0"/>
                          <a:ea typeface="等线" panose="02010600030101010101" pitchFamily="2" charset="-122"/>
                          <a:cs typeface="+mn-cs"/>
                        </a:rPr>
                        <a:t>      11.3</a:t>
                      </a:r>
                      <a:endParaRPr lang="en-US" altLang="zh-CN" sz="1050" b="1" i="0" u="none" strike="noStrike" kern="1200" dirty="0">
                        <a:ln>
                          <a:noFill/>
                        </a:ln>
                        <a:solidFill>
                          <a:srgbClr val="BFBFBF"/>
                        </a:solidFill>
                        <a:effectLst/>
                        <a:latin typeface="Times New Roman" panose="02020603050405020304" pitchFamily="18" charset="0"/>
                        <a:ea typeface="等线" panose="02010600030101010101" pitchFamily="2" charset="-122"/>
                        <a:cs typeface="+mn-cs"/>
                      </a:endParaRPr>
                    </a:p>
                  </a:txBody>
                  <a:tcPr marL="9525" marR="9525" marT="9525" marB="0"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rPr>
                        <a:t>      11.4</a:t>
                      </a:r>
                      <a:endPar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endParaRPr>
                    </a:p>
                  </a:txBody>
                  <a:tcPr marL="9525" marR="9525" marT="9525" marB="0"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rPr>
                        <a:t>       11.5</a:t>
                      </a:r>
                      <a:endPar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endParaRPr>
                    </a:p>
                  </a:txBody>
                  <a:tcPr marL="9525" marR="9525" marT="9525" marB="0"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rPr>
                        <a:t>         11.6</a:t>
                      </a:r>
                      <a:endPar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endParaRPr>
                    </a:p>
                  </a:txBody>
                  <a:tcPr marL="9525" marR="9525" marT="9525" marB="0"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rPr>
                        <a:t>       11.7</a:t>
                      </a:r>
                      <a:endPar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endParaRPr>
                    </a:p>
                  </a:txBody>
                  <a:tcPr marL="9525" marR="9525" marT="9525" marB="0"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rPr>
                        <a:t>                                                             11.8</a:t>
                      </a:r>
                      <a:endPar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endParaRPr>
                    </a:p>
                  </a:txBody>
                  <a:tcPr marL="9525" marR="9525" marT="9525" marB="0"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rPr>
                        <a:t>                                                                                        11.9</a:t>
                      </a:r>
                      <a:endPar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endParaRPr>
                    </a:p>
                  </a:txBody>
                  <a:tcPr marL="9525" marR="9525" marT="9525" marB="0"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60479">
                <a:tc>
                  <a:txBody>
                    <a:bodyPr/>
                    <a:lstStyle/>
                    <a:p>
                      <a:pPr lvl="0" algn="r" rtl="0" fontAlgn="ctr"/>
                      <a:r>
                        <a:rPr lang="en-US" altLang="zh-CN" sz="1050" b="1" i="0" u="none" strike="noStrike" kern="1200" dirty="0">
                          <a:ln>
                            <a:noFill/>
                          </a:ln>
                          <a:solidFill>
                            <a:srgbClr val="BFBFBF"/>
                          </a:solidFill>
                          <a:effectLst/>
                          <a:latin typeface="Times New Roman" panose="02020603050405020304" pitchFamily="18" charset="0"/>
                          <a:ea typeface="等线" panose="02010600030101010101" pitchFamily="2" charset="-122"/>
                          <a:cs typeface="+mn-cs"/>
                        </a:rPr>
                        <a:t>    11.10</a:t>
                      </a:r>
                      <a:endParaRPr lang="en-US" altLang="zh-CN" sz="1050" b="1" i="0" u="none" strike="noStrike" kern="1200" dirty="0">
                        <a:ln>
                          <a:noFill/>
                        </a:ln>
                        <a:solidFill>
                          <a:srgbClr val="BFBFBF"/>
                        </a:solidFill>
                        <a:effectLst/>
                        <a:latin typeface="Times New Roman" panose="02020603050405020304" pitchFamily="18" charset="0"/>
                        <a:ea typeface="等线" panose="02010600030101010101" pitchFamily="2" charset="-122"/>
                        <a:cs typeface="+mn-cs"/>
                      </a:endParaRPr>
                    </a:p>
                  </a:txBody>
                  <a:tcPr marL="9525" marR="9525" marT="9525" marB="0"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rPr>
                        <a:t>     11.11</a:t>
                      </a:r>
                      <a:endPar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endParaRPr>
                    </a:p>
                  </a:txBody>
                  <a:tcPr marL="9525" marR="9525" marT="9525" marB="0"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rPr>
                        <a:t>     11.12</a:t>
                      </a:r>
                      <a:endPar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endParaRPr>
                    </a:p>
                  </a:txBody>
                  <a:tcPr marL="9525" marR="9525" marT="9525" marB="0"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rPr>
                        <a:t>       11.13</a:t>
                      </a:r>
                      <a:endPar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endParaRPr>
                    </a:p>
                  </a:txBody>
                  <a:tcPr marL="9525" marR="9525" marT="9525" marB="0"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rPr>
                        <a:t>      11.14</a:t>
                      </a:r>
                      <a:endPar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endParaRPr>
                    </a:p>
                  </a:txBody>
                  <a:tcPr marL="9525" marR="9525" marT="9525" marB="0"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rPr>
                        <a:t>                                                            11.15</a:t>
                      </a:r>
                      <a:endPar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endParaRPr>
                    </a:p>
                  </a:txBody>
                  <a:tcPr marL="9525" marR="9525" marT="9525" marB="0"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rPr>
                        <a:t>                                                                                       11.16</a:t>
                      </a:r>
                      <a:endPar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endParaRPr>
                    </a:p>
                  </a:txBody>
                  <a:tcPr marL="9525" marR="9525" marT="9525" marB="0"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48267">
                <a:tc>
                  <a:txBody>
                    <a:bodyPr/>
                    <a:lstStyle/>
                    <a:p>
                      <a:pPr lvl="0" algn="r" rtl="0" fontAlgn="ctr"/>
                      <a:r>
                        <a:rPr lang="en-US" altLang="zh-CN" sz="1050" b="1" i="0" u="none" strike="noStrike" kern="1200" dirty="0">
                          <a:ln>
                            <a:noFill/>
                          </a:ln>
                          <a:solidFill>
                            <a:srgbClr val="BFBFBF"/>
                          </a:solidFill>
                          <a:effectLst/>
                          <a:latin typeface="Times New Roman" panose="02020603050405020304" pitchFamily="18" charset="0"/>
                          <a:ea typeface="等线" panose="02010600030101010101" pitchFamily="2" charset="-122"/>
                          <a:cs typeface="+mn-cs"/>
                        </a:rPr>
                        <a:t>    11.17</a:t>
                      </a:r>
                      <a:endParaRPr lang="en-US" altLang="zh-CN" sz="1050" b="1" i="0" u="none" strike="noStrike" kern="1200" dirty="0">
                        <a:ln>
                          <a:noFill/>
                        </a:ln>
                        <a:solidFill>
                          <a:srgbClr val="BFBFBF"/>
                        </a:solidFill>
                        <a:effectLst/>
                        <a:latin typeface="Times New Roman" panose="02020603050405020304" pitchFamily="18" charset="0"/>
                        <a:ea typeface="等线" panose="02010600030101010101" pitchFamily="2" charset="-122"/>
                        <a:cs typeface="+mn-cs"/>
                      </a:endParaRPr>
                    </a:p>
                  </a:txBody>
                  <a:tcPr marL="9525" marR="9525" marT="9525" marB="0"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rPr>
                        <a:t>     11.18</a:t>
                      </a:r>
                      <a:endPar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endParaRPr>
                    </a:p>
                  </a:txBody>
                  <a:tcPr marL="9525" marR="9525" marT="9525" marB="0"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rPr>
                        <a:t>     11.19</a:t>
                      </a:r>
                      <a:endPar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endParaRPr>
                    </a:p>
                  </a:txBody>
                  <a:tcPr marL="9525" marR="9525" marT="9525" marB="0"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rPr>
                        <a:t>      11.20</a:t>
                      </a:r>
                      <a:endPar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endParaRPr>
                    </a:p>
                  </a:txBody>
                  <a:tcPr marL="9525" marR="9525" marT="9525" marB="0"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rPr>
                        <a:t>      11.21</a:t>
                      </a:r>
                      <a:endPar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endParaRPr>
                    </a:p>
                  </a:txBody>
                  <a:tcPr marL="9525" marR="9525" marT="9525" marB="0"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rPr>
                        <a:t>                                                             11.22</a:t>
                      </a:r>
                      <a:endPar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endParaRPr>
                    </a:p>
                  </a:txBody>
                  <a:tcPr marL="9525" marR="9525" marT="9525" marB="0"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rPr>
                        <a:t>                                                                                       11.23</a:t>
                      </a:r>
                      <a:endPar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endParaRPr>
                    </a:p>
                  </a:txBody>
                  <a:tcPr marL="9525" marR="9525" marT="9525" marB="0"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48267">
                <a:tc>
                  <a:txBody>
                    <a:bodyPr/>
                    <a:lstStyle/>
                    <a:p>
                      <a:pPr lvl="0" algn="r" rtl="0" fontAlgn="ctr"/>
                      <a:r>
                        <a:rPr lang="en-US" altLang="zh-CN" sz="1050" b="1" i="0" u="none" strike="noStrike" kern="1200" dirty="0">
                          <a:ln>
                            <a:noFill/>
                          </a:ln>
                          <a:solidFill>
                            <a:srgbClr val="BFBFBF"/>
                          </a:solidFill>
                          <a:effectLst/>
                          <a:latin typeface="Times New Roman" panose="02020603050405020304" pitchFamily="18" charset="0"/>
                          <a:ea typeface="等线" panose="02010600030101010101" pitchFamily="2" charset="-122"/>
                          <a:cs typeface="+mn-cs"/>
                        </a:rPr>
                        <a:t>    11.24</a:t>
                      </a:r>
                      <a:endParaRPr lang="en-US" altLang="zh-CN" sz="1050" b="1" i="0" u="none" strike="noStrike" kern="1200" dirty="0">
                        <a:ln>
                          <a:noFill/>
                        </a:ln>
                        <a:solidFill>
                          <a:srgbClr val="BFBFBF"/>
                        </a:solidFill>
                        <a:effectLst/>
                        <a:latin typeface="Times New Roman" panose="02020603050405020304" pitchFamily="18" charset="0"/>
                        <a:ea typeface="等线" panose="02010600030101010101" pitchFamily="2" charset="-122"/>
                        <a:cs typeface="+mn-cs"/>
                      </a:endParaRPr>
                    </a:p>
                  </a:txBody>
                  <a:tcPr marL="9525" marR="9525" marT="9525" marB="0"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rPr>
                        <a:t>     11.25</a:t>
                      </a:r>
                      <a:endPar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endParaRPr>
                    </a:p>
                  </a:txBody>
                  <a:tcPr marL="9525" marR="9525" marT="9525" marB="0"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rPr>
                        <a:t>     11.26</a:t>
                      </a:r>
                      <a:endPar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endParaRPr>
                    </a:p>
                  </a:txBody>
                  <a:tcPr marL="9525" marR="9525" marT="9525" marB="0"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rPr>
                        <a:t>      11.27</a:t>
                      </a:r>
                      <a:endPar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endParaRPr>
                    </a:p>
                  </a:txBody>
                  <a:tcPr marL="9525" marR="9525" marT="9525" marB="0"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rPr>
                        <a:t>     11.28</a:t>
                      </a:r>
                      <a:endPar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endParaRPr>
                    </a:p>
                  </a:txBody>
                  <a:tcPr marL="9525" marR="9525" marT="9525" marB="0"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rPr>
                        <a:t>                                                            11.29</a:t>
                      </a:r>
                      <a:endPar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endParaRPr>
                    </a:p>
                  </a:txBody>
                  <a:tcPr marL="9525" marR="9525" marT="9525" marB="0"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rPr>
                        <a:t>                                                                                       11.30</a:t>
                      </a:r>
                      <a:endPar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endParaRPr>
                    </a:p>
                  </a:txBody>
                  <a:tcPr marL="9525" marR="9525" marT="9525" marB="0"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33644">
                <a:tc>
                  <a:txBody>
                    <a:bodyPr/>
                    <a:lstStyle/>
                    <a:p>
                      <a:pPr lvl="0" algn="r" rtl="0" fontAlgn="ctr"/>
                      <a:r>
                        <a:rPr lang="en-US" altLang="zh-CN" sz="1050" b="1" i="0" u="none" strike="noStrike" kern="1200" dirty="0">
                          <a:ln>
                            <a:noFill/>
                          </a:ln>
                          <a:solidFill>
                            <a:srgbClr val="BFBFBF"/>
                          </a:solidFill>
                          <a:effectLst/>
                          <a:latin typeface="Times New Roman" panose="02020603050405020304" pitchFamily="18" charset="0"/>
                          <a:ea typeface="等线" panose="02010600030101010101" pitchFamily="2" charset="-122"/>
                          <a:cs typeface="+mn-cs"/>
                        </a:rPr>
                        <a:t>      12.1</a:t>
                      </a:r>
                      <a:endParaRPr lang="en-US" altLang="zh-CN" sz="1050" b="1" i="0" u="none" strike="noStrike" kern="1200" dirty="0">
                        <a:ln>
                          <a:noFill/>
                        </a:ln>
                        <a:solidFill>
                          <a:srgbClr val="BFBFBF"/>
                        </a:solidFill>
                        <a:effectLst/>
                        <a:latin typeface="Times New Roman" panose="02020603050405020304" pitchFamily="18" charset="0"/>
                        <a:ea typeface="等线" panose="02010600030101010101" pitchFamily="2" charset="-122"/>
                        <a:cs typeface="+mn-cs"/>
                      </a:endParaRPr>
                    </a:p>
                  </a:txBody>
                  <a:tcPr marL="9525" marR="9525" marT="9525" marB="0"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rPr>
                        <a:t>     12.2</a:t>
                      </a:r>
                      <a:endPar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endParaRPr>
                    </a:p>
                  </a:txBody>
                  <a:tcPr marL="9525" marR="9525" marT="9525" marB="0"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rPr>
                        <a:t>       12.3</a:t>
                      </a:r>
                      <a:endPar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endParaRPr>
                    </a:p>
                  </a:txBody>
                  <a:tcPr marL="9525" marR="9525" marT="9525" marB="0"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rPr>
                        <a:t>      12.4</a:t>
                      </a:r>
                      <a:endPar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endParaRPr>
                    </a:p>
                  </a:txBody>
                  <a:tcPr marL="9525" marR="9525" marT="9525" marB="0"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rPr>
                        <a:t>        12.5</a:t>
                      </a:r>
                      <a:endPar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endParaRPr>
                    </a:p>
                  </a:txBody>
                  <a:tcPr marL="9525" marR="9525" marT="9525" marB="0"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rPr>
                        <a:t>                                                               12.6</a:t>
                      </a:r>
                      <a:endPar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endParaRPr>
                    </a:p>
                  </a:txBody>
                  <a:tcPr marL="9525" marR="9525" marT="9525" marB="0"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rPr>
                        <a:t>                                                                                         12.7</a:t>
                      </a:r>
                      <a:endPar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endParaRPr>
                    </a:p>
                  </a:txBody>
                  <a:tcPr marL="9525" marR="9525" marT="9525" marB="0"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63624">
                <a:tc>
                  <a:txBody>
                    <a:bodyPr/>
                    <a:lstStyle/>
                    <a:p>
                      <a:pPr lvl="0" algn="r" rtl="0" fontAlgn="ctr"/>
                      <a:r>
                        <a:rPr lang="en-US" altLang="zh-CN" sz="1050" b="1" i="0" u="none" strike="noStrike" kern="1200" dirty="0">
                          <a:ln>
                            <a:noFill/>
                          </a:ln>
                          <a:solidFill>
                            <a:srgbClr val="BFBFBF"/>
                          </a:solidFill>
                          <a:effectLst/>
                          <a:latin typeface="Times New Roman" panose="02020603050405020304" pitchFamily="18" charset="0"/>
                          <a:ea typeface="等线" panose="02010600030101010101" pitchFamily="2" charset="-122"/>
                          <a:cs typeface="+mn-cs"/>
                        </a:rPr>
                        <a:t>      12.8</a:t>
                      </a:r>
                      <a:endParaRPr lang="en-US" altLang="zh-CN" sz="1050" b="1" i="0" u="none" strike="noStrike" kern="1200" dirty="0">
                        <a:ln>
                          <a:noFill/>
                        </a:ln>
                        <a:solidFill>
                          <a:srgbClr val="BFBFBF"/>
                        </a:solidFill>
                        <a:effectLst/>
                        <a:latin typeface="Times New Roman" panose="02020603050405020304" pitchFamily="18" charset="0"/>
                        <a:ea typeface="等线" panose="02010600030101010101" pitchFamily="2" charset="-122"/>
                        <a:cs typeface="+mn-cs"/>
                      </a:endParaRPr>
                    </a:p>
                  </a:txBody>
                  <a:tcPr marL="9525" marR="9525" marT="9525" marB="0"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rPr>
                        <a:t>       12.9</a:t>
                      </a:r>
                      <a:endPar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endParaRPr>
                    </a:p>
                  </a:txBody>
                  <a:tcPr marL="9525" marR="9525" marT="9525" marB="0"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rPr>
                        <a:t>     12.10</a:t>
                      </a:r>
                      <a:endPar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endParaRPr>
                    </a:p>
                  </a:txBody>
                  <a:tcPr marL="9525" marR="9525" marT="9525" marB="0"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rPr>
                        <a:t>       12.11</a:t>
                      </a:r>
                      <a:endPar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endParaRPr>
                    </a:p>
                  </a:txBody>
                  <a:tcPr marL="9525" marR="9525" marT="9525" marB="0"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rPr>
                        <a:t>       12.12</a:t>
                      </a:r>
                      <a:endPar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endParaRPr>
                    </a:p>
                  </a:txBody>
                  <a:tcPr marL="9525" marR="9525" marT="9525" marB="0"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rPr>
                        <a:t>                                                             12.13</a:t>
                      </a:r>
                      <a:endPar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endParaRPr>
                    </a:p>
                  </a:txBody>
                  <a:tcPr marL="9525" marR="9525" marT="9525" marB="0"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rPr>
                        <a:t>                                                                                       12.14</a:t>
                      </a:r>
                      <a:endPar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endParaRPr>
                    </a:p>
                  </a:txBody>
                  <a:tcPr marL="9525" marR="9525" marT="9525" marB="0"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88263">
                <a:tc>
                  <a:txBody>
                    <a:bodyPr/>
                    <a:lstStyle/>
                    <a:p>
                      <a:pPr lvl="0" algn="r" rtl="0" fontAlgn="ctr"/>
                      <a:r>
                        <a:rPr lang="en-US" altLang="zh-CN" sz="1050" b="1" i="0" u="none" strike="noStrike" kern="1200" dirty="0">
                          <a:ln>
                            <a:noFill/>
                          </a:ln>
                          <a:solidFill>
                            <a:srgbClr val="BFBFBF"/>
                          </a:solidFill>
                          <a:effectLst/>
                          <a:latin typeface="Times New Roman" panose="02020603050405020304" pitchFamily="18" charset="0"/>
                          <a:ea typeface="等线" panose="02010600030101010101" pitchFamily="2" charset="-122"/>
                          <a:cs typeface="+mn-cs"/>
                        </a:rPr>
                        <a:t>    12.15</a:t>
                      </a:r>
                      <a:endParaRPr lang="en-US" altLang="zh-CN" sz="1050" b="1" i="0" u="none" strike="noStrike" kern="1200" dirty="0">
                        <a:ln>
                          <a:noFill/>
                        </a:ln>
                        <a:solidFill>
                          <a:srgbClr val="BFBFBF"/>
                        </a:solidFill>
                        <a:effectLst/>
                        <a:latin typeface="Times New Roman" panose="02020603050405020304" pitchFamily="18" charset="0"/>
                        <a:ea typeface="等线" panose="02010600030101010101" pitchFamily="2" charset="-122"/>
                        <a:cs typeface="+mn-cs"/>
                      </a:endParaRPr>
                    </a:p>
                  </a:txBody>
                  <a:tcPr marL="9525" marR="9525" marT="9525" marB="0"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rPr>
                        <a:t>     12.16</a:t>
                      </a:r>
                      <a:endPar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endParaRPr>
                    </a:p>
                  </a:txBody>
                  <a:tcPr marL="9525" marR="9525" marT="9525" marB="0"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rPr>
                        <a:t>     12.17</a:t>
                      </a:r>
                      <a:endPar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endParaRPr>
                    </a:p>
                  </a:txBody>
                  <a:tcPr marL="9525" marR="9525" marT="9525" marB="0"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rPr>
                        <a:t>       12.18</a:t>
                      </a:r>
                      <a:endPar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endParaRPr>
                    </a:p>
                  </a:txBody>
                  <a:tcPr marL="9525" marR="9525" marT="9525" marB="0"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rPr>
                        <a:t>      12.19</a:t>
                      </a:r>
                      <a:endPar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endParaRPr>
                    </a:p>
                  </a:txBody>
                  <a:tcPr marL="9525" marR="9525" marT="9525" marB="0"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rPr>
                        <a:t>                                                            12.20</a:t>
                      </a:r>
                      <a:endPar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endParaRPr>
                    </a:p>
                  </a:txBody>
                  <a:tcPr marL="9525" marR="9525" marT="9525" marB="0"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rPr>
                        <a:t>                                                                                        12.21</a:t>
                      </a:r>
                      <a:endPar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endParaRPr>
                    </a:p>
                  </a:txBody>
                  <a:tcPr marL="9525" marR="9525" marT="9525" marB="0"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56225">
                <a:tc>
                  <a:txBody>
                    <a:bodyPr/>
                    <a:lstStyle/>
                    <a:p>
                      <a:pPr lvl="0" algn="r" rtl="0" fontAlgn="ctr"/>
                      <a:r>
                        <a:rPr lang="en-US" altLang="zh-CN" sz="1050" b="1" i="0" u="none" strike="noStrike" kern="1200" dirty="0">
                          <a:ln>
                            <a:noFill/>
                          </a:ln>
                          <a:solidFill>
                            <a:srgbClr val="BFBFBF"/>
                          </a:solidFill>
                          <a:effectLst/>
                          <a:latin typeface="Times New Roman" panose="02020603050405020304" pitchFamily="18" charset="0"/>
                          <a:ea typeface="等线" panose="02010600030101010101" pitchFamily="2" charset="-122"/>
                          <a:cs typeface="+mn-cs"/>
                        </a:rPr>
                        <a:t>    12.22</a:t>
                      </a:r>
                      <a:endParaRPr lang="en-US" altLang="zh-CN" sz="1050" b="1" i="0" u="none" strike="noStrike" kern="1200" dirty="0">
                        <a:ln>
                          <a:noFill/>
                        </a:ln>
                        <a:solidFill>
                          <a:srgbClr val="BFBFBF"/>
                        </a:solidFill>
                        <a:effectLst/>
                        <a:latin typeface="Times New Roman" panose="02020603050405020304" pitchFamily="18" charset="0"/>
                        <a:ea typeface="等线" panose="02010600030101010101" pitchFamily="2" charset="-122"/>
                        <a:cs typeface="+mn-cs"/>
                      </a:endParaRPr>
                    </a:p>
                  </a:txBody>
                  <a:tcPr marL="9525" marR="9525" marT="9525" marB="0"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rPr>
                        <a:t>     12.23</a:t>
                      </a:r>
                      <a:endPar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endParaRPr>
                    </a:p>
                  </a:txBody>
                  <a:tcPr marL="9525" marR="9525" marT="9525" marB="0"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rPr>
                        <a:t>     12.24</a:t>
                      </a:r>
                      <a:endPar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endParaRPr>
                    </a:p>
                  </a:txBody>
                  <a:tcPr marL="9525" marR="9525" marT="9525" marB="0"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rPr>
                        <a:t>       12.25</a:t>
                      </a:r>
                      <a:endPar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endParaRPr>
                    </a:p>
                  </a:txBody>
                  <a:tcPr marL="9525" marR="9525" marT="9525" marB="0"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rPr>
                        <a:t>      12.26</a:t>
                      </a:r>
                      <a:endPar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endParaRPr>
                    </a:p>
                  </a:txBody>
                  <a:tcPr marL="9525" marR="9525" marT="9525" marB="0"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rPr>
                        <a:t>                                                            12.27</a:t>
                      </a:r>
                      <a:endPar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endParaRPr>
                    </a:p>
                  </a:txBody>
                  <a:tcPr marL="9525" marR="9525" marT="9525" marB="0"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rPr>
                        <a:t>                                                                                       12.28</a:t>
                      </a:r>
                      <a:endPar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endParaRPr>
                    </a:p>
                  </a:txBody>
                  <a:tcPr marL="9525" marR="9525" marT="9525" marB="0"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60040">
                <a:tc>
                  <a:txBody>
                    <a:bodyPr/>
                    <a:lstStyle/>
                    <a:p>
                      <a:pPr lvl="0" algn="r" rtl="0" fontAlgn="ctr"/>
                      <a:r>
                        <a:rPr lang="en-US" altLang="zh-CN" sz="1050" b="1" i="0" u="none" strike="noStrike" kern="1200" dirty="0">
                          <a:ln>
                            <a:noFill/>
                          </a:ln>
                          <a:solidFill>
                            <a:srgbClr val="BFBFBF"/>
                          </a:solidFill>
                          <a:effectLst/>
                          <a:latin typeface="Times New Roman" panose="02020603050405020304" pitchFamily="18" charset="0"/>
                          <a:ea typeface="等线" panose="02010600030101010101" pitchFamily="2" charset="-122"/>
                          <a:cs typeface="+mn-cs"/>
                        </a:rPr>
                        <a:t>   12.29</a:t>
                      </a:r>
                      <a:endParaRPr lang="en-US" altLang="zh-CN" sz="1050" b="1" i="0" u="none" strike="noStrike" kern="1200" dirty="0">
                        <a:ln>
                          <a:noFill/>
                        </a:ln>
                        <a:solidFill>
                          <a:srgbClr val="BFBFBF"/>
                        </a:solidFill>
                        <a:effectLst/>
                        <a:latin typeface="Times New Roman" panose="02020603050405020304" pitchFamily="18" charset="0"/>
                        <a:ea typeface="等线" panose="02010600030101010101" pitchFamily="2" charset="-122"/>
                        <a:cs typeface="+mn-cs"/>
                      </a:endParaRPr>
                    </a:p>
                  </a:txBody>
                  <a:tcPr marL="9525" marR="9525" marT="9525" marB="0"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rPr>
                        <a:t>     12.30</a:t>
                      </a:r>
                      <a:endPar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endParaRPr>
                    </a:p>
                  </a:txBody>
                  <a:tcPr marL="9525" marR="9525" marT="9525" marB="0"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rPr>
                        <a:t>     12.31</a:t>
                      </a:r>
                      <a:endPar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endParaRPr>
                    </a:p>
                  </a:txBody>
                  <a:tcPr marL="9525" marR="9525" marT="9525" marB="0"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rPr>
                        <a:t>          1.1</a:t>
                      </a:r>
                      <a:endPar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endParaRPr>
                    </a:p>
                  </a:txBody>
                  <a:tcPr marL="9525" marR="9525" marT="9525" marB="0"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rPr>
                        <a:t>           1.2</a:t>
                      </a:r>
                      <a:endPar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endParaRPr>
                    </a:p>
                  </a:txBody>
                  <a:tcPr marL="9525" marR="9525" marT="9525" marB="0"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rPr>
                        <a:t>                                                                1.3</a:t>
                      </a:r>
                      <a:endPar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endParaRPr>
                    </a:p>
                  </a:txBody>
                  <a:tcPr marL="9525" marR="9525" marT="9525" marB="0"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rtl="0" fontAlgn="ctr"/>
                      <a:r>
                        <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rPr>
                        <a:t>                                                                                           1.4</a:t>
                      </a:r>
                      <a:endParaRPr lang="en-US" altLang="zh-CN" sz="1050" b="1" i="0" u="none" strike="noStrike" dirty="0">
                        <a:ln>
                          <a:noFill/>
                        </a:ln>
                        <a:solidFill>
                          <a:srgbClr val="BFBFBF"/>
                        </a:solidFill>
                        <a:effectLst/>
                        <a:latin typeface="Times New Roman" panose="02020603050405020304" pitchFamily="18" charset="0"/>
                        <a:ea typeface="等线" panose="02010600030101010101" pitchFamily="2" charset="-122"/>
                      </a:endParaRPr>
                    </a:p>
                  </a:txBody>
                  <a:tcPr marL="9525" marR="9525" marT="9525" marB="0" anchor="b"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vert="horz" wrap="square" lIns="91440" tIns="45720" rIns="91440" bIns="45720" anchor="b" anchorCtr="0"/>
          <a:lstStyle/>
          <a:p>
            <a:r>
              <a:rPr lang="zh-CN" altLang="en-US" dirty="0"/>
              <a:t>评测及开发环境</a:t>
            </a:r>
            <a:endParaRPr lang="zh-CN" altLang="en-US" dirty="0"/>
          </a:p>
        </p:txBody>
      </p:sp>
      <p:sp>
        <p:nvSpPr>
          <p:cNvPr id="41987" name="内容占位符 2"/>
          <p:cNvSpPr>
            <a:spLocks noGrp="1"/>
          </p:cNvSpPr>
          <p:nvPr>
            <p:ph idx="1"/>
          </p:nvPr>
        </p:nvSpPr>
        <p:spPr>
          <a:xfrm>
            <a:off x="1182688" y="2017713"/>
            <a:ext cx="7961312" cy="4579937"/>
          </a:xfrm>
        </p:spPr>
        <p:txBody>
          <a:bodyPr vert="horz" wrap="square" lIns="91440" tIns="45720" rIns="91440" bIns="45720" anchor="t" anchorCtr="0"/>
          <a:lstStyle/>
          <a:p>
            <a:r>
              <a:rPr lang="en-US" altLang="zh-CN" dirty="0"/>
              <a:t>Clang12.0.0</a:t>
            </a:r>
            <a:endParaRPr lang="en-US" altLang="zh-CN" dirty="0"/>
          </a:p>
          <a:p>
            <a:r>
              <a:rPr lang="en-US" altLang="zh-CN" dirty="0"/>
              <a:t>Java JDK 17</a:t>
            </a:r>
            <a:endParaRPr lang="en-US" altLang="zh-CN" dirty="0"/>
          </a:p>
          <a:p>
            <a:r>
              <a:rPr lang="en-US" altLang="zh-CN" dirty="0"/>
              <a:t>Mars </a:t>
            </a:r>
            <a:r>
              <a:rPr lang="en-US" dirty="0"/>
              <a:t>2025(</a:t>
            </a:r>
            <a:r>
              <a:rPr lang="zh-CN" altLang="en-US" dirty="0"/>
              <a:t>编译专用</a:t>
            </a:r>
            <a:r>
              <a:rPr lang="en-US" altLang="zh-CN" dirty="0"/>
              <a:t>)</a:t>
            </a:r>
            <a:endParaRPr lang="zh-CN" altLang="en-US" dirty="0"/>
          </a:p>
          <a:p>
            <a:r>
              <a:rPr lang="en-US" altLang="zh-CN" dirty="0" err="1"/>
              <a:t>Clion</a:t>
            </a:r>
            <a:r>
              <a:rPr lang="en-US" altLang="zh-CN" dirty="0"/>
              <a:t> 2019.3.6</a:t>
            </a:r>
            <a:endParaRPr lang="en-US" altLang="zh-CN" dirty="0"/>
          </a:p>
          <a:p>
            <a:r>
              <a:rPr lang="en-US" altLang="zh-CN" dirty="0"/>
              <a:t>Idea 2022.3.2</a:t>
            </a:r>
            <a:endParaRPr lang="en-US" altLang="zh-CN" dirty="0"/>
          </a:p>
          <a:p>
            <a:r>
              <a:rPr lang="zh-CN" altLang="en-US" dirty="0"/>
              <a:t>可以使用</a:t>
            </a:r>
            <a:r>
              <a:rPr lang="en-US" altLang="zh-CN" dirty="0">
                <a:hlinkClick r:id="rId1"/>
              </a:rPr>
              <a:t>CMake</a:t>
            </a:r>
            <a:r>
              <a:rPr lang="zh-CN" altLang="en-US" dirty="0"/>
              <a:t>进行项目管理</a:t>
            </a:r>
            <a:endParaRPr lang="en-US" altLang="zh-C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p:txBody>
          <a:bodyPr vert="horz" wrap="square" lIns="91440" tIns="45720" rIns="91440" bIns="45720" anchor="b" anchorCtr="0"/>
          <a:lstStyle/>
          <a:p>
            <a:r>
              <a:rPr lang="zh-CN" altLang="en-US" dirty="0"/>
              <a:t>上机安排</a:t>
            </a:r>
            <a:endParaRPr lang="zh-CN" altLang="en-US" dirty="0"/>
          </a:p>
        </p:txBody>
      </p:sp>
      <p:sp>
        <p:nvSpPr>
          <p:cNvPr id="44035" name="内容占位符 2"/>
          <p:cNvSpPr>
            <a:spLocks noGrp="1"/>
          </p:cNvSpPr>
          <p:nvPr>
            <p:ph idx="1"/>
          </p:nvPr>
        </p:nvSpPr>
        <p:spPr/>
        <p:txBody>
          <a:bodyPr vert="horz" wrap="square" lIns="91440" tIns="45720" rIns="91440" bIns="45720" anchor="t" anchorCtr="0"/>
          <a:lstStyle/>
          <a:p>
            <a:r>
              <a:rPr lang="zh-CN" altLang="en-US" sz="2400" dirty="0"/>
              <a:t>编译实验的上机时间地点：</a:t>
            </a:r>
            <a:endParaRPr lang="zh-CN" altLang="en-US" sz="2400" dirty="0"/>
          </a:p>
          <a:p>
            <a:pPr>
              <a:buNone/>
            </a:pPr>
            <a:r>
              <a:rPr lang="zh-CN" altLang="en-US" sz="2400" dirty="0"/>
              <a:t>   </a:t>
            </a:r>
            <a:r>
              <a:rPr lang="en-US" altLang="zh-CN" sz="2400" dirty="0"/>
              <a:t>2-17</a:t>
            </a:r>
            <a:r>
              <a:rPr lang="zh-CN" altLang="en-US" sz="2400" dirty="0"/>
              <a:t>周，周日，北区地下一层</a:t>
            </a:r>
            <a:r>
              <a:rPr lang="en-US" altLang="zh-CN" sz="2400" dirty="0"/>
              <a:t>B</a:t>
            </a:r>
            <a:r>
              <a:rPr lang="zh-CN" altLang="en-US" sz="2400" dirty="0"/>
              <a:t>区</a:t>
            </a:r>
            <a:r>
              <a:rPr lang="en-US" altLang="zh-CN" sz="2400" dirty="0"/>
              <a:t>1,2</a:t>
            </a:r>
            <a:r>
              <a:rPr lang="zh-CN" altLang="en-US" sz="2400" dirty="0"/>
              <a:t>号机房</a:t>
            </a:r>
            <a:endParaRPr lang="en-US" altLang="zh-CN" sz="2400" dirty="0"/>
          </a:p>
          <a:p>
            <a:r>
              <a:rPr lang="zh-CN" altLang="en-US" sz="2400" dirty="0"/>
              <a:t>上机时间请自带笔记电脑到</a:t>
            </a:r>
            <a:r>
              <a:rPr lang="zh-CN" altLang="en-US" sz="2400" dirty="0">
                <a:solidFill>
                  <a:srgbClr val="C00000"/>
                </a:solidFill>
              </a:rPr>
              <a:t>机房做实验作业并答疑</a:t>
            </a:r>
            <a:endParaRPr lang="en-US" altLang="zh-CN" sz="2400" dirty="0"/>
          </a:p>
          <a:p>
            <a:r>
              <a:rPr lang="zh-CN" altLang="en-US" sz="2400" dirty="0"/>
              <a:t>若在</a:t>
            </a:r>
            <a:r>
              <a:rPr lang="zh-CN" altLang="en-US" sz="2400"/>
              <a:t>指定时间之前提交</a:t>
            </a:r>
            <a:r>
              <a:rPr lang="zh-CN" altLang="en-US" sz="2400" dirty="0"/>
              <a:t>指定作业并达到</a:t>
            </a:r>
            <a:r>
              <a:rPr lang="en-US" altLang="zh-CN" sz="2400" dirty="0"/>
              <a:t>100%</a:t>
            </a:r>
            <a:r>
              <a:rPr lang="zh-CN" altLang="en-US" sz="2400" dirty="0"/>
              <a:t>正确率，可免去提交作业之后的一次上机</a:t>
            </a:r>
            <a:endParaRPr lang="en-US" altLang="zh-CN" sz="2400" dirty="0"/>
          </a:p>
          <a:p>
            <a:r>
              <a:rPr lang="zh-CN" altLang="en-US" sz="2400" dirty="0"/>
              <a:t>第</a:t>
            </a:r>
            <a:r>
              <a:rPr lang="en-US" altLang="zh-CN" sz="2400" dirty="0"/>
              <a:t>8</a:t>
            </a:r>
            <a:r>
              <a:rPr lang="zh-CN" altLang="en-US" sz="2400" dirty="0"/>
              <a:t>周和第</a:t>
            </a:r>
            <a:r>
              <a:rPr lang="en-US" altLang="zh-CN" sz="2400" dirty="0"/>
              <a:t>18</a:t>
            </a:r>
            <a:r>
              <a:rPr lang="zh-CN" altLang="en-US" sz="2400" dirty="0"/>
              <a:t>周分别进行期中考核和期末考核，届时需要同学们到机房上机考核，会提前安排用于熟悉环境的模拟考试，汇总能在同一时间进行考核的时间，具体安排另行通知</a:t>
            </a:r>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p:cNvSpPr>
          <p:nvPr>
            <p:ph type="title"/>
          </p:nvPr>
        </p:nvSpPr>
        <p:spPr/>
        <p:txBody>
          <a:bodyPr vert="horz" wrap="square" lIns="91440" tIns="45720" rIns="91440" bIns="45720" anchor="b" anchorCtr="0"/>
          <a:lstStyle/>
          <a:p>
            <a:pPr eaLnBrk="1" hangingPunct="1"/>
            <a:r>
              <a:rPr lang="zh-CN" altLang="en-US" dirty="0"/>
              <a:t>作业提交、课程信息获取</a:t>
            </a:r>
            <a:endParaRPr lang="zh-CN" altLang="en-US" dirty="0"/>
          </a:p>
        </p:txBody>
      </p:sp>
      <p:sp>
        <p:nvSpPr>
          <p:cNvPr id="45059" name="Rectangle 3"/>
          <p:cNvSpPr>
            <a:spLocks noGrp="1"/>
          </p:cNvSpPr>
          <p:nvPr>
            <p:ph idx="1"/>
          </p:nvPr>
        </p:nvSpPr>
        <p:spPr>
          <a:xfrm>
            <a:off x="1187450" y="1773238"/>
            <a:ext cx="7893644" cy="1462087"/>
          </a:xfrm>
        </p:spPr>
        <p:txBody>
          <a:bodyPr vert="horz" wrap="square" lIns="91440" tIns="45720" rIns="91440" bIns="45720" anchor="t" anchorCtr="0"/>
          <a:lstStyle/>
          <a:p>
            <a:pPr eaLnBrk="1" hangingPunct="1"/>
            <a:r>
              <a:rPr lang="en-US" altLang="zh-CN" dirty="0">
                <a:latin typeface="+mn-ea"/>
                <a:ea typeface="+mn-ea"/>
              </a:rPr>
              <a:t>https://judge.buaa.edu.cn/</a:t>
            </a:r>
            <a:endParaRPr lang="en-US" altLang="zh-CN" dirty="0">
              <a:latin typeface="+mn-ea"/>
              <a:ea typeface="+mn-ea"/>
            </a:endParaRPr>
          </a:p>
          <a:p>
            <a:pPr eaLnBrk="1" hangingPunct="1"/>
            <a:r>
              <a:rPr lang="zh-CN" altLang="en-US" dirty="0"/>
              <a:t>帐号为学号，以前的密码或统一认证登录</a:t>
            </a:r>
            <a:endParaRPr lang="en-US" altLang="zh-CN" dirty="0"/>
          </a:p>
        </p:txBody>
      </p:sp>
      <p:pic>
        <p:nvPicPr>
          <p:cNvPr id="3" name="图片 2"/>
          <p:cNvPicPr>
            <a:picLocks noChangeAspect="1"/>
          </p:cNvPicPr>
          <p:nvPr/>
        </p:nvPicPr>
        <p:blipFill>
          <a:blip r:embed="rId1"/>
          <a:stretch>
            <a:fillRect/>
          </a:stretch>
        </p:blipFill>
        <p:spPr>
          <a:xfrm>
            <a:off x="62906" y="3024336"/>
            <a:ext cx="9018188" cy="3717032"/>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vert="horz" wrap="square" lIns="91440" tIns="45720" rIns="91440" bIns="45720" anchor="b" anchorCtr="0"/>
          <a:lstStyle/>
          <a:p>
            <a:r>
              <a:rPr lang="zh-CN" altLang="en-US" dirty="0"/>
              <a:t>实验平台</a:t>
            </a:r>
            <a:endParaRPr lang="zh-CN" altLang="en-US" dirty="0"/>
          </a:p>
        </p:txBody>
      </p:sp>
      <p:sp>
        <p:nvSpPr>
          <p:cNvPr id="47107" name="内容占位符 2"/>
          <p:cNvSpPr>
            <a:spLocks noGrp="1"/>
          </p:cNvSpPr>
          <p:nvPr>
            <p:ph idx="1"/>
          </p:nvPr>
        </p:nvSpPr>
        <p:spPr>
          <a:xfrm>
            <a:off x="1182688" y="2017713"/>
            <a:ext cx="7853362" cy="4114800"/>
          </a:xfrm>
        </p:spPr>
        <p:txBody>
          <a:bodyPr vert="horz" wrap="square" lIns="91440" tIns="45720" rIns="91440" bIns="45720" anchor="t" anchorCtr="0"/>
          <a:lstStyle/>
          <a:p>
            <a:r>
              <a:rPr lang="zh-CN" altLang="en-US" sz="2800" dirty="0"/>
              <a:t>课程有关的材料均从实验平台中获取</a:t>
            </a:r>
            <a:endParaRPr lang="en-US" altLang="zh-CN" sz="2800" dirty="0"/>
          </a:p>
          <a:p>
            <a:r>
              <a:rPr lang="zh-CN" altLang="en-US" sz="2800" dirty="0"/>
              <a:t>所有实验作业都在实验平台发布、提交</a:t>
            </a:r>
            <a:endParaRPr lang="en-US" altLang="zh-CN" sz="2800" dirty="0"/>
          </a:p>
          <a:p>
            <a:r>
              <a:rPr lang="zh-CN" altLang="en-US" sz="2800" dirty="0"/>
              <a:t>课程公告会在实验平台发布</a:t>
            </a:r>
            <a:endParaRPr lang="en-US" altLang="zh-CN" sz="2800" dirty="0"/>
          </a:p>
          <a:p>
            <a:r>
              <a:rPr lang="zh-CN" altLang="en-US" sz="2800" dirty="0"/>
              <a:t>到实验平台答疑论坛提问或查找答案</a:t>
            </a:r>
            <a:endParaRPr lang="en-US" altLang="zh-CN" sz="2800" dirty="0"/>
          </a:p>
          <a:p>
            <a:endParaRPr lang="zh-CN" altLang="en-US" sz="24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vert="horz" wrap="square" lIns="91440" tIns="45720" rIns="91440" bIns="45720" anchor="b" anchorCtr="0"/>
          <a:lstStyle/>
          <a:p>
            <a:r>
              <a:rPr lang="zh-CN" altLang="en-US" dirty="0"/>
              <a:t>课程资料</a:t>
            </a:r>
            <a:endParaRPr lang="zh-CN" altLang="en-US" dirty="0"/>
          </a:p>
        </p:txBody>
      </p:sp>
      <p:sp>
        <p:nvSpPr>
          <p:cNvPr id="47107" name="内容占位符 2"/>
          <p:cNvSpPr>
            <a:spLocks noGrp="1"/>
          </p:cNvSpPr>
          <p:nvPr>
            <p:ph idx="1"/>
          </p:nvPr>
        </p:nvSpPr>
        <p:spPr>
          <a:xfrm>
            <a:off x="1182688" y="2017712"/>
            <a:ext cx="7853362" cy="4435623"/>
          </a:xfrm>
        </p:spPr>
        <p:txBody>
          <a:bodyPr vert="horz" wrap="square" lIns="91440" tIns="45720" rIns="91440" bIns="45720" anchor="t" anchorCtr="0"/>
          <a:lstStyle/>
          <a:p>
            <a:r>
              <a:rPr lang="zh-CN" altLang="en-US" sz="2800" dirty="0"/>
              <a:t>课程信息</a:t>
            </a:r>
            <a:r>
              <a:rPr lang="en-US" altLang="zh-CN" sz="2800" dirty="0"/>
              <a:t>-</a:t>
            </a:r>
            <a:r>
              <a:rPr lang="zh-CN" altLang="en-US" sz="2800" dirty="0"/>
              <a:t>教学资料</a:t>
            </a:r>
            <a:endParaRPr lang="en-US" altLang="zh-CN" sz="2800" dirty="0"/>
          </a:p>
          <a:p>
            <a:pPr lvl="1"/>
            <a:r>
              <a:rPr lang="zh-CN" altLang="en-US" sz="2000" dirty="0"/>
              <a:t>文法定义文件及相关说明</a:t>
            </a:r>
            <a:endParaRPr lang="en-US" altLang="zh-CN" sz="2000" dirty="0"/>
          </a:p>
          <a:p>
            <a:pPr lvl="1"/>
            <a:r>
              <a:rPr lang="zh-CN" altLang="en-US" sz="2000" dirty="0"/>
              <a:t>专题报告</a:t>
            </a:r>
            <a:endParaRPr lang="en-US" altLang="zh-CN" sz="2000" dirty="0"/>
          </a:p>
          <a:p>
            <a:pPr lvl="2"/>
            <a:r>
              <a:rPr lang="zh-CN" altLang="en-US" sz="1600" dirty="0"/>
              <a:t>词法分析</a:t>
            </a:r>
            <a:endParaRPr lang="en-US" altLang="zh-CN" sz="1600" dirty="0"/>
          </a:p>
          <a:p>
            <a:pPr lvl="2"/>
            <a:r>
              <a:rPr lang="zh-CN" altLang="en-US" sz="1600" dirty="0"/>
              <a:t>语法分析</a:t>
            </a:r>
            <a:endParaRPr lang="en-US" altLang="zh-CN" sz="1600" dirty="0"/>
          </a:p>
          <a:p>
            <a:pPr lvl="2"/>
            <a:r>
              <a:rPr lang="zh-CN" altLang="en-US" sz="1600" dirty="0"/>
              <a:t>语义分析</a:t>
            </a:r>
            <a:endParaRPr lang="en-US" altLang="zh-CN" sz="1600" dirty="0"/>
          </a:p>
          <a:p>
            <a:pPr lvl="2"/>
            <a:r>
              <a:rPr lang="zh-CN" altLang="en-US" sz="1600" dirty="0"/>
              <a:t>代码生成</a:t>
            </a:r>
            <a:endParaRPr lang="en-US" altLang="zh-CN" sz="1600" dirty="0"/>
          </a:p>
          <a:p>
            <a:pPr lvl="2"/>
            <a:r>
              <a:rPr lang="zh-CN" altLang="en-US" sz="1600" dirty="0"/>
              <a:t>代码优化</a:t>
            </a:r>
            <a:endParaRPr lang="en-US" altLang="zh-CN" sz="1600" dirty="0"/>
          </a:p>
          <a:p>
            <a:pPr lvl="1"/>
            <a:r>
              <a:rPr lang="en-US" altLang="zh-CN" sz="2000" dirty="0"/>
              <a:t>MARS2025</a:t>
            </a:r>
            <a:endParaRPr lang="en-US" altLang="zh-CN" sz="2000" dirty="0"/>
          </a:p>
          <a:p>
            <a:pPr lvl="1"/>
            <a:r>
              <a:rPr lang="zh-CN" altLang="en-US" sz="2000" dirty="0"/>
              <a:t>编译器示例代码</a:t>
            </a:r>
            <a:endParaRPr lang="en-US" altLang="zh-CN" sz="2000" dirty="0"/>
          </a:p>
          <a:p>
            <a:pPr lvl="2"/>
            <a:r>
              <a:rPr lang="en-US" altLang="zh-CN" sz="1600" dirty="0"/>
              <a:t>PL/0</a:t>
            </a:r>
            <a:endParaRPr lang="en-US" altLang="zh-CN" sz="1600" dirty="0"/>
          </a:p>
          <a:p>
            <a:pPr lvl="2"/>
            <a:r>
              <a:rPr lang="en-US" altLang="zh-CN" sz="1600" dirty="0"/>
              <a:t>Pascal-s</a:t>
            </a:r>
            <a:endParaRPr lang="en-US" altLang="zh-CN" sz="1600" dirty="0"/>
          </a:p>
          <a:p>
            <a:pPr lvl="2"/>
            <a:r>
              <a:rPr lang="en-US" altLang="zh-CN" sz="1600" dirty="0" err="1"/>
              <a:t>SysY</a:t>
            </a:r>
            <a:endParaRPr lang="zh-CN" altLang="en-US" sz="16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vert="horz" wrap="square" lIns="91440" tIns="45720" rIns="91440" bIns="45720" anchor="b" anchorCtr="0"/>
          <a:lstStyle/>
          <a:p>
            <a:r>
              <a:rPr lang="zh-CN" altLang="en-US" dirty="0"/>
              <a:t>课程资料</a:t>
            </a:r>
            <a:endParaRPr lang="zh-CN" altLang="en-US" dirty="0"/>
          </a:p>
        </p:txBody>
      </p:sp>
      <p:sp>
        <p:nvSpPr>
          <p:cNvPr id="47107" name="内容占位符 2"/>
          <p:cNvSpPr>
            <a:spLocks noGrp="1"/>
          </p:cNvSpPr>
          <p:nvPr>
            <p:ph idx="1"/>
          </p:nvPr>
        </p:nvSpPr>
        <p:spPr>
          <a:xfrm>
            <a:off x="1182688" y="2017712"/>
            <a:ext cx="7853362" cy="4435623"/>
          </a:xfrm>
        </p:spPr>
        <p:txBody>
          <a:bodyPr vert="horz" wrap="square" lIns="91440" tIns="45720" rIns="91440" bIns="45720" anchor="t" anchorCtr="0"/>
          <a:lstStyle/>
          <a:p>
            <a:r>
              <a:rPr lang="zh-CN" altLang="en-US" sz="2800" dirty="0"/>
              <a:t>课程信息</a:t>
            </a:r>
            <a:r>
              <a:rPr lang="en-US" altLang="zh-CN" sz="2800" dirty="0"/>
              <a:t>-</a:t>
            </a:r>
            <a:r>
              <a:rPr lang="zh-CN" altLang="en-US" sz="2800" dirty="0"/>
              <a:t>教学资料</a:t>
            </a:r>
            <a:endParaRPr lang="en-US" altLang="zh-CN" sz="2800" dirty="0"/>
          </a:p>
          <a:p>
            <a:pPr lvl="1"/>
            <a:r>
              <a:rPr lang="zh-CN" altLang="en-US" sz="2000" dirty="0"/>
              <a:t>公共测试程序库</a:t>
            </a:r>
            <a:endParaRPr lang="en-US" altLang="zh-CN" sz="2000" dirty="0"/>
          </a:p>
          <a:p>
            <a:pPr lvl="2"/>
            <a:r>
              <a:rPr lang="zh-CN" altLang="en-US" sz="1600" dirty="0"/>
              <a:t>词法分析</a:t>
            </a:r>
            <a:endParaRPr lang="en-US" altLang="zh-CN" sz="1600" dirty="0"/>
          </a:p>
          <a:p>
            <a:pPr lvl="2"/>
            <a:r>
              <a:rPr lang="zh-CN" altLang="en-US" sz="1600" dirty="0"/>
              <a:t>语法分析</a:t>
            </a:r>
            <a:endParaRPr lang="en-US" altLang="zh-CN" sz="1600" dirty="0"/>
          </a:p>
          <a:p>
            <a:pPr lvl="2"/>
            <a:r>
              <a:rPr lang="zh-CN" altLang="en-US" sz="1600" dirty="0"/>
              <a:t>语义分析</a:t>
            </a:r>
            <a:endParaRPr lang="en-US" altLang="zh-CN" sz="1600" dirty="0"/>
          </a:p>
          <a:p>
            <a:pPr lvl="2"/>
            <a:r>
              <a:rPr lang="zh-CN" altLang="en-US" sz="1600" dirty="0"/>
              <a:t>代码生成</a:t>
            </a:r>
            <a:endParaRPr lang="en-US" altLang="zh-CN" sz="1600" dirty="0"/>
          </a:p>
          <a:p>
            <a:pPr lvl="1"/>
            <a:r>
              <a:rPr lang="zh-CN" altLang="en-US" sz="2000" dirty="0"/>
              <a:t>中间代码输出格式说明</a:t>
            </a:r>
            <a:endParaRPr lang="zh-CN" altLang="en-US" sz="2000" dirty="0"/>
          </a:p>
          <a:p>
            <a:pPr lvl="1"/>
            <a:r>
              <a:rPr lang="zh-CN" altLang="en-US" sz="2000" dirty="0"/>
              <a:t>竞速排序及</a:t>
            </a:r>
            <a:r>
              <a:rPr lang="en-US" altLang="zh-CN" sz="2000" dirty="0"/>
              <a:t>MARS</a:t>
            </a:r>
            <a:r>
              <a:rPr lang="zh-CN" altLang="en-US" sz="2000" dirty="0"/>
              <a:t>仿真器说明</a:t>
            </a:r>
            <a:endParaRPr lang="zh-CN" altLang="en-US" sz="2000" dirty="0"/>
          </a:p>
          <a:p>
            <a:pPr lvl="1"/>
            <a:r>
              <a:rPr lang="en-US" altLang="zh-CN" sz="2000" dirty="0"/>
              <a:t>WSL</a:t>
            </a:r>
            <a:r>
              <a:rPr lang="zh-CN" altLang="en-US" sz="2000" dirty="0"/>
              <a:t>使用指南</a:t>
            </a:r>
            <a:endParaRPr lang="en-US" altLang="zh-CN" sz="2000" dirty="0"/>
          </a:p>
          <a:p>
            <a:pPr marL="914400" lvl="2" indent="0">
              <a:buNone/>
            </a:pPr>
            <a:endParaRPr lang="zh-CN" altLang="en-US" sz="16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vert="horz" wrap="square" lIns="91440" tIns="45720" rIns="91440" bIns="45720" anchor="b" anchorCtr="0"/>
          <a:lstStyle/>
          <a:p>
            <a:r>
              <a:rPr lang="zh-CN" altLang="en-US" dirty="0"/>
              <a:t>课程资料</a:t>
            </a:r>
            <a:endParaRPr lang="zh-CN" altLang="en-US" dirty="0"/>
          </a:p>
        </p:txBody>
      </p:sp>
      <p:sp>
        <p:nvSpPr>
          <p:cNvPr id="47107" name="内容占位符 2"/>
          <p:cNvSpPr>
            <a:spLocks noGrp="1"/>
          </p:cNvSpPr>
          <p:nvPr>
            <p:ph idx="1"/>
          </p:nvPr>
        </p:nvSpPr>
        <p:spPr>
          <a:xfrm>
            <a:off x="1182688" y="2017712"/>
            <a:ext cx="7853362" cy="4435623"/>
          </a:xfrm>
        </p:spPr>
        <p:txBody>
          <a:bodyPr vert="horz" wrap="square" lIns="91440" tIns="45720" rIns="91440" bIns="45720" anchor="t" anchorCtr="0"/>
          <a:lstStyle/>
          <a:p>
            <a:r>
              <a:rPr lang="zh-CN" altLang="en-US" sz="2800" dirty="0"/>
              <a:t>在线课堂</a:t>
            </a:r>
            <a:endParaRPr lang="en-US" altLang="zh-CN" sz="2800" dirty="0"/>
          </a:p>
          <a:p>
            <a:pPr lvl="1"/>
            <a:r>
              <a:rPr lang="zh-CN" altLang="en-US" sz="2000" dirty="0"/>
              <a:t>词法分析专题报告</a:t>
            </a:r>
            <a:endParaRPr lang="en-US" altLang="zh-CN" sz="2000" dirty="0"/>
          </a:p>
          <a:p>
            <a:pPr lvl="1"/>
            <a:r>
              <a:rPr lang="zh-CN" altLang="en-US" sz="2000" dirty="0"/>
              <a:t>语法分析</a:t>
            </a:r>
            <a:r>
              <a:rPr lang="zh-CN" altLang="en-US" sz="2000" dirty="0">
                <a:sym typeface="+mn-ea"/>
              </a:rPr>
              <a:t>专题报告</a:t>
            </a:r>
            <a:endParaRPr lang="en-US" altLang="zh-CN" sz="2000" dirty="0"/>
          </a:p>
          <a:p>
            <a:pPr lvl="1"/>
            <a:r>
              <a:rPr lang="zh-CN" altLang="en-US" sz="2000" dirty="0"/>
              <a:t>语义分析</a:t>
            </a:r>
            <a:r>
              <a:rPr lang="zh-CN" altLang="en-US" sz="2000" dirty="0">
                <a:sym typeface="+mn-ea"/>
              </a:rPr>
              <a:t>专题报告</a:t>
            </a:r>
            <a:endParaRPr lang="en-US" altLang="zh-CN" sz="2000" dirty="0"/>
          </a:p>
          <a:p>
            <a:pPr lvl="1"/>
            <a:r>
              <a:rPr lang="zh-CN" altLang="en-US" sz="2000" dirty="0"/>
              <a:t>代码生成</a:t>
            </a:r>
            <a:r>
              <a:rPr lang="zh-CN" altLang="en-US" sz="2000" dirty="0">
                <a:sym typeface="+mn-ea"/>
              </a:rPr>
              <a:t>专题报告</a:t>
            </a:r>
            <a:endParaRPr lang="en-US" altLang="zh-CN" sz="2000" dirty="0"/>
          </a:p>
          <a:p>
            <a:pPr lvl="1"/>
            <a:r>
              <a:rPr lang="zh-CN" altLang="en-US" sz="2000" dirty="0"/>
              <a:t>代码优化</a:t>
            </a:r>
            <a:r>
              <a:rPr lang="zh-CN" altLang="en-US" sz="2000" dirty="0">
                <a:sym typeface="+mn-ea"/>
              </a:rPr>
              <a:t>专题报告</a:t>
            </a:r>
            <a:endParaRPr lang="en-US" altLang="zh-CN" sz="2000" dirty="0"/>
          </a:p>
          <a:p>
            <a:r>
              <a:rPr lang="zh-CN" altLang="en-US" sz="2800" dirty="0"/>
              <a:t>在线教程</a:t>
            </a:r>
            <a:endParaRPr lang="en-US" altLang="zh-CN" sz="2800" dirty="0"/>
          </a:p>
          <a:p>
            <a:pPr lvl="1"/>
            <a:r>
              <a:rPr lang="zh-CN" altLang="en-US" sz="2000" dirty="0"/>
              <a:t>实验教程（</a:t>
            </a:r>
            <a:r>
              <a:rPr lang="en-US" altLang="zh-CN" sz="2000" dirty="0"/>
              <a:t>Java</a:t>
            </a:r>
            <a:r>
              <a:rPr lang="zh-CN" altLang="en-US" sz="2000" dirty="0"/>
              <a:t>版）</a:t>
            </a:r>
            <a:endParaRPr lang="en-US" altLang="zh-CN" sz="2000" dirty="0"/>
          </a:p>
          <a:p>
            <a:pPr lvl="1"/>
            <a:r>
              <a:rPr lang="zh-CN" altLang="en-US" sz="2000" dirty="0"/>
              <a:t>实验教程（</a:t>
            </a:r>
            <a:r>
              <a:rPr lang="en-US" altLang="zh-CN" sz="2000" dirty="0" err="1"/>
              <a:t>cpp</a:t>
            </a:r>
            <a:r>
              <a:rPr lang="zh-CN" altLang="en-US" sz="2000" dirty="0"/>
              <a:t>版）</a:t>
            </a:r>
            <a:endParaRPr lang="en-US" altLang="zh-CN" sz="2000" dirty="0"/>
          </a:p>
          <a:p>
            <a:endParaRPr lang="en-US" altLang="zh-CN" sz="2400" dirty="0"/>
          </a:p>
          <a:p>
            <a:pPr marL="457200" lvl="1" indent="0">
              <a:buNone/>
            </a:pPr>
            <a:endParaRPr lang="zh-CN" altLang="en-US" sz="16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vert="horz" wrap="square" lIns="91440" tIns="45720" rIns="91440" bIns="45720" anchor="b" anchorCtr="0"/>
          <a:lstStyle/>
          <a:p>
            <a:r>
              <a:rPr lang="zh-CN" altLang="en-US" dirty="0"/>
              <a:t>实验教程</a:t>
            </a:r>
            <a:endParaRPr lang="zh-CN" altLang="en-US" dirty="0"/>
          </a:p>
        </p:txBody>
      </p:sp>
      <p:sp>
        <p:nvSpPr>
          <p:cNvPr id="2" name="内容占位符 2"/>
          <p:cNvSpPr>
            <a:spLocks noGrp="1"/>
          </p:cNvSpPr>
          <p:nvPr>
            <p:ph idx="1"/>
            <p:custDataLst>
              <p:tags r:id="rId1"/>
            </p:custDataLst>
          </p:nvPr>
        </p:nvSpPr>
        <p:spPr>
          <a:xfrm>
            <a:off x="1183005" y="2018030"/>
            <a:ext cx="7853045" cy="4619625"/>
          </a:xfrm>
        </p:spPr>
        <p:txBody>
          <a:bodyPr vert="horz" wrap="square" lIns="91440" tIns="45720" rIns="91440" bIns="45720" anchor="t" anchorCtr="0"/>
          <a:lstStyle/>
          <a:p>
            <a:r>
              <a:rPr lang="zh-CN" altLang="en-US" sz="2400" dirty="0">
                <a:sym typeface="+mn-ea"/>
              </a:rPr>
              <a:t>介绍编译器开发完整流程</a:t>
            </a:r>
            <a:endParaRPr lang="zh-CN" altLang="en-US" sz="2400" dirty="0"/>
          </a:p>
          <a:p>
            <a:pPr lvl="1"/>
            <a:r>
              <a:rPr lang="zh-CN" altLang="en-US" sz="2400" dirty="0">
                <a:sym typeface="+mn-ea"/>
              </a:rPr>
              <a:t>前端部分：词法分析、语法分析、语义分析</a:t>
            </a:r>
            <a:endParaRPr lang="zh-CN" altLang="en-US" sz="2400" dirty="0"/>
          </a:p>
          <a:p>
            <a:pPr lvl="1"/>
            <a:r>
              <a:rPr lang="zh-CN" altLang="en-US" sz="2400" dirty="0">
                <a:sym typeface="+mn-ea"/>
              </a:rPr>
              <a:t>中间代码：</a:t>
            </a:r>
            <a:r>
              <a:rPr lang="en-US" altLang="zh-CN" sz="2400" dirty="0">
                <a:sym typeface="+mn-ea"/>
              </a:rPr>
              <a:t>LLVM</a:t>
            </a:r>
            <a:r>
              <a:rPr lang="zh-CN" altLang="en-US" sz="2400" dirty="0">
                <a:sym typeface="+mn-ea"/>
              </a:rPr>
              <a:t>、四元式、</a:t>
            </a:r>
            <a:r>
              <a:rPr lang="en-US" altLang="zh-CN" sz="2400" dirty="0">
                <a:sym typeface="+mn-ea"/>
              </a:rPr>
              <a:t>Pcode</a:t>
            </a:r>
            <a:endParaRPr lang="zh-CN" altLang="en-US" sz="2400" dirty="0"/>
          </a:p>
          <a:p>
            <a:pPr lvl="1"/>
            <a:r>
              <a:rPr lang="zh-CN" altLang="en-US" sz="2400" dirty="0">
                <a:sym typeface="+mn-ea"/>
              </a:rPr>
              <a:t>代码优化：寄存器分配、</a:t>
            </a:r>
            <a:r>
              <a:rPr lang="en-US" altLang="zh-CN" sz="2400" dirty="0">
                <a:sym typeface="+mn-ea"/>
              </a:rPr>
              <a:t>SSA……</a:t>
            </a:r>
            <a:endParaRPr lang="zh-CN" altLang="en-US" sz="2400" dirty="0"/>
          </a:p>
          <a:p>
            <a:pPr lvl="1"/>
            <a:r>
              <a:rPr lang="zh-CN" altLang="en-US" sz="2400" dirty="0">
                <a:sym typeface="+mn-ea"/>
              </a:rPr>
              <a:t>目标代码生成：</a:t>
            </a:r>
            <a:r>
              <a:rPr lang="en-US" altLang="zh-CN" sz="2400" dirty="0">
                <a:sym typeface="+mn-ea"/>
              </a:rPr>
              <a:t>MIPS</a:t>
            </a:r>
            <a:endParaRPr lang="en-US" altLang="zh-CN" sz="2400" dirty="0"/>
          </a:p>
          <a:p>
            <a:r>
              <a:rPr lang="zh-CN" altLang="en-US" sz="2400" dirty="0"/>
              <a:t>旨在为编译器的架构设计和实现提供参考</a:t>
            </a:r>
            <a:endParaRPr lang="zh-CN" altLang="en-US" sz="2400" dirty="0"/>
          </a:p>
          <a:p>
            <a:r>
              <a:rPr lang="zh-CN" altLang="en-US" sz="2400" dirty="0"/>
              <a:t>提供</a:t>
            </a:r>
            <a:r>
              <a:rPr lang="en-US" altLang="zh-CN" sz="2400" dirty="0" err="1"/>
              <a:t>cpp</a:t>
            </a:r>
            <a:r>
              <a:rPr lang="zh-CN" altLang="en-US" sz="2400" dirty="0"/>
              <a:t>版的示例编译器</a:t>
            </a:r>
            <a:r>
              <a:rPr lang="en-US" altLang="zh-CN" sz="2400" dirty="0"/>
              <a:t> </a:t>
            </a:r>
            <a:r>
              <a:rPr lang="en-US" altLang="zh-CN" sz="2400" dirty="0" err="1"/>
              <a:t>tolangc</a:t>
            </a:r>
            <a:endParaRPr lang="en-US" altLang="zh-CN" sz="2400" dirty="0"/>
          </a:p>
          <a:p>
            <a:pPr lvl="1"/>
            <a:r>
              <a:rPr lang="zh-CN" altLang="en-US" sz="2100" dirty="0"/>
              <a:t>项目地址：https://github.com/wokron/tolangc</a:t>
            </a:r>
            <a:endParaRPr lang="zh-CN" altLang="en-US" sz="2100" dirty="0"/>
          </a:p>
          <a:p>
            <a:pPr lvl="1"/>
            <a:endParaRPr lang="zh-CN" altLang="en-US" sz="21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vert="horz" wrap="square" lIns="91440" tIns="45720" rIns="91440" bIns="45720" anchor="b" anchorCtr="0"/>
          <a:lstStyle/>
          <a:p>
            <a:r>
              <a:rPr lang="zh-CN" altLang="en-US" dirty="0"/>
              <a:t>能得到的帮助</a:t>
            </a:r>
            <a:endParaRPr lang="zh-CN" altLang="en-US" dirty="0"/>
          </a:p>
        </p:txBody>
      </p:sp>
      <p:sp>
        <p:nvSpPr>
          <p:cNvPr id="2" name="内容占位符 2"/>
          <p:cNvSpPr>
            <a:spLocks noGrp="1"/>
          </p:cNvSpPr>
          <p:nvPr>
            <p:ph idx="1"/>
            <p:custDataLst>
              <p:tags r:id="rId1"/>
            </p:custDataLst>
          </p:nvPr>
        </p:nvSpPr>
        <p:spPr>
          <a:xfrm>
            <a:off x="1183005" y="2018030"/>
            <a:ext cx="7853045" cy="4619625"/>
          </a:xfrm>
        </p:spPr>
        <p:txBody>
          <a:bodyPr vert="horz" wrap="square" lIns="91440" tIns="45720" rIns="91440" bIns="45720" anchor="t" anchorCtr="0"/>
          <a:lstStyle/>
          <a:p>
            <a:r>
              <a:rPr lang="zh-CN" altLang="en-US" sz="2800" dirty="0">
                <a:sym typeface="+mn-ea"/>
              </a:rPr>
              <a:t>理论课堂</a:t>
            </a:r>
            <a:endParaRPr lang="en-US" altLang="zh-CN" sz="2800" dirty="0">
              <a:sym typeface="+mn-ea"/>
            </a:endParaRPr>
          </a:p>
          <a:p>
            <a:r>
              <a:rPr lang="zh-CN" altLang="en-US" sz="2800" dirty="0">
                <a:sym typeface="+mn-ea"/>
              </a:rPr>
              <a:t>课程助教</a:t>
            </a:r>
            <a:endParaRPr lang="en-US" altLang="zh-CN" sz="2800" dirty="0">
              <a:sym typeface="+mn-ea"/>
            </a:endParaRPr>
          </a:p>
          <a:p>
            <a:r>
              <a:rPr lang="zh-CN" altLang="en-US" sz="2800" dirty="0">
                <a:sym typeface="+mn-ea"/>
              </a:rPr>
              <a:t>实验教程</a:t>
            </a:r>
            <a:endParaRPr lang="en-US" altLang="zh-CN" sz="2800" dirty="0">
              <a:sym typeface="+mn-ea"/>
            </a:endParaRPr>
          </a:p>
          <a:p>
            <a:r>
              <a:rPr lang="zh-CN" altLang="en-US" sz="2800" dirty="0">
                <a:sym typeface="+mn-ea"/>
              </a:rPr>
              <a:t>大模型</a:t>
            </a:r>
            <a:endParaRPr lang="zh-CN" altLang="en-US" sz="2800" dirty="0">
              <a:sym typeface="+mn-ea"/>
            </a:endParaRPr>
          </a:p>
          <a:p>
            <a:pPr lvl="1"/>
            <a:r>
              <a:rPr lang="zh-CN" altLang="en-US" sz="2450" dirty="0">
                <a:sym typeface="+mn-ea"/>
                <a:hlinkClick r:id="rId2" action="ppaction://hlinkpres?slideindex=1&amp;slidetitle="/>
              </a:rPr>
              <a:t>自动化错误定位实验</a:t>
            </a:r>
            <a:endParaRPr lang="en-US" altLang="zh-CN" sz="2450" dirty="0">
              <a:sym typeface="+mn-ea"/>
            </a:endParaRPr>
          </a:p>
          <a:p>
            <a:pPr lvl="1"/>
            <a:endParaRPr lang="zh-CN" altLang="en-US" sz="2450" dirty="0"/>
          </a:p>
          <a:p>
            <a:pPr lvl="1"/>
            <a:endParaRPr lang="zh-CN" altLang="en-US" sz="21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Box 4"/>
          <p:cNvSpPr txBox="1"/>
          <p:nvPr/>
        </p:nvSpPr>
        <p:spPr>
          <a:xfrm>
            <a:off x="2182180" y="4423886"/>
            <a:ext cx="5400675" cy="541337"/>
          </a:xfrm>
          <a:prstGeom prst="rect">
            <a:avLst/>
          </a:prstGeom>
          <a:gradFill flip="none" rotWithShape="1">
            <a:gsLst>
              <a:gs pos="0">
                <a:srgbClr val="5E9EFF">
                  <a:alpha val="100000"/>
                </a:srgbClr>
              </a:gs>
              <a:gs pos="39999">
                <a:srgbClr val="85C2FF">
                  <a:alpha val="100000"/>
                </a:srgbClr>
              </a:gs>
              <a:gs pos="70000">
                <a:srgbClr val="C4D6EB">
                  <a:alpha val="100000"/>
                </a:srgbClr>
              </a:gs>
              <a:gs pos="100000">
                <a:srgbClr val="FFEBFA">
                  <a:alpha val="100000"/>
                </a:srgbClr>
              </a:gs>
            </a:gsLst>
            <a:path path="circle">
              <a:fillToRect l="100000" t="100000"/>
            </a:path>
            <a:tileRect r="-100000" b="-100000"/>
          </a:gradFill>
          <a:ln w="9525" cap="flat" cmpd="sng">
            <a:solidFill>
              <a:schemeClr val="accent1"/>
            </a:solidFill>
            <a:prstDash val="solid"/>
            <a:miter/>
            <a:headEnd type="none" w="med" len="med"/>
            <a:tailEnd type="none" w="med" len="med"/>
          </a:ln>
        </p:spPr>
        <p:txBody>
          <a:bodyPr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r>
              <a:rPr lang="zh-CN" altLang="en-US" sz="1600" dirty="0"/>
              <a:t>编译器源代码阅读</a:t>
            </a:r>
            <a:endParaRPr lang="zh-CN" altLang="en-US" sz="1600" dirty="0"/>
          </a:p>
        </p:txBody>
      </p:sp>
      <p:sp>
        <p:nvSpPr>
          <p:cNvPr id="3" name="箭头: 右 2"/>
          <p:cNvSpPr/>
          <p:nvPr/>
        </p:nvSpPr>
        <p:spPr bwMode="auto">
          <a:xfrm>
            <a:off x="1548124" y="4639891"/>
            <a:ext cx="6208866" cy="1885967"/>
          </a:xfrm>
          <a:prstGeom prst="rightArrow">
            <a:avLst>
              <a:gd name="adj1" fmla="val 50000"/>
              <a:gd name="adj2" fmla="val 20313"/>
            </a:avLst>
          </a:prstGeom>
          <a:solidFill>
            <a:srgbClr val="99CCFF"/>
          </a:solidFill>
          <a:ln w="9525" cap="flat" cmpd="sng" algn="ctr">
            <a:solidFill>
              <a:schemeClr val="tx1"/>
            </a:solidFill>
            <a:prstDash val="solid"/>
            <a:round/>
            <a:headEnd type="none" w="med" len="med"/>
            <a:tailEnd type="none" w="med" len="med"/>
          </a:ln>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p:txBody>
      </p:sp>
      <p:sp>
        <p:nvSpPr>
          <p:cNvPr id="8196" name="TextBox 8"/>
          <p:cNvSpPr txBox="1"/>
          <p:nvPr/>
        </p:nvSpPr>
        <p:spPr>
          <a:xfrm>
            <a:off x="2182180" y="3882145"/>
            <a:ext cx="5400675" cy="503238"/>
          </a:xfrm>
          <a:prstGeom prst="rect">
            <a:avLst/>
          </a:prstGeom>
          <a:gradFill flip="none" rotWithShape="1">
            <a:gsLst>
              <a:gs pos="0">
                <a:srgbClr val="5E9EFF">
                  <a:alpha val="100000"/>
                </a:srgbClr>
              </a:gs>
              <a:gs pos="39999">
                <a:srgbClr val="85C2FF">
                  <a:alpha val="100000"/>
                </a:srgbClr>
              </a:gs>
              <a:gs pos="70000">
                <a:srgbClr val="C4D6EB">
                  <a:alpha val="100000"/>
                </a:srgbClr>
              </a:gs>
              <a:gs pos="100000">
                <a:srgbClr val="FFEBFA">
                  <a:alpha val="100000"/>
                </a:srgbClr>
              </a:gs>
            </a:gsLst>
            <a:path path="circle">
              <a:fillToRect l="100000" t="100000"/>
            </a:path>
            <a:tileRect r="-100000" b="-100000"/>
          </a:gradFill>
          <a:ln w="9525" cap="rnd" cmpd="sng">
            <a:solidFill>
              <a:schemeClr val="accent1"/>
            </a:solidFill>
            <a:prstDash val="solid"/>
            <a:miter/>
            <a:headEnd type="none" w="med" len="med"/>
            <a:tailEnd type="none" w="med" len="med"/>
          </a:ln>
        </p:spPr>
        <p:txBody>
          <a:bodyPr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r>
              <a:rPr lang="zh-CN" altLang="en-US" sz="1600" dirty="0"/>
              <a:t>编译器设计</a:t>
            </a:r>
            <a:endParaRPr lang="zh-CN" altLang="en-US" sz="1600" dirty="0"/>
          </a:p>
        </p:txBody>
      </p:sp>
      <p:sp>
        <p:nvSpPr>
          <p:cNvPr id="8197" name="矩形 28"/>
          <p:cNvSpPr/>
          <p:nvPr/>
        </p:nvSpPr>
        <p:spPr>
          <a:xfrm>
            <a:off x="2212825" y="1981343"/>
            <a:ext cx="493539" cy="1222376"/>
          </a:xfrm>
          <a:prstGeom prst="rect">
            <a:avLst/>
          </a:prstGeom>
          <a:solidFill>
            <a:srgbClr val="CCECFF"/>
          </a:solidFill>
          <a:ln w="9525" cap="flat" cmpd="sng">
            <a:solidFill>
              <a:srgbClr val="FFC000"/>
            </a:solidFill>
            <a:prstDash val="solid"/>
            <a:miter/>
            <a:headEnd type="none" w="med" len="med"/>
            <a:tailEnd type="none" w="med" len="med"/>
          </a:ln>
        </p:spPr>
        <p:txBody>
          <a:bodyPr vert="eaVert" wrap="square">
            <a:no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r>
              <a:rPr lang="zh-CN" altLang="en-US" sz="1600" dirty="0"/>
              <a:t>词法分析</a:t>
            </a:r>
            <a:endParaRPr lang="zh-CN" altLang="en-US" sz="1600" dirty="0"/>
          </a:p>
        </p:txBody>
      </p:sp>
      <p:cxnSp>
        <p:nvCxnSpPr>
          <p:cNvPr id="8198" name="直接连接符 46"/>
          <p:cNvCxnSpPr/>
          <p:nvPr/>
        </p:nvCxnSpPr>
        <p:spPr>
          <a:xfrm flipV="1">
            <a:off x="1854994" y="3501008"/>
            <a:ext cx="0" cy="281282"/>
          </a:xfrm>
          <a:prstGeom prst="line">
            <a:avLst/>
          </a:prstGeom>
          <a:ln w="9525" cap="flat" cmpd="sng">
            <a:solidFill>
              <a:schemeClr val="tx1"/>
            </a:solidFill>
            <a:prstDash val="solid"/>
            <a:headEnd type="none" w="med" len="med"/>
            <a:tailEnd type="triangle" w="med" len="med"/>
          </a:ln>
        </p:spPr>
      </p:cxnSp>
      <p:sp>
        <p:nvSpPr>
          <p:cNvPr id="8199" name="矩形 28"/>
          <p:cNvSpPr/>
          <p:nvPr/>
        </p:nvSpPr>
        <p:spPr>
          <a:xfrm>
            <a:off x="1580113" y="3743102"/>
            <a:ext cx="504825" cy="1200150"/>
          </a:xfrm>
          <a:prstGeom prst="rect">
            <a:avLst/>
          </a:prstGeom>
          <a:solidFill>
            <a:srgbClr val="CCECFF"/>
          </a:solidFill>
          <a:ln w="9525" cap="flat" cmpd="sng">
            <a:solidFill>
              <a:srgbClr val="FFC000"/>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r>
              <a:rPr lang="zh-CN" altLang="en-US" sz="1800" dirty="0"/>
              <a:t>文法解读</a:t>
            </a:r>
            <a:endParaRPr lang="zh-CN" altLang="en-US" sz="1800" dirty="0"/>
          </a:p>
        </p:txBody>
      </p:sp>
      <p:sp>
        <p:nvSpPr>
          <p:cNvPr id="11271" name="Rectangle 2"/>
          <p:cNvSpPr>
            <a:spLocks noGrp="1"/>
          </p:cNvSpPr>
          <p:nvPr>
            <p:ph type="title"/>
          </p:nvPr>
        </p:nvSpPr>
        <p:spPr>
          <a:xfrm>
            <a:off x="827088" y="608013"/>
            <a:ext cx="7793037" cy="839787"/>
          </a:xfrm>
        </p:spPr>
        <p:txBody>
          <a:bodyPr vert="horz" wrap="square" lIns="91440" tIns="45720" rIns="91440" bIns="45720" anchor="b" anchorCtr="0"/>
          <a:lstStyle/>
          <a:p>
            <a:pPr eaLnBrk="1" hangingPunct="1"/>
            <a:r>
              <a:rPr lang="zh-CN" altLang="en-US" dirty="0"/>
              <a:t>理论课与实验作业概览</a:t>
            </a:r>
            <a:endParaRPr lang="zh-CN" altLang="en-US" dirty="0"/>
          </a:p>
        </p:txBody>
      </p:sp>
      <p:sp>
        <p:nvSpPr>
          <p:cNvPr id="8201" name="矩形 28"/>
          <p:cNvSpPr/>
          <p:nvPr/>
        </p:nvSpPr>
        <p:spPr>
          <a:xfrm>
            <a:off x="1584325" y="5186363"/>
            <a:ext cx="541338" cy="831850"/>
          </a:xfrm>
          <a:prstGeom prst="rect">
            <a:avLst/>
          </a:prstGeom>
          <a:solidFill>
            <a:schemeClr val="accent6">
              <a:lumMod val="40000"/>
              <a:lumOff val="60000"/>
            </a:schemeClr>
          </a:solidFill>
          <a:ln w="9525" cap="flat" cmpd="sng">
            <a:solidFill>
              <a:schemeClr val="accent1"/>
            </a:solidFill>
            <a:prstDash val="solid"/>
            <a:miter/>
            <a:headEnd type="none" w="med" len="med"/>
            <a:tailEnd type="none" w="med" len="med"/>
          </a:ln>
        </p:spPr>
        <p:txBody>
          <a:bodyPr lIns="36000" tIns="36000" rIns="36000" bIns="3600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r>
              <a:rPr lang="zh-CN" altLang="en-US" sz="1200" dirty="0"/>
              <a:t>文法和语言的概念和表示</a:t>
            </a:r>
            <a:endParaRPr lang="zh-CN" altLang="en-US" sz="1200" dirty="0"/>
          </a:p>
        </p:txBody>
      </p:sp>
      <p:sp>
        <p:nvSpPr>
          <p:cNvPr id="8202" name="矩形 28"/>
          <p:cNvSpPr/>
          <p:nvPr/>
        </p:nvSpPr>
        <p:spPr>
          <a:xfrm>
            <a:off x="2155825" y="5186363"/>
            <a:ext cx="503238" cy="831850"/>
          </a:xfrm>
          <a:prstGeom prst="rect">
            <a:avLst/>
          </a:prstGeom>
          <a:solidFill>
            <a:schemeClr val="accent6">
              <a:lumMod val="40000"/>
              <a:lumOff val="60000"/>
            </a:schemeClr>
          </a:solidFill>
          <a:ln w="9525" cap="flat" cmpd="sng">
            <a:solidFill>
              <a:schemeClr val="accent1"/>
            </a:solidFill>
            <a:prstDash val="solid"/>
            <a:miter/>
            <a:headEnd type="none" w="med" len="med"/>
            <a:tailEnd type="none" w="med" len="med"/>
          </a:ln>
        </p:spPr>
        <p:txBody>
          <a:bodyPr vert="eaVert"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r>
              <a:rPr lang="zh-CN" altLang="en-US" sz="1200" dirty="0"/>
              <a:t>词法分析</a:t>
            </a:r>
            <a:endParaRPr lang="zh-CN" altLang="en-US" sz="1200" dirty="0"/>
          </a:p>
        </p:txBody>
      </p:sp>
      <p:sp>
        <p:nvSpPr>
          <p:cNvPr id="8203" name="矩形 28"/>
          <p:cNvSpPr/>
          <p:nvPr/>
        </p:nvSpPr>
        <p:spPr>
          <a:xfrm>
            <a:off x="2686050" y="5187950"/>
            <a:ext cx="503238" cy="831850"/>
          </a:xfrm>
          <a:prstGeom prst="rect">
            <a:avLst/>
          </a:prstGeom>
          <a:solidFill>
            <a:schemeClr val="accent6">
              <a:lumMod val="40000"/>
              <a:lumOff val="60000"/>
            </a:schemeClr>
          </a:solidFill>
          <a:ln w="9525" cap="flat" cmpd="sng">
            <a:solidFill>
              <a:schemeClr val="accent1"/>
            </a:solidFill>
            <a:prstDash val="solid"/>
            <a:miter/>
            <a:headEnd type="none" w="med" len="med"/>
            <a:tailEnd type="none" w="med" len="med"/>
          </a:ln>
        </p:spPr>
        <p:txBody>
          <a:bodyPr vert="eaVert"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buClrTx/>
              <a:buSzTx/>
              <a:buNone/>
            </a:pPr>
            <a:r>
              <a:rPr lang="zh-CN" altLang="en-US" sz="1200" dirty="0"/>
              <a:t>语法分析</a:t>
            </a:r>
            <a:endParaRPr lang="zh-CN" altLang="en-US" sz="1200" dirty="0"/>
          </a:p>
        </p:txBody>
      </p:sp>
      <p:sp>
        <p:nvSpPr>
          <p:cNvPr id="8204" name="矩形 28"/>
          <p:cNvSpPr/>
          <p:nvPr/>
        </p:nvSpPr>
        <p:spPr>
          <a:xfrm>
            <a:off x="4284663" y="5186363"/>
            <a:ext cx="539750" cy="831850"/>
          </a:xfrm>
          <a:prstGeom prst="rect">
            <a:avLst/>
          </a:prstGeom>
          <a:solidFill>
            <a:schemeClr val="accent6">
              <a:lumMod val="40000"/>
              <a:lumOff val="60000"/>
            </a:schemeClr>
          </a:solidFill>
          <a:ln w="9525" cap="flat" cmpd="sng">
            <a:solidFill>
              <a:schemeClr val="accent1"/>
            </a:solidFill>
            <a:prstDash val="solid"/>
            <a:miter/>
            <a:headEnd type="none" w="med" len="med"/>
            <a:tailEnd type="none" w="med" len="med"/>
          </a:ln>
        </p:spPr>
        <p:txBody>
          <a:bodyPr lIns="36000" tIns="36000" rIns="36000" bIns="36000">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r>
              <a:rPr lang="zh-CN" altLang="en-US" sz="1200" dirty="0"/>
              <a:t>运行时存储组织及管理</a:t>
            </a:r>
            <a:endParaRPr lang="zh-CN" altLang="en-US" sz="1200" dirty="0"/>
          </a:p>
        </p:txBody>
      </p:sp>
      <p:sp>
        <p:nvSpPr>
          <p:cNvPr id="8205" name="矩形 28"/>
          <p:cNvSpPr/>
          <p:nvPr/>
        </p:nvSpPr>
        <p:spPr>
          <a:xfrm>
            <a:off x="4859338" y="5192713"/>
            <a:ext cx="504825" cy="831850"/>
          </a:xfrm>
          <a:prstGeom prst="rect">
            <a:avLst/>
          </a:prstGeom>
          <a:solidFill>
            <a:schemeClr val="accent6">
              <a:lumMod val="40000"/>
              <a:lumOff val="60000"/>
            </a:schemeClr>
          </a:solidFill>
          <a:ln w="9525" cap="flat" cmpd="sng">
            <a:solidFill>
              <a:schemeClr val="accent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r>
              <a:rPr lang="zh-CN" altLang="en-US" sz="1200" dirty="0"/>
              <a:t>源程序的中间形式</a:t>
            </a:r>
            <a:endParaRPr lang="zh-CN" altLang="en-US" sz="1200" dirty="0"/>
          </a:p>
        </p:txBody>
      </p:sp>
      <p:sp>
        <p:nvSpPr>
          <p:cNvPr id="8206" name="矩形 28"/>
          <p:cNvSpPr/>
          <p:nvPr/>
        </p:nvSpPr>
        <p:spPr>
          <a:xfrm>
            <a:off x="3754438" y="5180013"/>
            <a:ext cx="504825" cy="838200"/>
          </a:xfrm>
          <a:prstGeom prst="rect">
            <a:avLst/>
          </a:prstGeom>
          <a:solidFill>
            <a:schemeClr val="accent6">
              <a:lumMod val="40000"/>
              <a:lumOff val="60000"/>
            </a:schemeClr>
          </a:solidFill>
          <a:ln w="9525" cap="flat" cmpd="sng">
            <a:solidFill>
              <a:schemeClr val="accent1"/>
            </a:solidFill>
            <a:prstDash val="solid"/>
            <a:miter/>
            <a:headEnd type="none" w="med" len="med"/>
            <a:tailEnd type="none" w="med" len="med"/>
          </a:ln>
        </p:spPr>
        <p:txBody>
          <a:bodyPr vert="eaVert"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buClrTx/>
              <a:buSzTx/>
              <a:buNone/>
            </a:pPr>
            <a:r>
              <a:rPr lang="zh-CN" altLang="en-US" sz="1200" dirty="0"/>
              <a:t>错误处理</a:t>
            </a:r>
            <a:endParaRPr lang="zh-CN" altLang="en-US" sz="1200" dirty="0"/>
          </a:p>
        </p:txBody>
      </p:sp>
      <p:sp>
        <p:nvSpPr>
          <p:cNvPr id="8207" name="矩形 28"/>
          <p:cNvSpPr/>
          <p:nvPr/>
        </p:nvSpPr>
        <p:spPr>
          <a:xfrm>
            <a:off x="5413375" y="5180013"/>
            <a:ext cx="503238" cy="831850"/>
          </a:xfrm>
          <a:prstGeom prst="rect">
            <a:avLst/>
          </a:prstGeom>
          <a:solidFill>
            <a:schemeClr val="accent6">
              <a:lumMod val="40000"/>
              <a:lumOff val="60000"/>
            </a:schemeClr>
          </a:solidFill>
          <a:ln w="9525" cap="flat" cmpd="sng">
            <a:solidFill>
              <a:schemeClr val="accent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r>
              <a:rPr lang="zh-CN" altLang="en-US" sz="1200" dirty="0"/>
              <a:t>语法制导翻译技术</a:t>
            </a:r>
            <a:endParaRPr lang="zh-CN" altLang="en-US" sz="1200" dirty="0"/>
          </a:p>
        </p:txBody>
      </p:sp>
      <p:sp>
        <p:nvSpPr>
          <p:cNvPr id="8208" name="矩形 28"/>
          <p:cNvSpPr/>
          <p:nvPr/>
        </p:nvSpPr>
        <p:spPr>
          <a:xfrm>
            <a:off x="5965825" y="5173663"/>
            <a:ext cx="503238" cy="831850"/>
          </a:xfrm>
          <a:prstGeom prst="rect">
            <a:avLst/>
          </a:prstGeom>
          <a:solidFill>
            <a:schemeClr val="accent6">
              <a:lumMod val="40000"/>
              <a:lumOff val="60000"/>
            </a:schemeClr>
          </a:solidFill>
          <a:ln w="9525" cap="flat" cmpd="sng">
            <a:solidFill>
              <a:schemeClr val="accent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r>
              <a:rPr lang="zh-CN" altLang="en-US" sz="1200" dirty="0"/>
              <a:t>语义分析代码生成</a:t>
            </a:r>
            <a:endParaRPr lang="zh-CN" altLang="en-US" sz="1200" dirty="0"/>
          </a:p>
        </p:txBody>
      </p:sp>
      <p:sp>
        <p:nvSpPr>
          <p:cNvPr id="8209" name="矩形 28"/>
          <p:cNvSpPr/>
          <p:nvPr/>
        </p:nvSpPr>
        <p:spPr>
          <a:xfrm>
            <a:off x="7050088" y="5173663"/>
            <a:ext cx="504825" cy="831850"/>
          </a:xfrm>
          <a:prstGeom prst="rect">
            <a:avLst/>
          </a:prstGeom>
          <a:solidFill>
            <a:schemeClr val="accent6">
              <a:lumMod val="40000"/>
              <a:lumOff val="60000"/>
            </a:schemeClr>
          </a:solidFill>
          <a:ln w="9525" cap="flat" cmpd="sng">
            <a:solidFill>
              <a:schemeClr val="accent1"/>
            </a:solidFill>
            <a:prstDash val="solid"/>
            <a:miter/>
            <a:headEnd type="none" w="med" len="med"/>
            <a:tailEnd type="none" w="med" len="med"/>
          </a:ln>
        </p:spPr>
        <p:txBody>
          <a:bodyPr vert="eaVert"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buClrTx/>
              <a:buSzTx/>
              <a:buNone/>
            </a:pPr>
            <a:r>
              <a:rPr lang="zh-CN" altLang="en-US" sz="1200" dirty="0"/>
              <a:t>代码优化</a:t>
            </a:r>
            <a:endParaRPr lang="zh-CN" altLang="en-US" sz="1200" dirty="0"/>
          </a:p>
        </p:txBody>
      </p:sp>
      <p:sp>
        <p:nvSpPr>
          <p:cNvPr id="8210" name="矩形 28"/>
          <p:cNvSpPr/>
          <p:nvPr/>
        </p:nvSpPr>
        <p:spPr>
          <a:xfrm>
            <a:off x="6513513" y="5173663"/>
            <a:ext cx="503237" cy="831850"/>
          </a:xfrm>
          <a:prstGeom prst="rect">
            <a:avLst/>
          </a:prstGeom>
          <a:solidFill>
            <a:schemeClr val="accent6">
              <a:lumMod val="40000"/>
              <a:lumOff val="60000"/>
            </a:schemeClr>
          </a:solidFill>
          <a:ln w="9525" cap="flat" cmpd="sng">
            <a:solidFill>
              <a:schemeClr val="accent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r>
              <a:rPr lang="zh-CN" altLang="en-US" sz="1200" dirty="0"/>
              <a:t>目标代码生成优化</a:t>
            </a:r>
            <a:endParaRPr lang="zh-CN" altLang="en-US" sz="1200" dirty="0"/>
          </a:p>
        </p:txBody>
      </p:sp>
      <p:sp>
        <p:nvSpPr>
          <p:cNvPr id="8212" name="圆角矩形 52"/>
          <p:cNvSpPr/>
          <p:nvPr/>
        </p:nvSpPr>
        <p:spPr>
          <a:xfrm>
            <a:off x="2181900" y="1916832"/>
            <a:ext cx="5427900" cy="1906265"/>
          </a:xfrm>
          <a:prstGeom prst="roundRect">
            <a:avLst>
              <a:gd name="adj" fmla="val 5875"/>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eaLnBrk="1" hangingPunct="1">
              <a:spcBef>
                <a:spcPct val="0"/>
              </a:spcBef>
              <a:buClrTx/>
              <a:buSzTx/>
              <a:buFontTx/>
              <a:buNone/>
            </a:pPr>
            <a:endParaRPr lang="zh-CN" altLang="en-US" sz="1800" dirty="0"/>
          </a:p>
        </p:txBody>
      </p:sp>
      <p:sp>
        <p:nvSpPr>
          <p:cNvPr id="8213" name="流程图: 多文档 53"/>
          <p:cNvSpPr/>
          <p:nvPr/>
        </p:nvSpPr>
        <p:spPr>
          <a:xfrm>
            <a:off x="1568450" y="1844825"/>
            <a:ext cx="460375" cy="1760388"/>
          </a:xfrm>
          <a:prstGeom prst="flowChartMultidocument">
            <a:avLst/>
          </a:prstGeom>
          <a:solidFill>
            <a:srgbClr val="99CCFF"/>
          </a:solidFill>
          <a:ln w="9525" cap="flat" cmpd="sng">
            <a:solidFill>
              <a:schemeClr val="tx1"/>
            </a:solidFill>
            <a:prstDash val="solid"/>
            <a:round/>
            <a:headEnd type="none" w="med" len="med"/>
            <a:tailEnd type="none" w="med" len="med"/>
          </a:ln>
        </p:spPr>
        <p:txBody>
          <a:bodyPr vert="eaVert"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eaLnBrk="1" hangingPunct="1">
              <a:spcBef>
                <a:spcPct val="0"/>
              </a:spcBef>
              <a:buClrTx/>
              <a:buSzTx/>
              <a:buFontTx/>
              <a:buNone/>
            </a:pPr>
            <a:r>
              <a:rPr lang="zh-CN" altLang="en-US" sz="1600" dirty="0"/>
              <a:t>测试程序</a:t>
            </a:r>
            <a:endParaRPr lang="zh-CN" altLang="en-US" sz="1600" dirty="0"/>
          </a:p>
        </p:txBody>
      </p:sp>
      <p:sp>
        <p:nvSpPr>
          <p:cNvPr id="8214" name="矩形 28"/>
          <p:cNvSpPr/>
          <p:nvPr/>
        </p:nvSpPr>
        <p:spPr>
          <a:xfrm>
            <a:off x="3214688" y="5180013"/>
            <a:ext cx="504825" cy="831850"/>
          </a:xfrm>
          <a:prstGeom prst="rect">
            <a:avLst/>
          </a:prstGeom>
          <a:solidFill>
            <a:schemeClr val="accent6">
              <a:lumMod val="40000"/>
              <a:lumOff val="60000"/>
            </a:schemeClr>
          </a:solidFill>
          <a:ln w="9525" cap="flat" cmpd="sng">
            <a:solidFill>
              <a:schemeClr val="accent1"/>
            </a:solidFill>
            <a:prstDash val="solid"/>
            <a:miter/>
            <a:headEnd type="none" w="med" len="med"/>
            <a:tailEnd type="none" w="med" len="med"/>
          </a:ln>
        </p:spPr>
        <p:txBody>
          <a:bodyPr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buClrTx/>
              <a:buSzTx/>
              <a:buNone/>
            </a:pPr>
            <a:r>
              <a:rPr lang="zh-CN" altLang="en-US" sz="1200" dirty="0"/>
              <a:t>符号表管理技术</a:t>
            </a:r>
            <a:endParaRPr lang="zh-CN" altLang="en-US" sz="1200" dirty="0"/>
          </a:p>
        </p:txBody>
      </p:sp>
      <p:sp>
        <p:nvSpPr>
          <p:cNvPr id="8215" name="矩形 28"/>
          <p:cNvSpPr/>
          <p:nvPr/>
        </p:nvSpPr>
        <p:spPr>
          <a:xfrm>
            <a:off x="2723676" y="1987698"/>
            <a:ext cx="473225" cy="1222376"/>
          </a:xfrm>
          <a:prstGeom prst="rect">
            <a:avLst/>
          </a:prstGeom>
          <a:solidFill>
            <a:srgbClr val="CCECFF"/>
          </a:solidFill>
          <a:ln w="9525" cap="flat" cmpd="sng">
            <a:solidFill>
              <a:srgbClr val="FFC000"/>
            </a:solidFill>
            <a:prstDash val="solid"/>
            <a:miter/>
            <a:headEnd type="none" w="med" len="med"/>
            <a:tailEnd type="none" w="med" len="med"/>
          </a:ln>
        </p:spPr>
        <p:txBody>
          <a:bodyPr vert="eaVert" wrap="square">
            <a:no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indent="0" algn="ctr">
              <a:buClrTx/>
              <a:buSzTx/>
              <a:buNone/>
            </a:pPr>
            <a:r>
              <a:rPr lang="zh-CN" altLang="en-US" sz="1600" dirty="0"/>
              <a:t>语法分析</a:t>
            </a:r>
            <a:endParaRPr lang="zh-CN" altLang="en-US" sz="1600" dirty="0"/>
          </a:p>
        </p:txBody>
      </p:sp>
      <p:sp>
        <p:nvSpPr>
          <p:cNvPr id="8216" name="矩形 28"/>
          <p:cNvSpPr/>
          <p:nvPr/>
        </p:nvSpPr>
        <p:spPr>
          <a:xfrm>
            <a:off x="3219151" y="1987699"/>
            <a:ext cx="2329161" cy="1222375"/>
          </a:xfrm>
          <a:prstGeom prst="rect">
            <a:avLst/>
          </a:prstGeom>
          <a:solidFill>
            <a:srgbClr val="CCECFF"/>
          </a:solidFill>
          <a:ln w="9525" cap="flat" cmpd="sng">
            <a:solidFill>
              <a:srgbClr val="FFC000"/>
            </a:solidFill>
            <a:prstDash val="solid"/>
            <a:miter/>
            <a:headEnd type="none" w="med" len="med"/>
            <a:tailEnd type="none" w="med" len="med"/>
          </a:ln>
        </p:spPr>
        <p:txBody>
          <a:bodyPr vert="eaVert"/>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endParaRPr lang="en-US" altLang="zh-CN" sz="1600" dirty="0"/>
          </a:p>
          <a:p>
            <a:pPr marL="0" lvl="0" indent="0" algn="ctr">
              <a:spcBef>
                <a:spcPct val="0"/>
              </a:spcBef>
              <a:buClrTx/>
              <a:buSzTx/>
              <a:buFontTx/>
              <a:buNone/>
            </a:pPr>
            <a:endParaRPr lang="en-US" altLang="zh-CN" sz="1600" dirty="0"/>
          </a:p>
          <a:p>
            <a:pPr marL="0" lvl="0" indent="0" algn="ctr">
              <a:spcBef>
                <a:spcPct val="0"/>
              </a:spcBef>
              <a:buClrTx/>
              <a:buSzTx/>
              <a:buFontTx/>
              <a:buNone/>
            </a:pPr>
            <a:endParaRPr lang="en-US" altLang="zh-CN" sz="1600" dirty="0"/>
          </a:p>
          <a:p>
            <a:pPr marL="0" lvl="0" indent="0" algn="ctr">
              <a:spcBef>
                <a:spcPct val="0"/>
              </a:spcBef>
              <a:buClrTx/>
              <a:buSzTx/>
              <a:buFontTx/>
              <a:buNone/>
            </a:pPr>
            <a:endParaRPr lang="en-US" altLang="zh-CN" sz="1600" dirty="0"/>
          </a:p>
          <a:p>
            <a:pPr marL="0" lvl="0" indent="0" algn="ctr">
              <a:spcBef>
                <a:spcPct val="0"/>
              </a:spcBef>
              <a:buClrTx/>
              <a:buSzTx/>
              <a:buFontTx/>
              <a:buNone/>
            </a:pPr>
            <a:r>
              <a:rPr lang="zh-CN" altLang="en-US" sz="1600" dirty="0"/>
              <a:t>语义分析</a:t>
            </a:r>
            <a:endParaRPr lang="en-US" altLang="zh-CN" sz="1600" dirty="0"/>
          </a:p>
        </p:txBody>
      </p:sp>
      <p:sp>
        <p:nvSpPr>
          <p:cNvPr id="8218" name="矩形 28"/>
          <p:cNvSpPr/>
          <p:nvPr/>
        </p:nvSpPr>
        <p:spPr>
          <a:xfrm>
            <a:off x="5565624" y="1987699"/>
            <a:ext cx="1213719" cy="1222375"/>
          </a:xfrm>
          <a:prstGeom prst="rect">
            <a:avLst/>
          </a:prstGeom>
          <a:solidFill>
            <a:srgbClr val="CCECFF"/>
          </a:solidFill>
          <a:ln w="9525" cap="flat" cmpd="sng">
            <a:solidFill>
              <a:srgbClr val="FFC000"/>
            </a:solidFill>
            <a:prstDash val="solid"/>
            <a:miter/>
            <a:headEnd type="none" w="med" len="med"/>
            <a:tailEnd type="none" w="med" len="med"/>
          </a:ln>
        </p:spPr>
        <p:txBody>
          <a:bodyPr vert="eaVert"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r>
              <a:rPr lang="zh-CN" altLang="en-US" sz="1600" dirty="0"/>
              <a:t>代码生成</a:t>
            </a:r>
            <a:endParaRPr lang="zh-CN" altLang="en-US" sz="1600" dirty="0"/>
          </a:p>
        </p:txBody>
      </p:sp>
      <p:sp>
        <p:nvSpPr>
          <p:cNvPr id="8219" name="矩形 28"/>
          <p:cNvSpPr/>
          <p:nvPr/>
        </p:nvSpPr>
        <p:spPr>
          <a:xfrm>
            <a:off x="6787281" y="1987699"/>
            <a:ext cx="808907" cy="1216025"/>
          </a:xfrm>
          <a:prstGeom prst="rect">
            <a:avLst/>
          </a:prstGeom>
          <a:solidFill>
            <a:srgbClr val="CCECFF"/>
          </a:solidFill>
          <a:ln w="9525" cap="flat" cmpd="sng">
            <a:solidFill>
              <a:schemeClr val="accent2"/>
            </a:solidFill>
            <a:prstDash val="solid"/>
            <a:miter/>
            <a:headEnd type="none" w="med" len="med"/>
            <a:tailEnd type="none" w="med" len="med"/>
          </a:ln>
        </p:spPr>
        <p:txBody>
          <a:bodyPr vert="eaVert"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r>
              <a:rPr lang="zh-CN" altLang="en-US" sz="1600" dirty="0"/>
              <a:t>代码优化</a:t>
            </a:r>
            <a:endParaRPr lang="zh-CN" altLang="en-US" sz="1600" dirty="0"/>
          </a:p>
        </p:txBody>
      </p:sp>
      <p:sp>
        <p:nvSpPr>
          <p:cNvPr id="8220" name="箭头: 右 4"/>
          <p:cNvSpPr/>
          <p:nvPr/>
        </p:nvSpPr>
        <p:spPr>
          <a:xfrm>
            <a:off x="2028825" y="2421086"/>
            <a:ext cx="166688" cy="287338"/>
          </a:xfrm>
          <a:prstGeom prst="rightArrow">
            <a:avLst>
              <a:gd name="adj1" fmla="val 50000"/>
              <a:gd name="adj2" fmla="val 50000"/>
            </a:avLst>
          </a:prstGeom>
          <a:solidFill>
            <a:srgbClr val="99CCFF"/>
          </a:solidFill>
          <a:ln w="9525" cap="flat" cmpd="sng">
            <a:solidFill>
              <a:schemeClr val="tx1"/>
            </a:solidFill>
            <a:prstDash val="solid"/>
            <a:roun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eaLnBrk="1" hangingPunct="1">
              <a:spcBef>
                <a:spcPct val="0"/>
              </a:spcBef>
              <a:buClrTx/>
              <a:buSzTx/>
              <a:buFontTx/>
              <a:buNone/>
            </a:pPr>
            <a:endParaRPr lang="zh-CN" altLang="en-US" sz="1800" dirty="0"/>
          </a:p>
        </p:txBody>
      </p:sp>
      <p:sp>
        <p:nvSpPr>
          <p:cNvPr id="28" name="矩形 28"/>
          <p:cNvSpPr/>
          <p:nvPr/>
        </p:nvSpPr>
        <p:spPr>
          <a:xfrm>
            <a:off x="2754163" y="3528839"/>
            <a:ext cx="4842025" cy="260201"/>
          </a:xfrm>
          <a:prstGeom prst="rect">
            <a:avLst/>
          </a:prstGeom>
          <a:gradFill flip="none" rotWithShape="1">
            <a:gsLst>
              <a:gs pos="0">
                <a:schemeClr val="accent1">
                  <a:lumMod val="5000"/>
                  <a:lumOff val="95000"/>
                </a:schemeClr>
              </a:gs>
              <a:gs pos="47000">
                <a:schemeClr val="accent2">
                  <a:lumMod val="20000"/>
                  <a:lumOff val="80000"/>
                </a:schemeClr>
              </a:gs>
              <a:gs pos="71000">
                <a:schemeClr val="accent2">
                  <a:lumMod val="20000"/>
                  <a:lumOff val="80000"/>
                </a:schemeClr>
              </a:gs>
              <a:gs pos="95000">
                <a:schemeClr val="accent2">
                  <a:lumMod val="20000"/>
                  <a:lumOff val="80000"/>
                </a:schemeClr>
              </a:gs>
            </a:gsLst>
            <a:lin ang="10800000" scaled="1"/>
            <a:tileRect/>
          </a:gradFill>
          <a:ln w="9525" cap="flat" cmpd="sng">
            <a:solidFill>
              <a:srgbClr val="FFC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indent="0">
              <a:buClrTx/>
              <a:buSzTx/>
              <a:buNone/>
            </a:pPr>
            <a:r>
              <a:rPr lang="zh-CN" altLang="en-US" sz="1400" dirty="0"/>
              <a:t>                            符号表管理</a:t>
            </a:r>
            <a:endParaRPr lang="zh-CN" altLang="en-US" sz="1400" dirty="0"/>
          </a:p>
        </p:txBody>
      </p:sp>
      <p:sp>
        <p:nvSpPr>
          <p:cNvPr id="29" name="矩形 28"/>
          <p:cNvSpPr/>
          <p:nvPr/>
        </p:nvSpPr>
        <p:spPr>
          <a:xfrm>
            <a:off x="2216150" y="3240807"/>
            <a:ext cx="4571131" cy="260201"/>
          </a:xfrm>
          <a:prstGeom prst="rect">
            <a:avLst/>
          </a:prstGeom>
          <a:gradFill flip="none" rotWithShape="1">
            <a:gsLst>
              <a:gs pos="0">
                <a:schemeClr val="accent1">
                  <a:lumMod val="5000"/>
                  <a:lumOff val="95000"/>
                </a:schemeClr>
              </a:gs>
              <a:gs pos="47000">
                <a:schemeClr val="accent2">
                  <a:lumMod val="20000"/>
                  <a:lumOff val="80000"/>
                </a:schemeClr>
              </a:gs>
              <a:gs pos="71000">
                <a:schemeClr val="accent2">
                  <a:lumMod val="20000"/>
                  <a:lumOff val="80000"/>
                </a:schemeClr>
              </a:gs>
              <a:gs pos="95000">
                <a:schemeClr val="accent2">
                  <a:lumMod val="20000"/>
                  <a:lumOff val="80000"/>
                </a:schemeClr>
              </a:gs>
            </a:gsLst>
            <a:lin ang="10800000" scaled="1"/>
            <a:tileRect/>
          </a:gradFill>
          <a:ln w="9525" cap="flat" cmpd="sng">
            <a:solidFill>
              <a:srgbClr val="FFC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r>
              <a:rPr lang="zh-CN" altLang="en-US" sz="1400" dirty="0"/>
              <a:t>            错误处理</a:t>
            </a:r>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201"/>
                                        </p:tgtEl>
                                        <p:attrNameLst>
                                          <p:attrName>style.visibility</p:attrName>
                                        </p:attrNameLst>
                                      </p:cBhvr>
                                      <p:to>
                                        <p:strVal val="visible"/>
                                      </p:to>
                                    </p:set>
                                    <p:animEffect transition="in" filter="wipe(up)">
                                      <p:cBhvr>
                                        <p:cTn id="12" dur="500"/>
                                        <p:tgtEl>
                                          <p:spTgt spid="820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8199"/>
                                        </p:tgtEl>
                                        <p:attrNameLst>
                                          <p:attrName>style.visibility</p:attrName>
                                        </p:attrNameLst>
                                      </p:cBhvr>
                                      <p:to>
                                        <p:strVal val="visible"/>
                                      </p:to>
                                    </p:set>
                                    <p:animEffect transition="in" filter="wipe(up)">
                                      <p:cBhvr>
                                        <p:cTn id="17" dur="500"/>
                                        <p:tgtEl>
                                          <p:spTgt spid="819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8198"/>
                                        </p:tgtEl>
                                        <p:attrNameLst>
                                          <p:attrName>style.visibility</p:attrName>
                                        </p:attrNameLst>
                                      </p:cBhvr>
                                      <p:to>
                                        <p:strVal val="visible"/>
                                      </p:to>
                                    </p:set>
                                    <p:animEffect transition="in" filter="wipe(down)">
                                      <p:cBhvr>
                                        <p:cTn id="22" dur="500"/>
                                        <p:tgtEl>
                                          <p:spTgt spid="819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8213"/>
                                        </p:tgtEl>
                                        <p:attrNameLst>
                                          <p:attrName>style.visibility</p:attrName>
                                        </p:attrNameLst>
                                      </p:cBhvr>
                                      <p:to>
                                        <p:strVal val="visible"/>
                                      </p:to>
                                    </p:set>
                                    <p:animEffect transition="in" filter="wipe(up)">
                                      <p:cBhvr>
                                        <p:cTn id="27" dur="500"/>
                                        <p:tgtEl>
                                          <p:spTgt spid="821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8202"/>
                                        </p:tgtEl>
                                        <p:attrNameLst>
                                          <p:attrName>style.visibility</p:attrName>
                                        </p:attrNameLst>
                                      </p:cBhvr>
                                      <p:to>
                                        <p:strVal val="visible"/>
                                      </p:to>
                                    </p:set>
                                    <p:animEffect transition="in" filter="wipe(up)">
                                      <p:cBhvr>
                                        <p:cTn id="32" dur="500"/>
                                        <p:tgtEl>
                                          <p:spTgt spid="8202"/>
                                        </p:tgtEl>
                                      </p:cBhvr>
                                    </p:animEffect>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grpId="0" nodeType="clickEffect">
                                  <p:stCondLst>
                                    <p:cond delay="0"/>
                                  </p:stCondLst>
                                  <p:childTnLst>
                                    <p:set>
                                      <p:cBhvr>
                                        <p:cTn id="36" dur="1" fill="hold">
                                          <p:stCondLst>
                                            <p:cond delay="0"/>
                                          </p:stCondLst>
                                        </p:cTn>
                                        <p:tgtEl>
                                          <p:spTgt spid="8197"/>
                                        </p:tgtEl>
                                        <p:attrNameLst>
                                          <p:attrName>style.visibility</p:attrName>
                                        </p:attrNameLst>
                                      </p:cBhvr>
                                      <p:to>
                                        <p:strVal val="visible"/>
                                      </p:to>
                                    </p:set>
                                    <p:anim calcmode="lin" valueType="num">
                                      <p:cBhvr>
                                        <p:cTn id="37" dur="500" fill="hold"/>
                                        <p:tgtEl>
                                          <p:spTgt spid="8197"/>
                                        </p:tgtEl>
                                        <p:attrNameLst>
                                          <p:attrName>ppt_w</p:attrName>
                                        </p:attrNameLst>
                                      </p:cBhvr>
                                      <p:tavLst>
                                        <p:tav tm="0">
                                          <p:val>
                                            <p:fltVal val="0"/>
                                          </p:val>
                                        </p:tav>
                                        <p:tav tm="100000">
                                          <p:val>
                                            <p:strVal val="#ppt_w"/>
                                          </p:val>
                                        </p:tav>
                                      </p:tavLst>
                                    </p:anim>
                                    <p:anim calcmode="lin" valueType="num">
                                      <p:cBhvr>
                                        <p:cTn id="38" dur="500" fill="hold"/>
                                        <p:tgtEl>
                                          <p:spTgt spid="8197"/>
                                        </p:tgtEl>
                                        <p:attrNameLst>
                                          <p:attrName>ppt_h</p:attrName>
                                        </p:attrNameLst>
                                      </p:cBhvr>
                                      <p:tavLst>
                                        <p:tav tm="0">
                                          <p:val>
                                            <p:fltVal val="0"/>
                                          </p:val>
                                        </p:tav>
                                        <p:tav tm="100000">
                                          <p:val>
                                            <p:strVal val="#ppt_h"/>
                                          </p:val>
                                        </p:tav>
                                      </p:tavLst>
                                    </p:anim>
                                    <p:animEffect transition="in" filter="fade">
                                      <p:cBhvr>
                                        <p:cTn id="39" dur="500"/>
                                        <p:tgtEl>
                                          <p:spTgt spid="8197"/>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8203"/>
                                        </p:tgtEl>
                                        <p:attrNameLst>
                                          <p:attrName>style.visibility</p:attrName>
                                        </p:attrNameLst>
                                      </p:cBhvr>
                                      <p:to>
                                        <p:strVal val="visible"/>
                                      </p:to>
                                    </p:set>
                                    <p:animEffect transition="in" filter="wipe(up)">
                                      <p:cBhvr>
                                        <p:cTn id="44" dur="500"/>
                                        <p:tgtEl>
                                          <p:spTgt spid="8203"/>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8215"/>
                                        </p:tgtEl>
                                        <p:attrNameLst>
                                          <p:attrName>style.visibility</p:attrName>
                                        </p:attrNameLst>
                                      </p:cBhvr>
                                      <p:to>
                                        <p:strVal val="visible"/>
                                      </p:to>
                                    </p:set>
                                    <p:anim calcmode="lin" valueType="num">
                                      <p:cBhvr>
                                        <p:cTn id="49" dur="500" fill="hold"/>
                                        <p:tgtEl>
                                          <p:spTgt spid="8215"/>
                                        </p:tgtEl>
                                        <p:attrNameLst>
                                          <p:attrName>ppt_w</p:attrName>
                                        </p:attrNameLst>
                                      </p:cBhvr>
                                      <p:tavLst>
                                        <p:tav tm="0">
                                          <p:val>
                                            <p:fltVal val="0"/>
                                          </p:val>
                                        </p:tav>
                                        <p:tav tm="100000">
                                          <p:val>
                                            <p:strVal val="#ppt_w"/>
                                          </p:val>
                                        </p:tav>
                                      </p:tavLst>
                                    </p:anim>
                                    <p:anim calcmode="lin" valueType="num">
                                      <p:cBhvr>
                                        <p:cTn id="50" dur="500" fill="hold"/>
                                        <p:tgtEl>
                                          <p:spTgt spid="8215"/>
                                        </p:tgtEl>
                                        <p:attrNameLst>
                                          <p:attrName>ppt_h</p:attrName>
                                        </p:attrNameLst>
                                      </p:cBhvr>
                                      <p:tavLst>
                                        <p:tav tm="0">
                                          <p:val>
                                            <p:fltVal val="0"/>
                                          </p:val>
                                        </p:tav>
                                        <p:tav tm="100000">
                                          <p:val>
                                            <p:strVal val="#ppt_h"/>
                                          </p:val>
                                        </p:tav>
                                      </p:tavLst>
                                    </p:anim>
                                    <p:animEffect transition="in" filter="fade">
                                      <p:cBhvr>
                                        <p:cTn id="51" dur="500"/>
                                        <p:tgtEl>
                                          <p:spTgt spid="8215"/>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8214"/>
                                        </p:tgtEl>
                                        <p:attrNameLst>
                                          <p:attrName>style.visibility</p:attrName>
                                        </p:attrNameLst>
                                      </p:cBhvr>
                                      <p:to>
                                        <p:strVal val="visible"/>
                                      </p:to>
                                    </p:set>
                                    <p:animEffect transition="in" filter="wipe(up)">
                                      <p:cBhvr>
                                        <p:cTn id="56" dur="500"/>
                                        <p:tgtEl>
                                          <p:spTgt spid="8214"/>
                                        </p:tgtEl>
                                      </p:cBhvr>
                                    </p:animEffect>
                                  </p:childTnLst>
                                </p:cTn>
                              </p:par>
                            </p:childTnLst>
                          </p:cTn>
                        </p:par>
                      </p:childTnLst>
                    </p:cTn>
                  </p:par>
                  <p:par>
                    <p:cTn id="57" fill="hold">
                      <p:stCondLst>
                        <p:cond delay="indefinite"/>
                      </p:stCondLst>
                      <p:childTnLst>
                        <p:par>
                          <p:cTn id="58" fill="hold">
                            <p:stCondLst>
                              <p:cond delay="0"/>
                            </p:stCondLst>
                            <p:childTnLst>
                              <p:par>
                                <p:cTn id="59" presetID="53" presetClass="entr" presetSubtype="16" fill="hold" grpId="0" nodeType="clickEffect">
                                  <p:stCondLst>
                                    <p:cond delay="0"/>
                                  </p:stCondLst>
                                  <p:childTnLst>
                                    <p:set>
                                      <p:cBhvr>
                                        <p:cTn id="60" dur="1" fill="hold">
                                          <p:stCondLst>
                                            <p:cond delay="0"/>
                                          </p:stCondLst>
                                        </p:cTn>
                                        <p:tgtEl>
                                          <p:spTgt spid="8216"/>
                                        </p:tgtEl>
                                        <p:attrNameLst>
                                          <p:attrName>style.visibility</p:attrName>
                                        </p:attrNameLst>
                                      </p:cBhvr>
                                      <p:to>
                                        <p:strVal val="visible"/>
                                      </p:to>
                                    </p:set>
                                    <p:anim calcmode="lin" valueType="num">
                                      <p:cBhvr>
                                        <p:cTn id="61" dur="500" fill="hold"/>
                                        <p:tgtEl>
                                          <p:spTgt spid="8216"/>
                                        </p:tgtEl>
                                        <p:attrNameLst>
                                          <p:attrName>ppt_w</p:attrName>
                                        </p:attrNameLst>
                                      </p:cBhvr>
                                      <p:tavLst>
                                        <p:tav tm="0">
                                          <p:val>
                                            <p:fltVal val="0"/>
                                          </p:val>
                                        </p:tav>
                                        <p:tav tm="100000">
                                          <p:val>
                                            <p:strVal val="#ppt_w"/>
                                          </p:val>
                                        </p:tav>
                                      </p:tavLst>
                                    </p:anim>
                                    <p:anim calcmode="lin" valueType="num">
                                      <p:cBhvr>
                                        <p:cTn id="62" dur="500" fill="hold"/>
                                        <p:tgtEl>
                                          <p:spTgt spid="8216"/>
                                        </p:tgtEl>
                                        <p:attrNameLst>
                                          <p:attrName>ppt_h</p:attrName>
                                        </p:attrNameLst>
                                      </p:cBhvr>
                                      <p:tavLst>
                                        <p:tav tm="0">
                                          <p:val>
                                            <p:fltVal val="0"/>
                                          </p:val>
                                        </p:tav>
                                        <p:tav tm="100000">
                                          <p:val>
                                            <p:strVal val="#ppt_h"/>
                                          </p:val>
                                        </p:tav>
                                      </p:tavLst>
                                    </p:anim>
                                    <p:animEffect transition="in" filter="fade">
                                      <p:cBhvr>
                                        <p:cTn id="63" dur="500"/>
                                        <p:tgtEl>
                                          <p:spTgt spid="8216"/>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grpId="0" nodeType="clickEffect">
                                  <p:stCondLst>
                                    <p:cond delay="0"/>
                                  </p:stCondLst>
                                  <p:childTnLst>
                                    <p:set>
                                      <p:cBhvr>
                                        <p:cTn id="67" dur="1" fill="hold">
                                          <p:stCondLst>
                                            <p:cond delay="0"/>
                                          </p:stCondLst>
                                        </p:cTn>
                                        <p:tgtEl>
                                          <p:spTgt spid="8206"/>
                                        </p:tgtEl>
                                        <p:attrNameLst>
                                          <p:attrName>style.visibility</p:attrName>
                                        </p:attrNameLst>
                                      </p:cBhvr>
                                      <p:to>
                                        <p:strVal val="visible"/>
                                      </p:to>
                                    </p:set>
                                    <p:animEffect transition="in" filter="wipe(up)">
                                      <p:cBhvr>
                                        <p:cTn id="68" dur="500"/>
                                        <p:tgtEl>
                                          <p:spTgt spid="8206"/>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1" fill="hold" grpId="0" nodeType="clickEffect">
                                  <p:stCondLst>
                                    <p:cond delay="0"/>
                                  </p:stCondLst>
                                  <p:childTnLst>
                                    <p:set>
                                      <p:cBhvr>
                                        <p:cTn id="72" dur="1" fill="hold">
                                          <p:stCondLst>
                                            <p:cond delay="0"/>
                                          </p:stCondLst>
                                        </p:cTn>
                                        <p:tgtEl>
                                          <p:spTgt spid="8204"/>
                                        </p:tgtEl>
                                        <p:attrNameLst>
                                          <p:attrName>style.visibility</p:attrName>
                                        </p:attrNameLst>
                                      </p:cBhvr>
                                      <p:to>
                                        <p:strVal val="visible"/>
                                      </p:to>
                                    </p:set>
                                    <p:animEffect transition="in" filter="wipe(up)">
                                      <p:cBhvr>
                                        <p:cTn id="73" dur="500"/>
                                        <p:tgtEl>
                                          <p:spTgt spid="8204"/>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1" fill="hold" grpId="0" nodeType="clickEffect">
                                  <p:stCondLst>
                                    <p:cond delay="0"/>
                                  </p:stCondLst>
                                  <p:childTnLst>
                                    <p:set>
                                      <p:cBhvr>
                                        <p:cTn id="77" dur="1" fill="hold">
                                          <p:stCondLst>
                                            <p:cond delay="0"/>
                                          </p:stCondLst>
                                        </p:cTn>
                                        <p:tgtEl>
                                          <p:spTgt spid="8205"/>
                                        </p:tgtEl>
                                        <p:attrNameLst>
                                          <p:attrName>style.visibility</p:attrName>
                                        </p:attrNameLst>
                                      </p:cBhvr>
                                      <p:to>
                                        <p:strVal val="visible"/>
                                      </p:to>
                                    </p:set>
                                    <p:animEffect transition="in" filter="wipe(up)">
                                      <p:cBhvr>
                                        <p:cTn id="78" dur="500"/>
                                        <p:tgtEl>
                                          <p:spTgt spid="8205"/>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1" fill="hold" grpId="0" nodeType="clickEffect">
                                  <p:stCondLst>
                                    <p:cond delay="0"/>
                                  </p:stCondLst>
                                  <p:childTnLst>
                                    <p:set>
                                      <p:cBhvr>
                                        <p:cTn id="82" dur="1" fill="hold">
                                          <p:stCondLst>
                                            <p:cond delay="0"/>
                                          </p:stCondLst>
                                        </p:cTn>
                                        <p:tgtEl>
                                          <p:spTgt spid="8207"/>
                                        </p:tgtEl>
                                        <p:attrNameLst>
                                          <p:attrName>style.visibility</p:attrName>
                                        </p:attrNameLst>
                                      </p:cBhvr>
                                      <p:to>
                                        <p:strVal val="visible"/>
                                      </p:to>
                                    </p:set>
                                    <p:animEffect transition="in" filter="wipe(up)">
                                      <p:cBhvr>
                                        <p:cTn id="83" dur="500"/>
                                        <p:tgtEl>
                                          <p:spTgt spid="8207"/>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1" fill="hold" grpId="0" nodeType="clickEffect">
                                  <p:stCondLst>
                                    <p:cond delay="0"/>
                                  </p:stCondLst>
                                  <p:childTnLst>
                                    <p:set>
                                      <p:cBhvr>
                                        <p:cTn id="87" dur="1" fill="hold">
                                          <p:stCondLst>
                                            <p:cond delay="0"/>
                                          </p:stCondLst>
                                        </p:cTn>
                                        <p:tgtEl>
                                          <p:spTgt spid="8208"/>
                                        </p:tgtEl>
                                        <p:attrNameLst>
                                          <p:attrName>style.visibility</p:attrName>
                                        </p:attrNameLst>
                                      </p:cBhvr>
                                      <p:to>
                                        <p:strVal val="visible"/>
                                      </p:to>
                                    </p:set>
                                    <p:animEffect transition="in" filter="wipe(up)">
                                      <p:cBhvr>
                                        <p:cTn id="88" dur="500"/>
                                        <p:tgtEl>
                                          <p:spTgt spid="8208"/>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1" fill="hold" grpId="0" nodeType="clickEffect">
                                  <p:stCondLst>
                                    <p:cond delay="0"/>
                                  </p:stCondLst>
                                  <p:childTnLst>
                                    <p:set>
                                      <p:cBhvr>
                                        <p:cTn id="92" dur="1" fill="hold">
                                          <p:stCondLst>
                                            <p:cond delay="0"/>
                                          </p:stCondLst>
                                        </p:cTn>
                                        <p:tgtEl>
                                          <p:spTgt spid="8210"/>
                                        </p:tgtEl>
                                        <p:attrNameLst>
                                          <p:attrName>style.visibility</p:attrName>
                                        </p:attrNameLst>
                                      </p:cBhvr>
                                      <p:to>
                                        <p:strVal val="visible"/>
                                      </p:to>
                                    </p:set>
                                    <p:animEffect transition="in" filter="wipe(up)">
                                      <p:cBhvr>
                                        <p:cTn id="93" dur="500"/>
                                        <p:tgtEl>
                                          <p:spTgt spid="8210"/>
                                        </p:tgtEl>
                                      </p:cBhvr>
                                    </p:animEffect>
                                  </p:childTnLst>
                                </p:cTn>
                              </p:par>
                            </p:childTnLst>
                          </p:cTn>
                        </p:par>
                      </p:childTnLst>
                    </p:cTn>
                  </p:par>
                  <p:par>
                    <p:cTn id="94" fill="hold">
                      <p:stCondLst>
                        <p:cond delay="indefinite"/>
                      </p:stCondLst>
                      <p:childTnLst>
                        <p:par>
                          <p:cTn id="95" fill="hold">
                            <p:stCondLst>
                              <p:cond delay="0"/>
                            </p:stCondLst>
                            <p:childTnLst>
                              <p:par>
                                <p:cTn id="96" presetID="53" presetClass="entr" presetSubtype="16" fill="hold" grpId="0" nodeType="clickEffect">
                                  <p:stCondLst>
                                    <p:cond delay="0"/>
                                  </p:stCondLst>
                                  <p:childTnLst>
                                    <p:set>
                                      <p:cBhvr>
                                        <p:cTn id="97" dur="1" fill="hold">
                                          <p:stCondLst>
                                            <p:cond delay="0"/>
                                          </p:stCondLst>
                                        </p:cTn>
                                        <p:tgtEl>
                                          <p:spTgt spid="8218"/>
                                        </p:tgtEl>
                                        <p:attrNameLst>
                                          <p:attrName>style.visibility</p:attrName>
                                        </p:attrNameLst>
                                      </p:cBhvr>
                                      <p:to>
                                        <p:strVal val="visible"/>
                                      </p:to>
                                    </p:set>
                                    <p:anim calcmode="lin" valueType="num">
                                      <p:cBhvr>
                                        <p:cTn id="98" dur="500" fill="hold"/>
                                        <p:tgtEl>
                                          <p:spTgt spid="8218"/>
                                        </p:tgtEl>
                                        <p:attrNameLst>
                                          <p:attrName>ppt_w</p:attrName>
                                        </p:attrNameLst>
                                      </p:cBhvr>
                                      <p:tavLst>
                                        <p:tav tm="0">
                                          <p:val>
                                            <p:fltVal val="0"/>
                                          </p:val>
                                        </p:tav>
                                        <p:tav tm="100000">
                                          <p:val>
                                            <p:strVal val="#ppt_w"/>
                                          </p:val>
                                        </p:tav>
                                      </p:tavLst>
                                    </p:anim>
                                    <p:anim calcmode="lin" valueType="num">
                                      <p:cBhvr>
                                        <p:cTn id="99" dur="500" fill="hold"/>
                                        <p:tgtEl>
                                          <p:spTgt spid="8218"/>
                                        </p:tgtEl>
                                        <p:attrNameLst>
                                          <p:attrName>ppt_h</p:attrName>
                                        </p:attrNameLst>
                                      </p:cBhvr>
                                      <p:tavLst>
                                        <p:tav tm="0">
                                          <p:val>
                                            <p:fltVal val="0"/>
                                          </p:val>
                                        </p:tav>
                                        <p:tav tm="100000">
                                          <p:val>
                                            <p:strVal val="#ppt_h"/>
                                          </p:val>
                                        </p:tav>
                                      </p:tavLst>
                                    </p:anim>
                                    <p:animEffect transition="in" filter="fade">
                                      <p:cBhvr>
                                        <p:cTn id="100" dur="500"/>
                                        <p:tgtEl>
                                          <p:spTgt spid="8218"/>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1" fill="hold" grpId="0" nodeType="clickEffect">
                                  <p:stCondLst>
                                    <p:cond delay="0"/>
                                  </p:stCondLst>
                                  <p:childTnLst>
                                    <p:set>
                                      <p:cBhvr>
                                        <p:cTn id="104" dur="1" fill="hold">
                                          <p:stCondLst>
                                            <p:cond delay="0"/>
                                          </p:stCondLst>
                                        </p:cTn>
                                        <p:tgtEl>
                                          <p:spTgt spid="8209"/>
                                        </p:tgtEl>
                                        <p:attrNameLst>
                                          <p:attrName>style.visibility</p:attrName>
                                        </p:attrNameLst>
                                      </p:cBhvr>
                                      <p:to>
                                        <p:strVal val="visible"/>
                                      </p:to>
                                    </p:set>
                                    <p:animEffect transition="in" filter="wipe(up)">
                                      <p:cBhvr>
                                        <p:cTn id="105" dur="500"/>
                                        <p:tgtEl>
                                          <p:spTgt spid="8209"/>
                                        </p:tgtEl>
                                      </p:cBhvr>
                                    </p:animEffect>
                                  </p:childTnLst>
                                </p:cTn>
                              </p:par>
                            </p:childTnLst>
                          </p:cTn>
                        </p:par>
                      </p:childTnLst>
                    </p:cTn>
                  </p:par>
                  <p:par>
                    <p:cTn id="106" fill="hold">
                      <p:stCondLst>
                        <p:cond delay="indefinite"/>
                      </p:stCondLst>
                      <p:childTnLst>
                        <p:par>
                          <p:cTn id="107" fill="hold">
                            <p:stCondLst>
                              <p:cond delay="0"/>
                            </p:stCondLst>
                            <p:childTnLst>
                              <p:par>
                                <p:cTn id="108" presetID="53" presetClass="entr" presetSubtype="16" fill="hold" grpId="0" nodeType="clickEffect">
                                  <p:stCondLst>
                                    <p:cond delay="0"/>
                                  </p:stCondLst>
                                  <p:childTnLst>
                                    <p:set>
                                      <p:cBhvr>
                                        <p:cTn id="109" dur="1" fill="hold">
                                          <p:stCondLst>
                                            <p:cond delay="0"/>
                                          </p:stCondLst>
                                        </p:cTn>
                                        <p:tgtEl>
                                          <p:spTgt spid="8219"/>
                                        </p:tgtEl>
                                        <p:attrNameLst>
                                          <p:attrName>style.visibility</p:attrName>
                                        </p:attrNameLst>
                                      </p:cBhvr>
                                      <p:to>
                                        <p:strVal val="visible"/>
                                      </p:to>
                                    </p:set>
                                    <p:anim calcmode="lin" valueType="num">
                                      <p:cBhvr>
                                        <p:cTn id="110" dur="500" fill="hold"/>
                                        <p:tgtEl>
                                          <p:spTgt spid="8219"/>
                                        </p:tgtEl>
                                        <p:attrNameLst>
                                          <p:attrName>ppt_w</p:attrName>
                                        </p:attrNameLst>
                                      </p:cBhvr>
                                      <p:tavLst>
                                        <p:tav tm="0">
                                          <p:val>
                                            <p:fltVal val="0"/>
                                          </p:val>
                                        </p:tav>
                                        <p:tav tm="100000">
                                          <p:val>
                                            <p:strVal val="#ppt_w"/>
                                          </p:val>
                                        </p:tav>
                                      </p:tavLst>
                                    </p:anim>
                                    <p:anim calcmode="lin" valueType="num">
                                      <p:cBhvr>
                                        <p:cTn id="111" dur="500" fill="hold"/>
                                        <p:tgtEl>
                                          <p:spTgt spid="8219"/>
                                        </p:tgtEl>
                                        <p:attrNameLst>
                                          <p:attrName>ppt_h</p:attrName>
                                        </p:attrNameLst>
                                      </p:cBhvr>
                                      <p:tavLst>
                                        <p:tav tm="0">
                                          <p:val>
                                            <p:fltVal val="0"/>
                                          </p:val>
                                        </p:tav>
                                        <p:tav tm="100000">
                                          <p:val>
                                            <p:strVal val="#ppt_h"/>
                                          </p:val>
                                        </p:tav>
                                      </p:tavLst>
                                    </p:anim>
                                    <p:animEffect transition="in" filter="fade">
                                      <p:cBhvr>
                                        <p:cTn id="112" dur="500"/>
                                        <p:tgtEl>
                                          <p:spTgt spid="8219"/>
                                        </p:tgtEl>
                                      </p:cBhvr>
                                    </p:animEffect>
                                  </p:childTnLst>
                                </p:cTn>
                              </p:par>
                            </p:childTnLst>
                          </p:cTn>
                        </p:par>
                      </p:childTnLst>
                    </p:cTn>
                  </p:par>
                  <p:par>
                    <p:cTn id="113" fill="hold">
                      <p:stCondLst>
                        <p:cond delay="indefinite"/>
                      </p:stCondLst>
                      <p:childTnLst>
                        <p:par>
                          <p:cTn id="114" fill="hold">
                            <p:stCondLst>
                              <p:cond delay="0"/>
                            </p:stCondLst>
                            <p:childTnLst>
                              <p:par>
                                <p:cTn id="115" presetID="53" presetClass="entr" presetSubtype="16" fill="hold" grpId="0" nodeType="clickEffect">
                                  <p:stCondLst>
                                    <p:cond delay="0"/>
                                  </p:stCondLst>
                                  <p:childTnLst>
                                    <p:set>
                                      <p:cBhvr>
                                        <p:cTn id="116" dur="1" fill="hold">
                                          <p:stCondLst>
                                            <p:cond delay="0"/>
                                          </p:stCondLst>
                                        </p:cTn>
                                        <p:tgtEl>
                                          <p:spTgt spid="29"/>
                                        </p:tgtEl>
                                        <p:attrNameLst>
                                          <p:attrName>style.visibility</p:attrName>
                                        </p:attrNameLst>
                                      </p:cBhvr>
                                      <p:to>
                                        <p:strVal val="visible"/>
                                      </p:to>
                                    </p:set>
                                    <p:anim calcmode="lin" valueType="num">
                                      <p:cBhvr>
                                        <p:cTn id="117" dur="500" fill="hold"/>
                                        <p:tgtEl>
                                          <p:spTgt spid="29"/>
                                        </p:tgtEl>
                                        <p:attrNameLst>
                                          <p:attrName>ppt_w</p:attrName>
                                        </p:attrNameLst>
                                      </p:cBhvr>
                                      <p:tavLst>
                                        <p:tav tm="0">
                                          <p:val>
                                            <p:fltVal val="0"/>
                                          </p:val>
                                        </p:tav>
                                        <p:tav tm="100000">
                                          <p:val>
                                            <p:strVal val="#ppt_w"/>
                                          </p:val>
                                        </p:tav>
                                      </p:tavLst>
                                    </p:anim>
                                    <p:anim calcmode="lin" valueType="num">
                                      <p:cBhvr>
                                        <p:cTn id="118" dur="500" fill="hold"/>
                                        <p:tgtEl>
                                          <p:spTgt spid="29"/>
                                        </p:tgtEl>
                                        <p:attrNameLst>
                                          <p:attrName>ppt_h</p:attrName>
                                        </p:attrNameLst>
                                      </p:cBhvr>
                                      <p:tavLst>
                                        <p:tav tm="0">
                                          <p:val>
                                            <p:fltVal val="0"/>
                                          </p:val>
                                        </p:tav>
                                        <p:tav tm="100000">
                                          <p:val>
                                            <p:strVal val="#ppt_h"/>
                                          </p:val>
                                        </p:tav>
                                      </p:tavLst>
                                    </p:anim>
                                    <p:animEffect transition="in" filter="fade">
                                      <p:cBhvr>
                                        <p:cTn id="119" dur="500"/>
                                        <p:tgtEl>
                                          <p:spTgt spid="29"/>
                                        </p:tgtEl>
                                      </p:cBhvr>
                                    </p:animEffect>
                                  </p:childTnLst>
                                </p:cTn>
                              </p:par>
                            </p:childTnLst>
                          </p:cTn>
                        </p:par>
                      </p:childTnLst>
                    </p:cTn>
                  </p:par>
                  <p:par>
                    <p:cTn id="120" fill="hold">
                      <p:stCondLst>
                        <p:cond delay="indefinite"/>
                      </p:stCondLst>
                      <p:childTnLst>
                        <p:par>
                          <p:cTn id="121" fill="hold">
                            <p:stCondLst>
                              <p:cond delay="0"/>
                            </p:stCondLst>
                            <p:childTnLst>
                              <p:par>
                                <p:cTn id="122" presetID="53" presetClass="entr" presetSubtype="16" fill="hold" grpId="0" nodeType="clickEffect">
                                  <p:stCondLst>
                                    <p:cond delay="0"/>
                                  </p:stCondLst>
                                  <p:childTnLst>
                                    <p:set>
                                      <p:cBhvr>
                                        <p:cTn id="123" dur="1" fill="hold">
                                          <p:stCondLst>
                                            <p:cond delay="0"/>
                                          </p:stCondLst>
                                        </p:cTn>
                                        <p:tgtEl>
                                          <p:spTgt spid="28"/>
                                        </p:tgtEl>
                                        <p:attrNameLst>
                                          <p:attrName>style.visibility</p:attrName>
                                        </p:attrNameLst>
                                      </p:cBhvr>
                                      <p:to>
                                        <p:strVal val="visible"/>
                                      </p:to>
                                    </p:set>
                                    <p:anim calcmode="lin" valueType="num">
                                      <p:cBhvr>
                                        <p:cTn id="124" dur="500" fill="hold"/>
                                        <p:tgtEl>
                                          <p:spTgt spid="28"/>
                                        </p:tgtEl>
                                        <p:attrNameLst>
                                          <p:attrName>ppt_w</p:attrName>
                                        </p:attrNameLst>
                                      </p:cBhvr>
                                      <p:tavLst>
                                        <p:tav tm="0">
                                          <p:val>
                                            <p:fltVal val="0"/>
                                          </p:val>
                                        </p:tav>
                                        <p:tav tm="100000">
                                          <p:val>
                                            <p:strVal val="#ppt_w"/>
                                          </p:val>
                                        </p:tav>
                                      </p:tavLst>
                                    </p:anim>
                                    <p:anim calcmode="lin" valueType="num">
                                      <p:cBhvr>
                                        <p:cTn id="125" dur="500" fill="hold"/>
                                        <p:tgtEl>
                                          <p:spTgt spid="28"/>
                                        </p:tgtEl>
                                        <p:attrNameLst>
                                          <p:attrName>ppt_h</p:attrName>
                                        </p:attrNameLst>
                                      </p:cBhvr>
                                      <p:tavLst>
                                        <p:tav tm="0">
                                          <p:val>
                                            <p:fltVal val="0"/>
                                          </p:val>
                                        </p:tav>
                                        <p:tav tm="100000">
                                          <p:val>
                                            <p:strVal val="#ppt_h"/>
                                          </p:val>
                                        </p:tav>
                                      </p:tavLst>
                                    </p:anim>
                                    <p:animEffect transition="in" filter="fade">
                                      <p:cBhvr>
                                        <p:cTn id="126" dur="500"/>
                                        <p:tgtEl>
                                          <p:spTgt spid="28"/>
                                        </p:tgtEl>
                                      </p:cBhvr>
                                    </p:animEffect>
                                  </p:childTnLst>
                                </p:cTn>
                              </p:par>
                            </p:childTnLst>
                          </p:cTn>
                        </p:par>
                      </p:childTnLst>
                    </p:cTn>
                  </p:par>
                  <p:par>
                    <p:cTn id="127" fill="hold">
                      <p:stCondLst>
                        <p:cond delay="indefinite"/>
                      </p:stCondLst>
                      <p:childTnLst>
                        <p:par>
                          <p:cTn id="128" fill="hold">
                            <p:stCondLst>
                              <p:cond delay="0"/>
                            </p:stCondLst>
                            <p:childTnLst>
                              <p:par>
                                <p:cTn id="129" presetID="53" presetClass="entr" presetSubtype="16" fill="hold" grpId="0" nodeType="clickEffect">
                                  <p:stCondLst>
                                    <p:cond delay="0"/>
                                  </p:stCondLst>
                                  <p:childTnLst>
                                    <p:set>
                                      <p:cBhvr>
                                        <p:cTn id="130" dur="1" fill="hold">
                                          <p:stCondLst>
                                            <p:cond delay="0"/>
                                          </p:stCondLst>
                                        </p:cTn>
                                        <p:tgtEl>
                                          <p:spTgt spid="8212"/>
                                        </p:tgtEl>
                                        <p:attrNameLst>
                                          <p:attrName>style.visibility</p:attrName>
                                        </p:attrNameLst>
                                      </p:cBhvr>
                                      <p:to>
                                        <p:strVal val="visible"/>
                                      </p:to>
                                    </p:set>
                                    <p:anim calcmode="lin" valueType="num">
                                      <p:cBhvr>
                                        <p:cTn id="131" dur="500" fill="hold"/>
                                        <p:tgtEl>
                                          <p:spTgt spid="8212"/>
                                        </p:tgtEl>
                                        <p:attrNameLst>
                                          <p:attrName>ppt_w</p:attrName>
                                        </p:attrNameLst>
                                      </p:cBhvr>
                                      <p:tavLst>
                                        <p:tav tm="0">
                                          <p:val>
                                            <p:fltVal val="0"/>
                                          </p:val>
                                        </p:tav>
                                        <p:tav tm="100000">
                                          <p:val>
                                            <p:strVal val="#ppt_w"/>
                                          </p:val>
                                        </p:tav>
                                      </p:tavLst>
                                    </p:anim>
                                    <p:anim calcmode="lin" valueType="num">
                                      <p:cBhvr>
                                        <p:cTn id="132" dur="500" fill="hold"/>
                                        <p:tgtEl>
                                          <p:spTgt spid="8212"/>
                                        </p:tgtEl>
                                        <p:attrNameLst>
                                          <p:attrName>ppt_h</p:attrName>
                                        </p:attrNameLst>
                                      </p:cBhvr>
                                      <p:tavLst>
                                        <p:tav tm="0">
                                          <p:val>
                                            <p:fltVal val="0"/>
                                          </p:val>
                                        </p:tav>
                                        <p:tav tm="100000">
                                          <p:val>
                                            <p:strVal val="#ppt_h"/>
                                          </p:val>
                                        </p:tav>
                                      </p:tavLst>
                                    </p:anim>
                                    <p:animEffect transition="in" filter="fade">
                                      <p:cBhvr>
                                        <p:cTn id="133" dur="500"/>
                                        <p:tgtEl>
                                          <p:spTgt spid="8212"/>
                                        </p:tgtEl>
                                      </p:cBhvr>
                                    </p:animEffect>
                                  </p:childTnLst>
                                </p:cTn>
                              </p:par>
                            </p:childTnLst>
                          </p:cTn>
                        </p:par>
                      </p:childTnLst>
                    </p:cTn>
                  </p:par>
                  <p:par>
                    <p:cTn id="134" fill="hold">
                      <p:stCondLst>
                        <p:cond delay="indefinite"/>
                      </p:stCondLst>
                      <p:childTnLst>
                        <p:par>
                          <p:cTn id="135" fill="hold">
                            <p:stCondLst>
                              <p:cond delay="0"/>
                            </p:stCondLst>
                            <p:childTnLst>
                              <p:par>
                                <p:cTn id="136" presetID="22" presetClass="entr" presetSubtype="8" fill="hold" grpId="0" nodeType="clickEffect">
                                  <p:stCondLst>
                                    <p:cond delay="0"/>
                                  </p:stCondLst>
                                  <p:childTnLst>
                                    <p:set>
                                      <p:cBhvr>
                                        <p:cTn id="137" dur="1" fill="hold">
                                          <p:stCondLst>
                                            <p:cond delay="0"/>
                                          </p:stCondLst>
                                        </p:cTn>
                                        <p:tgtEl>
                                          <p:spTgt spid="8195"/>
                                        </p:tgtEl>
                                        <p:attrNameLst>
                                          <p:attrName>style.visibility</p:attrName>
                                        </p:attrNameLst>
                                      </p:cBhvr>
                                      <p:to>
                                        <p:strVal val="visible"/>
                                      </p:to>
                                    </p:set>
                                    <p:animEffect transition="in" filter="wipe(left)">
                                      <p:cBhvr>
                                        <p:cTn id="138" dur="500"/>
                                        <p:tgtEl>
                                          <p:spTgt spid="8195"/>
                                        </p:tgtEl>
                                      </p:cBhvr>
                                    </p:animEffect>
                                  </p:childTnLst>
                                </p:cTn>
                              </p:par>
                            </p:childTnLst>
                          </p:cTn>
                        </p:par>
                      </p:childTnLst>
                    </p:cTn>
                  </p:par>
                  <p:par>
                    <p:cTn id="139" fill="hold">
                      <p:stCondLst>
                        <p:cond delay="indefinite"/>
                      </p:stCondLst>
                      <p:childTnLst>
                        <p:par>
                          <p:cTn id="140" fill="hold">
                            <p:stCondLst>
                              <p:cond delay="0"/>
                            </p:stCondLst>
                            <p:childTnLst>
                              <p:par>
                                <p:cTn id="141" presetID="22" presetClass="entr" presetSubtype="8" fill="hold" grpId="0" nodeType="clickEffect">
                                  <p:stCondLst>
                                    <p:cond delay="0"/>
                                  </p:stCondLst>
                                  <p:childTnLst>
                                    <p:set>
                                      <p:cBhvr>
                                        <p:cTn id="142" dur="1" fill="hold">
                                          <p:stCondLst>
                                            <p:cond delay="0"/>
                                          </p:stCondLst>
                                        </p:cTn>
                                        <p:tgtEl>
                                          <p:spTgt spid="8196"/>
                                        </p:tgtEl>
                                        <p:attrNameLst>
                                          <p:attrName>style.visibility</p:attrName>
                                        </p:attrNameLst>
                                      </p:cBhvr>
                                      <p:to>
                                        <p:strVal val="visible"/>
                                      </p:to>
                                    </p:set>
                                    <p:animEffect transition="in" filter="wipe(left)">
                                      <p:cBhvr>
                                        <p:cTn id="143" dur="500"/>
                                        <p:tgtEl>
                                          <p:spTgt spid="8196"/>
                                        </p:tgtEl>
                                      </p:cBhvr>
                                    </p:animEffect>
                                  </p:childTnLst>
                                </p:cTn>
                              </p:par>
                            </p:childTnLst>
                          </p:cTn>
                        </p:par>
                      </p:childTnLst>
                    </p:cTn>
                  </p:par>
                  <p:par>
                    <p:cTn id="144" fill="hold">
                      <p:stCondLst>
                        <p:cond delay="indefinite"/>
                      </p:stCondLst>
                      <p:childTnLst>
                        <p:par>
                          <p:cTn id="145" fill="hold">
                            <p:stCondLst>
                              <p:cond delay="0"/>
                            </p:stCondLst>
                            <p:childTnLst>
                              <p:par>
                                <p:cTn id="146" presetID="22" presetClass="entr" presetSubtype="8" fill="hold" grpId="0" nodeType="clickEffect">
                                  <p:stCondLst>
                                    <p:cond delay="0"/>
                                  </p:stCondLst>
                                  <p:childTnLst>
                                    <p:set>
                                      <p:cBhvr>
                                        <p:cTn id="147" dur="1" fill="hold">
                                          <p:stCondLst>
                                            <p:cond delay="0"/>
                                          </p:stCondLst>
                                        </p:cTn>
                                        <p:tgtEl>
                                          <p:spTgt spid="8220"/>
                                        </p:tgtEl>
                                        <p:attrNameLst>
                                          <p:attrName>style.visibility</p:attrName>
                                        </p:attrNameLst>
                                      </p:cBhvr>
                                      <p:to>
                                        <p:strVal val="visible"/>
                                      </p:to>
                                    </p:set>
                                    <p:animEffect transition="in" filter="wipe(left)">
                                      <p:cBhvr>
                                        <p:cTn id="148" dur="500"/>
                                        <p:tgtEl>
                                          <p:spTgt spid="8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animBg="1"/>
      <p:bldP spid="3" grpId="0" animBg="1"/>
      <p:bldP spid="8196" grpId="0" animBg="1"/>
      <p:bldP spid="8197" grpId="0" animBg="1"/>
      <p:bldP spid="8199" grpId="0" animBg="1"/>
      <p:bldP spid="8201" grpId="0" animBg="1"/>
      <p:bldP spid="8202" grpId="0" animBg="1"/>
      <p:bldP spid="8203" grpId="0" animBg="1"/>
      <p:bldP spid="8204" grpId="0" animBg="1"/>
      <p:bldP spid="8205" grpId="0" animBg="1"/>
      <p:bldP spid="8206" grpId="0" animBg="1"/>
      <p:bldP spid="8207" grpId="0" animBg="1"/>
      <p:bldP spid="8208" grpId="0" animBg="1"/>
      <p:bldP spid="8209" grpId="0" animBg="1"/>
      <p:bldP spid="8210" grpId="0" animBg="1"/>
      <p:bldP spid="8212" grpId="0" animBg="1"/>
      <p:bldP spid="8213" grpId="0" animBg="1"/>
      <p:bldP spid="8214" grpId="0" animBg="1"/>
      <p:bldP spid="8215" grpId="0" animBg="1"/>
      <p:bldP spid="8216" grpId="0" animBg="1"/>
      <p:bldP spid="8218" grpId="0" animBg="1"/>
      <p:bldP spid="8219" grpId="0" animBg="1"/>
      <p:bldP spid="8220" grpId="0" animBg="1"/>
      <p:bldP spid="28" grpId="0" animBg="1"/>
      <p:bldP spid="2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vert="horz" wrap="square" lIns="91440" tIns="45720" rIns="91440" bIns="45720" anchor="b" anchorCtr="0"/>
          <a:lstStyle/>
          <a:p>
            <a:r>
              <a:rPr lang="zh-CN" altLang="en-US" dirty="0"/>
              <a:t>对大模型的使用要求</a:t>
            </a:r>
            <a:endParaRPr lang="zh-CN" altLang="en-US" dirty="0"/>
          </a:p>
        </p:txBody>
      </p:sp>
      <p:sp>
        <p:nvSpPr>
          <p:cNvPr id="2" name="内容占位符 1"/>
          <p:cNvSpPr>
            <a:spLocks noGrp="1"/>
          </p:cNvSpPr>
          <p:nvPr>
            <p:ph idx="1"/>
            <p:custDataLst>
              <p:tags r:id="rId1"/>
            </p:custDataLst>
          </p:nvPr>
        </p:nvSpPr>
        <p:spPr>
          <a:xfrm>
            <a:off x="896620" y="1978025"/>
            <a:ext cx="8247380" cy="2387079"/>
          </a:xfrm>
        </p:spPr>
        <p:txBody>
          <a:bodyPr/>
          <a:lstStyle/>
          <a:p>
            <a:r>
              <a:rPr lang="zh-CN" altLang="en-US" sz="2400" dirty="0">
                <a:solidFill>
                  <a:srgbClr val="FF0000"/>
                </a:solidFill>
              </a:rPr>
              <a:t>辅助</a:t>
            </a:r>
            <a:r>
              <a:rPr lang="zh-CN" altLang="en-US" sz="2400" dirty="0"/>
              <a:t>学习和理解理论知识，</a:t>
            </a:r>
            <a:r>
              <a:rPr lang="zh-CN" altLang="en-US" sz="2400" dirty="0">
                <a:solidFill>
                  <a:srgbClr val="FF0000"/>
                </a:solidFill>
              </a:rPr>
              <a:t>辅助</a:t>
            </a:r>
            <a:r>
              <a:rPr lang="zh-CN" altLang="en-US" sz="2400" dirty="0"/>
              <a:t>解决课程作业的难疑点，增强对理论知识的掌握</a:t>
            </a:r>
            <a:endParaRPr lang="zh-CN" altLang="en-US" sz="2400" dirty="0"/>
          </a:p>
          <a:p>
            <a:r>
              <a:rPr lang="zh-CN" altLang="en-US" sz="2400" dirty="0">
                <a:solidFill>
                  <a:srgbClr val="FF0000"/>
                </a:solidFill>
              </a:rPr>
              <a:t>辅助</a:t>
            </a:r>
            <a:r>
              <a:rPr lang="zh-CN" altLang="en-US" sz="2400" dirty="0"/>
              <a:t>编程和编译器开发，设计更好的编译器架构，学习编译优化方法</a:t>
            </a:r>
            <a:endParaRPr lang="zh-CN" altLang="en-US" sz="2400" dirty="0"/>
          </a:p>
          <a:p>
            <a:r>
              <a:rPr lang="zh-CN" altLang="en-US" sz="2400" dirty="0"/>
              <a:t>严禁使用</a:t>
            </a:r>
            <a:r>
              <a:rPr lang="en-US" altLang="zh-CN" sz="2400" dirty="0"/>
              <a:t>LLM</a:t>
            </a:r>
            <a:r>
              <a:rPr lang="zh-CN" altLang="en-US" sz="2400" dirty="0"/>
              <a:t>生成各种文档或文档的部分章节</a:t>
            </a:r>
            <a:r>
              <a:rPr lang="en-US" altLang="zh-CN" sz="2400" dirty="0"/>
              <a:t> </a:t>
            </a:r>
            <a:endParaRPr lang="en-US" altLang="zh-CN" sz="2400" dirty="0"/>
          </a:p>
          <a:p>
            <a:endParaRPr lang="en-US" altLang="zh-CN" sz="2400" dirty="0"/>
          </a:p>
        </p:txBody>
      </p:sp>
      <p:pic>
        <p:nvPicPr>
          <p:cNvPr id="9" name="图片 8" descr="绿色对勾"/>
          <p:cNvPicPr>
            <a:picLocks noChangeAspect="1"/>
          </p:cNvPicPr>
          <p:nvPr>
            <p:custDataLst>
              <p:tags r:id="rId2"/>
            </p:custDataLst>
          </p:nvPr>
        </p:nvPicPr>
        <p:blipFill>
          <a:blip r:embed="rId3">
            <a:extLst>
              <a:ext uri="{96DAC541-7B7A-43D3-8B79-37D633B846F1}">
                <asvg:svgBlip xmlns:asvg="http://schemas.microsoft.com/office/drawing/2016/SVG/main" r:embed="rId4"/>
              </a:ext>
            </a:extLst>
          </a:blip>
          <a:stretch>
            <a:fillRect/>
          </a:stretch>
        </p:blipFill>
        <p:spPr>
          <a:xfrm>
            <a:off x="5545793" y="2372345"/>
            <a:ext cx="540000" cy="540000"/>
          </a:xfrm>
          <a:prstGeom prst="rect">
            <a:avLst/>
          </a:prstGeom>
        </p:spPr>
      </p:pic>
      <p:pic>
        <p:nvPicPr>
          <p:cNvPr id="10" name="图片 9" descr="绿色对勾"/>
          <p:cNvPicPr>
            <a:picLocks noChangeAspect="1"/>
          </p:cNvPicPr>
          <p:nvPr>
            <p:custDataLst>
              <p:tags r:id="rId5"/>
            </p:custDataLst>
          </p:nvPr>
        </p:nvPicPr>
        <p:blipFill>
          <a:blip r:embed="rId3">
            <a:extLst>
              <a:ext uri="{96DAC541-7B7A-43D3-8B79-37D633B846F1}">
                <asvg:svgBlip xmlns:asvg="http://schemas.microsoft.com/office/drawing/2016/SVG/main" r:embed="rId4"/>
              </a:ext>
            </a:extLst>
          </a:blip>
          <a:stretch>
            <a:fillRect/>
          </a:stretch>
        </p:blipFill>
        <p:spPr>
          <a:xfrm>
            <a:off x="5545793" y="3118928"/>
            <a:ext cx="540000" cy="540000"/>
          </a:xfrm>
          <a:prstGeom prst="rect">
            <a:avLst/>
          </a:prstGeom>
        </p:spPr>
      </p:pic>
      <p:pic>
        <p:nvPicPr>
          <p:cNvPr id="11" name="图片 10" descr="错误"/>
          <p:cNvPicPr>
            <a:picLocks noChangeAspect="1"/>
          </p:cNvPicPr>
          <p:nvPr>
            <p:custDataLst>
              <p:tags r:id="rId6"/>
            </p:custDataLst>
          </p:nvPr>
        </p:nvPicPr>
        <p:blipFill>
          <a:blip r:embed="rId7">
            <a:extLst>
              <a:ext uri="{96DAC541-7B7A-43D3-8B79-37D633B846F1}">
                <asvg:svgBlip xmlns:asvg="http://schemas.microsoft.com/office/drawing/2016/SVG/main" r:embed="rId8"/>
              </a:ext>
            </a:extLst>
          </a:blip>
          <a:stretch>
            <a:fillRect/>
          </a:stretch>
        </p:blipFill>
        <p:spPr>
          <a:xfrm>
            <a:off x="7524328" y="3582470"/>
            <a:ext cx="540000" cy="540000"/>
          </a:xfrm>
          <a:prstGeom prst="rect">
            <a:avLst/>
          </a:prstGeom>
        </p:spPr>
      </p:pic>
      <p:sp>
        <p:nvSpPr>
          <p:cNvPr id="13" name="文本框 12"/>
          <p:cNvSpPr txBox="1"/>
          <p:nvPr>
            <p:custDataLst>
              <p:tags r:id="rId9"/>
            </p:custDataLst>
          </p:nvPr>
        </p:nvSpPr>
        <p:spPr>
          <a:xfrm>
            <a:off x="874189" y="4563287"/>
            <a:ext cx="8069785" cy="669290"/>
          </a:xfrm>
          <a:prstGeom prst="rect">
            <a:avLst/>
          </a:prstGeom>
          <a:noFill/>
        </p:spPr>
        <p:txBody>
          <a:bodyPr wrap="square" rtlCol="0">
            <a:noAutofit/>
          </a:bodyPr>
          <a:lstStyle/>
          <a:p>
            <a:r>
              <a:rPr lang="zh-CN" altLang="en-US" sz="2200" b="1" dirty="0">
                <a:solidFill>
                  <a:srgbClr val="FF0000"/>
                </a:solidFill>
              </a:rPr>
              <a:t>采用</a:t>
            </a:r>
            <a:r>
              <a:rPr lang="en-US" altLang="zh-CN" sz="2200" b="1" dirty="0">
                <a:solidFill>
                  <a:srgbClr val="FF0000"/>
                </a:solidFill>
              </a:rPr>
              <a:t>“</a:t>
            </a:r>
            <a:r>
              <a:rPr lang="zh-CN" altLang="en-US" sz="2200" b="1" dirty="0">
                <a:solidFill>
                  <a:srgbClr val="FF0000"/>
                </a:solidFill>
              </a:rPr>
              <a:t>软件</a:t>
            </a:r>
            <a:r>
              <a:rPr lang="en-US" altLang="zh-CN" sz="2200" b="1" dirty="0">
                <a:solidFill>
                  <a:srgbClr val="FF0000"/>
                </a:solidFill>
              </a:rPr>
              <a:t>+</a:t>
            </a:r>
            <a:r>
              <a:rPr lang="zh-CN" altLang="en-US" sz="2200" b="1" dirty="0">
                <a:solidFill>
                  <a:srgbClr val="FF0000"/>
                </a:solidFill>
              </a:rPr>
              <a:t>人工</a:t>
            </a:r>
            <a:r>
              <a:rPr lang="en-US" altLang="zh-CN" sz="2200" b="1" dirty="0">
                <a:solidFill>
                  <a:srgbClr val="FF0000"/>
                </a:solidFill>
              </a:rPr>
              <a:t>”</a:t>
            </a:r>
            <a:r>
              <a:rPr lang="zh-CN" altLang="en-US" sz="2200" b="1" dirty="0">
                <a:solidFill>
                  <a:srgbClr val="FF0000"/>
                </a:solidFill>
              </a:rPr>
              <a:t>检查判断机制，违反者可能被取消实验成绩！</a:t>
            </a:r>
            <a:endParaRPr lang="zh-CN" altLang="en-US" sz="2200" b="1" dirty="0">
              <a:solidFill>
                <a:srgbClr val="FF0000"/>
              </a:solidFill>
            </a:endParaRPr>
          </a:p>
        </p:txBody>
      </p:sp>
      <p:sp>
        <p:nvSpPr>
          <p:cNvPr id="8" name="文本框 7"/>
          <p:cNvSpPr txBox="1"/>
          <p:nvPr>
            <p:custDataLst>
              <p:tags r:id="rId10"/>
            </p:custDataLst>
          </p:nvPr>
        </p:nvSpPr>
        <p:spPr>
          <a:xfrm>
            <a:off x="852849" y="5232577"/>
            <a:ext cx="7920880" cy="669290"/>
          </a:xfrm>
          <a:prstGeom prst="rect">
            <a:avLst/>
          </a:prstGeom>
          <a:noFill/>
        </p:spPr>
        <p:txBody>
          <a:bodyPr wrap="square" rtlCol="0">
            <a:noAutofit/>
          </a:bodyPr>
          <a:lstStyle/>
          <a:p>
            <a:r>
              <a:rPr lang="zh-CN" altLang="en-US" sz="2200" b="1" dirty="0">
                <a:solidFill>
                  <a:srgbClr val="FF0000"/>
                </a:solidFill>
              </a:rPr>
              <a:t>上机考试不允许使用大模型！</a:t>
            </a:r>
            <a:endParaRPr lang="zh-CN" altLang="en-US" sz="2200" b="1" dirty="0">
              <a:solidFill>
                <a:srgbClr val="FF0000"/>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vert="horz" wrap="square" lIns="91440" tIns="45720" rIns="91440" bIns="45720" anchor="b" anchorCtr="0"/>
          <a:lstStyle/>
          <a:p>
            <a:r>
              <a:rPr lang="zh-CN" altLang="en-US" dirty="0"/>
              <a:t>查重及作弊有关</a:t>
            </a:r>
            <a:endParaRPr lang="zh-CN" altLang="en-US" dirty="0"/>
          </a:p>
        </p:txBody>
      </p:sp>
      <p:sp>
        <p:nvSpPr>
          <p:cNvPr id="2" name="内容占位符 1"/>
          <p:cNvSpPr>
            <a:spLocks noGrp="1"/>
          </p:cNvSpPr>
          <p:nvPr>
            <p:ph idx="1"/>
            <p:custDataLst>
              <p:tags r:id="rId1"/>
            </p:custDataLst>
          </p:nvPr>
        </p:nvSpPr>
        <p:spPr>
          <a:xfrm>
            <a:off x="823913" y="2017713"/>
            <a:ext cx="7772400" cy="4625974"/>
          </a:xfrm>
        </p:spPr>
        <p:txBody>
          <a:bodyPr>
            <a:noAutofit/>
          </a:bodyPr>
          <a:lstStyle/>
          <a:p>
            <a:r>
              <a:rPr lang="zh-CN" altLang="en-US" sz="2300" dirty="0"/>
              <a:t>出现项目代码整体相似度过高，或其他高度相似的情况的，视为代码相似。</a:t>
            </a:r>
            <a:endParaRPr lang="en-US" altLang="zh-CN" sz="2300" dirty="0"/>
          </a:p>
          <a:p>
            <a:pPr lvl="1"/>
            <a:r>
              <a:rPr lang="zh-CN" altLang="en-US" sz="2300" dirty="0"/>
              <a:t>抄袭者与被抄袭者同等处理</a:t>
            </a:r>
            <a:endParaRPr lang="zh-CN" altLang="en-US" sz="2300" dirty="0"/>
          </a:p>
          <a:p>
            <a:pPr lvl="1"/>
            <a:r>
              <a:rPr lang="zh-CN" altLang="en-US" sz="2300" dirty="0"/>
              <a:t>被查出代码相似的学生有权提出申诉</a:t>
            </a:r>
            <a:endParaRPr lang="en-US" altLang="zh-CN" sz="2300" dirty="0"/>
          </a:p>
          <a:p>
            <a:r>
              <a:rPr lang="zh-CN" altLang="en-US" sz="2300" dirty="0"/>
              <a:t>以任何非正当方式获取测试用例、直接输出结果的，均视为作弊行为。</a:t>
            </a:r>
            <a:endParaRPr lang="zh-CN" altLang="en-US" sz="2300" dirty="0"/>
          </a:p>
          <a:p>
            <a:r>
              <a:rPr lang="zh-CN" altLang="en-US" sz="2300" dirty="0"/>
              <a:t>编译技术课程组保留关于作弊行为的解释、调查和处置的权力。</a:t>
            </a:r>
            <a:endParaRPr lang="en-US" altLang="zh-CN" sz="2300" dirty="0"/>
          </a:p>
          <a:p>
            <a:r>
              <a:rPr lang="zh-CN" altLang="en-US" sz="2300" dirty="0"/>
              <a:t>提醒注意：</a:t>
            </a:r>
            <a:endParaRPr lang="en-US" altLang="zh-CN" sz="2300" dirty="0"/>
          </a:p>
          <a:p>
            <a:pPr lvl="1"/>
            <a:r>
              <a:rPr lang="zh-CN" altLang="en-US" sz="1900" dirty="0"/>
              <a:t>不得直接照搬公开代码库</a:t>
            </a:r>
            <a:endParaRPr lang="zh-CN" altLang="en-US" sz="1900" dirty="0"/>
          </a:p>
          <a:p>
            <a:pPr lvl="1"/>
            <a:r>
              <a:rPr lang="zh-CN" altLang="en-US" sz="1900" dirty="0"/>
              <a:t>妥善保管代码，避免泄露</a:t>
            </a:r>
            <a:endParaRPr lang="zh-CN" altLang="en-US" sz="1900" dirty="0"/>
          </a:p>
          <a:p>
            <a:pPr lvl="1"/>
            <a:r>
              <a:rPr lang="zh-CN" altLang="en-US" sz="1900" dirty="0"/>
              <a:t>建议使用 </a:t>
            </a:r>
            <a:r>
              <a:rPr lang="en-US" altLang="zh-CN" sz="1900" dirty="0"/>
              <a:t>Git </a:t>
            </a:r>
            <a:r>
              <a:rPr lang="zh-CN" altLang="en-US" sz="1900" dirty="0"/>
              <a:t>等工具记录开发过程</a:t>
            </a:r>
            <a:endParaRPr lang="en-US" altLang="zh-CN" sz="1900" dirty="0"/>
          </a:p>
          <a:p>
            <a:pPr marL="0" indent="0">
              <a:buNone/>
            </a:pPr>
            <a:endParaRPr lang="zh-CN" altLang="en-US" sz="23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p:cNvSpPr>
          <p:nvPr>
            <p:ph type="title"/>
          </p:nvPr>
        </p:nvSpPr>
        <p:spPr/>
        <p:txBody>
          <a:bodyPr vert="horz" wrap="square" lIns="91440" tIns="45720" rIns="91440" bIns="45720" anchor="b" anchorCtr="0"/>
          <a:lstStyle/>
          <a:p>
            <a:pPr eaLnBrk="1" hangingPunct="1"/>
            <a:r>
              <a:rPr lang="zh-CN" altLang="en-US" dirty="0"/>
              <a:t>交流与沟通</a:t>
            </a:r>
            <a:endParaRPr lang="zh-CN" altLang="en-US" dirty="0"/>
          </a:p>
        </p:txBody>
      </p:sp>
      <p:sp>
        <p:nvSpPr>
          <p:cNvPr id="48131" name="Rectangle 3"/>
          <p:cNvSpPr>
            <a:spLocks noGrp="1"/>
          </p:cNvSpPr>
          <p:nvPr>
            <p:ph idx="1"/>
          </p:nvPr>
        </p:nvSpPr>
        <p:spPr>
          <a:xfrm>
            <a:off x="1182688" y="2017713"/>
            <a:ext cx="7772400" cy="4364037"/>
          </a:xfrm>
        </p:spPr>
        <p:txBody>
          <a:bodyPr vert="horz" wrap="square" lIns="91440" tIns="45720" rIns="91440" bIns="45720" anchor="t" anchorCtr="0"/>
          <a:lstStyle/>
          <a:p>
            <a:pPr eaLnBrk="1" hangingPunct="1">
              <a:lnSpc>
                <a:spcPct val="90000"/>
              </a:lnSpc>
            </a:pPr>
            <a:r>
              <a:rPr lang="zh-CN" altLang="en-US" sz="2400" dirty="0"/>
              <a:t>现场答疑</a:t>
            </a:r>
            <a:endParaRPr lang="en-US" altLang="zh-CN" sz="2400" dirty="0"/>
          </a:p>
          <a:p>
            <a:pPr lvl="1" eaLnBrk="1" hangingPunct="1">
              <a:lnSpc>
                <a:spcPct val="90000"/>
              </a:lnSpc>
            </a:pPr>
            <a:r>
              <a:rPr lang="zh-CN" altLang="en-US" sz="2000" dirty="0"/>
              <a:t>每次上机时间</a:t>
            </a:r>
            <a:endParaRPr lang="en-US" altLang="zh-CN" sz="2000" dirty="0"/>
          </a:p>
          <a:p>
            <a:pPr eaLnBrk="1" hangingPunct="1">
              <a:lnSpc>
                <a:spcPct val="90000"/>
              </a:lnSpc>
            </a:pPr>
            <a:r>
              <a:rPr lang="zh-CN" altLang="en-US" sz="2400" dirty="0"/>
              <a:t>交流</a:t>
            </a:r>
            <a:endParaRPr lang="en-US" altLang="zh-CN" sz="2400" dirty="0"/>
          </a:p>
          <a:p>
            <a:pPr lvl="1" eaLnBrk="1" hangingPunct="1">
              <a:lnSpc>
                <a:spcPct val="90000"/>
              </a:lnSpc>
            </a:pPr>
            <a:r>
              <a:rPr lang="zh-CN" altLang="en-US" sz="2000" dirty="0"/>
              <a:t>组织专题分享、讨论</a:t>
            </a:r>
            <a:endParaRPr lang="en-US" altLang="zh-CN" sz="2000" dirty="0"/>
          </a:p>
          <a:p>
            <a:pPr lvl="1" eaLnBrk="1" hangingPunct="1">
              <a:lnSpc>
                <a:spcPct val="90000"/>
              </a:lnSpc>
            </a:pPr>
            <a:r>
              <a:rPr lang="zh-CN" altLang="en-US" sz="2000" dirty="0"/>
              <a:t>在论坛上发起话题在线讨论</a:t>
            </a:r>
            <a:endParaRPr lang="en-US" altLang="zh-CN" sz="2000" dirty="0"/>
          </a:p>
          <a:p>
            <a:pPr lvl="1" eaLnBrk="1" hangingPunct="1">
              <a:lnSpc>
                <a:spcPct val="90000"/>
              </a:lnSpc>
            </a:pPr>
            <a:r>
              <a:rPr lang="zh-CN" altLang="en-US" sz="2000" dirty="0"/>
              <a:t>汇总常见问题发布在论坛</a:t>
            </a:r>
            <a:endParaRPr lang="en-US" altLang="zh-CN" sz="2000" dirty="0"/>
          </a:p>
          <a:p>
            <a:pPr eaLnBrk="1" hangingPunct="1">
              <a:lnSpc>
                <a:spcPct val="90000"/>
              </a:lnSpc>
            </a:pPr>
            <a:r>
              <a:rPr lang="zh-CN" altLang="en-US" sz="2400" dirty="0"/>
              <a:t>联系方式</a:t>
            </a:r>
            <a:endParaRPr lang="zh-CN" altLang="en-US" sz="2400" dirty="0"/>
          </a:p>
          <a:p>
            <a:pPr eaLnBrk="1" hangingPunct="1">
              <a:lnSpc>
                <a:spcPct val="90000"/>
              </a:lnSpc>
              <a:buNone/>
            </a:pPr>
            <a:r>
              <a:rPr lang="zh-CN" altLang="en-US" sz="2800" dirty="0"/>
              <a:t>	</a:t>
            </a:r>
            <a:r>
              <a:rPr lang="en-US" altLang="zh-CN" sz="2800" dirty="0"/>
              <a:t> </a:t>
            </a:r>
            <a:r>
              <a:rPr lang="zh-CN" altLang="en-US" sz="2000" dirty="0"/>
              <a:t>杨海燕：</a:t>
            </a:r>
            <a:r>
              <a:rPr lang="en-US" altLang="zh-CN" sz="2000" dirty="0">
                <a:hlinkClick r:id="rId1"/>
              </a:rPr>
              <a:t>compiler_buaa@126.com</a:t>
            </a:r>
            <a:endParaRPr lang="en-US" altLang="zh-CN" sz="2000" dirty="0"/>
          </a:p>
          <a:p>
            <a:pPr eaLnBrk="1" hangingPunct="1">
              <a:lnSpc>
                <a:spcPct val="90000"/>
              </a:lnSpc>
              <a:buNone/>
            </a:pPr>
            <a:r>
              <a:rPr lang="en-US" altLang="zh-CN" sz="2000" dirty="0"/>
              <a:t>                  82317624 G908</a:t>
            </a:r>
            <a:endParaRPr lang="en-US" altLang="zh-CN" sz="2000" dirty="0"/>
          </a:p>
          <a:p>
            <a:pPr eaLnBrk="1" hangingPunct="1">
              <a:lnSpc>
                <a:spcPct val="90000"/>
              </a:lnSpc>
              <a:buNone/>
            </a:pPr>
            <a:r>
              <a:rPr lang="en-US" altLang="zh-CN" sz="2000" dirty="0"/>
              <a:t>      </a:t>
            </a:r>
            <a:r>
              <a:rPr lang="zh-CN" altLang="en-US" sz="2000" dirty="0"/>
              <a:t>史晓华：</a:t>
            </a:r>
            <a:r>
              <a:rPr lang="en-US" altLang="zh-CN" sz="2000" dirty="0"/>
              <a:t>xhshi@buaa.edu.cn </a:t>
            </a:r>
            <a:endParaRPr lang="en-US" altLang="zh-CN" sz="2000" dirty="0"/>
          </a:p>
          <a:p>
            <a:pPr eaLnBrk="1" hangingPunct="1">
              <a:lnSpc>
                <a:spcPct val="90000"/>
              </a:lnSpc>
              <a:buNone/>
            </a:pPr>
            <a:r>
              <a:rPr lang="en-US" altLang="zh-CN" sz="2800" dirty="0"/>
              <a:t>	</a:t>
            </a:r>
            <a:endParaRPr lang="en-US" altLang="zh-CN" sz="2800" dirty="0"/>
          </a:p>
          <a:p>
            <a:pPr eaLnBrk="1" hangingPunct="1">
              <a:lnSpc>
                <a:spcPct val="90000"/>
              </a:lnSpc>
              <a:buNone/>
            </a:pPr>
            <a:r>
              <a:rPr lang="en-US" altLang="zh-CN" sz="2800" dirty="0"/>
              <a:t>    </a:t>
            </a:r>
            <a:endParaRPr lang="en-US" altLang="zh-CN" sz="28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p:txBody>
          <a:bodyPr vert="horz" wrap="square" lIns="91440" tIns="45720" rIns="91440" bIns="45720" anchor="b" anchorCtr="0"/>
          <a:lstStyle/>
          <a:p>
            <a:r>
              <a:rPr lang="zh-CN" altLang="en-US" dirty="0"/>
              <a:t>为什么会觉得难</a:t>
            </a:r>
            <a:endParaRPr lang="zh-CN" altLang="en-US" dirty="0"/>
          </a:p>
        </p:txBody>
      </p:sp>
      <p:sp>
        <p:nvSpPr>
          <p:cNvPr id="26627" name="内容占位符 2"/>
          <p:cNvSpPr>
            <a:spLocks noGrp="1"/>
          </p:cNvSpPr>
          <p:nvPr>
            <p:ph idx="1"/>
          </p:nvPr>
        </p:nvSpPr>
        <p:spPr>
          <a:xfrm>
            <a:off x="1182688" y="2017713"/>
            <a:ext cx="7772400" cy="4579937"/>
          </a:xfrm>
        </p:spPr>
        <p:txBody>
          <a:bodyPr vert="horz" wrap="square" lIns="91440" tIns="45720" rIns="91440" bIns="45720" anchor="t" anchorCtr="0"/>
          <a:lstStyle/>
          <a:p>
            <a:r>
              <a:rPr lang="zh-CN" altLang="en-US" dirty="0"/>
              <a:t>编译原理本身没弄清</a:t>
            </a:r>
            <a:endParaRPr lang="en-US" altLang="zh-CN" dirty="0"/>
          </a:p>
          <a:p>
            <a:r>
              <a:rPr lang="zh-CN" altLang="en-US" dirty="0"/>
              <a:t>需要综合运用多门课知识</a:t>
            </a:r>
            <a:endParaRPr lang="en-US" altLang="zh-CN" dirty="0"/>
          </a:p>
          <a:p>
            <a:pPr lvl="1"/>
            <a:r>
              <a:rPr lang="en-US" altLang="zh-CN" dirty="0"/>
              <a:t>C/C++/JAVA</a:t>
            </a:r>
            <a:r>
              <a:rPr lang="zh-CN" altLang="en-US" dirty="0"/>
              <a:t>语言、数据结构、算法、汇编</a:t>
            </a:r>
            <a:endParaRPr lang="en-US" altLang="zh-CN" dirty="0"/>
          </a:p>
          <a:p>
            <a:r>
              <a:rPr lang="zh-CN" altLang="en-US" dirty="0"/>
              <a:t>编程经验不足</a:t>
            </a:r>
            <a:endParaRPr lang="en-US" altLang="zh-CN" dirty="0"/>
          </a:p>
          <a:p>
            <a:pPr lvl="1"/>
            <a:r>
              <a:rPr lang="zh-CN" altLang="en-US" dirty="0"/>
              <a:t>从头开始做</a:t>
            </a:r>
            <a:endParaRPr lang="en-US" altLang="zh-CN" dirty="0"/>
          </a:p>
          <a:p>
            <a:pPr lvl="1"/>
            <a:r>
              <a:rPr lang="zh-CN" altLang="en-US" dirty="0"/>
              <a:t>规模相对较大</a:t>
            </a:r>
            <a:endParaRPr lang="en-US" altLang="zh-CN" dirty="0"/>
          </a:p>
          <a:p>
            <a:pPr lvl="1"/>
            <a:r>
              <a:rPr lang="zh-CN" altLang="en-US" dirty="0"/>
              <a:t>调试困难</a:t>
            </a:r>
            <a:endParaRPr lang="en-US" altLang="zh-CN" dirty="0"/>
          </a:p>
          <a:p>
            <a:r>
              <a:rPr lang="zh-CN" altLang="en-US" dirty="0"/>
              <a:t>需要自己独立完成</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fade">
                                      <p:cBhvr>
                                        <p:cTn id="7" dur="2000"/>
                                        <p:tgtEl>
                                          <p:spTgt spid="266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627">
                                            <p:txEl>
                                              <p:pRg st="1" end="1"/>
                                            </p:txEl>
                                          </p:spTgt>
                                        </p:tgtEl>
                                        <p:attrNameLst>
                                          <p:attrName>style.visibility</p:attrName>
                                        </p:attrNameLst>
                                      </p:cBhvr>
                                      <p:to>
                                        <p:strVal val="visible"/>
                                      </p:to>
                                    </p:set>
                                    <p:animEffect transition="in" filter="fade">
                                      <p:cBhvr>
                                        <p:cTn id="12" dur="2000"/>
                                        <p:tgtEl>
                                          <p:spTgt spid="2662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6627">
                                            <p:txEl>
                                              <p:pRg st="2" end="2"/>
                                            </p:txEl>
                                          </p:spTgt>
                                        </p:tgtEl>
                                        <p:attrNameLst>
                                          <p:attrName>style.visibility</p:attrName>
                                        </p:attrNameLst>
                                      </p:cBhvr>
                                      <p:to>
                                        <p:strVal val="visible"/>
                                      </p:to>
                                    </p:set>
                                    <p:animEffect transition="in" filter="fade">
                                      <p:cBhvr>
                                        <p:cTn id="15" dur="2000"/>
                                        <p:tgtEl>
                                          <p:spTgt spid="2662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6627">
                                            <p:txEl>
                                              <p:pRg st="3" end="3"/>
                                            </p:txEl>
                                          </p:spTgt>
                                        </p:tgtEl>
                                        <p:attrNameLst>
                                          <p:attrName>style.visibility</p:attrName>
                                        </p:attrNameLst>
                                      </p:cBhvr>
                                      <p:to>
                                        <p:strVal val="visible"/>
                                      </p:to>
                                    </p:set>
                                    <p:animEffect transition="in" filter="fade">
                                      <p:cBhvr>
                                        <p:cTn id="20" dur="2000"/>
                                        <p:tgtEl>
                                          <p:spTgt spid="26627">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6627">
                                            <p:txEl>
                                              <p:pRg st="4" end="4"/>
                                            </p:txEl>
                                          </p:spTgt>
                                        </p:tgtEl>
                                        <p:attrNameLst>
                                          <p:attrName>style.visibility</p:attrName>
                                        </p:attrNameLst>
                                      </p:cBhvr>
                                      <p:to>
                                        <p:strVal val="visible"/>
                                      </p:to>
                                    </p:set>
                                    <p:animEffect transition="in" filter="fade">
                                      <p:cBhvr>
                                        <p:cTn id="23" dur="2000"/>
                                        <p:tgtEl>
                                          <p:spTgt spid="26627">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6627">
                                            <p:txEl>
                                              <p:pRg st="5" end="5"/>
                                            </p:txEl>
                                          </p:spTgt>
                                        </p:tgtEl>
                                        <p:attrNameLst>
                                          <p:attrName>style.visibility</p:attrName>
                                        </p:attrNameLst>
                                      </p:cBhvr>
                                      <p:to>
                                        <p:strVal val="visible"/>
                                      </p:to>
                                    </p:set>
                                    <p:animEffect transition="in" filter="fade">
                                      <p:cBhvr>
                                        <p:cTn id="26" dur="2000"/>
                                        <p:tgtEl>
                                          <p:spTgt spid="26627">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6627">
                                            <p:txEl>
                                              <p:pRg st="6" end="6"/>
                                            </p:txEl>
                                          </p:spTgt>
                                        </p:tgtEl>
                                        <p:attrNameLst>
                                          <p:attrName>style.visibility</p:attrName>
                                        </p:attrNameLst>
                                      </p:cBhvr>
                                      <p:to>
                                        <p:strVal val="visible"/>
                                      </p:to>
                                    </p:set>
                                    <p:animEffect transition="in" filter="fade">
                                      <p:cBhvr>
                                        <p:cTn id="29" dur="2000"/>
                                        <p:tgtEl>
                                          <p:spTgt spid="26627">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6627">
                                            <p:txEl>
                                              <p:pRg st="7" end="7"/>
                                            </p:txEl>
                                          </p:spTgt>
                                        </p:tgtEl>
                                        <p:attrNameLst>
                                          <p:attrName>style.visibility</p:attrName>
                                        </p:attrNameLst>
                                      </p:cBhvr>
                                      <p:to>
                                        <p:strVal val="visible"/>
                                      </p:to>
                                    </p:set>
                                    <p:animEffect transition="in" filter="fade">
                                      <p:cBhvr>
                                        <p:cTn id="34" dur="2000"/>
                                        <p:tgtEl>
                                          <p:spTgt spid="2662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p:txBody>
          <a:bodyPr vert="horz" wrap="square" lIns="91440" tIns="45720" rIns="91440" bIns="45720" anchor="b" anchorCtr="0"/>
          <a:lstStyle/>
          <a:p>
            <a:r>
              <a:rPr lang="zh-CN" altLang="en-US" dirty="0"/>
              <a:t>你该怎么做</a:t>
            </a:r>
            <a:endParaRPr lang="zh-CN" altLang="en-US" dirty="0"/>
          </a:p>
        </p:txBody>
      </p:sp>
      <p:sp>
        <p:nvSpPr>
          <p:cNvPr id="27651" name="内容占位符 2"/>
          <p:cNvSpPr>
            <a:spLocks noGrp="1"/>
          </p:cNvSpPr>
          <p:nvPr>
            <p:ph idx="1"/>
          </p:nvPr>
        </p:nvSpPr>
        <p:spPr/>
        <p:txBody>
          <a:bodyPr vert="horz" wrap="square" lIns="91440" tIns="45720" rIns="91440" bIns="45720" anchor="t" anchorCtr="0"/>
          <a:lstStyle/>
          <a:p>
            <a:r>
              <a:rPr lang="en-US" altLang="zh-CN" dirty="0"/>
              <a:t>1. </a:t>
            </a:r>
            <a:r>
              <a:rPr lang="zh-CN" altLang="en-US" dirty="0"/>
              <a:t>学习、复习有关知识</a:t>
            </a:r>
            <a:endParaRPr lang="en-US" altLang="zh-CN" dirty="0"/>
          </a:p>
          <a:p>
            <a:r>
              <a:rPr lang="en-US" altLang="zh-CN" dirty="0"/>
              <a:t>2. </a:t>
            </a:r>
            <a:r>
              <a:rPr lang="zh-CN" altLang="en-US" dirty="0"/>
              <a:t>确定适合自己的难度</a:t>
            </a:r>
            <a:endParaRPr lang="en-US" altLang="zh-CN" dirty="0"/>
          </a:p>
          <a:p>
            <a:r>
              <a:rPr lang="en-US" altLang="zh-CN" dirty="0"/>
              <a:t>3. </a:t>
            </a:r>
            <a:r>
              <a:rPr lang="zh-CN" altLang="en-US" dirty="0"/>
              <a:t>跟上各阶段步骤，按时完成阶段作业</a:t>
            </a:r>
            <a:endParaRPr lang="en-US" altLang="zh-CN" dirty="0"/>
          </a:p>
          <a:p>
            <a:r>
              <a:rPr lang="en-US" altLang="zh-CN" dirty="0"/>
              <a:t>4. </a:t>
            </a:r>
            <a:r>
              <a:rPr lang="zh-CN" altLang="en-US" dirty="0"/>
              <a:t>及时做，自己做、坚持做</a:t>
            </a:r>
            <a:r>
              <a:rPr lang="en-US" altLang="zh-CN" dirty="0"/>
              <a:t> </a:t>
            </a:r>
            <a:endParaRPr lang="en-US" altLang="zh-CN" dirty="0"/>
          </a:p>
          <a:p>
            <a:r>
              <a:rPr lang="en-US" altLang="zh-CN" dirty="0"/>
              <a:t>5. </a:t>
            </a:r>
            <a:r>
              <a:rPr lang="zh-CN" altLang="en-US" dirty="0"/>
              <a:t>积极交流、沟通</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Effect transition="in" filter="fade">
                                      <p:cBhvr>
                                        <p:cTn id="7" dur="2000"/>
                                        <p:tgtEl>
                                          <p:spTgt spid="276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651">
                                            <p:txEl>
                                              <p:pRg st="1" end="1"/>
                                            </p:txEl>
                                          </p:spTgt>
                                        </p:tgtEl>
                                        <p:attrNameLst>
                                          <p:attrName>style.visibility</p:attrName>
                                        </p:attrNameLst>
                                      </p:cBhvr>
                                      <p:to>
                                        <p:strVal val="visible"/>
                                      </p:to>
                                    </p:set>
                                    <p:animEffect transition="in" filter="fade">
                                      <p:cBhvr>
                                        <p:cTn id="12" dur="2000"/>
                                        <p:tgtEl>
                                          <p:spTgt spid="276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7651">
                                            <p:txEl>
                                              <p:pRg st="2" end="2"/>
                                            </p:txEl>
                                          </p:spTgt>
                                        </p:tgtEl>
                                        <p:attrNameLst>
                                          <p:attrName>style.visibility</p:attrName>
                                        </p:attrNameLst>
                                      </p:cBhvr>
                                      <p:to>
                                        <p:strVal val="visible"/>
                                      </p:to>
                                    </p:set>
                                    <p:animEffect transition="in" filter="fade">
                                      <p:cBhvr>
                                        <p:cTn id="17" dur="2000"/>
                                        <p:tgtEl>
                                          <p:spTgt spid="2765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7651">
                                            <p:txEl>
                                              <p:pRg st="3" end="3"/>
                                            </p:txEl>
                                          </p:spTgt>
                                        </p:tgtEl>
                                        <p:attrNameLst>
                                          <p:attrName>style.visibility</p:attrName>
                                        </p:attrNameLst>
                                      </p:cBhvr>
                                      <p:to>
                                        <p:strVal val="visible"/>
                                      </p:to>
                                    </p:set>
                                    <p:animEffect transition="in" filter="fade">
                                      <p:cBhvr>
                                        <p:cTn id="22" dur="2000"/>
                                        <p:tgtEl>
                                          <p:spTgt spid="2765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7651">
                                            <p:txEl>
                                              <p:pRg st="4" end="4"/>
                                            </p:txEl>
                                          </p:spTgt>
                                        </p:tgtEl>
                                        <p:attrNameLst>
                                          <p:attrName>style.visibility</p:attrName>
                                        </p:attrNameLst>
                                      </p:cBhvr>
                                      <p:to>
                                        <p:strVal val="visible"/>
                                      </p:to>
                                    </p:set>
                                    <p:animEffect transition="in" filter="fade">
                                      <p:cBhvr>
                                        <p:cTn id="27" dur="2000"/>
                                        <p:tgtEl>
                                          <p:spTgt spid="276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p:txBody>
          <a:bodyPr vert="horz" wrap="square" lIns="91440" tIns="45720" rIns="91440" bIns="45720" anchor="b" anchorCtr="0"/>
          <a:lstStyle/>
          <a:p>
            <a:r>
              <a:rPr lang="zh-CN" altLang="en-US" dirty="0"/>
              <a:t>你能得到什么</a:t>
            </a:r>
            <a:endParaRPr lang="zh-CN" altLang="en-US" dirty="0"/>
          </a:p>
        </p:txBody>
      </p:sp>
      <p:sp>
        <p:nvSpPr>
          <p:cNvPr id="28675" name="矩形 3"/>
          <p:cNvSpPr/>
          <p:nvPr/>
        </p:nvSpPr>
        <p:spPr>
          <a:xfrm>
            <a:off x="684213" y="2133600"/>
            <a:ext cx="2374900" cy="3683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Tx/>
              <a:buNone/>
            </a:pPr>
            <a:r>
              <a:rPr lang="zh-CN" altLang="en-US" sz="1800" dirty="0"/>
              <a:t>编译原理本身没弄清</a:t>
            </a:r>
            <a:endParaRPr lang="en-US" altLang="zh-CN" sz="1800" dirty="0"/>
          </a:p>
        </p:txBody>
      </p:sp>
      <p:sp>
        <p:nvSpPr>
          <p:cNvPr id="28676" name="右箭头 4"/>
          <p:cNvSpPr/>
          <p:nvPr/>
        </p:nvSpPr>
        <p:spPr>
          <a:xfrm>
            <a:off x="3492500" y="1989138"/>
            <a:ext cx="792163" cy="3168650"/>
          </a:xfrm>
          <a:prstGeom prst="rightArrow">
            <a:avLst>
              <a:gd name="adj1" fmla="val 66796"/>
              <a:gd name="adj2" fmla="val 50000"/>
            </a:avLst>
          </a:prstGeom>
          <a:solidFill>
            <a:srgbClr val="99CCFF"/>
          </a:solidFill>
          <a:ln w="9525" cap="flat" cmpd="sng">
            <a:solidFill>
              <a:schemeClr val="tx1"/>
            </a:solidFill>
            <a:prstDash val="solid"/>
            <a:roun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eaLnBrk="1" hangingPunct="1">
              <a:spcBef>
                <a:spcPct val="0"/>
              </a:spcBef>
              <a:buClrTx/>
              <a:buSzTx/>
              <a:buFontTx/>
              <a:buNone/>
            </a:pPr>
            <a:endParaRPr lang="en-US" altLang="zh-CN" sz="1800" dirty="0"/>
          </a:p>
          <a:p>
            <a:pPr marL="0" lvl="0" indent="0" algn="ctr" eaLnBrk="1" hangingPunct="1">
              <a:spcBef>
                <a:spcPct val="0"/>
              </a:spcBef>
              <a:buClrTx/>
              <a:buSzTx/>
              <a:buFontTx/>
              <a:buNone/>
            </a:pPr>
            <a:r>
              <a:rPr lang="zh-CN" altLang="en-US" sz="1800" dirty="0"/>
              <a:t>耐力</a:t>
            </a:r>
            <a:endParaRPr lang="en-US" altLang="zh-CN" sz="1800" dirty="0"/>
          </a:p>
          <a:p>
            <a:pPr marL="0" lvl="0" indent="0" algn="ctr" eaLnBrk="1" hangingPunct="1">
              <a:spcBef>
                <a:spcPct val="0"/>
              </a:spcBef>
              <a:buClrTx/>
              <a:buSzTx/>
              <a:buFontTx/>
              <a:buNone/>
            </a:pPr>
            <a:endParaRPr lang="en-US" altLang="zh-CN" sz="1800" dirty="0"/>
          </a:p>
          <a:p>
            <a:pPr marL="0" lvl="0" indent="0" algn="ctr" eaLnBrk="1" hangingPunct="1">
              <a:spcBef>
                <a:spcPct val="0"/>
              </a:spcBef>
              <a:buClrTx/>
              <a:buSzTx/>
              <a:buFontTx/>
              <a:buNone/>
            </a:pPr>
            <a:r>
              <a:rPr lang="zh-CN" altLang="en-US" sz="1800" dirty="0"/>
              <a:t>毅力</a:t>
            </a:r>
            <a:endParaRPr lang="en-US" altLang="zh-CN" sz="1800" dirty="0"/>
          </a:p>
          <a:p>
            <a:pPr marL="0" lvl="0" indent="0" algn="ctr" eaLnBrk="1" hangingPunct="1">
              <a:spcBef>
                <a:spcPct val="0"/>
              </a:spcBef>
              <a:buClrTx/>
              <a:buSzTx/>
              <a:buFontTx/>
              <a:buNone/>
            </a:pPr>
            <a:endParaRPr lang="en-US" altLang="zh-CN" sz="1800" dirty="0"/>
          </a:p>
          <a:p>
            <a:pPr marL="0" lvl="0" indent="0" algn="ctr" eaLnBrk="1" hangingPunct="1">
              <a:spcBef>
                <a:spcPct val="0"/>
              </a:spcBef>
              <a:buClrTx/>
              <a:buSzTx/>
              <a:buFontTx/>
              <a:buNone/>
            </a:pPr>
            <a:r>
              <a:rPr lang="zh-CN" altLang="en-US" sz="1800" dirty="0"/>
              <a:t>体力</a:t>
            </a:r>
            <a:endParaRPr lang="en-US" altLang="zh-CN" sz="1800" dirty="0"/>
          </a:p>
          <a:p>
            <a:pPr marL="0" lvl="0" indent="0" algn="ctr" eaLnBrk="1" hangingPunct="1">
              <a:spcBef>
                <a:spcPct val="0"/>
              </a:spcBef>
              <a:buClrTx/>
              <a:buSzTx/>
              <a:buFontTx/>
              <a:buNone/>
            </a:pPr>
            <a:endParaRPr lang="zh-CN" altLang="en-US" sz="1800" dirty="0"/>
          </a:p>
        </p:txBody>
      </p:sp>
      <p:sp>
        <p:nvSpPr>
          <p:cNvPr id="28677" name="TextBox 5"/>
          <p:cNvSpPr txBox="1"/>
          <p:nvPr/>
        </p:nvSpPr>
        <p:spPr>
          <a:xfrm>
            <a:off x="4500563" y="2060575"/>
            <a:ext cx="2954337" cy="646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Tx/>
              <a:buNone/>
            </a:pPr>
            <a:r>
              <a:rPr lang="zh-CN" altLang="en-US" sz="1800" dirty="0"/>
              <a:t>巩固了编译原理各个知识点</a:t>
            </a:r>
            <a:endParaRPr lang="en-US" altLang="zh-CN" sz="1800" dirty="0"/>
          </a:p>
          <a:p>
            <a:pPr marL="0" lvl="0" indent="0" eaLnBrk="1" hangingPunct="1">
              <a:spcBef>
                <a:spcPct val="0"/>
              </a:spcBef>
              <a:buClrTx/>
              <a:buSzTx/>
              <a:buFontTx/>
              <a:buNone/>
            </a:pPr>
            <a:r>
              <a:rPr lang="zh-CN" altLang="en-US" sz="1800" dirty="0"/>
              <a:t>能够构造完整的编译器</a:t>
            </a:r>
            <a:endParaRPr lang="zh-CN" altLang="en-US" sz="1800" dirty="0"/>
          </a:p>
        </p:txBody>
      </p:sp>
      <p:sp>
        <p:nvSpPr>
          <p:cNvPr id="28678" name="矩形 6"/>
          <p:cNvSpPr/>
          <p:nvPr/>
        </p:nvSpPr>
        <p:spPr>
          <a:xfrm>
            <a:off x="684213" y="2924175"/>
            <a:ext cx="2808287" cy="3698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Tx/>
              <a:buNone/>
            </a:pPr>
            <a:r>
              <a:rPr lang="zh-CN" altLang="en-US" sz="1800" dirty="0"/>
              <a:t>需要综合运用多门课知识</a:t>
            </a:r>
            <a:endParaRPr lang="en-US" altLang="zh-CN" sz="1800" dirty="0"/>
          </a:p>
        </p:txBody>
      </p:sp>
      <p:sp>
        <p:nvSpPr>
          <p:cNvPr id="28679" name="TextBox 7"/>
          <p:cNvSpPr txBox="1"/>
          <p:nvPr/>
        </p:nvSpPr>
        <p:spPr>
          <a:xfrm>
            <a:off x="4500563" y="2852738"/>
            <a:ext cx="4570412" cy="646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Tx/>
              <a:buNone/>
            </a:pPr>
            <a:r>
              <a:rPr lang="zh-CN" altLang="en-US" sz="1800" dirty="0"/>
              <a:t>复习了多门课知识</a:t>
            </a:r>
            <a:endParaRPr lang="en-US" altLang="zh-CN" sz="1800" dirty="0"/>
          </a:p>
          <a:p>
            <a:pPr marL="0" lvl="0" indent="0" eaLnBrk="1" hangingPunct="1">
              <a:spcBef>
                <a:spcPct val="0"/>
              </a:spcBef>
              <a:buClrTx/>
              <a:buSzTx/>
              <a:buFontTx/>
              <a:buNone/>
            </a:pPr>
            <a:r>
              <a:rPr lang="zh-CN" altLang="en-US" sz="1800" dirty="0"/>
              <a:t>学会了知识点在编译器及其构造中如何应用</a:t>
            </a:r>
            <a:endParaRPr lang="zh-CN" altLang="en-US" sz="1800" dirty="0"/>
          </a:p>
        </p:txBody>
      </p:sp>
      <p:sp>
        <p:nvSpPr>
          <p:cNvPr id="28680" name="TextBox 8"/>
          <p:cNvSpPr txBox="1"/>
          <p:nvPr/>
        </p:nvSpPr>
        <p:spPr>
          <a:xfrm>
            <a:off x="4500563" y="3716338"/>
            <a:ext cx="3878262" cy="646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Tx/>
              <a:buNone/>
            </a:pPr>
            <a:r>
              <a:rPr lang="zh-CN" altLang="en-US" sz="1800" dirty="0"/>
              <a:t>积累了一定的编程经验</a:t>
            </a:r>
            <a:endParaRPr lang="en-US" altLang="zh-CN" sz="1800" dirty="0"/>
          </a:p>
          <a:p>
            <a:pPr marL="0" lvl="0" indent="0" eaLnBrk="1" hangingPunct="1">
              <a:spcBef>
                <a:spcPct val="0"/>
              </a:spcBef>
              <a:buClrTx/>
              <a:buSzTx/>
              <a:buFontTx/>
              <a:buNone/>
            </a:pPr>
            <a:r>
              <a:rPr lang="zh-CN" altLang="en-US" sz="1800" dirty="0"/>
              <a:t>开发了一个具有一定规模的完整系统</a:t>
            </a:r>
            <a:endParaRPr lang="zh-CN" altLang="en-US" sz="1800" dirty="0"/>
          </a:p>
        </p:txBody>
      </p:sp>
      <p:sp>
        <p:nvSpPr>
          <p:cNvPr id="28681" name="TextBox 9"/>
          <p:cNvSpPr txBox="1"/>
          <p:nvPr/>
        </p:nvSpPr>
        <p:spPr>
          <a:xfrm>
            <a:off x="4500563" y="4581525"/>
            <a:ext cx="4800600" cy="646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Tx/>
              <a:buNone/>
            </a:pPr>
            <a:r>
              <a:rPr lang="zh-CN" altLang="en-US" sz="1800" dirty="0"/>
              <a:t>提高了独立解决问题的能力</a:t>
            </a:r>
            <a:endParaRPr lang="en-US" altLang="zh-CN" sz="1800" dirty="0"/>
          </a:p>
          <a:p>
            <a:pPr marL="0" lvl="0" indent="0" eaLnBrk="1" hangingPunct="1">
              <a:spcBef>
                <a:spcPct val="0"/>
              </a:spcBef>
              <a:buClrTx/>
              <a:buSzTx/>
              <a:buFontTx/>
              <a:buNone/>
            </a:pPr>
            <a:r>
              <a:rPr lang="zh-CN" altLang="en-US" sz="1800" dirty="0"/>
              <a:t>遇到问题能设法解决，激发创造性、探索能力</a:t>
            </a:r>
            <a:endParaRPr lang="zh-CN" altLang="en-US" sz="1800" dirty="0"/>
          </a:p>
        </p:txBody>
      </p:sp>
      <p:sp>
        <p:nvSpPr>
          <p:cNvPr id="28682" name="矩形 10"/>
          <p:cNvSpPr/>
          <p:nvPr/>
        </p:nvSpPr>
        <p:spPr>
          <a:xfrm>
            <a:off x="684213" y="3789363"/>
            <a:ext cx="2374900" cy="3683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Tx/>
              <a:buNone/>
            </a:pPr>
            <a:r>
              <a:rPr lang="zh-CN" altLang="en-US" sz="1800" dirty="0"/>
              <a:t>编程经验不足</a:t>
            </a:r>
            <a:endParaRPr lang="en-US" altLang="zh-CN" sz="1800" dirty="0"/>
          </a:p>
        </p:txBody>
      </p:sp>
      <p:sp>
        <p:nvSpPr>
          <p:cNvPr id="28683" name="矩形 11"/>
          <p:cNvSpPr/>
          <p:nvPr/>
        </p:nvSpPr>
        <p:spPr>
          <a:xfrm>
            <a:off x="684213" y="4508500"/>
            <a:ext cx="2030412"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Tx/>
              <a:buNone/>
            </a:pPr>
            <a:r>
              <a:rPr lang="zh-CN" altLang="en-US" sz="1800" dirty="0"/>
              <a:t>需要自己独立完成</a:t>
            </a:r>
            <a:endParaRPr lang="zh-CN" altLang="en-US" sz="1800" dirty="0"/>
          </a:p>
        </p:txBody>
      </p:sp>
      <p:sp>
        <p:nvSpPr>
          <p:cNvPr id="28684" name="TextBox 12"/>
          <p:cNvSpPr txBox="1"/>
          <p:nvPr/>
        </p:nvSpPr>
        <p:spPr>
          <a:xfrm>
            <a:off x="4543425" y="5445125"/>
            <a:ext cx="1108075"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Tx/>
              <a:buNone/>
            </a:pPr>
            <a:r>
              <a:rPr lang="zh-CN" altLang="en-US" sz="1800" dirty="0"/>
              <a:t>时间管理</a:t>
            </a:r>
            <a:endParaRPr lang="zh-CN" altLang="en-US" sz="1800" dirty="0"/>
          </a:p>
        </p:txBody>
      </p:sp>
      <p:sp>
        <p:nvSpPr>
          <p:cNvPr id="28685" name="TextBox 13"/>
          <p:cNvSpPr txBox="1"/>
          <p:nvPr/>
        </p:nvSpPr>
        <p:spPr>
          <a:xfrm>
            <a:off x="4656138" y="6021388"/>
            <a:ext cx="563562" cy="36988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Tx/>
              <a:buNone/>
            </a:pPr>
            <a:r>
              <a:rPr lang="en-US" altLang="zh-CN" sz="1800" dirty="0"/>
              <a:t>……</a:t>
            </a:r>
            <a:endParaRPr lang="zh-CN" altLang="en-US" sz="1800" dirty="0"/>
          </a:p>
        </p:txBody>
      </p:sp>
      <p:sp>
        <p:nvSpPr>
          <p:cNvPr id="3" name="爆炸形: 8 pt  2"/>
          <p:cNvSpPr/>
          <p:nvPr/>
        </p:nvSpPr>
        <p:spPr>
          <a:xfrm>
            <a:off x="4498975" y="366713"/>
            <a:ext cx="4665663" cy="1584325"/>
          </a:xfrm>
          <a:prstGeom prst="irregularSeal1">
            <a:avLst/>
          </a:prstGeom>
          <a:solidFill>
            <a:srgbClr val="99CCFF"/>
          </a:solidFill>
          <a:ln w="9525" cap="flat" cmpd="sng">
            <a:solidFill>
              <a:schemeClr val="tx1"/>
            </a:solidFill>
            <a:prstDash val="solid"/>
            <a:roun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eaLnBrk="1" hangingPunct="1">
              <a:spcBef>
                <a:spcPct val="0"/>
              </a:spcBef>
              <a:buClrTx/>
              <a:buSzTx/>
              <a:buFontTx/>
              <a:buNone/>
            </a:pPr>
            <a:endParaRPr lang="en-US" altLang="zh-CN" sz="1800" dirty="0"/>
          </a:p>
          <a:p>
            <a:pPr marL="0" lvl="0" indent="0" algn="ctr" eaLnBrk="1" hangingPunct="1">
              <a:spcBef>
                <a:spcPct val="0"/>
              </a:spcBef>
              <a:buClrTx/>
              <a:buSzTx/>
              <a:buFontTx/>
              <a:buNone/>
            </a:pPr>
            <a:r>
              <a:rPr lang="zh-CN" altLang="en-US" sz="1800" dirty="0"/>
              <a:t>自己动手做了才会有收获</a:t>
            </a:r>
            <a:endParaRPr lang="en-US" altLang="zh-CN" sz="1800" dirty="0"/>
          </a:p>
          <a:p>
            <a:pPr marL="0" lvl="0" indent="0" algn="ctr" eaLnBrk="1" hangingPunct="1">
              <a:spcBef>
                <a:spcPct val="0"/>
              </a:spcBef>
              <a:buClrTx/>
              <a:buSzTx/>
              <a:buFontTx/>
              <a:buNone/>
            </a:pPr>
            <a:r>
              <a:rPr lang="zh-CN" altLang="en-US" sz="1800" dirty="0"/>
              <a:t>自己动手做了一定有收获</a:t>
            </a:r>
            <a:endParaRPr lang="en-US" altLang="zh-CN" sz="1800" dirty="0"/>
          </a:p>
          <a:p>
            <a:pPr marL="0" lvl="0" indent="0" algn="ctr" eaLnBrk="1" hangingPunct="1">
              <a:spcBef>
                <a:spcPct val="0"/>
              </a:spcBef>
              <a:buClrTx/>
              <a:buSzTx/>
              <a:buFontTx/>
              <a:buNone/>
            </a:pPr>
            <a:endParaRPr lang="zh-CN" altLang="en-US" sz="1800" dirty="0"/>
          </a:p>
        </p:txBody>
      </p:sp>
      <p:sp>
        <p:nvSpPr>
          <p:cNvPr id="4" name="爆炸形: 8 pt  2"/>
          <p:cNvSpPr/>
          <p:nvPr/>
        </p:nvSpPr>
        <p:spPr>
          <a:xfrm>
            <a:off x="35560" y="5156518"/>
            <a:ext cx="4665663" cy="1584325"/>
          </a:xfrm>
          <a:prstGeom prst="irregularSeal1">
            <a:avLst/>
          </a:prstGeom>
          <a:solidFill>
            <a:srgbClr val="99CCFF"/>
          </a:solidFill>
          <a:ln w="9525" cap="flat" cmpd="sng">
            <a:solidFill>
              <a:schemeClr val="tx1"/>
            </a:solidFill>
            <a:prstDash val="solid"/>
            <a:roun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eaLnBrk="1" hangingPunct="1">
              <a:spcBef>
                <a:spcPct val="0"/>
              </a:spcBef>
              <a:buClrTx/>
              <a:buSzTx/>
              <a:buFontTx/>
              <a:buNone/>
            </a:pPr>
            <a:endParaRPr lang="en-US" altLang="zh-CN" sz="1800" dirty="0"/>
          </a:p>
          <a:p>
            <a:pPr marL="0" lvl="0" indent="0" algn="ctr" eaLnBrk="1" hangingPunct="1">
              <a:spcBef>
                <a:spcPct val="0"/>
              </a:spcBef>
              <a:buClrTx/>
              <a:buSzTx/>
              <a:buFontTx/>
              <a:buNone/>
            </a:pPr>
            <a:r>
              <a:rPr lang="zh-CN" sz="1800" b="1">
                <a:solidFill>
                  <a:srgbClr val="333333"/>
                </a:solidFill>
                <a:ea typeface="等线" panose="02010600030101010101" pitchFamily="2" charset="-122"/>
                <a:sym typeface="+mn-ea"/>
              </a:rPr>
              <a:t>想，都是问题，做，才是答案</a:t>
            </a:r>
            <a:endParaRPr lang="en-US" altLang="zh-CN" sz="1800" dirty="0"/>
          </a:p>
          <a:p>
            <a:pPr marL="0" lvl="0" indent="0" algn="ctr" eaLnBrk="1" hangingPunct="1">
              <a:spcBef>
                <a:spcPct val="0"/>
              </a:spcBef>
              <a:buClrTx/>
              <a:buSzTx/>
              <a:buFontTx/>
              <a:buNone/>
            </a:pPr>
            <a:endParaRPr lang="zh-CN" altLang="en-US" sz="18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676">
                                            <p:bg/>
                                          </p:spTgt>
                                        </p:tgtEl>
                                        <p:attrNameLst>
                                          <p:attrName>style.visibility</p:attrName>
                                        </p:attrNameLst>
                                      </p:cBhvr>
                                      <p:to>
                                        <p:strVal val="visible"/>
                                      </p:to>
                                    </p:set>
                                    <p:animEffect transition="in" filter="wipe(left)">
                                      <p:cBhvr>
                                        <p:cTn id="7" dur="500"/>
                                        <p:tgtEl>
                                          <p:spTgt spid="28676">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8676">
                                            <p:txEl>
                                              <p:pRg st="1" end="1"/>
                                            </p:txEl>
                                          </p:spTgt>
                                        </p:tgtEl>
                                        <p:attrNameLst>
                                          <p:attrName>style.visibility</p:attrName>
                                        </p:attrNameLst>
                                      </p:cBhvr>
                                      <p:to>
                                        <p:strVal val="visible"/>
                                      </p:to>
                                    </p:set>
                                    <p:animEffect transition="in" filter="wipe(left)">
                                      <p:cBhvr>
                                        <p:cTn id="10" dur="500"/>
                                        <p:tgtEl>
                                          <p:spTgt spid="28676">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8676">
                                            <p:txEl>
                                              <p:pRg st="3" end="3"/>
                                            </p:txEl>
                                          </p:spTgt>
                                        </p:tgtEl>
                                        <p:attrNameLst>
                                          <p:attrName>style.visibility</p:attrName>
                                        </p:attrNameLst>
                                      </p:cBhvr>
                                      <p:to>
                                        <p:strVal val="visible"/>
                                      </p:to>
                                    </p:set>
                                    <p:animEffect transition="in" filter="wipe(left)">
                                      <p:cBhvr>
                                        <p:cTn id="13" dur="500"/>
                                        <p:tgtEl>
                                          <p:spTgt spid="28676">
                                            <p:txEl>
                                              <p:pRg st="3" end="3"/>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8676">
                                            <p:txEl>
                                              <p:pRg st="5" end="5"/>
                                            </p:txEl>
                                          </p:spTgt>
                                        </p:tgtEl>
                                        <p:attrNameLst>
                                          <p:attrName>style.visibility</p:attrName>
                                        </p:attrNameLst>
                                      </p:cBhvr>
                                      <p:to>
                                        <p:strVal val="visible"/>
                                      </p:to>
                                    </p:set>
                                    <p:animEffect transition="in" filter="wipe(left)">
                                      <p:cBhvr>
                                        <p:cTn id="16" dur="500"/>
                                        <p:tgtEl>
                                          <p:spTgt spid="28676">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8675">
                                            <p:txEl>
                                              <p:pRg st="0" end="0"/>
                                            </p:txEl>
                                          </p:spTgt>
                                        </p:tgtEl>
                                        <p:attrNameLst>
                                          <p:attrName>style.visibility</p:attrName>
                                        </p:attrNameLst>
                                      </p:cBhvr>
                                      <p:to>
                                        <p:strVal val="visible"/>
                                      </p:to>
                                    </p:set>
                                    <p:animEffect transition="in" filter="wipe(left)">
                                      <p:cBhvr>
                                        <p:cTn id="21" dur="500"/>
                                        <p:tgtEl>
                                          <p:spTgt spid="28675">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8677"/>
                                        </p:tgtEl>
                                        <p:attrNameLst>
                                          <p:attrName>style.visibility</p:attrName>
                                        </p:attrNameLst>
                                      </p:cBhvr>
                                      <p:to>
                                        <p:strVal val="visible"/>
                                      </p:to>
                                    </p:set>
                                    <p:animEffect transition="in" filter="wipe(left)">
                                      <p:cBhvr>
                                        <p:cTn id="26" dur="500"/>
                                        <p:tgtEl>
                                          <p:spTgt spid="2867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8678"/>
                                        </p:tgtEl>
                                        <p:attrNameLst>
                                          <p:attrName>style.visibility</p:attrName>
                                        </p:attrNameLst>
                                      </p:cBhvr>
                                      <p:to>
                                        <p:strVal val="visible"/>
                                      </p:to>
                                    </p:set>
                                    <p:animEffect transition="in" filter="wipe(left)">
                                      <p:cBhvr>
                                        <p:cTn id="31" dur="500"/>
                                        <p:tgtEl>
                                          <p:spTgt spid="2867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8679"/>
                                        </p:tgtEl>
                                        <p:attrNameLst>
                                          <p:attrName>style.visibility</p:attrName>
                                        </p:attrNameLst>
                                      </p:cBhvr>
                                      <p:to>
                                        <p:strVal val="visible"/>
                                      </p:to>
                                    </p:set>
                                    <p:animEffect transition="in" filter="wipe(left)">
                                      <p:cBhvr>
                                        <p:cTn id="36" dur="500"/>
                                        <p:tgtEl>
                                          <p:spTgt spid="2867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8682"/>
                                        </p:tgtEl>
                                        <p:attrNameLst>
                                          <p:attrName>style.visibility</p:attrName>
                                        </p:attrNameLst>
                                      </p:cBhvr>
                                      <p:to>
                                        <p:strVal val="visible"/>
                                      </p:to>
                                    </p:set>
                                    <p:animEffect transition="in" filter="wipe(left)">
                                      <p:cBhvr>
                                        <p:cTn id="41" dur="500"/>
                                        <p:tgtEl>
                                          <p:spTgt spid="28682"/>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8680"/>
                                        </p:tgtEl>
                                        <p:attrNameLst>
                                          <p:attrName>style.visibility</p:attrName>
                                        </p:attrNameLst>
                                      </p:cBhvr>
                                      <p:to>
                                        <p:strVal val="visible"/>
                                      </p:to>
                                    </p:set>
                                    <p:animEffect transition="in" filter="wipe(left)">
                                      <p:cBhvr>
                                        <p:cTn id="46" dur="500"/>
                                        <p:tgtEl>
                                          <p:spTgt spid="28680"/>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28683"/>
                                        </p:tgtEl>
                                        <p:attrNameLst>
                                          <p:attrName>style.visibility</p:attrName>
                                        </p:attrNameLst>
                                      </p:cBhvr>
                                      <p:to>
                                        <p:strVal val="visible"/>
                                      </p:to>
                                    </p:set>
                                    <p:animEffect transition="in" filter="wipe(down)">
                                      <p:cBhvr>
                                        <p:cTn id="51" dur="500"/>
                                        <p:tgtEl>
                                          <p:spTgt spid="28683"/>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28681"/>
                                        </p:tgtEl>
                                        <p:attrNameLst>
                                          <p:attrName>style.visibility</p:attrName>
                                        </p:attrNameLst>
                                      </p:cBhvr>
                                      <p:to>
                                        <p:strVal val="visible"/>
                                      </p:to>
                                    </p:set>
                                    <p:animEffect transition="in" filter="wipe(left)">
                                      <p:cBhvr>
                                        <p:cTn id="56" dur="500"/>
                                        <p:tgtEl>
                                          <p:spTgt spid="28681"/>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28684"/>
                                        </p:tgtEl>
                                        <p:attrNameLst>
                                          <p:attrName>style.visibility</p:attrName>
                                        </p:attrNameLst>
                                      </p:cBhvr>
                                      <p:to>
                                        <p:strVal val="visible"/>
                                      </p:to>
                                    </p:set>
                                    <p:animEffect transition="in" filter="wipe(left)">
                                      <p:cBhvr>
                                        <p:cTn id="61" dur="500"/>
                                        <p:tgtEl>
                                          <p:spTgt spid="28684"/>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28685"/>
                                        </p:tgtEl>
                                        <p:attrNameLst>
                                          <p:attrName>style.visibility</p:attrName>
                                        </p:attrNameLst>
                                      </p:cBhvr>
                                      <p:to>
                                        <p:strVal val="visible"/>
                                      </p:to>
                                    </p:set>
                                    <p:animEffect transition="in" filter="wipe(left)">
                                      <p:cBhvr>
                                        <p:cTn id="66" dur="500"/>
                                        <p:tgtEl>
                                          <p:spTgt spid="28685"/>
                                        </p:tgtEl>
                                      </p:cBhvr>
                                    </p:animEffect>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3"/>
                                        </p:tgtEl>
                                        <p:attrNameLst>
                                          <p:attrName>style.visibility</p:attrName>
                                        </p:attrNameLst>
                                      </p:cBhvr>
                                      <p:to>
                                        <p:strVal val="visible"/>
                                      </p:to>
                                    </p:set>
                                    <p:anim calcmode="lin" valueType="num">
                                      <p:cBhvr additive="base">
                                        <p:cTn id="71" dur="500" fill="hold"/>
                                        <p:tgtEl>
                                          <p:spTgt spid="3"/>
                                        </p:tgtEl>
                                        <p:attrNameLst>
                                          <p:attrName>ppt_x</p:attrName>
                                        </p:attrNameLst>
                                      </p:cBhvr>
                                      <p:tavLst>
                                        <p:tav tm="0">
                                          <p:val>
                                            <p:strVal val="#ppt_x"/>
                                          </p:val>
                                        </p:tav>
                                        <p:tav tm="100000">
                                          <p:val>
                                            <p:strVal val="#ppt_x"/>
                                          </p:val>
                                        </p:tav>
                                      </p:tavLst>
                                    </p:anim>
                                    <p:anim calcmode="lin" valueType="num">
                                      <p:cBhvr additive="base">
                                        <p:cTn id="7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4"/>
                                        </p:tgtEl>
                                        <p:attrNameLst>
                                          <p:attrName>style.visibility</p:attrName>
                                        </p:attrNameLst>
                                      </p:cBhvr>
                                      <p:to>
                                        <p:strVal val="visible"/>
                                      </p:to>
                                    </p:set>
                                    <p:anim calcmode="lin" valueType="num">
                                      <p:cBhvr additive="base">
                                        <p:cTn id="77" dur="500" fill="hold"/>
                                        <p:tgtEl>
                                          <p:spTgt spid="4"/>
                                        </p:tgtEl>
                                        <p:attrNameLst>
                                          <p:attrName>ppt_x</p:attrName>
                                        </p:attrNameLst>
                                      </p:cBhvr>
                                      <p:tavLst>
                                        <p:tav tm="0">
                                          <p:val>
                                            <p:strVal val="#ppt_x"/>
                                          </p:val>
                                        </p:tav>
                                        <p:tav tm="100000">
                                          <p:val>
                                            <p:strVal val="#ppt_x"/>
                                          </p:val>
                                        </p:tav>
                                      </p:tavLst>
                                    </p:anim>
                                    <p:anim calcmode="lin" valueType="num">
                                      <p:cBhvr additive="base">
                                        <p:cTn id="7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allAtOnce"/>
      <p:bldP spid="28676" grpId="0" animBg="1" build="allAtOnce"/>
      <p:bldP spid="28677" grpId="0"/>
      <p:bldP spid="28678" grpId="0"/>
      <p:bldP spid="28679" grpId="0"/>
      <p:bldP spid="28680" grpId="0"/>
      <p:bldP spid="28681" grpId="0"/>
      <p:bldP spid="28682" grpId="0"/>
      <p:bldP spid="28683" grpId="0"/>
      <p:bldP spid="28684" grpId="0"/>
      <p:bldP spid="28685" grpId="0"/>
      <p:bldP spid="3" grpId="0" animBg="1"/>
      <p:bldP spid="4" grpId="0" bldLvl="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vert="horz" wrap="square" lIns="91440" tIns="45720" rIns="91440" bIns="45720" anchor="b" anchorCtr="0"/>
          <a:lstStyle/>
          <a:p>
            <a:r>
              <a:rPr lang="zh-CN" altLang="en-US" dirty="0"/>
              <a:t>特别帮助</a:t>
            </a:r>
            <a:endParaRPr lang="zh-CN" altLang="en-US" dirty="0"/>
          </a:p>
        </p:txBody>
      </p:sp>
      <p:sp>
        <p:nvSpPr>
          <p:cNvPr id="4" name="Title 3"/>
          <p:cNvSpPr>
            <a:spLocks noGrp="1"/>
          </p:cNvSpPr>
          <p:nvPr>
            <p:custDataLst>
              <p:tags r:id="rId1"/>
            </p:custDataLst>
          </p:nvPr>
        </p:nvSpPr>
        <p:spPr>
          <a:xfrm>
            <a:off x="251460" y="1551940"/>
            <a:ext cx="9029065" cy="19913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zh-CN" altLang="en-US" sz="2000" dirty="0"/>
              <a:t>尽管大家在之前的课程中积累了许多编程经验，但是独立设计一个编译器仍可能是不小的挑战，最终的代码量可能有上万行，因此非常考验大家的编程能力和项目管理能力。</a:t>
            </a:r>
            <a:endParaRPr lang="en-US" sz="2000" dirty="0"/>
          </a:p>
        </p:txBody>
      </p:sp>
      <p:sp>
        <p:nvSpPr>
          <p:cNvPr id="5" name="Text Placeholder 4"/>
          <p:cNvSpPr>
            <a:spLocks noGrp="1"/>
          </p:cNvSpPr>
          <p:nvPr>
            <p:ph type="body" idx="1"/>
            <p:custDataLst>
              <p:tags r:id="rId2"/>
            </p:custDataLst>
          </p:nvPr>
        </p:nvSpPr>
        <p:spPr>
          <a:xfrm>
            <a:off x="251460" y="3162935"/>
            <a:ext cx="4003040" cy="823595"/>
          </a:xfrm>
        </p:spPr>
        <p:txBody>
          <a:bodyPr>
            <a:normAutofit/>
          </a:bodyPr>
          <a:lstStyle/>
          <a:p>
            <a:pPr marL="0" indent="0">
              <a:lnSpc>
                <a:spcPct val="150000"/>
              </a:lnSpc>
              <a:buNone/>
            </a:pPr>
            <a:r>
              <a:rPr lang="zh-CN" altLang="en-US" sz="2400" b="1" dirty="0"/>
              <a:t>需要帮助？</a:t>
            </a:r>
            <a:endParaRPr lang="en-US" sz="2400" b="1" dirty="0"/>
          </a:p>
        </p:txBody>
      </p:sp>
      <p:sp>
        <p:nvSpPr>
          <p:cNvPr id="6" name="Content Placeholder 5"/>
          <p:cNvSpPr>
            <a:spLocks noGrp="1"/>
          </p:cNvSpPr>
          <p:nvPr>
            <p:custDataLst>
              <p:tags r:id="rId3"/>
            </p:custDataLst>
          </p:nvPr>
        </p:nvSpPr>
        <p:spPr>
          <a:xfrm>
            <a:off x="251460" y="3789045"/>
            <a:ext cx="4208145" cy="16243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zh-CN" altLang="en-US" sz="2000" dirty="0"/>
              <a:t>觉得自己独立完成编译器有困难？</a:t>
            </a:r>
            <a:endParaRPr lang="en-US" altLang="zh-CN" sz="2000" dirty="0"/>
          </a:p>
          <a:p>
            <a:pPr>
              <a:lnSpc>
                <a:spcPct val="100000"/>
              </a:lnSpc>
            </a:pPr>
            <a:r>
              <a:rPr lang="zh-CN" altLang="en-US" sz="2000" dirty="0"/>
              <a:t>没有思路，无从下手？</a:t>
            </a:r>
            <a:endParaRPr lang="en-US" altLang="zh-CN" sz="2000" dirty="0"/>
          </a:p>
          <a:p>
            <a:pPr>
              <a:lnSpc>
                <a:spcPct val="100000"/>
              </a:lnSpc>
            </a:pPr>
            <a:r>
              <a:rPr lang="zh-CN" altLang="en-US" sz="2000" dirty="0"/>
              <a:t>很难通过评测题目？</a:t>
            </a:r>
            <a:endParaRPr lang="en-US" altLang="zh-CN" sz="2000" dirty="0"/>
          </a:p>
          <a:p>
            <a:pPr>
              <a:lnSpc>
                <a:spcPct val="100000"/>
              </a:lnSpc>
            </a:pPr>
            <a:endParaRPr lang="en-US" sz="2000" dirty="0"/>
          </a:p>
        </p:txBody>
      </p:sp>
      <p:sp>
        <p:nvSpPr>
          <p:cNvPr id="7" name="Text Placeholder 6"/>
          <p:cNvSpPr>
            <a:spLocks noGrp="1"/>
          </p:cNvSpPr>
          <p:nvPr>
            <p:custDataLst>
              <p:tags r:id="rId4"/>
            </p:custDataLst>
          </p:nvPr>
        </p:nvSpPr>
        <p:spPr>
          <a:xfrm>
            <a:off x="4507230" y="3019425"/>
            <a:ext cx="2497455" cy="823595"/>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nSpc>
                <a:spcPct val="150000"/>
              </a:lnSpc>
            </a:pPr>
            <a:r>
              <a:rPr lang="zh-CN" altLang="en-US" dirty="0"/>
              <a:t>帮助别人！</a:t>
            </a:r>
            <a:endParaRPr lang="en-US" dirty="0"/>
          </a:p>
        </p:txBody>
      </p:sp>
      <p:sp>
        <p:nvSpPr>
          <p:cNvPr id="8" name="Content Placeholder 7"/>
          <p:cNvSpPr>
            <a:spLocks noGrp="1"/>
          </p:cNvSpPr>
          <p:nvPr>
            <p:custDataLst>
              <p:tags r:id="rId5"/>
            </p:custDataLst>
          </p:nvPr>
        </p:nvSpPr>
        <p:spPr>
          <a:xfrm>
            <a:off x="4507230" y="3786505"/>
            <a:ext cx="4363720" cy="16243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zh-CN" altLang="en-US" sz="2000" dirty="0"/>
              <a:t>学有余力，对完成编译器很有信心</a:t>
            </a:r>
            <a:endParaRPr lang="en-US" altLang="zh-CN" sz="2000" dirty="0"/>
          </a:p>
          <a:p>
            <a:pPr>
              <a:lnSpc>
                <a:spcPct val="100000"/>
              </a:lnSpc>
            </a:pPr>
            <a:r>
              <a:rPr lang="zh-CN" altLang="en-US" sz="2000" dirty="0"/>
              <a:t>乐于分享自己的学习经验</a:t>
            </a:r>
            <a:endParaRPr lang="en-US" altLang="zh-CN" sz="2000" dirty="0"/>
          </a:p>
          <a:p>
            <a:pPr>
              <a:lnSpc>
                <a:spcPct val="100000"/>
              </a:lnSpc>
            </a:pPr>
            <a:r>
              <a:rPr lang="zh-CN" altLang="en-US" sz="2000" dirty="0"/>
              <a:t>愿意抽出时间帮助其他同学</a:t>
            </a:r>
            <a:endParaRPr lang="en-US" sz="2000" dirty="0"/>
          </a:p>
        </p:txBody>
      </p:sp>
      <p:sp>
        <p:nvSpPr>
          <p:cNvPr id="17" name="Title 3"/>
          <p:cNvSpPr txBox="1"/>
          <p:nvPr>
            <p:custDataLst>
              <p:tags r:id="rId6"/>
            </p:custDataLst>
          </p:nvPr>
        </p:nvSpPr>
        <p:spPr>
          <a:xfrm>
            <a:off x="249555" y="5029835"/>
            <a:ext cx="8785860" cy="16243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zh-CN" altLang="en-US" sz="2400" b="1" dirty="0"/>
              <a:t>联系我们</a:t>
            </a:r>
            <a:endParaRPr lang="en-US" altLang="zh-CN" sz="2400" b="1" dirty="0"/>
          </a:p>
          <a:p>
            <a:pPr>
              <a:lnSpc>
                <a:spcPct val="150000"/>
              </a:lnSpc>
            </a:pPr>
            <a:r>
              <a:rPr lang="zh-CN" altLang="en-US" sz="2000" dirty="0"/>
              <a:t>不论你需要帮助，还是想加入我们帮助其他同学，随时联系自己班级的助教，我们会尽可能地提供全面的帮助！</a:t>
            </a:r>
            <a:endParaRPr lang="en-US" sz="20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p:txBody>
          <a:bodyPr vert="horz" wrap="square" lIns="91440" tIns="45720" rIns="91440" bIns="45720" anchor="b" anchorCtr="0"/>
          <a:lstStyle/>
          <a:p>
            <a:r>
              <a:rPr lang="zh-CN" altLang="en-US" dirty="0"/>
              <a:t>特别提醒</a:t>
            </a:r>
            <a:endParaRPr lang="zh-CN" altLang="en-US" dirty="0"/>
          </a:p>
        </p:txBody>
      </p:sp>
      <p:sp>
        <p:nvSpPr>
          <p:cNvPr id="53251" name="内容占位符 2"/>
          <p:cNvSpPr>
            <a:spLocks noGrp="1"/>
          </p:cNvSpPr>
          <p:nvPr>
            <p:ph idx="1"/>
          </p:nvPr>
        </p:nvSpPr>
        <p:spPr>
          <a:xfrm>
            <a:off x="982662" y="1844824"/>
            <a:ext cx="8161337" cy="4579938"/>
          </a:xfrm>
        </p:spPr>
        <p:txBody>
          <a:bodyPr vert="horz" wrap="square" lIns="91440" tIns="45720" rIns="91440" bIns="45720" anchor="t" anchorCtr="0"/>
          <a:lstStyle/>
          <a:p>
            <a:r>
              <a:rPr lang="en-US" altLang="zh-CN" sz="2800" dirty="0"/>
              <a:t>1. </a:t>
            </a:r>
            <a:r>
              <a:rPr lang="zh-CN" altLang="en-US" sz="2800" dirty="0"/>
              <a:t>选定题目，坚持到底，慎重换题</a:t>
            </a:r>
            <a:endParaRPr lang="en-US" altLang="zh-CN" sz="2800" dirty="0"/>
          </a:p>
          <a:p>
            <a:r>
              <a:rPr lang="en-US" altLang="zh-CN" sz="2800" dirty="0"/>
              <a:t>2. </a:t>
            </a:r>
            <a:r>
              <a:rPr lang="zh-CN" altLang="en-US" sz="2800" dirty="0"/>
              <a:t>了解各项要求，紧跟阶段步骤</a:t>
            </a:r>
            <a:endParaRPr lang="en-US" altLang="zh-CN" sz="2800" dirty="0"/>
          </a:p>
          <a:p>
            <a:r>
              <a:rPr lang="en-US" altLang="zh-CN" sz="2800" dirty="0"/>
              <a:t>3. </a:t>
            </a:r>
            <a:r>
              <a:rPr lang="zh-CN" altLang="en-US" sz="2800" dirty="0"/>
              <a:t>有疑问，及时沟通，设法解决</a:t>
            </a:r>
            <a:endParaRPr lang="en-US" altLang="zh-CN" sz="2800" dirty="0"/>
          </a:p>
          <a:p>
            <a:r>
              <a:rPr lang="en-US" altLang="zh-CN" sz="2800" dirty="0"/>
              <a:t>4. </a:t>
            </a:r>
            <a:r>
              <a:rPr lang="zh-CN" altLang="en-US" sz="2800" dirty="0"/>
              <a:t>相信自己，展示实力</a:t>
            </a:r>
            <a:endParaRPr lang="en-US" altLang="zh-CN" sz="2800" dirty="0"/>
          </a:p>
          <a:p>
            <a:r>
              <a:rPr lang="en-US" altLang="zh-CN" sz="2800" dirty="0"/>
              <a:t>5. </a:t>
            </a:r>
            <a:r>
              <a:rPr lang="zh-CN" altLang="en-US" sz="2800" dirty="0"/>
              <a:t>立足于自己思考，不要依赖于参考文档</a:t>
            </a:r>
            <a:endParaRPr lang="en-US" altLang="zh-CN" sz="2800" dirty="0"/>
          </a:p>
          <a:p>
            <a:r>
              <a:rPr lang="en-US" altLang="zh-CN" sz="2800" dirty="0"/>
              <a:t>6. </a:t>
            </a:r>
            <a:r>
              <a:rPr lang="zh-CN" altLang="en-US" sz="2800" dirty="0"/>
              <a:t>成绩公布前，务必自留作业备份</a:t>
            </a:r>
            <a:endParaRPr lang="en-US" altLang="zh-CN" sz="2800" dirty="0"/>
          </a:p>
          <a:p>
            <a:r>
              <a:rPr lang="en-US" altLang="zh-CN" sz="2800" dirty="0"/>
              <a:t>7. </a:t>
            </a:r>
            <a:r>
              <a:rPr lang="zh-CN" altLang="en-US" sz="2800" dirty="0"/>
              <a:t>确认选课（教务系统、教学平台）</a:t>
            </a:r>
            <a:endParaRPr lang="en-US" altLang="zh-CN" sz="2800" dirty="0"/>
          </a:p>
          <a:p>
            <a:r>
              <a:rPr lang="en-US" altLang="zh-CN" sz="2800" dirty="0"/>
              <a:t>8. </a:t>
            </a:r>
            <a:r>
              <a:rPr lang="zh-CN" altLang="en-US" sz="2800" dirty="0"/>
              <a:t>期中考试前需要用机房的机器至少上机一次，确保代码能在机房环境下运行、调试</a:t>
            </a:r>
            <a:endParaRPr lang="en-US" altLang="zh-CN" sz="2800" dirty="0"/>
          </a:p>
          <a:p>
            <a:endParaRPr lang="en-US" altLang="zh-CN" dirty="0"/>
          </a:p>
          <a:p>
            <a:pPr>
              <a:buNone/>
            </a:pPr>
            <a:endParaRPr lang="zh-CN"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p:txBody>
          <a:bodyPr vert="horz" wrap="square" lIns="91440" tIns="45720" rIns="91440" bIns="45720" anchor="b" anchorCtr="0"/>
          <a:lstStyle/>
          <a:p>
            <a:r>
              <a:rPr lang="zh-CN" altLang="en-US" dirty="0"/>
              <a:t>特别提醒</a:t>
            </a:r>
            <a:endParaRPr lang="zh-CN" altLang="en-US" dirty="0"/>
          </a:p>
        </p:txBody>
      </p:sp>
      <p:sp>
        <p:nvSpPr>
          <p:cNvPr id="45059" name="内容占位符 2"/>
          <p:cNvSpPr>
            <a:spLocks noGrp="1" noChangeArrowheads="1"/>
          </p:cNvSpPr>
          <p:nvPr>
            <p:ph idx="1"/>
          </p:nvPr>
        </p:nvSpPr>
        <p:spPr>
          <a:xfrm>
            <a:off x="1182688" y="1844675"/>
            <a:ext cx="7961313" cy="4579938"/>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r>
              <a:rPr kumimoji="0" lang="zh-CN" altLang="en-US" sz="32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独立完成！！！</a:t>
            </a:r>
            <a:endParaRPr kumimoji="0" lang="en-US" altLang="zh-CN" sz="32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a:p>
            <a:pPr marL="742950" marR="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a:pPr>
            <a:r>
              <a:rPr kumimoji="0" lang="zh-CN" altLang="en-US"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rPr>
              <a:t>测试程序</a:t>
            </a:r>
            <a:endParaRPr kumimoji="0" lang="en-US" altLang="zh-CN"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endParaRPr>
          </a:p>
          <a:p>
            <a:pPr marL="742950" marR="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a:pPr>
            <a:r>
              <a:rPr kumimoji="0" lang="zh-CN" altLang="en-US"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rPr>
              <a:t>代码</a:t>
            </a:r>
            <a:endParaRPr kumimoji="0" lang="en-US" altLang="zh-CN"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endParaRPr>
          </a:p>
          <a:p>
            <a:pPr marL="742950" marR="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Char char="n"/>
              <a:defRPr/>
            </a:pPr>
            <a:r>
              <a:rPr kumimoji="0" lang="zh-CN" altLang="en-US"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rPr>
              <a:t>文档</a:t>
            </a:r>
            <a:endParaRPr kumimoji="0" lang="en-US" altLang="zh-CN"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endParaRPr>
          </a:p>
          <a:p>
            <a:pPr marL="514350" marR="0" lvl="0" indent="-4572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r>
              <a:rPr kumimoji="0" lang="zh-CN" altLang="en-US" sz="3200" b="0" i="0" u="none" strike="noStrike" kern="0" cap="none" spc="0" normalizeH="0" baseline="0" noProof="0" dirty="0">
                <a:ln>
                  <a:noFill/>
                </a:ln>
                <a:solidFill>
                  <a:srgbClr val="C00000"/>
                </a:solidFill>
                <a:effectLst/>
                <a:uLnTx/>
                <a:uFillTx/>
                <a:latin typeface="Tahoma" panose="020B0604030504040204" pitchFamily="34" charset="0"/>
                <a:ea typeface="宋体" panose="02010600030101010101" pitchFamily="2" charset="-122"/>
                <a:cs typeface="+mn-cs"/>
              </a:rPr>
              <a:t>不能用提交作业代替全面测试</a:t>
            </a:r>
            <a:endParaRPr kumimoji="0" lang="en-US" altLang="zh-CN" sz="32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a:p>
            <a:pPr marL="514350" marR="0" lvl="0" indent="-4572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r>
              <a:rPr kumimoji="0" lang="zh-CN" altLang="en-US" sz="32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误操作需自负后果</a:t>
            </a:r>
            <a:endParaRPr kumimoji="0" lang="en-US" altLang="zh-CN" sz="32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None/>
              <a:defRPr/>
            </a:pPr>
            <a:endParaRPr kumimoji="0" lang="en-US" altLang="zh-CN" sz="28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endParaRPr>
          </a:p>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0" lang="zh-CN" altLang="en-US" sz="3200" b="0" i="0" u="none" strike="noStrike" kern="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idx="4294967295"/>
          </p:nvPr>
        </p:nvSpPr>
        <p:spPr>
          <a:xfrm>
            <a:off x="1350963" y="214313"/>
            <a:ext cx="6605587" cy="1462087"/>
          </a:xfrm>
        </p:spPr>
        <p:txBody>
          <a:bodyPr vert="horz" wrap="square" lIns="91440" tIns="45720" rIns="91440" bIns="45720" anchor="b" anchorCtr="0"/>
          <a:lstStyle/>
          <a:p>
            <a:pPr eaLnBrk="1" hangingPunct="1"/>
            <a:r>
              <a:rPr lang="zh-CN" altLang="en-US" dirty="0"/>
              <a:t>参考资料</a:t>
            </a:r>
            <a:endParaRPr lang="zh-CN" altLang="en-US" dirty="0"/>
          </a:p>
        </p:txBody>
      </p:sp>
      <p:sp>
        <p:nvSpPr>
          <p:cNvPr id="56323" name="Rectangle 3"/>
          <p:cNvSpPr>
            <a:spLocks noGrp="1"/>
          </p:cNvSpPr>
          <p:nvPr>
            <p:ph type="body" idx="4294967295"/>
          </p:nvPr>
        </p:nvSpPr>
        <p:spPr>
          <a:xfrm>
            <a:off x="1071563" y="2017713"/>
            <a:ext cx="8072437" cy="4114800"/>
          </a:xfrm>
        </p:spPr>
        <p:txBody>
          <a:bodyPr vert="horz" wrap="square" lIns="91440" tIns="45720" rIns="91440" bIns="45720" anchor="t" anchorCtr="0"/>
          <a:lstStyle/>
          <a:p>
            <a:pPr eaLnBrk="1" hangingPunct="1">
              <a:lnSpc>
                <a:spcPct val="80000"/>
              </a:lnSpc>
            </a:pPr>
            <a:r>
              <a:rPr lang="en-US" altLang="zh-CN" sz="2800" dirty="0"/>
              <a:t>《</a:t>
            </a:r>
            <a:r>
              <a:rPr lang="zh-CN" altLang="en-US" sz="2800" dirty="0"/>
              <a:t>编译技术</a:t>
            </a:r>
            <a:r>
              <a:rPr lang="en-US" altLang="zh-CN" sz="2800" dirty="0"/>
              <a:t>》</a:t>
            </a:r>
            <a:r>
              <a:rPr lang="zh-CN" altLang="en-US" sz="2800" dirty="0"/>
              <a:t>第</a:t>
            </a:r>
            <a:r>
              <a:rPr lang="en-US" altLang="zh-CN" sz="2800" dirty="0"/>
              <a:t>17</a:t>
            </a:r>
            <a:r>
              <a:rPr lang="zh-CN" altLang="en-US" sz="2800" dirty="0"/>
              <a:t>章 第</a:t>
            </a:r>
            <a:r>
              <a:rPr lang="en-US" altLang="zh-CN" sz="2800" dirty="0"/>
              <a:t>18</a:t>
            </a:r>
            <a:r>
              <a:rPr lang="zh-CN" altLang="en-US" sz="2800" dirty="0"/>
              <a:t>章及</a:t>
            </a:r>
            <a:r>
              <a:rPr lang="en-US" altLang="zh-CN" sz="2800" dirty="0"/>
              <a:t>PL/0</a:t>
            </a:r>
            <a:r>
              <a:rPr lang="zh-CN" altLang="en-US" sz="2800" dirty="0"/>
              <a:t>、</a:t>
            </a:r>
            <a:r>
              <a:rPr lang="en-US" altLang="zh-CN" sz="2800" dirty="0"/>
              <a:t>Pascal-s</a:t>
            </a:r>
            <a:r>
              <a:rPr lang="zh-CN" altLang="en-US" sz="2800" dirty="0"/>
              <a:t>编译器源代码</a:t>
            </a:r>
            <a:r>
              <a:rPr lang="en-US" altLang="zh-CN" sz="2800" dirty="0"/>
              <a:t> </a:t>
            </a:r>
            <a:endParaRPr lang="en-US" altLang="zh-CN" sz="2800" dirty="0"/>
          </a:p>
          <a:p>
            <a:pPr eaLnBrk="1" hangingPunct="1">
              <a:lnSpc>
                <a:spcPct val="80000"/>
              </a:lnSpc>
            </a:pPr>
            <a:r>
              <a:rPr lang="zh-CN" altLang="en-US" sz="2800" dirty="0"/>
              <a:t>参考书</a:t>
            </a:r>
            <a:endParaRPr lang="zh-CN" altLang="en-US" sz="2800" dirty="0"/>
          </a:p>
          <a:p>
            <a:pPr lvl="1" eaLnBrk="1" hangingPunct="1">
              <a:lnSpc>
                <a:spcPct val="80000"/>
              </a:lnSpc>
            </a:pPr>
            <a:r>
              <a:rPr lang="en-US" altLang="zh-CN" sz="2200" dirty="0"/>
              <a:t>Compilers: Principles, Techniques, and Tools. By Alfred V. AHO, Ravi SETHI and Jeffrey D. ULLMAN</a:t>
            </a:r>
            <a:endParaRPr lang="en-US" altLang="zh-CN" sz="2200" dirty="0"/>
          </a:p>
          <a:p>
            <a:pPr lvl="1" eaLnBrk="1" hangingPunct="1">
              <a:lnSpc>
                <a:spcPct val="80000"/>
              </a:lnSpc>
            </a:pPr>
            <a:r>
              <a:rPr lang="zh-CN" altLang="en-US" sz="2200" dirty="0"/>
              <a:t>中文版：编译原理，李建中，姜守旭译，机械工业出版社</a:t>
            </a:r>
            <a:endParaRPr lang="en-US" altLang="zh-CN" sz="2200" dirty="0"/>
          </a:p>
          <a:p>
            <a:pPr lvl="1" eaLnBrk="1" hangingPunct="1">
              <a:lnSpc>
                <a:spcPct val="80000"/>
              </a:lnSpc>
              <a:buNone/>
            </a:pPr>
            <a:r>
              <a:rPr lang="en-US" altLang="zh-CN" sz="2200" dirty="0"/>
              <a:t>                 </a:t>
            </a:r>
            <a:r>
              <a:rPr lang="zh-CN" altLang="en-US" sz="2200" dirty="0"/>
              <a:t>编译原理，赵建华，郑滔，戴新宇译</a:t>
            </a:r>
            <a:endParaRPr lang="zh-CN" altLang="en-US" sz="2200" dirty="0"/>
          </a:p>
          <a:p>
            <a:pPr lvl="1" eaLnBrk="1" hangingPunct="1">
              <a:lnSpc>
                <a:spcPct val="80000"/>
              </a:lnSpc>
            </a:pPr>
            <a:r>
              <a:rPr lang="en-US" altLang="zh-CN" sz="2200" dirty="0"/>
              <a:t>Advanced Compiler Design and Implementation. By Steven S. Muchnick.</a:t>
            </a:r>
            <a:endParaRPr lang="en-US" altLang="zh-CN" sz="2200" dirty="0"/>
          </a:p>
          <a:p>
            <a:pPr lvl="1" eaLnBrk="1" hangingPunct="1">
              <a:lnSpc>
                <a:spcPct val="80000"/>
              </a:lnSpc>
            </a:pPr>
            <a:r>
              <a:rPr lang="zh-CN" altLang="en-US" sz="2200" dirty="0"/>
              <a:t>中文版：高级编译器设计与实现，赵克佳，沈志宇译，机械工业出版社</a:t>
            </a:r>
            <a:endParaRPr lang="zh-CN" altLang="en-US" sz="2400" dirty="0"/>
          </a:p>
          <a:p>
            <a:pPr eaLnBrk="1" hangingPunct="1">
              <a:lnSpc>
                <a:spcPct val="80000"/>
              </a:lnSpc>
            </a:pPr>
            <a:endParaRPr lang="en-US" altLang="zh-CN"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type="title"/>
          </p:nvPr>
        </p:nvSpPr>
        <p:spPr/>
        <p:txBody>
          <a:bodyPr vert="horz" wrap="square" lIns="91440" tIns="45720" rIns="91440" bIns="45720" anchor="b" anchorCtr="0"/>
          <a:lstStyle/>
          <a:p>
            <a:pPr eaLnBrk="1" hangingPunct="1"/>
            <a:r>
              <a:rPr lang="zh-CN" altLang="en-US" dirty="0"/>
              <a:t>实验题目</a:t>
            </a:r>
            <a:endParaRPr lang="zh-CN" altLang="en-US" dirty="0"/>
          </a:p>
        </p:txBody>
      </p:sp>
      <p:sp>
        <p:nvSpPr>
          <p:cNvPr id="13315" name="Rectangle 3"/>
          <p:cNvSpPr>
            <a:spLocks noGrp="1"/>
          </p:cNvSpPr>
          <p:nvPr>
            <p:ph idx="1"/>
          </p:nvPr>
        </p:nvSpPr>
        <p:spPr/>
        <p:txBody>
          <a:bodyPr vert="horz" wrap="square" lIns="91440" tIns="45720" rIns="91440" bIns="45720" anchor="t" anchorCtr="0"/>
          <a:lstStyle/>
          <a:p>
            <a:pPr eaLnBrk="1" hangingPunct="1"/>
            <a:r>
              <a:rPr lang="zh-CN" altLang="en-US" dirty="0"/>
              <a:t>根据</a:t>
            </a:r>
            <a:r>
              <a:rPr lang="zh-CN" altLang="en-US" dirty="0">
                <a:solidFill>
                  <a:schemeClr val="hlink"/>
                </a:solidFill>
              </a:rPr>
              <a:t>给定的文法和要求</a:t>
            </a:r>
            <a:r>
              <a:rPr lang="zh-CN" altLang="en-US" dirty="0"/>
              <a:t>实现编译器</a:t>
            </a:r>
            <a:endParaRPr lang="en-US" altLang="zh-CN" dirty="0"/>
          </a:p>
          <a:p>
            <a:pPr lvl="1" eaLnBrk="1" hangingPunct="1">
              <a:lnSpc>
                <a:spcPct val="150000"/>
              </a:lnSpc>
            </a:pPr>
            <a:r>
              <a:rPr lang="zh-CN" altLang="en-US" dirty="0"/>
              <a:t>文法（语法定义、语义约定）</a:t>
            </a:r>
            <a:endParaRPr lang="zh-CN" altLang="en-US" dirty="0"/>
          </a:p>
          <a:p>
            <a:pPr lvl="1" eaLnBrk="1" hangingPunct="1">
              <a:lnSpc>
                <a:spcPct val="150000"/>
              </a:lnSpc>
            </a:pPr>
            <a:r>
              <a:rPr lang="zh-CN" altLang="en-US" dirty="0"/>
              <a:t>中间代码</a:t>
            </a:r>
            <a:endParaRPr lang="zh-CN" altLang="en-US" dirty="0"/>
          </a:p>
          <a:p>
            <a:pPr lvl="1" eaLnBrk="1" hangingPunct="1">
              <a:lnSpc>
                <a:spcPct val="150000"/>
              </a:lnSpc>
            </a:pPr>
            <a:r>
              <a:rPr lang="zh-CN" altLang="en-US" dirty="0"/>
              <a:t>目标码</a:t>
            </a:r>
            <a:endParaRPr lang="en-US" altLang="zh-CN" dirty="0"/>
          </a:p>
          <a:p>
            <a:pPr lvl="1" eaLnBrk="1" hangingPunct="1">
              <a:lnSpc>
                <a:spcPct val="150000"/>
              </a:lnSpc>
            </a:pPr>
            <a:r>
              <a:rPr lang="zh-CN" altLang="en-US" dirty="0"/>
              <a:t>优化</a:t>
            </a:r>
            <a:endParaRPr lang="en-US" altLang="zh-CN" dirty="0"/>
          </a:p>
          <a:p>
            <a:pPr eaLnBrk="1" hangingPunct="1">
              <a:lnSpc>
                <a:spcPct val="150000"/>
              </a:lnSpc>
              <a:buNone/>
            </a:pPr>
            <a:endParaRPr lang="en-US" altLang="zh-CN" dirty="0"/>
          </a:p>
          <a:p>
            <a:pPr eaLnBrk="1" hangingPunct="1"/>
            <a:endParaRPr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4615" y="2096135"/>
            <a:ext cx="8904605" cy="4333875"/>
          </a:xfrm>
          <a:prstGeom prst="rect">
            <a:avLst/>
          </a:prstGeom>
          <a:gradFill>
            <a:gsLst>
              <a:gs pos="0">
                <a:srgbClr val="DDE2F3"/>
              </a:gs>
              <a:gs pos="100000">
                <a:schemeClr val="bg1"/>
              </a:gs>
            </a:gsLst>
            <a:lin ang="14400000" scaled="0"/>
          </a:gradFill>
          <a:effectLst>
            <a:outerShdw blurRad="50800" dist="38100" dir="5400000" algn="t" rotWithShape="0">
              <a:prstClr val="black">
                <a:alpha val="40000"/>
              </a:prstClr>
            </a:outerShdw>
          </a:effectLst>
        </p:spPr>
        <p:txBody>
          <a:bodyPr wrap="square">
            <a:noAutofit/>
          </a:bodyPr>
          <a:lstStyle/>
          <a:p>
            <a:pPr marL="0" marR="0" lvl="0" indent="266700" algn="just" defTabSz="914400" rtl="0" eaLnBrk="0" fontAlgn="base" latinLnBrk="0" hangingPunct="0">
              <a:lnSpc>
                <a:spcPct val="150000"/>
              </a:lnSpc>
              <a:spcBef>
                <a:spcPct val="0"/>
              </a:spcBef>
              <a:spcAft>
                <a:spcPts val="0"/>
              </a:spcAft>
              <a:buClrTx/>
              <a:buSzTx/>
              <a:buFontTx/>
              <a:buNone/>
              <a:defRPr/>
            </a:pPr>
            <a:r>
              <a:rPr lang="zh-CN" altLang="en-US" sz="1800" kern="100" dirty="0">
                <a:effectLst/>
                <a:ea typeface="等线" panose="02010600030101010101" pitchFamily="2" charset="-122"/>
                <a:cs typeface="Times New Roman" panose="02020603050405020304" pitchFamily="18" charset="0"/>
              </a:rPr>
              <a:t>早在实验开始前，就听闻了编译实验的恐怖之处：大几千上万行的代码、无休止的重构、临近期末编译优化和各门课程大作业的大军压境</a:t>
            </a:r>
            <a:r>
              <a:rPr lang="en-US" altLang="en-US" sz="1800" kern="100" dirty="0">
                <a:effectLst/>
                <a:ea typeface="等线" panose="02010600030101010101" pitchFamily="2" charset="-122"/>
                <a:cs typeface="Times New Roman" panose="02020603050405020304" pitchFamily="18" charset="0"/>
              </a:rPr>
              <a:t>……</a:t>
            </a:r>
            <a:r>
              <a:rPr lang="zh-CN" altLang="en-US" sz="1800" kern="100" dirty="0">
                <a:effectLst/>
                <a:ea typeface="等线" panose="02010600030101010101" pitchFamily="2" charset="-122"/>
                <a:cs typeface="Times New Roman" panose="02020603050405020304" pitchFamily="18" charset="0"/>
              </a:rPr>
              <a:t>因此我一开始就对实验课保持很高的重视程度，作业发布后尽量立即着手学习、构思、编码。</a:t>
            </a:r>
            <a:endParaRPr lang="zh-CN" altLang="en-US" sz="1800" kern="100" dirty="0">
              <a:effectLst/>
              <a:ea typeface="等线" panose="02010600030101010101" pitchFamily="2" charset="-122"/>
              <a:cs typeface="Times New Roman" panose="02020603050405020304" pitchFamily="18" charset="0"/>
            </a:endParaRPr>
          </a:p>
          <a:p>
            <a:pPr marL="0" marR="0" lvl="0" indent="266700" algn="just" defTabSz="914400" rtl="0" eaLnBrk="0" fontAlgn="base" latinLnBrk="0" hangingPunct="0">
              <a:lnSpc>
                <a:spcPct val="150000"/>
              </a:lnSpc>
              <a:spcBef>
                <a:spcPct val="0"/>
              </a:spcBef>
              <a:spcAft>
                <a:spcPts val="0"/>
              </a:spcAft>
              <a:buClrTx/>
              <a:buSzTx/>
              <a:buFontTx/>
              <a:buNone/>
              <a:defRPr/>
            </a:pPr>
            <a:r>
              <a:rPr lang="zh-CN" altLang="en-US" sz="1800" kern="100" dirty="0">
                <a:effectLst/>
                <a:ea typeface="等线" panose="02010600030101010101" pitchFamily="2" charset="-122"/>
                <a:cs typeface="Times New Roman" panose="02020603050405020304" pitchFamily="18" charset="0"/>
              </a:rPr>
              <a:t>前半阶段的词法分析、语法分析我完成得还算顺利，但由于目光短浅，只顾完成当此实验，缺少对后续阶段的提前设计和构思，给后续的语义分析和代码生成挖了不少坑。因此，我上完编译实验课最大的感想就是：</a:t>
            </a:r>
            <a:r>
              <a:rPr lang="zh-CN" altLang="en-US" sz="1800" b="1" kern="100" dirty="0">
                <a:effectLst/>
                <a:ea typeface="等线" panose="02010600030101010101" pitchFamily="2" charset="-122"/>
                <a:cs typeface="Times New Roman" panose="02020603050405020304" pitchFamily="18" charset="0"/>
              </a:rPr>
              <a:t>宏观的、整体的、抽象的设计真的非常、非常、非常非常重要</a:t>
            </a:r>
            <a:r>
              <a:rPr lang="zh-CN" altLang="en-US" sz="1800" kern="100" dirty="0">
                <a:effectLst/>
                <a:ea typeface="等线" panose="02010600030101010101" pitchFamily="2" charset="-122"/>
                <a:cs typeface="Times New Roman" panose="02020603050405020304" pitchFamily="18" charset="0"/>
              </a:rPr>
              <a:t>，好的设计好的架构真的会让编码事半功倍。奈何我是第一次接触编译的知识，面向对象、设计方法等内容学的也不够扎实，图一时方便也没有考虑后续的需求，这是一个挺严重的问题。可能也真的只有自己写出了一坨之后，才对这个问题感触更深吧。（难怪架构师门槛高工资高啊！架构设计太重要了！！！）</a:t>
            </a:r>
            <a:endParaRPr lang="zh-CN" altLang="en-US" sz="1800" kern="100" dirty="0">
              <a:effectLst/>
              <a:ea typeface="等线" panose="02010600030101010101" pitchFamily="2" charset="-122"/>
              <a:cs typeface="Times New Roman" panose="02020603050405020304" pitchFamily="18" charset="0"/>
            </a:endParaRPr>
          </a:p>
        </p:txBody>
      </p:sp>
      <p:sp>
        <p:nvSpPr>
          <p:cNvPr id="3" name="Rectangle 2"/>
          <p:cNvSpPr txBox="1"/>
          <p:nvPr/>
        </p:nvSpPr>
        <p:spPr>
          <a:xfrm>
            <a:off x="1269206" y="260648"/>
            <a:ext cx="6605587" cy="1462087"/>
          </a:xfrm>
          <a:prstGeom prst="rect">
            <a:avLst/>
          </a:prstGeom>
          <a:noFill/>
          <a:ln w="9525">
            <a:noFill/>
          </a:ln>
        </p:spPr>
        <p:txBody>
          <a:bodyPr vert="horz" wrap="square" lIns="91440" tIns="45720" rIns="91440" bIns="45720" anchor="b" anchorCtr="0"/>
          <a:lstStyle>
            <a:lvl1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cs typeface="+mj-cs"/>
              </a:defRPr>
            </a:lvl1pPr>
            <a:lvl2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a:lstStyle>
          <a:p>
            <a:pPr eaLnBrk="1" hangingPunct="1"/>
            <a:r>
              <a:rPr lang="zh-CN" altLang="en-US" kern="0" dirty="0"/>
              <a:t>总结感想摘录</a:t>
            </a:r>
            <a:endParaRPr lang="zh-CN" altLang="en-US" kern="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32485" y="1556385"/>
            <a:ext cx="7981315" cy="3951605"/>
          </a:xfrm>
          <a:prstGeom prst="rect">
            <a:avLst/>
          </a:prstGeom>
          <a:gradFill>
            <a:gsLst>
              <a:gs pos="0">
                <a:srgbClr val="D9EDE9"/>
              </a:gs>
              <a:gs pos="100000">
                <a:schemeClr val="bg1"/>
              </a:gs>
            </a:gsLst>
            <a:lin ang="4200000" scaled="0"/>
          </a:gradFill>
          <a:ln>
            <a:noFill/>
          </a:ln>
        </p:spPr>
        <p:txBody>
          <a:bodyPr>
            <a:no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effectLst/>
                <a:uLnTx/>
                <a:uFillTx/>
                <a:latin typeface="+mn-ea"/>
                <a:ea typeface="+mn-ea"/>
                <a:cs typeface="Times New Roman" panose="02020603050405020304" pitchFamily="18" charset="0"/>
              </a:rPr>
              <a:t>首先是理论与实践的相结合。我认为编译技术是一门</a:t>
            </a:r>
            <a:r>
              <a:rPr kumimoji="0" lang="zh-CN" altLang="en-US" sz="1800" b="1" i="0" u="none" strike="noStrike" kern="1200" cap="none" spc="0" normalizeH="0" baseline="0" noProof="0" dirty="0">
                <a:ln>
                  <a:noFill/>
                </a:ln>
                <a:effectLst/>
                <a:uLnTx/>
                <a:uFillTx/>
                <a:latin typeface="+mn-ea"/>
                <a:ea typeface="+mn-ea"/>
                <a:cs typeface="Times New Roman" panose="02020603050405020304" pitchFamily="18" charset="0"/>
              </a:rPr>
              <a:t>以实践为主导的课程</a:t>
            </a:r>
            <a:r>
              <a:rPr kumimoji="0" lang="zh-CN" altLang="en-US" sz="1800" b="0" i="0" u="none" strike="noStrike" kern="1200" cap="none" spc="0" normalizeH="0" baseline="0" noProof="0" dirty="0">
                <a:ln>
                  <a:noFill/>
                </a:ln>
                <a:effectLst/>
                <a:uLnTx/>
                <a:uFillTx/>
                <a:latin typeface="+mn-ea"/>
                <a:ea typeface="+mn-ea"/>
                <a:cs typeface="Times New Roman" panose="02020603050405020304" pitchFamily="18" charset="0"/>
              </a:rPr>
              <a:t>。理论课上讲到的词法分析的状态机、语法分析的递归下降分析、语义分析中的语法制导的翻译等知识点在实验中都得以实现。这种理论课和实验课的高度相关也让我对编译的原理和思想有了更深的认识和了解。</a:t>
            </a:r>
            <a:endParaRPr kumimoji="0" lang="zh-CN" altLang="en-US" sz="1800" b="0" i="0" u="none" strike="noStrike" kern="1200" cap="none" spc="0" normalizeH="0" baseline="0" noProof="0" dirty="0">
              <a:ln>
                <a:noFill/>
              </a:ln>
              <a:effectLst/>
              <a:uLnTx/>
              <a:uFillTx/>
              <a:latin typeface="+mn-ea"/>
              <a:ea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effectLst/>
              <a:uLnTx/>
              <a:uFillTx/>
              <a:latin typeface="+mn-ea"/>
              <a:ea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effectLst/>
                <a:uLnTx/>
                <a:uFillTx/>
                <a:latin typeface="+mn-ea"/>
                <a:ea typeface="+mn-ea"/>
                <a:cs typeface="Times New Roman" panose="02020603050405020304" pitchFamily="18" charset="0"/>
              </a:rPr>
              <a:t>其次是编程习惯和设计思想上的一些收获。编程习惯方面，由于我可能做起事来有些急躁，落实到写代码上会存在还没有完善的设计架构时就基于开始写代码，这就可能会导致项目设计上的一些缺陷。例如这学期的编译作业是逐项发布的，但老师在开始时就让我们阅读编译器参考代码，并设计自己的编译器总体架构。我前期这部分的工作没有仔细做，导致在语法分析阶段又会重构之前词法分析的接口，增加了工作量。这告诉我们对于一个项目还是要有一个比较清晰的设计架构之后再开始编码。</a:t>
            </a:r>
            <a:r>
              <a:rPr kumimoji="0" lang="zh-CN" altLang="en-US" sz="1800" b="1" i="0" u="none" strike="noStrike" kern="1200" cap="none" spc="0" normalizeH="0" baseline="0" noProof="0" dirty="0">
                <a:ln>
                  <a:noFill/>
                </a:ln>
                <a:effectLst/>
                <a:uLnTx/>
                <a:uFillTx/>
                <a:latin typeface="+mn-ea"/>
                <a:ea typeface="+mn-ea"/>
                <a:cs typeface="Times New Roman" panose="02020603050405020304" pitchFamily="18" charset="0"/>
              </a:rPr>
              <a:t>设计思想方面，由于编译器采用了面向对象的设计思想，之前在面向对象课程中的一些经典的设计模式如单例模式、工厂模式在代码中也得到了实现</a:t>
            </a:r>
            <a:r>
              <a:rPr kumimoji="0" lang="zh-CN" altLang="en-US" sz="1800" b="0" i="0" u="none" strike="noStrike" kern="1200" cap="none" spc="0" normalizeH="0" baseline="0" noProof="0" dirty="0">
                <a:ln>
                  <a:noFill/>
                </a:ln>
                <a:effectLst/>
                <a:uLnTx/>
                <a:uFillTx/>
                <a:latin typeface="+mn-ea"/>
                <a:ea typeface="+mn-ea"/>
                <a:cs typeface="Times New Roman" panose="02020603050405020304" pitchFamily="18" charset="0"/>
              </a:rPr>
              <a:t>。</a:t>
            </a:r>
            <a:endParaRPr kumimoji="0" lang="zh-CN" altLang="en-US" sz="1800" b="0" i="0" u="none" strike="noStrike" kern="1200" cap="none" spc="0" normalizeH="0" baseline="0" noProof="0" dirty="0">
              <a:ln>
                <a:noFill/>
              </a:ln>
              <a:effectLst/>
              <a:uLnTx/>
              <a:uFillTx/>
              <a:latin typeface="+mn-ea"/>
              <a:ea typeface="+mn-ea"/>
              <a:cs typeface="Times New Roman" panose="02020603050405020304" pitchFamily="18"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83568" y="1268889"/>
            <a:ext cx="8294370" cy="4246245"/>
          </a:xfrm>
          <a:prstGeom prst="rect">
            <a:avLst/>
          </a:prstGeom>
          <a:gradFill>
            <a:gsLst>
              <a:gs pos="0">
                <a:srgbClr val="FFEDCB"/>
              </a:gs>
              <a:gs pos="100000">
                <a:srgbClr val="FFCC99"/>
              </a:gs>
            </a:gsLst>
            <a:lin ang="2400000" scaled="0"/>
          </a:gradFill>
        </p:spPr>
        <p:txBody>
          <a:bodyPr wrap="square">
            <a:spAutoFit/>
          </a:bodyPr>
          <a:lstStyle/>
          <a:p>
            <a:pPr algn="l"/>
            <a:r>
              <a:rPr lang="zh-CN" altLang="en-US" sz="1800" b="1" kern="0" dirty="0">
                <a:effectLst/>
                <a:latin typeface="MicrosoftYaHei" panose="020B0503020204020204" charset="-122"/>
                <a:ea typeface="宋体" panose="02010600030101010101" pitchFamily="2" charset="-122"/>
                <a:cs typeface="宋体" panose="02010600030101010101" pitchFamily="2" charset="-122"/>
              </a:rPr>
              <a:t>编译的代码量却是</a:t>
            </a:r>
            <a:r>
              <a:rPr lang="en-US" altLang="en-US" sz="1800" b="1" kern="0" dirty="0">
                <a:effectLst/>
                <a:latin typeface="MicrosoftYaHei" panose="020B0503020204020204" charset="-122"/>
                <a:ea typeface="宋体" panose="02010600030101010101" pitchFamily="2" charset="-122"/>
                <a:cs typeface="宋体" panose="02010600030101010101" pitchFamily="2" charset="-122"/>
              </a:rPr>
              <a:t> OO </a:t>
            </a:r>
            <a:r>
              <a:rPr lang="zh-CN" altLang="en-US" sz="1800" b="1" kern="0" dirty="0">
                <a:effectLst/>
                <a:latin typeface="MicrosoftYaHei" panose="020B0503020204020204" charset="-122"/>
                <a:ea typeface="宋体" panose="02010600030101010101" pitchFamily="2" charset="-122"/>
                <a:cs typeface="宋体" panose="02010600030101010101" pitchFamily="2" charset="-122"/>
              </a:rPr>
              <a:t>课的作业不能相比的</a:t>
            </a:r>
            <a:r>
              <a:rPr lang="zh-CN" altLang="en-US" sz="1800" kern="0" dirty="0">
                <a:effectLst/>
                <a:latin typeface="MicrosoftYaHei" panose="020B0503020204020204" charset="-122"/>
                <a:ea typeface="宋体" panose="02010600030101010101" pitchFamily="2" charset="-122"/>
                <a:cs typeface="宋体" panose="02010600030101010101" pitchFamily="2" charset="-122"/>
              </a:rPr>
              <a:t>，粗略统计我的整个编译实验的有效代码量超过了五千行。对我来说一个很重要的收获是面向对象的软件工程思想在编译实验里得到了很好的体现。首先，编译本身就具有典型的面向对象的特征，例如</a:t>
            </a:r>
            <a:r>
              <a:rPr lang="en-US" altLang="en-US" sz="1800" kern="0" dirty="0">
                <a:effectLst/>
                <a:latin typeface="MicrosoftYaHei" panose="020B0503020204020204" charset="-122"/>
                <a:ea typeface="宋体" panose="02010600030101010101" pitchFamily="2" charset="-122"/>
                <a:cs typeface="宋体" panose="02010600030101010101" pitchFamily="2" charset="-122"/>
              </a:rPr>
              <a:t> LLVM</a:t>
            </a:r>
            <a:r>
              <a:rPr lang="zh-CN" altLang="en-US" sz="1800" kern="0" dirty="0">
                <a:effectLst/>
                <a:latin typeface="MicrosoftYaHei" panose="020B0503020204020204" charset="-122"/>
                <a:ea typeface="宋体" panose="02010600030101010101" pitchFamily="2" charset="-122"/>
                <a:cs typeface="宋体" panose="02010600030101010101" pitchFamily="2" charset="-122"/>
              </a:rPr>
              <a:t>中间代码生成里，各种指令都可继承自一个统一的父类，这种</a:t>
            </a:r>
            <a:r>
              <a:rPr lang="en-US" altLang="en-US" sz="1800" kern="0" dirty="0">
                <a:effectLst/>
                <a:latin typeface="MicrosoftYaHei" panose="020B0503020204020204" charset="-122"/>
                <a:ea typeface="宋体" panose="02010600030101010101" pitchFamily="2" charset="-122"/>
                <a:cs typeface="宋体" panose="02010600030101010101" pitchFamily="2" charset="-122"/>
              </a:rPr>
              <a:t>“</a:t>
            </a:r>
            <a:r>
              <a:rPr lang="zh-CN" altLang="en-US" sz="1800" kern="0" dirty="0">
                <a:effectLst/>
                <a:latin typeface="MicrosoftYaHei" panose="020B0503020204020204" charset="-122"/>
                <a:ea typeface="宋体" panose="02010600030101010101" pitchFamily="2" charset="-122"/>
                <a:cs typeface="宋体" panose="02010600030101010101" pitchFamily="2" charset="-122"/>
              </a:rPr>
              <a:t>继承</a:t>
            </a:r>
            <a:r>
              <a:rPr lang="en-US" altLang="en-US" sz="1800" kern="0" dirty="0">
                <a:effectLst/>
                <a:latin typeface="MicrosoftYaHei" panose="020B0503020204020204" charset="-122"/>
                <a:ea typeface="宋体" panose="02010600030101010101" pitchFamily="2" charset="-122"/>
                <a:cs typeface="宋体" panose="02010600030101010101" pitchFamily="2" charset="-122"/>
              </a:rPr>
              <a:t>”</a:t>
            </a:r>
            <a:r>
              <a:rPr lang="zh-CN" altLang="en-US" sz="1800" kern="0" dirty="0">
                <a:effectLst/>
                <a:latin typeface="MicrosoftYaHei" panose="020B0503020204020204" charset="-122"/>
                <a:ea typeface="宋体" panose="02010600030101010101" pitchFamily="2" charset="-122"/>
                <a:cs typeface="宋体" panose="02010600030101010101" pitchFamily="2" charset="-122"/>
              </a:rPr>
              <a:t>的特性为实现提供了便利。其次，即使我们的文法相对简单，但仍具有一定规模，</a:t>
            </a:r>
            <a:r>
              <a:rPr lang="zh-CN" altLang="en-US" sz="1800" b="1" kern="0" dirty="0">
                <a:effectLst/>
                <a:latin typeface="MicrosoftYaHei" panose="020B0503020204020204" charset="-122"/>
                <a:ea typeface="宋体" panose="02010600030101010101" pitchFamily="2" charset="-122"/>
                <a:cs typeface="宋体" panose="02010600030101010101" pitchFamily="2" charset="-122"/>
              </a:rPr>
              <a:t>如果不使用软件工程的方法对代码进行规划管理，那么后果便是越到实验后期，随着代码量愈加庞大，整个编译器就变得难以阅读和修改</a:t>
            </a:r>
            <a:r>
              <a:rPr lang="zh-CN" altLang="en-US" sz="1800" kern="0" dirty="0">
                <a:effectLst/>
                <a:latin typeface="MicrosoftYaHei" panose="020B0503020204020204" charset="-122"/>
                <a:ea typeface="宋体" panose="02010600030101010101" pitchFamily="2" charset="-122"/>
                <a:cs typeface="宋体" panose="02010600030101010101" pitchFamily="2" charset="-122"/>
              </a:rPr>
              <a:t>。另一个收获，或者我自己一直感到困惑的地方就是编译和运行的区别。哪些工作需要在程序编译的时候就完成，哪些工作在编译时尚无法完成而必须生成相应的目标代码，待到目标代码执行时才能实现功能。通过编译实验，我对这个问题有了更深的理解，也明白了理论课上讲的为什么符号表是在程序编译时建立，而运行栈又是程序运行时建立的数据结构。</a:t>
            </a:r>
            <a:r>
              <a:rPr lang="zh-CN" altLang="en-US" sz="1800" b="1" kern="0" dirty="0">
                <a:effectLst/>
                <a:latin typeface="MicrosoftYaHei" panose="020B0503020204020204" charset="-122"/>
                <a:ea typeface="宋体" panose="02010600030101010101" pitchFamily="2" charset="-122"/>
                <a:cs typeface="宋体" panose="02010600030101010101" pitchFamily="2" charset="-122"/>
              </a:rPr>
              <a:t>同时，实验有一点让我感触很深，就是理论课上讲的</a:t>
            </a:r>
            <a:r>
              <a:rPr lang="en-US" altLang="en-US" sz="1800" b="1" kern="0" dirty="0">
                <a:effectLst/>
                <a:latin typeface="MicrosoftYaHei" panose="020B0503020204020204" charset="-122"/>
                <a:ea typeface="宋体" panose="02010600030101010101" pitchFamily="2" charset="-122"/>
                <a:cs typeface="宋体" panose="02010600030101010101" pitchFamily="2" charset="-122"/>
              </a:rPr>
              <a:t>“</a:t>
            </a:r>
            <a:r>
              <a:rPr lang="zh-CN" altLang="en-US" sz="1800" b="1" kern="0" dirty="0">
                <a:effectLst/>
                <a:latin typeface="MicrosoftYaHei" panose="020B0503020204020204" charset="-122"/>
                <a:ea typeface="宋体" panose="02010600030101010101" pitchFamily="2" charset="-122"/>
                <a:cs typeface="宋体" panose="02010600030101010101" pitchFamily="2" charset="-122"/>
              </a:rPr>
              <a:t>遍</a:t>
            </a:r>
            <a:r>
              <a:rPr lang="en-US" altLang="en-US" sz="1800" b="1" kern="0" dirty="0">
                <a:effectLst/>
                <a:latin typeface="MicrosoftYaHei" panose="020B0503020204020204" charset="-122"/>
                <a:ea typeface="宋体" panose="02010600030101010101" pitchFamily="2" charset="-122"/>
                <a:cs typeface="宋体" panose="02010600030101010101" pitchFamily="2" charset="-122"/>
              </a:rPr>
              <a:t>”</a:t>
            </a:r>
            <a:r>
              <a:rPr lang="zh-CN" altLang="en-US" sz="1800" b="1" kern="0" dirty="0">
                <a:effectLst/>
                <a:latin typeface="MicrosoftYaHei" panose="020B0503020204020204" charset="-122"/>
                <a:ea typeface="宋体" panose="02010600030101010101" pitchFamily="2" charset="-122"/>
                <a:cs typeface="宋体" panose="02010600030101010101" pitchFamily="2" charset="-122"/>
              </a:rPr>
              <a:t>的概念。几乎每完成一个子任务我就需要对源程序（或者中间数据结构）从头到尾检查一遍</a:t>
            </a:r>
            <a:r>
              <a:rPr lang="zh-CN" altLang="en-US" sz="1800" kern="0" dirty="0">
                <a:effectLst/>
                <a:latin typeface="MicrosoftYaHei" panose="020B0503020204020204" charset="-122"/>
                <a:ea typeface="宋体" panose="02010600030101010101" pitchFamily="2" charset="-122"/>
                <a:cs typeface="宋体" panose="02010600030101010101" pitchFamily="2" charset="-122"/>
              </a:rPr>
              <a:t>，这样做虽然结构清晰，但也会导致工作量巨大，完成所有任务后我对</a:t>
            </a:r>
            <a:r>
              <a:rPr lang="en-US" altLang="en-US" sz="1800" kern="0" dirty="0">
                <a:effectLst/>
                <a:latin typeface="MicrosoftYaHei" panose="020B0503020204020204" charset="-122"/>
                <a:ea typeface="宋体" panose="02010600030101010101" pitchFamily="2" charset="-122"/>
                <a:cs typeface="宋体" panose="02010600030101010101" pitchFamily="2" charset="-122"/>
              </a:rPr>
              <a:t>“</a:t>
            </a:r>
            <a:r>
              <a:rPr lang="zh-CN" altLang="en-US" sz="1800" kern="0" dirty="0">
                <a:effectLst/>
                <a:latin typeface="MicrosoftYaHei" panose="020B0503020204020204" charset="-122"/>
                <a:ea typeface="宋体" panose="02010600030101010101" pitchFamily="2" charset="-122"/>
                <a:cs typeface="宋体" panose="02010600030101010101" pitchFamily="2" charset="-122"/>
              </a:rPr>
              <a:t>一遍扫描编译程序</a:t>
            </a:r>
            <a:r>
              <a:rPr lang="en-US" altLang="en-US" sz="1800" kern="0" dirty="0">
                <a:effectLst/>
                <a:latin typeface="MicrosoftYaHei" panose="020B0503020204020204" charset="-122"/>
                <a:ea typeface="宋体" panose="02010600030101010101" pitchFamily="2" charset="-122"/>
                <a:cs typeface="宋体" panose="02010600030101010101" pitchFamily="2" charset="-122"/>
              </a:rPr>
              <a:t>”</a:t>
            </a:r>
            <a:r>
              <a:rPr lang="zh-CN" altLang="en-US" sz="1800" kern="0" dirty="0">
                <a:effectLst/>
                <a:latin typeface="MicrosoftYaHei" panose="020B0503020204020204" charset="-122"/>
                <a:ea typeface="宋体" panose="02010600030101010101" pitchFamily="2" charset="-122"/>
                <a:cs typeface="宋体" panose="02010600030101010101" pitchFamily="2" charset="-122"/>
              </a:rPr>
              <a:t>的意义有了更深刻的认知。</a:t>
            </a:r>
            <a:endParaRPr lang="zh-CN" altLang="en-US" sz="1800" kern="0" dirty="0">
              <a:effectLst/>
              <a:latin typeface="MicrosoftYaHei" panose="020B0503020204020204" charset="-122"/>
              <a:ea typeface="宋体" panose="02010600030101010101" pitchFamily="2" charset="-122"/>
              <a:cs typeface="宋体" panose="02010600030101010101" pitchFamily="2"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矩形 1"/>
          <p:cNvSpPr>
            <a:spLocks noChangeArrowheads="1"/>
          </p:cNvSpPr>
          <p:nvPr/>
        </p:nvSpPr>
        <p:spPr bwMode="auto">
          <a:xfrm>
            <a:off x="611505" y="692785"/>
            <a:ext cx="8270240" cy="2861310"/>
          </a:xfrm>
          <a:prstGeom prst="rect">
            <a:avLst/>
          </a:prstGeom>
          <a:gradFill>
            <a:gsLst>
              <a:gs pos="0">
                <a:srgbClr val="FFEDCB"/>
              </a:gs>
              <a:gs pos="100000">
                <a:srgbClr val="FFCC99"/>
              </a:gs>
            </a:gsLst>
            <a:lin ang="14400000" scaled="0"/>
          </a:gradFill>
          <a:ln>
            <a:noFill/>
          </a:ln>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sz="1800" kern="100" dirty="0">
                <a:solidFill>
                  <a:schemeClr val="tx2"/>
                </a:solidFill>
                <a:effectLst/>
                <a:ea typeface="等线" panose="02010600030101010101" pitchFamily="2" charset="-122"/>
                <a:cs typeface="Times New Roman" panose="02020603050405020304" pitchFamily="18" charset="0"/>
              </a:rPr>
              <a:t>    </a:t>
            </a:r>
            <a:r>
              <a:rPr lang="zh-CN" altLang="zh-CN" sz="1800" kern="100" dirty="0">
                <a:effectLst/>
                <a:ea typeface="等线" panose="02010600030101010101" pitchFamily="2" charset="-122"/>
                <a:cs typeface="Times New Roman" panose="02020603050405020304" pitchFamily="18" charset="0"/>
              </a:rPr>
              <a:t>在理论学习部分，我</a:t>
            </a:r>
            <a:r>
              <a:rPr lang="zh-CN" altLang="zh-CN" sz="1800" b="1" kern="100" dirty="0">
                <a:effectLst/>
                <a:ea typeface="等线" panose="02010600030101010101" pitchFamily="2" charset="-122"/>
                <a:cs typeface="Times New Roman" panose="02020603050405020304" pitchFamily="18" charset="0"/>
              </a:rPr>
              <a:t>认真参与了每一节课</a:t>
            </a:r>
            <a:r>
              <a:rPr lang="zh-CN" altLang="zh-CN" sz="1800" kern="100" dirty="0">
                <a:effectLst/>
                <a:ea typeface="等线" panose="02010600030101010101" pitchFamily="2" charset="-122"/>
                <a:cs typeface="Times New Roman" panose="02020603050405020304" pitchFamily="18" charset="0"/>
              </a:rPr>
              <a:t>，并且</a:t>
            </a:r>
            <a:r>
              <a:rPr lang="zh-CN" altLang="zh-CN" sz="1800" b="1" kern="100" dirty="0">
                <a:effectLst/>
                <a:ea typeface="等线" panose="02010600030101010101" pitchFamily="2" charset="-122"/>
                <a:cs typeface="Times New Roman" panose="02020603050405020304" pitchFamily="18" charset="0"/>
              </a:rPr>
              <a:t>及时复习准备小测</a:t>
            </a:r>
            <a:r>
              <a:rPr lang="zh-CN" altLang="zh-CN" sz="1800" kern="100" dirty="0">
                <a:effectLst/>
                <a:ea typeface="等线" panose="02010600030101010101" pitchFamily="2" charset="-122"/>
                <a:cs typeface="Times New Roman" panose="02020603050405020304" pitchFamily="18" charset="0"/>
              </a:rPr>
              <a:t>，它既让我没有在期末的时候手忙脚乱，也指导我一步步完成了实验，但是只学理论知识，学习深度是远远不够的，自己动手做一个编译器才能让人真正学懂编译。从最开始简单的词法分析、语法分析，到之后难度骤升的代码生成和优化，这期间我遇</a:t>
            </a:r>
            <a:endParaRPr lang="zh-CN" altLang="zh-CN" sz="1800" kern="100" dirty="0">
              <a:effectLst/>
              <a:ea typeface="等线"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defRPr/>
            </a:pPr>
            <a:r>
              <a:rPr lang="zh-CN" altLang="zh-CN" sz="1800" kern="100" dirty="0">
                <a:effectLst/>
                <a:ea typeface="等线" panose="02010600030101010101" pitchFamily="2" charset="-122"/>
                <a:cs typeface="Times New Roman" panose="02020603050405020304" pitchFamily="18" charset="0"/>
              </a:rPr>
              <a:t>到过很多困难，但是我</a:t>
            </a:r>
            <a:r>
              <a:rPr lang="zh-CN" altLang="zh-CN" sz="1800" b="1" kern="100" dirty="0">
                <a:effectLst/>
                <a:ea typeface="等线" panose="02010600030101010101" pitchFamily="2" charset="-122"/>
                <a:cs typeface="Times New Roman" panose="02020603050405020304" pitchFamily="18" charset="0"/>
              </a:rPr>
              <a:t>从来没有想过要放弃</a:t>
            </a:r>
            <a:r>
              <a:rPr lang="zh-CN" altLang="zh-CN" sz="1800" kern="100" dirty="0">
                <a:effectLst/>
                <a:ea typeface="等线" panose="02010600030101010101" pitchFamily="2" charset="-122"/>
                <a:cs typeface="Times New Roman" panose="02020603050405020304" pitchFamily="18" charset="0"/>
              </a:rPr>
              <a:t>。我自己设计了中间代码，这让我有一种这个编译器属于我自己的幸福感，这是</a:t>
            </a:r>
            <a:r>
              <a:rPr lang="zh-CN" altLang="zh-CN" sz="1800" b="1" kern="100" dirty="0">
                <a:effectLst/>
                <a:ea typeface="等线" panose="02010600030101010101" pitchFamily="2" charset="-122"/>
                <a:cs typeface="Times New Roman" panose="02020603050405020304" pitchFamily="18" charset="0"/>
              </a:rPr>
              <a:t>自我创造和思考</a:t>
            </a:r>
            <a:r>
              <a:rPr lang="zh-CN" altLang="zh-CN" sz="1800" kern="100" dirty="0">
                <a:effectLst/>
                <a:ea typeface="等线" panose="02010600030101010101" pitchFamily="2" charset="-122"/>
                <a:cs typeface="Times New Roman" panose="02020603050405020304" pitchFamily="18" charset="0"/>
              </a:rPr>
              <a:t>带来的快感。之后为了优化代码，我一遍遍地看指导书，看不懂指导书又去看相关论文和博客即使是实现之后也遇到很多bug，每次交上去一片红都让我觉得离成功差之千里，最开始我在每一个样例中都能找到不一样的错误，优化后又会不断暴露更多的错误。在一遍遍的对照、调整、修改之后终于完成了mips生成和优化。</a:t>
            </a:r>
            <a:endParaRPr lang="zh-CN" altLang="zh-CN" sz="1800" kern="100" dirty="0">
              <a:effectLst/>
              <a:ea typeface="等线" panose="02010600030101010101" pitchFamily="2" charset="-122"/>
              <a:cs typeface="Times New Roman" panose="02020603050405020304" pitchFamily="18" charset="0"/>
            </a:endParaRPr>
          </a:p>
        </p:txBody>
      </p:sp>
      <p:sp>
        <p:nvSpPr>
          <p:cNvPr id="2" name="矩形 1"/>
          <p:cNvSpPr>
            <a:spLocks noChangeArrowheads="1"/>
          </p:cNvSpPr>
          <p:nvPr>
            <p:custDataLst>
              <p:tags r:id="rId1"/>
            </p:custDataLst>
          </p:nvPr>
        </p:nvSpPr>
        <p:spPr bwMode="auto">
          <a:xfrm>
            <a:off x="611505" y="4005580"/>
            <a:ext cx="8296275" cy="2306955"/>
          </a:xfrm>
          <a:prstGeom prst="rect">
            <a:avLst/>
          </a:prstGeom>
          <a:gradFill>
            <a:gsLst>
              <a:gs pos="0">
                <a:srgbClr val="FFEDCB"/>
              </a:gs>
              <a:gs pos="100000">
                <a:srgbClr val="FFCC99"/>
              </a:gs>
            </a:gsLst>
            <a:lin ang="14400000" scaled="0"/>
          </a:gradFill>
          <a:ln>
            <a:noFill/>
          </a:ln>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sz="1800" kern="100" dirty="0">
                <a:solidFill>
                  <a:schemeClr val="tx2"/>
                </a:solidFill>
                <a:effectLst/>
                <a:ea typeface="等线" panose="02010600030101010101" pitchFamily="2" charset="-122"/>
                <a:cs typeface="Times New Roman" panose="02020603050405020304" pitchFamily="18" charset="0"/>
              </a:rPr>
              <a:t>    </a:t>
            </a:r>
            <a:r>
              <a:rPr lang="zh-CN" altLang="zh-CN" sz="1800" kern="100" dirty="0">
                <a:effectLst/>
                <a:ea typeface="等线" panose="02010600030101010101" pitchFamily="2" charset="-122"/>
                <a:cs typeface="Times New Roman" panose="02020603050405020304" pitchFamily="18" charset="0"/>
              </a:rPr>
              <a:t>除了代码设计层面，还有就是对实验部分的实践深度的感慨。</a:t>
            </a:r>
            <a:r>
              <a:rPr lang="zh-CN" altLang="zh-CN" sz="1800" b="1" kern="100" dirty="0">
                <a:effectLst/>
                <a:ea typeface="等线" panose="02010600030101010101" pitchFamily="2" charset="-122"/>
                <a:cs typeface="Times New Roman" panose="02020603050405020304" pitchFamily="18" charset="0"/>
              </a:rPr>
              <a:t>代码优化</a:t>
            </a:r>
            <a:r>
              <a:rPr lang="zh-CN" altLang="zh-CN" sz="1800" kern="100" dirty="0">
                <a:effectLst/>
                <a:ea typeface="等线" panose="02010600030101010101" pitchFamily="2" charset="-122"/>
                <a:cs typeface="Times New Roman" panose="02020603050405020304" pitchFamily="18" charset="0"/>
              </a:rPr>
              <a:t>能做的事情太多了，而且对于每一种优化方法，能做到的程度又有不同。就例如</a:t>
            </a:r>
            <a:r>
              <a:rPr lang="zh-CN" altLang="zh-CN" sz="1800" b="1" kern="100" dirty="0">
                <a:effectLst/>
                <a:ea typeface="等线" panose="02010600030101010101" pitchFamily="2" charset="-122"/>
                <a:cs typeface="Times New Roman" panose="02020603050405020304" pitchFamily="18" charset="0"/>
              </a:rPr>
              <a:t>冲突图</a:t>
            </a:r>
            <a:r>
              <a:rPr lang="zh-CN" altLang="zh-CN" sz="1800" kern="100" dirty="0">
                <a:effectLst/>
                <a:ea typeface="等线" panose="02010600030101010101" pitchFamily="2" charset="-122"/>
                <a:cs typeface="Times New Roman" panose="02020603050405020304" pitchFamily="18" charset="0"/>
              </a:rPr>
              <a:t>的构建，</a:t>
            </a:r>
            <a:r>
              <a:rPr lang="zh-CN" altLang="zh-CN" sz="1800" b="1" kern="100" dirty="0">
                <a:effectLst/>
                <a:ea typeface="等线" panose="02010600030101010101" pitchFamily="2" charset="-122"/>
                <a:cs typeface="Times New Roman" panose="02020603050405020304" pitchFamily="18" charset="0"/>
              </a:rPr>
              <a:t>活跃变量分析</a:t>
            </a:r>
            <a:r>
              <a:rPr lang="zh-CN" altLang="zh-CN" sz="1800" kern="100" dirty="0">
                <a:effectLst/>
                <a:ea typeface="等线" panose="02010600030101010101" pitchFamily="2" charset="-122"/>
                <a:cs typeface="Times New Roman" panose="02020603050405020304" pitchFamily="18" charset="0"/>
              </a:rPr>
              <a:t>看活跃范围是一种。看基本块级别的变量定义点的活跃变量是一种。通过</a:t>
            </a:r>
            <a:r>
              <a:rPr lang="zh-CN" altLang="zh-CN" sz="1800" b="1" kern="100" dirty="0">
                <a:effectLst/>
                <a:ea typeface="等线" panose="02010600030101010101" pitchFamily="2" charset="-122"/>
                <a:cs typeface="Times New Roman" panose="02020603050405020304" pitchFamily="18" charset="0"/>
              </a:rPr>
              <a:t>定义使用链</a:t>
            </a:r>
            <a:r>
              <a:rPr lang="zh-CN" altLang="zh-CN" sz="1800" kern="100" dirty="0">
                <a:effectLst/>
                <a:ea typeface="等线" panose="02010600030101010101" pitchFamily="2" charset="-122"/>
                <a:cs typeface="Times New Roman" panose="02020603050405020304" pitchFamily="18" charset="0"/>
              </a:rPr>
              <a:t>，构建网然后进行语句级别的定义处活跃进行判断又是一种。其中又以网的效果最好。还有在进行冲突图着色的时候，怎么选取一个"合适"的变量，以及对不能着色的变量，转变为新的活跃范围很小的临时变量，然后进一步进行活跃分析，</a:t>
            </a:r>
            <a:r>
              <a:rPr lang="zh-CN" altLang="zh-CN" sz="1800" b="1" kern="100" dirty="0">
                <a:effectLst/>
                <a:ea typeface="等线" panose="02010600030101010101" pitchFamily="2" charset="-122"/>
                <a:cs typeface="Times New Roman" panose="02020603050405020304" pitchFamily="18" charset="0"/>
              </a:rPr>
              <a:t>寄存器分配</a:t>
            </a:r>
            <a:r>
              <a:rPr lang="zh-CN" altLang="zh-CN" sz="1800" kern="100" dirty="0">
                <a:effectLst/>
                <a:ea typeface="等线" panose="02010600030101010101" pitchFamily="2" charset="-122"/>
                <a:cs typeface="Times New Roman" panose="02020603050405020304" pitchFamily="18" charset="0"/>
              </a:rPr>
              <a:t>，这些都是很有门道的。总之，</a:t>
            </a:r>
            <a:r>
              <a:rPr lang="zh-CN" altLang="zh-CN" sz="1800" b="1" kern="100" dirty="0">
                <a:effectLst/>
                <a:ea typeface="等线" panose="02010600030101010101" pitchFamily="2" charset="-122"/>
                <a:cs typeface="Times New Roman" panose="02020603050405020304" pitchFamily="18" charset="0"/>
              </a:rPr>
              <a:t>编译实验的深度是非常深的</a:t>
            </a:r>
            <a:r>
              <a:rPr lang="zh-CN" altLang="zh-CN" sz="1800" kern="100" dirty="0">
                <a:effectLst/>
                <a:ea typeface="等线" panose="02010600030101010101" pitchFamily="2" charset="-122"/>
                <a:cs typeface="Times New Roman" panose="02020603050405020304" pitchFamily="18" charset="0"/>
              </a:rPr>
              <a:t>，而且可以接触到许多比较前沿的理论，例如SSA等。</a:t>
            </a:r>
            <a:endParaRPr lang="zh-CN" altLang="zh-CN" sz="1800" kern="100" dirty="0">
              <a:effectLst/>
              <a:ea typeface="等线" panose="02010600030101010101" pitchFamily="2" charset="-122"/>
              <a:cs typeface="Times New Roman" panose="02020603050405020304" pitchFamily="18"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矩形 1"/>
          <p:cNvSpPr>
            <a:spLocks noChangeArrowheads="1"/>
          </p:cNvSpPr>
          <p:nvPr/>
        </p:nvSpPr>
        <p:spPr bwMode="auto">
          <a:xfrm>
            <a:off x="251777" y="1628815"/>
            <a:ext cx="8688705" cy="4910455"/>
          </a:xfrm>
          <a:prstGeom prst="rect">
            <a:avLst/>
          </a:prstGeom>
          <a:gradFill>
            <a:gsLst>
              <a:gs pos="0">
                <a:schemeClr val="tx2">
                  <a:lumMod val="20000"/>
                  <a:lumOff val="80000"/>
                </a:schemeClr>
              </a:gs>
              <a:gs pos="100000">
                <a:schemeClr val="bg1">
                  <a:lumMod val="95000"/>
                </a:schemeClr>
              </a:gs>
            </a:gsLst>
            <a:lin ang="20400000" scaled="0"/>
          </a:gradFill>
          <a:ln>
            <a:noFill/>
          </a:ln>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zh-CN" altLang="en-US" sz="1800" b="0" i="0" u="none" strike="noStrike" kern="1200" cap="none" spc="0" normalizeH="0" baseline="0" noProof="0" dirty="0">
                <a:ln>
                  <a:noFill/>
                </a:ln>
                <a:solidFill>
                  <a:srgbClr val="34495E"/>
                </a:solidFill>
                <a:effectLst/>
                <a:uLnTx/>
                <a:uFillTx/>
                <a:latin typeface="MicrosoftYaHei" panose="020B0503020204020204" charset="-122"/>
                <a:ea typeface="等线" panose="02010600030101010101" pitchFamily="2" charset="-122"/>
                <a:cs typeface="Times New Roman" panose="02020603050405020304" pitchFamily="18" charset="0"/>
              </a:rPr>
              <a:t>随着编译实验的深入进行，如词法、语法分析，我的收获与感悟也越来越多，并逐渐形成了一种自信感</a:t>
            </a:r>
            <a:r>
              <a:rPr kumimoji="0" lang="en-US" altLang="en-US" sz="1800" b="0" i="0" u="none" strike="noStrike" kern="1200" cap="none" spc="0" normalizeH="0" baseline="0" noProof="0" dirty="0">
                <a:ln>
                  <a:noFill/>
                </a:ln>
                <a:solidFill>
                  <a:srgbClr val="34495E"/>
                </a:solidFill>
                <a:effectLst/>
                <a:uLnTx/>
                <a:uFillTx/>
                <a:latin typeface="MicrosoftYaHei" panose="020B0503020204020204" charset="-122"/>
                <a:ea typeface="等线" panose="02010600030101010101" pitchFamily="2" charset="-122"/>
                <a:cs typeface="Times New Roman" panose="02020603050405020304" pitchFamily="18" charset="0"/>
              </a:rPr>
              <a:t>———</a:t>
            </a:r>
            <a:r>
              <a:rPr kumimoji="0" lang="zh-CN" altLang="en-US" sz="1800" b="1" i="0" u="none" strike="noStrike" kern="1200" cap="none" spc="0" normalizeH="0" baseline="0" noProof="0" dirty="0">
                <a:ln>
                  <a:noFill/>
                </a:ln>
                <a:solidFill>
                  <a:srgbClr val="34495E"/>
                </a:solidFill>
                <a:effectLst/>
                <a:uLnTx/>
                <a:uFillTx/>
                <a:latin typeface="MicrosoftYaHei" panose="020B0503020204020204" charset="-122"/>
                <a:ea typeface="等线" panose="02010600030101010101" pitchFamily="2" charset="-122"/>
                <a:cs typeface="Times New Roman" panose="02020603050405020304" pitchFamily="18" charset="0"/>
              </a:rPr>
              <a:t>将来有自信解决更大难题、完成更大项目的感觉</a:t>
            </a:r>
            <a:r>
              <a:rPr kumimoji="0" lang="zh-CN" altLang="en-US" sz="1800" b="0" i="0" u="none" strike="noStrike" kern="1200" cap="none" spc="0" normalizeH="0" baseline="0" noProof="0" dirty="0">
                <a:ln>
                  <a:noFill/>
                </a:ln>
                <a:solidFill>
                  <a:srgbClr val="34495E"/>
                </a:solidFill>
                <a:effectLst/>
                <a:uLnTx/>
                <a:uFillTx/>
                <a:latin typeface="MicrosoftYaHei" panose="020B0503020204020204" charset="-122"/>
                <a:ea typeface="等线" panose="02010600030101010101" pitchFamily="2" charset="-122"/>
                <a:cs typeface="Times New Roman" panose="02020603050405020304" pitchFamily="18" charset="0"/>
              </a:rPr>
              <a:t>。我还深刻记得词法分析与语法分析一气呵成后初次提交又出师未捷身先死的那种郁闷感，以及熟读了文法</a:t>
            </a:r>
            <a:r>
              <a:rPr kumimoji="0" lang="en-US" altLang="en-US" sz="1800" b="0" i="0" u="none" strike="noStrike" kern="1200" cap="none" spc="0" normalizeH="0" baseline="0" noProof="0" dirty="0">
                <a:ln>
                  <a:noFill/>
                </a:ln>
                <a:solidFill>
                  <a:srgbClr val="34495E"/>
                </a:solidFill>
                <a:effectLst/>
                <a:uLnTx/>
                <a:uFillTx/>
                <a:latin typeface="MicrosoftYaHei" panose="020B0503020204020204" charset="-122"/>
                <a:ea typeface="等线" panose="02010600030101010101" pitchFamily="2" charset="-122"/>
                <a:cs typeface="Times New Roman" panose="02020603050405020304" pitchFamily="18" charset="0"/>
              </a:rPr>
              <a:t>pdf</a:t>
            </a:r>
            <a:r>
              <a:rPr kumimoji="0" lang="zh-CN" altLang="en-US" sz="1800" b="0" i="0" u="none" strike="noStrike" kern="1200" cap="none" spc="0" normalizeH="0" baseline="0" noProof="0" dirty="0">
                <a:ln>
                  <a:noFill/>
                </a:ln>
                <a:solidFill>
                  <a:srgbClr val="34495E"/>
                </a:solidFill>
                <a:effectLst/>
                <a:uLnTx/>
                <a:uFillTx/>
                <a:latin typeface="MicrosoftYaHei" panose="020B0503020204020204" charset="-122"/>
                <a:ea typeface="等线" panose="02010600030101010101" pitchFamily="2" charset="-122"/>
                <a:cs typeface="Times New Roman" panose="02020603050405020304" pitchFamily="18" charset="0"/>
              </a:rPr>
              <a:t>后发现自己的遗漏与瑕疵并进行弥补的恍然大悟感，还有只知道自己错了，但并不知道错到哪时的那种迷茫感。我曾不止一次</a:t>
            </a:r>
            <a:r>
              <a:rPr kumimoji="0" lang="en-US" altLang="en-US" sz="1800" b="0" i="0" u="none" strike="noStrike" kern="1200" cap="none" spc="0" normalizeH="0" baseline="0" noProof="0" dirty="0">
                <a:ln>
                  <a:noFill/>
                </a:ln>
                <a:solidFill>
                  <a:srgbClr val="34495E"/>
                </a:solidFill>
                <a:effectLst/>
                <a:uLnTx/>
                <a:uFillTx/>
                <a:latin typeface="MicrosoftYaHei" panose="020B0503020204020204" charset="-122"/>
                <a:ea typeface="等线" panose="02010600030101010101" pitchFamily="2" charset="-122"/>
                <a:cs typeface="Times New Roman" panose="02020603050405020304" pitchFamily="18" charset="0"/>
              </a:rPr>
              <a:t>debug</a:t>
            </a:r>
            <a:r>
              <a:rPr kumimoji="0" lang="zh-CN" altLang="en-US" sz="1800" b="0" i="0" u="none" strike="noStrike" kern="1200" cap="none" spc="0" normalizeH="0" baseline="0" noProof="0" dirty="0">
                <a:ln>
                  <a:noFill/>
                </a:ln>
                <a:solidFill>
                  <a:srgbClr val="34495E"/>
                </a:solidFill>
                <a:effectLst/>
                <a:uLnTx/>
                <a:uFillTx/>
                <a:latin typeface="MicrosoftYaHei" panose="020B0503020204020204" charset="-122"/>
                <a:ea typeface="等线" panose="02010600030101010101" pitchFamily="2" charset="-122"/>
                <a:cs typeface="Times New Roman" panose="02020603050405020304" pitchFamily="18" charset="0"/>
              </a:rPr>
              <a:t>到凌晨三四点，每次都是想要放下但又放不下，如此反反复复好几次，最终把</a:t>
            </a:r>
            <a:r>
              <a:rPr kumimoji="0" lang="en-US" altLang="en-US" sz="1800" b="0" i="0" u="none" strike="noStrike" kern="1200" cap="none" spc="0" normalizeH="0" baseline="0" noProof="0" dirty="0">
                <a:ln>
                  <a:noFill/>
                </a:ln>
                <a:solidFill>
                  <a:srgbClr val="34495E"/>
                </a:solidFill>
                <a:effectLst/>
                <a:uLnTx/>
                <a:uFillTx/>
                <a:latin typeface="MicrosoftYaHei" panose="020B0503020204020204" charset="-122"/>
                <a:ea typeface="等线" panose="02010600030101010101" pitchFamily="2" charset="-122"/>
                <a:cs typeface="Times New Roman" panose="02020603050405020304" pitchFamily="18" charset="0"/>
              </a:rPr>
              <a:t>bug</a:t>
            </a:r>
            <a:r>
              <a:rPr kumimoji="0" lang="zh-CN" altLang="en-US" sz="1800" b="0" i="0" u="none" strike="noStrike" kern="1200" cap="none" spc="0" normalizeH="0" baseline="0" noProof="0" dirty="0">
                <a:ln>
                  <a:noFill/>
                </a:ln>
                <a:solidFill>
                  <a:srgbClr val="34495E"/>
                </a:solidFill>
                <a:effectLst/>
                <a:uLnTx/>
                <a:uFillTx/>
                <a:latin typeface="MicrosoftYaHei" panose="020B0503020204020204" charset="-122"/>
                <a:ea typeface="等线" panose="02010600030101010101" pitchFamily="2" charset="-122"/>
                <a:cs typeface="Times New Roman" panose="02020603050405020304" pitchFamily="18" charset="0"/>
              </a:rPr>
              <a:t>解决时，恨不得仰天长啸，派遣心中的郁气。我算是有点理解范进的感受了，每次参加科举都抱着能中举的期待，不得不说，这和</a:t>
            </a:r>
            <a:r>
              <a:rPr kumimoji="0" lang="en-US" altLang="en-US" sz="1800" b="0" i="0" u="none" strike="noStrike" kern="1200" cap="none" spc="0" normalizeH="0" baseline="0" noProof="0" dirty="0">
                <a:ln>
                  <a:noFill/>
                </a:ln>
                <a:solidFill>
                  <a:srgbClr val="34495E"/>
                </a:solidFill>
                <a:effectLst/>
                <a:uLnTx/>
                <a:uFillTx/>
                <a:latin typeface="MicrosoftYaHei" panose="020B0503020204020204" charset="-122"/>
                <a:ea typeface="等线" panose="02010600030101010101" pitchFamily="2" charset="-122"/>
                <a:cs typeface="Times New Roman" panose="02020603050405020304" pitchFamily="18" charset="0"/>
              </a:rPr>
              <a:t>debug</a:t>
            </a:r>
            <a:r>
              <a:rPr kumimoji="0" lang="zh-CN" altLang="en-US" sz="1800" b="0" i="0" u="none" strike="noStrike" kern="1200" cap="none" spc="0" normalizeH="0" baseline="0" noProof="0" dirty="0">
                <a:ln>
                  <a:noFill/>
                </a:ln>
                <a:solidFill>
                  <a:srgbClr val="34495E"/>
                </a:solidFill>
                <a:effectLst/>
                <a:uLnTx/>
                <a:uFillTx/>
                <a:latin typeface="MicrosoftYaHei" panose="020B0503020204020204" charset="-122"/>
                <a:ea typeface="等线" panose="02010600030101010101" pitchFamily="2" charset="-122"/>
                <a:cs typeface="Times New Roman" panose="02020603050405020304" pitchFamily="18" charset="0"/>
              </a:rPr>
              <a:t>都有一种令人疑惑的成瘾性，就好像斯德哥尔摩一样。但我与范进不同的是，他中举后还没来的及享受就寄了，而我</a:t>
            </a:r>
            <a:r>
              <a:rPr kumimoji="0" lang="en-US" altLang="en-US" sz="1800" b="0" i="0" u="none" strike="noStrike" kern="1200" cap="none" spc="0" normalizeH="0" baseline="0" noProof="0" dirty="0">
                <a:ln>
                  <a:noFill/>
                </a:ln>
                <a:solidFill>
                  <a:srgbClr val="34495E"/>
                </a:solidFill>
                <a:effectLst/>
                <a:uLnTx/>
                <a:uFillTx/>
                <a:latin typeface="MicrosoftYaHei" panose="020B0503020204020204" charset="-122"/>
                <a:ea typeface="等线" panose="02010600030101010101" pitchFamily="2" charset="-122"/>
                <a:cs typeface="Times New Roman" panose="02020603050405020304" pitchFamily="18" charset="0"/>
              </a:rPr>
              <a:t>de</a:t>
            </a:r>
            <a:r>
              <a:rPr kumimoji="0" lang="zh-CN" altLang="en-US" sz="1800" b="0" i="0" u="none" strike="noStrike" kern="1200" cap="none" spc="0" normalizeH="0" baseline="0" noProof="0" dirty="0">
                <a:ln>
                  <a:noFill/>
                </a:ln>
                <a:solidFill>
                  <a:srgbClr val="34495E"/>
                </a:solidFill>
                <a:effectLst/>
                <a:uLnTx/>
                <a:uFillTx/>
                <a:latin typeface="MicrosoftYaHei" panose="020B0503020204020204" charset="-122"/>
                <a:ea typeface="等线" panose="02010600030101010101" pitchFamily="2" charset="-122"/>
                <a:cs typeface="Times New Roman" panose="02020603050405020304" pitchFamily="18" charset="0"/>
              </a:rPr>
              <a:t>出</a:t>
            </a:r>
            <a:r>
              <a:rPr kumimoji="0" lang="en-US" altLang="en-US" sz="1800" b="0" i="0" u="none" strike="noStrike" kern="1200" cap="none" spc="0" normalizeH="0" baseline="0" noProof="0" dirty="0">
                <a:ln>
                  <a:noFill/>
                </a:ln>
                <a:solidFill>
                  <a:srgbClr val="34495E"/>
                </a:solidFill>
                <a:effectLst/>
                <a:uLnTx/>
                <a:uFillTx/>
                <a:latin typeface="MicrosoftYaHei" panose="020B0503020204020204" charset="-122"/>
                <a:ea typeface="等线" panose="02010600030101010101" pitchFamily="2" charset="-122"/>
                <a:cs typeface="Times New Roman" panose="02020603050405020304" pitchFamily="18" charset="0"/>
              </a:rPr>
              <a:t>bug</a:t>
            </a:r>
            <a:r>
              <a:rPr kumimoji="0" lang="zh-CN" altLang="en-US" sz="1800" b="0" i="0" u="none" strike="noStrike" kern="1200" cap="none" spc="0" normalizeH="0" baseline="0" noProof="0" dirty="0">
                <a:ln>
                  <a:noFill/>
                </a:ln>
                <a:solidFill>
                  <a:srgbClr val="34495E"/>
                </a:solidFill>
                <a:effectLst/>
                <a:uLnTx/>
                <a:uFillTx/>
                <a:latin typeface="MicrosoftYaHei" panose="020B0503020204020204" charset="-122"/>
                <a:ea typeface="等线" panose="02010600030101010101" pitchFamily="2" charset="-122"/>
                <a:cs typeface="Times New Roman" panose="02020603050405020304" pitchFamily="18" charset="0"/>
              </a:rPr>
              <a:t>后不仅吃饭更香了，玩的也更畅快了，尤其是看到别人迟迟未通过，就好像全然忘了自己当初</a:t>
            </a:r>
            <a:r>
              <a:rPr kumimoji="0" lang="en-US" altLang="en-US" sz="1800" b="0" i="0" u="none" strike="noStrike" kern="1200" cap="none" spc="0" normalizeH="0" baseline="0" noProof="0" dirty="0">
                <a:ln>
                  <a:noFill/>
                </a:ln>
                <a:solidFill>
                  <a:srgbClr val="34495E"/>
                </a:solidFill>
                <a:effectLst/>
                <a:uLnTx/>
                <a:uFillTx/>
                <a:latin typeface="MicrosoftYaHei" panose="020B0503020204020204" charset="-122"/>
                <a:ea typeface="等线" panose="02010600030101010101" pitchFamily="2" charset="-122"/>
                <a:cs typeface="Times New Roman" panose="02020603050405020304" pitchFamily="18" charset="0"/>
              </a:rPr>
              <a:t>debug</a:t>
            </a:r>
            <a:r>
              <a:rPr kumimoji="0" lang="zh-CN" altLang="en-US" sz="1800" b="0" i="0" u="none" strike="noStrike" kern="1200" cap="none" spc="0" normalizeH="0" baseline="0" noProof="0" dirty="0">
                <a:ln>
                  <a:noFill/>
                </a:ln>
                <a:solidFill>
                  <a:srgbClr val="34495E"/>
                </a:solidFill>
                <a:effectLst/>
                <a:uLnTx/>
                <a:uFillTx/>
                <a:latin typeface="MicrosoftYaHei" panose="020B0503020204020204" charset="-122"/>
                <a:ea typeface="等线" panose="02010600030101010101" pitchFamily="2" charset="-122"/>
                <a:cs typeface="Times New Roman" panose="02020603050405020304" pitchFamily="18" charset="0"/>
              </a:rPr>
              <a:t>的痛苦，而是先幸灾乐祸起来了。</a:t>
            </a:r>
            <a:endParaRPr kumimoji="0" lang="zh-CN" altLang="en-US" sz="1800" b="0" i="0" u="none" strike="noStrike" kern="1200" cap="none" spc="0" normalizeH="0" baseline="0" noProof="0" dirty="0">
              <a:ln>
                <a:noFill/>
              </a:ln>
              <a:solidFill>
                <a:srgbClr val="34495E"/>
              </a:solidFill>
              <a:effectLst/>
              <a:uLnTx/>
              <a:uFillTx/>
              <a:latin typeface="MicrosoftYaHei" panose="020B0503020204020204" charset="-122"/>
              <a:ea typeface="等线"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endParaRPr kumimoji="0" lang="zh-CN" altLang="en-US" sz="1800" b="0" i="0" u="none" strike="noStrike" kern="1200" cap="none" spc="0" normalizeH="0" baseline="0" noProof="0" dirty="0">
              <a:ln>
                <a:noFill/>
              </a:ln>
              <a:solidFill>
                <a:srgbClr val="34495E"/>
              </a:solidFill>
              <a:effectLst/>
              <a:uLnTx/>
              <a:uFillTx/>
              <a:latin typeface="MicrosoftYaHei" panose="020B0503020204020204" charset="-122"/>
              <a:ea typeface="等线"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zh-CN" altLang="en-US" sz="1800" b="0" i="0" u="none" strike="noStrike" kern="1200" cap="none" spc="0" normalizeH="0" baseline="0" noProof="0" dirty="0">
                <a:ln>
                  <a:noFill/>
                </a:ln>
                <a:solidFill>
                  <a:srgbClr val="34495E"/>
                </a:solidFill>
                <a:effectLst/>
                <a:uLnTx/>
                <a:uFillTx/>
                <a:latin typeface="MicrosoftYaHei" panose="020B0503020204020204" charset="-122"/>
                <a:ea typeface="等线" panose="02010600030101010101" pitchFamily="2" charset="-122"/>
                <a:cs typeface="Times New Roman" panose="02020603050405020304" pitchFamily="18" charset="0"/>
              </a:rPr>
              <a:t>编译的难度是逐渐递进的，到了后面的中端、后端、优化等等，就不仅考验我们的知识掌握和编程能力了，更考验我们的耐心与付出，如此啃下每一根难啃的骨头，完成每一个自己过去不敢想的目标。到了如今，到了最后回头的时候才发现，哦，原来我已经写了这么多行了，</a:t>
            </a:r>
            <a:r>
              <a:rPr kumimoji="0" lang="zh-CN" altLang="en-US" sz="1800" b="1" i="0" u="none" strike="noStrike" kern="1200" cap="none" spc="0" normalizeH="0" baseline="0" noProof="0" dirty="0">
                <a:ln>
                  <a:noFill/>
                </a:ln>
                <a:solidFill>
                  <a:srgbClr val="34495E"/>
                </a:solidFill>
                <a:effectLst/>
                <a:uLnTx/>
                <a:uFillTx/>
                <a:latin typeface="MicrosoftYaHei" panose="020B0503020204020204" charset="-122"/>
                <a:ea typeface="等线" panose="02010600030101010101" pitchFamily="2" charset="-122"/>
                <a:cs typeface="Times New Roman" panose="02020603050405020304" pitchFamily="18" charset="0"/>
              </a:rPr>
              <a:t>这份高级的成就感类似赚到人生的第一桶金，是往后足以反复回味品鉴的。</a:t>
            </a:r>
            <a:endParaRPr kumimoji="0" lang="zh-CN" altLang="en-US" sz="1800" b="1" i="0" u="none" strike="noStrike" kern="1200" cap="none" spc="0" normalizeH="0" baseline="0" noProof="0" dirty="0">
              <a:ln>
                <a:noFill/>
              </a:ln>
              <a:solidFill>
                <a:srgbClr val="34495E"/>
              </a:solidFill>
              <a:effectLst/>
              <a:uLnTx/>
              <a:uFillTx/>
              <a:latin typeface="MicrosoftYaHei" panose="020B0503020204020204" charset="-122"/>
              <a:ea typeface="等线" panose="02010600030101010101" pitchFamily="2" charset="-122"/>
              <a:cs typeface="Times New Roman" panose="02020603050405020304" pitchFamily="18"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矩形 1"/>
          <p:cNvSpPr>
            <a:spLocks noChangeArrowheads="1"/>
          </p:cNvSpPr>
          <p:nvPr/>
        </p:nvSpPr>
        <p:spPr bwMode="auto">
          <a:xfrm>
            <a:off x="395605" y="2132965"/>
            <a:ext cx="8309610" cy="3636010"/>
          </a:xfrm>
          <a:prstGeom prst="rect">
            <a:avLst/>
          </a:prstGeom>
          <a:gradFill>
            <a:gsLst>
              <a:gs pos="0">
                <a:schemeClr val="tx2">
                  <a:lumMod val="20000"/>
                  <a:lumOff val="80000"/>
                </a:schemeClr>
              </a:gs>
              <a:gs pos="100000">
                <a:schemeClr val="bg1">
                  <a:lumMod val="95000"/>
                </a:schemeClr>
              </a:gs>
            </a:gsLst>
            <a:lin ang="5400000" scaled="1"/>
          </a:gradFill>
          <a:ln>
            <a:noFill/>
          </a:ln>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buNone/>
            </a:pP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总体而言，我认为编译相对于</a:t>
            </a:r>
            <a:r>
              <a:rPr lang="en-US" altLang="en-US" sz="1800" kern="100" dirty="0">
                <a:effectLst/>
                <a:latin typeface="等线" panose="02010600030101010101" pitchFamily="2" charset="-122"/>
                <a:ea typeface="等线" panose="02010600030101010101" pitchFamily="2" charset="-122"/>
                <a:cs typeface="Times New Roman" panose="02020603050405020304" pitchFamily="18" charset="0"/>
              </a:rPr>
              <a:t> CO </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和</a:t>
            </a:r>
            <a:r>
              <a:rPr lang="en-US" altLang="en-US" sz="1800" kern="100" dirty="0">
                <a:effectLst/>
                <a:latin typeface="等线" panose="02010600030101010101" pitchFamily="2" charset="-122"/>
                <a:ea typeface="等线" panose="02010600030101010101" pitchFamily="2" charset="-122"/>
                <a:cs typeface="Times New Roman" panose="02020603050405020304" pitchFamily="18" charset="0"/>
              </a:rPr>
              <a:t> OS </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来说，理论结合实验是最紧密的。甚至</a:t>
            </a:r>
            <a:r>
              <a:rPr lang="zh-CN" altLang="en-US" sz="1800" b="1" kern="100" dirty="0">
                <a:effectLst/>
                <a:latin typeface="等线" panose="02010600030101010101" pitchFamily="2" charset="-122"/>
                <a:ea typeface="等线" panose="02010600030101010101" pitchFamily="2" charset="-122"/>
                <a:cs typeface="Times New Roman" panose="02020603050405020304" pitchFamily="18" charset="0"/>
              </a:rPr>
              <a:t>可以做到课上讲的优化，课下马上在实验中实现</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。在做实验的过程中，我能够切身体会到课上讲的内容的合理性，并作出相应的改进。</a:t>
            </a:r>
            <a:endPar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buNone/>
            </a:pP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其实早在理论课讲到优化之前，我就已经着手在做代码优化的内容了。当时觉</a:t>
            </a:r>
            <a:endPar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buNone/>
            </a:pP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得，当两个寄存器的作用域不相交时，好像就可以用其中的一个，替换掉另外一个。结果，在理论课上，我就学习到了</a:t>
            </a:r>
            <a:r>
              <a:rPr lang="en-US" altLang="en-US" sz="1800" kern="100" dirty="0">
                <a:effectLst/>
                <a:latin typeface="等线" panose="02010600030101010101" pitchFamily="2" charset="-122"/>
                <a:ea typeface="等线" panose="02010600030101010101" pitchFamily="2" charset="-122"/>
                <a:cs typeface="Times New Roman" panose="02020603050405020304" pitchFamily="18" charset="0"/>
              </a:rPr>
              <a:t> def/use </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活跃变量分析的方法，论证了我实践出来的思路的可行性。当我在为</a:t>
            </a:r>
            <a:r>
              <a:rPr lang="en-US" altLang="en-US" sz="1800" kern="100" dirty="0">
                <a:effectLst/>
                <a:latin typeface="等线" panose="02010600030101010101" pitchFamily="2" charset="-122"/>
                <a:ea typeface="等线" panose="02010600030101010101" pitchFamily="2" charset="-122"/>
                <a:cs typeface="Times New Roman" panose="02020603050405020304" pitchFamily="18" charset="0"/>
              </a:rPr>
              <a:t> IF </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和</a:t>
            </a:r>
            <a:r>
              <a:rPr lang="en-US" altLang="en-US" sz="1800" kern="100" dirty="0">
                <a:effectLst/>
                <a:latin typeface="等线" panose="02010600030101010101" pitchFamily="2" charset="-122"/>
                <a:ea typeface="等线" panose="02010600030101010101" pitchFamily="2" charset="-122"/>
                <a:cs typeface="Times New Roman" panose="02020603050405020304" pitchFamily="18" charset="0"/>
              </a:rPr>
              <a:t> FOR </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分支该如何组织而苦恼时，理论课和实验教程中的基本块划分的思路又让我茅塞顿开。</a:t>
            </a:r>
            <a:endPar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buNone/>
            </a:pP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所以，我认为我的编译实验历程是一个，</a:t>
            </a:r>
            <a:r>
              <a:rPr lang="zh-CN" altLang="en-US" sz="1800" b="1" kern="100" dirty="0">
                <a:effectLst/>
                <a:latin typeface="等线" panose="02010600030101010101" pitchFamily="2" charset="-122"/>
                <a:ea typeface="等线" panose="02010600030101010101" pitchFamily="2" charset="-122"/>
                <a:cs typeface="Times New Roman" panose="02020603050405020304" pitchFamily="18" charset="0"/>
              </a:rPr>
              <a:t>实践</a:t>
            </a:r>
            <a:r>
              <a:rPr lang="en-US" altLang="en-US" sz="1800" b="1"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en-US" sz="1800" b="1" kern="100" dirty="0">
                <a:effectLst/>
                <a:latin typeface="等线" panose="02010600030101010101" pitchFamily="2" charset="-122"/>
                <a:ea typeface="等线" panose="02010600030101010101" pitchFamily="2" charset="-122"/>
                <a:cs typeface="Times New Roman" panose="02020603050405020304" pitchFamily="18" charset="0"/>
              </a:rPr>
              <a:t>认识</a:t>
            </a:r>
            <a:r>
              <a:rPr lang="en-US" altLang="en-US" sz="1800" b="1"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en-US" sz="1800" b="1" kern="100" dirty="0">
                <a:effectLst/>
                <a:latin typeface="等线" panose="02010600030101010101" pitchFamily="2" charset="-122"/>
                <a:ea typeface="等线" panose="02010600030101010101" pitchFamily="2" charset="-122"/>
                <a:cs typeface="Times New Roman" panose="02020603050405020304" pitchFamily="18" charset="0"/>
              </a:rPr>
              <a:t>再实践的过程，与哲学认识</a:t>
            </a:r>
            <a:endParaRPr lang="zh-CN" altLang="en-US" sz="1800" b="1"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buNone/>
            </a:pPr>
            <a:r>
              <a:rPr lang="zh-CN" altLang="en-US" sz="1800" b="1" kern="100" dirty="0">
                <a:effectLst/>
                <a:latin typeface="等线" panose="02010600030101010101" pitchFamily="2" charset="-122"/>
                <a:ea typeface="等线" panose="02010600030101010101" pitchFamily="2" charset="-122"/>
                <a:cs typeface="Times New Roman" panose="02020603050405020304" pitchFamily="18" charset="0"/>
              </a:rPr>
              <a:t>论非常的像</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。如果只有实践，我可能就会桎梏于某个细节而无法前进；如果只有理论，很多想法又无法得到验证。所以，我认为，编译实验是一个理论和实践紧密结合的过程。</a:t>
            </a:r>
            <a:endPar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矩形 2"/>
          <p:cNvSpPr>
            <a:spLocks noChangeArrowheads="1"/>
          </p:cNvSpPr>
          <p:nvPr/>
        </p:nvSpPr>
        <p:spPr bwMode="auto">
          <a:xfrm>
            <a:off x="827331" y="1052830"/>
            <a:ext cx="7563559" cy="5077460"/>
          </a:xfrm>
          <a:prstGeom prst="rect">
            <a:avLst/>
          </a:prstGeom>
          <a:gradFill>
            <a:gsLst>
              <a:gs pos="0">
                <a:schemeClr val="accent2">
                  <a:lumMod val="20000"/>
                  <a:lumOff val="80000"/>
                </a:schemeClr>
              </a:gs>
              <a:gs pos="100000">
                <a:schemeClr val="bg1"/>
              </a:gs>
            </a:gsLst>
            <a:lin ang="13200000" scaled="0"/>
          </a:gradFill>
          <a:ln>
            <a:gradFill>
              <a:gsLst>
                <a:gs pos="0">
                  <a:srgbClr val="0070C0"/>
                </a:gs>
                <a:gs pos="100000">
                  <a:schemeClr val="bg1"/>
                </a:gs>
              </a:gsLst>
              <a:lin ang="5400000" scaled="1"/>
            </a:gradFill>
          </a:ln>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effectLst/>
                <a:uLnTx/>
                <a:uFillTx/>
                <a:latin typeface="+mn-ea"/>
                <a:ea typeface="+mn-ea"/>
                <a:cs typeface="Times New Roman" panose="02020603050405020304" pitchFamily="18" charset="0"/>
              </a:rPr>
              <a:t>经过一学期，尤其是后半学期以来的不懈努力，我最终成功实现了一个完整且带有部分优化功能的编译器，回望来时路，不禁感到欣慰。在编译实验刚开始的阶段，面对词法分析作业，我尚觉游刃有余，语法分析作业对我来说也只是增加了代码量，而没有明显带来思维量和难度的提升，直到后来的代码生成、代码优化作业，我开始整天忙碌于编译实验时，才发觉自己才学尚浅。</a:t>
            </a:r>
            <a:r>
              <a:rPr kumimoji="0" lang="zh-CN" altLang="en-US" sz="1800" b="1" i="0" u="none" strike="noStrike" kern="1200" cap="none" spc="0" normalizeH="0" baseline="0" noProof="0" dirty="0">
                <a:ln>
                  <a:noFill/>
                </a:ln>
                <a:effectLst/>
                <a:uLnTx/>
                <a:uFillTx/>
                <a:latin typeface="+mn-ea"/>
                <a:ea typeface="+mn-ea"/>
                <a:cs typeface="Times New Roman" panose="02020603050405020304" pitchFamily="18" charset="0"/>
              </a:rPr>
              <a:t>由于本学期的课程安排相当紧凑，我不得不在繁重的课业和实验之间寻找平衡，这也让我深刻体会到了规划的重要性</a:t>
            </a:r>
            <a:r>
              <a:rPr kumimoji="0" lang="zh-CN" altLang="en-US" sz="1800" b="0" i="0" u="none" strike="noStrike" kern="1200" cap="none" spc="0" normalizeH="0" baseline="0" noProof="0" dirty="0">
                <a:ln>
                  <a:noFill/>
                </a:ln>
                <a:effectLst/>
                <a:uLnTx/>
                <a:uFillTx/>
                <a:latin typeface="+mn-ea"/>
                <a:ea typeface="+mn-ea"/>
                <a:cs typeface="Times New Roman" panose="02020603050405020304" pitchFamily="18" charset="0"/>
              </a:rPr>
              <a:t>。</a:t>
            </a:r>
            <a:endParaRPr kumimoji="0" lang="zh-CN" altLang="en-US" sz="1800" b="0" i="0" u="none" strike="noStrike" kern="1200" cap="none" spc="0" normalizeH="0" baseline="0" noProof="0" dirty="0">
              <a:ln>
                <a:noFill/>
              </a:ln>
              <a:effectLst/>
              <a:uLnTx/>
              <a:uFillTx/>
              <a:latin typeface="+mn-ea"/>
              <a:ea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effectLst/>
                <a:uLnTx/>
                <a:uFillTx/>
                <a:latin typeface="+mn-ea"/>
                <a:ea typeface="+mn-ea"/>
                <a:cs typeface="Times New Roman" panose="02020603050405020304" pitchFamily="18" charset="0"/>
              </a:rPr>
              <a:t>分模块开发也是我学到的重要一课</a:t>
            </a:r>
            <a:r>
              <a:rPr kumimoji="0" lang="zh-CN" altLang="en-US" sz="1800" b="0" i="0" u="none" strike="noStrike" kern="1200" cap="none" spc="0" normalizeH="0" baseline="0" noProof="0" dirty="0">
                <a:ln>
                  <a:noFill/>
                </a:ln>
                <a:effectLst/>
                <a:uLnTx/>
                <a:uFillTx/>
                <a:latin typeface="+mn-ea"/>
                <a:ea typeface="+mn-ea"/>
                <a:cs typeface="Times New Roman" panose="02020603050405020304" pitchFamily="18" charset="0"/>
              </a:rPr>
              <a:t>。编译器项目是一个典型的大型软件工程，它要求我们必须有良好的模块化设计和清晰的接口定义，这让我们能够专注于各自的模块，同时保持整体的协调性。接口定义和模块间通信同样至关重要。编译器的各部分间需要高效地交换信息，这要求我们在设计时就考虑到这一点。例如，生成的语法树必须结构清晰，以便后序能够顺利进行语义分析和代码生成。</a:t>
            </a:r>
            <a:endParaRPr kumimoji="0" lang="zh-CN" altLang="en-US" sz="1800" b="0" i="0" u="none" strike="noStrike" kern="1200" cap="none" spc="0" normalizeH="0" baseline="0" noProof="0" dirty="0">
              <a:ln>
                <a:noFill/>
              </a:ln>
              <a:effectLst/>
              <a:uLnTx/>
              <a:uFillTx/>
              <a:latin typeface="+mn-ea"/>
              <a:ea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effectLst/>
                <a:uLnTx/>
                <a:uFillTx/>
                <a:latin typeface="+mn-ea"/>
                <a:ea typeface="+mn-ea"/>
                <a:cs typeface="Times New Roman" panose="02020603050405020304" pitchFamily="18" charset="0"/>
              </a:rPr>
              <a:t>最后，良好的代码和文档习惯对于整个项目的成功至关重要</a:t>
            </a:r>
            <a:r>
              <a:rPr kumimoji="0" lang="zh-CN" altLang="en-US" sz="1800" b="0" i="0" u="none" strike="noStrike" kern="1200" cap="none" spc="0" normalizeH="0" baseline="0" noProof="0" dirty="0">
                <a:ln>
                  <a:noFill/>
                </a:ln>
                <a:effectLst/>
                <a:uLnTx/>
                <a:uFillTx/>
                <a:latin typeface="+mn-ea"/>
                <a:ea typeface="+mn-ea"/>
                <a:cs typeface="Times New Roman" panose="02020603050405020304" pitchFamily="18" charset="0"/>
              </a:rPr>
              <a:t>。我在编码前会先进行设计和文档撰写，并在编码过程中不断更新文档，同时在代码中添加必要的注释。这种做法不仅提高了开发效率，也为后续的调试和维护提供了便利。通过这次编译原理实验，我不仅提升了自己的技术能力，也学会了如何更有效地进行项目管理。</a:t>
            </a:r>
            <a:endParaRPr kumimoji="0" lang="zh-CN" altLang="en-US" sz="1800" b="0" i="0" u="none" strike="noStrike" kern="1200" cap="none" spc="0" normalizeH="0" baseline="0" noProof="0" dirty="0">
              <a:ln>
                <a:noFill/>
              </a:ln>
              <a:effectLst/>
              <a:uLnTx/>
              <a:uFillTx/>
              <a:latin typeface="+mn-ea"/>
              <a:ea typeface="+mn-ea"/>
              <a:cs typeface="Times New Roman" panose="02020603050405020304" pitchFamily="18"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矩形 2"/>
          <p:cNvSpPr>
            <a:spLocks noChangeArrowheads="1"/>
          </p:cNvSpPr>
          <p:nvPr/>
        </p:nvSpPr>
        <p:spPr bwMode="auto">
          <a:xfrm>
            <a:off x="827405" y="1412875"/>
            <a:ext cx="7639685" cy="4531995"/>
          </a:xfrm>
          <a:prstGeom prst="rect">
            <a:avLst/>
          </a:prstGeom>
          <a:gradFill>
            <a:gsLst>
              <a:gs pos="0">
                <a:srgbClr val="DDE2F3"/>
              </a:gs>
              <a:gs pos="100000">
                <a:schemeClr val="bg1"/>
              </a:gs>
            </a:gsLst>
            <a:lin ang="5400000" scaled="1"/>
          </a:gradFill>
          <a:ln>
            <a:noFill/>
          </a:ln>
          <a:effectLst>
            <a:innerShdw blurRad="76200" dist="50800" dir="18900000">
              <a:prstClr val="black">
                <a:alpha val="32000"/>
              </a:prstClr>
            </a:innerShdw>
          </a:effectLst>
        </p:spPr>
        <p:txBody>
          <a:bodyPr wrap="square">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buNone/>
            </a:pPr>
            <a:r>
              <a:rPr altLang="zh-CN" sz="1800" kern="100" dirty="0">
                <a:effectLst/>
                <a:latin typeface="等线" panose="02010600030101010101" pitchFamily="2" charset="-122"/>
                <a:ea typeface="等线" panose="02010600030101010101" pitchFamily="2" charset="-122"/>
                <a:cs typeface="Times New Roman" panose="02020603050405020304" pitchFamily="18" charset="0"/>
              </a:rPr>
              <a:t>这⼀学期的编译实验让我</a:t>
            </a:r>
            <a:r>
              <a:rPr altLang="zh-CN" sz="1800" b="1" kern="100" dirty="0">
                <a:effectLst/>
                <a:latin typeface="等线" panose="02010600030101010101" pitchFamily="2" charset="-122"/>
                <a:ea typeface="等线" panose="02010600030101010101" pitchFamily="2" charset="-122"/>
                <a:cs typeface="Times New Roman" panose="02020603050405020304" pitchFamily="18" charset="0"/>
              </a:rPr>
              <a:t>从零开始搭建了⼀个编译器</a:t>
            </a:r>
            <a:r>
              <a:rPr altLang="zh-CN" sz="1800" kern="100" dirty="0">
                <a:effectLst/>
                <a:latin typeface="等线" panose="02010600030101010101" pitchFamily="2" charset="-122"/>
                <a:ea typeface="等线" panose="02010600030101010101" pitchFamily="2" charset="-122"/>
                <a:cs typeface="Times New Roman" panose="02020603050405020304" pitchFamily="18" charset="0"/>
              </a:rPr>
              <a:t>，在实验的过程中确实遇到了许多困难，但解决之后对编译原理的理解也更深了⼀些。从词法分析、语法分析到符号表管理、错误处理以及之后的中间代码⽣成和解释</a:t>
            </a:r>
            <a:endParaRPr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buNone/>
            </a:pPr>
            <a:r>
              <a:rPr altLang="zh-CN" sz="1800" kern="100" dirty="0">
                <a:effectLst/>
                <a:latin typeface="等线" panose="02010600030101010101" pitchFamily="2" charset="-122"/>
                <a:ea typeface="等线" panose="02010600030101010101" pitchFamily="2" charset="-122"/>
                <a:cs typeface="Times New Roman" panose="02020603050405020304" pitchFamily="18" charset="0"/>
              </a:rPr>
              <a:t>执⾏，前期的⼯作还是较为简单，到后期考验也是越来越多。在这⼏次实验中我最⼤的感受便是</a:t>
            </a:r>
            <a:r>
              <a:rPr altLang="zh-CN" sz="1800" b="1" kern="100" dirty="0">
                <a:effectLst/>
                <a:latin typeface="等线" panose="02010600030101010101" pitchFamily="2" charset="-122"/>
                <a:ea typeface="等线" panose="02010600030101010101" pitchFamily="2" charset="-122"/>
                <a:cs typeface="Times New Roman" panose="02020603050405020304" pitchFamily="18" charset="0"/>
              </a:rPr>
              <a:t>要动⼿去做</a:t>
            </a:r>
            <a:r>
              <a:rPr altLang="zh-CN" sz="1800" kern="100" dirty="0">
                <a:effectLst/>
                <a:latin typeface="等线" panose="02010600030101010101" pitchFamily="2" charset="-122"/>
                <a:ea typeface="等线" panose="02010600030101010101" pitchFamily="2" charset="-122"/>
                <a:cs typeface="Times New Roman" panose="02020603050405020304" pitchFamily="18" charset="0"/>
              </a:rPr>
              <a:t>，很多时候总是希望⾃⼰能够想清楚再动⼿去做，却发现越想越难以⼊⼿，越想感觉问题越多，但当我真正开始写代码后才发现很多问题并没有之前想的那么抽象，在已经成型的代码基础上解决⼀些问题会⽐空想好做很多。同时在实验过程中</a:t>
            </a:r>
            <a:r>
              <a:rPr altLang="zh-CN" sz="1800" b="1" kern="100" dirty="0">
                <a:effectLst/>
                <a:latin typeface="等线" panose="02010600030101010101" pitchFamily="2" charset="-122"/>
                <a:ea typeface="等线" panose="02010600030101010101" pitchFamily="2" charset="-122"/>
                <a:cs typeface="Times New Roman" panose="02020603050405020304" pitchFamily="18" charset="0"/>
              </a:rPr>
              <a:t>保持冷静与耐⼼</a:t>
            </a:r>
            <a:r>
              <a:rPr altLang="zh-CN" sz="1800" kern="100" dirty="0">
                <a:effectLst/>
                <a:latin typeface="等线" panose="02010600030101010101" pitchFamily="2" charset="-122"/>
                <a:ea typeface="等线" panose="02010600030101010101" pitchFamily="2" charset="-122"/>
                <a:cs typeface="Times New Roman" panose="02020603050405020304" pitchFamily="18" charset="0"/>
              </a:rPr>
              <a:t>也⼗分重要，很多bug并不能很快找出来，评测⼀个点过不去⾃⼰写测试⽂件找问题找了好⼏天也是家常便饭，这中间的过程⽆⾮是痛苦的，但真正找出来问题之后也能有真实的收获，并且这些问题往往也是逻辑硬伤，找到之后对于⾃⼰的理解也有很⼤的提升。⼀个更⼤的体会是对</a:t>
            </a:r>
            <a:r>
              <a:rPr altLang="zh-CN" sz="1800" b="1" kern="100" dirty="0">
                <a:effectLst/>
                <a:latin typeface="等线" panose="02010600030101010101" pitchFamily="2" charset="-122"/>
                <a:ea typeface="等线" panose="02010600030101010101" pitchFamily="2" charset="-122"/>
                <a:cs typeface="Times New Roman" panose="02020603050405020304" pitchFamily="18" charset="0"/>
              </a:rPr>
              <a:t>实践出真知</a:t>
            </a:r>
            <a:r>
              <a:rPr altLang="zh-CN" sz="1800" kern="100" dirty="0">
                <a:effectLst/>
                <a:latin typeface="等线" panose="02010600030101010101" pitchFamily="2" charset="-122"/>
                <a:ea typeface="等线" panose="02010600030101010101" pitchFamily="2" charset="-122"/>
                <a:cs typeface="Times New Roman" panose="02020603050405020304" pitchFamily="18" charset="0"/>
              </a:rPr>
              <a:t>的感悟，在写实验时虽然并没有对此有很⼤的感触，但结合到理论发现真正写过这些内容对于理论知识的理解有着巨⼤的帮助，还记得理论课上第⼀次听可能有些困惑的问题，在实验完成过程中或者实验完成后会有恍然⼤悟的感觉，再回顾理论知识之时也觉得感悟⾄深。</a:t>
            </a:r>
            <a:r>
              <a:rPr lang="en-US" altLang="zh-CN" sz="1800" noProof="0" dirty="0">
                <a:ln>
                  <a:noFill/>
                </a:ln>
                <a:solidFill>
                  <a:srgbClr val="333333"/>
                </a:solidFill>
                <a:effectLst/>
                <a:uLnTx/>
                <a:uFillTx/>
                <a:latin typeface="+mn-ea"/>
                <a:ea typeface="+mn-ea"/>
                <a:cs typeface="Times New Roman" panose="02020603050405020304" pitchFamily="18" charset="0"/>
                <a:sym typeface="+mn-ea"/>
              </a:rPr>
              <a:t>    </a:t>
            </a:r>
            <a:endParaRPr lang="en-US" altLang="zh-CN" sz="1800" noProof="0" dirty="0">
              <a:ln>
                <a:noFill/>
              </a:ln>
              <a:solidFill>
                <a:srgbClr val="333333"/>
              </a:solidFill>
              <a:effectLst/>
              <a:uLnTx/>
              <a:uFillTx/>
              <a:latin typeface="+mn-ea"/>
              <a:ea typeface="+mn-ea"/>
              <a:cs typeface="Times New Roman" panose="02020603050405020304" pitchFamily="18" charset="0"/>
              <a:sym typeface="+mn-ea"/>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矩形 2"/>
          <p:cNvSpPr>
            <a:spLocks noChangeArrowheads="1"/>
          </p:cNvSpPr>
          <p:nvPr/>
        </p:nvSpPr>
        <p:spPr bwMode="auto">
          <a:xfrm>
            <a:off x="827405" y="1278255"/>
            <a:ext cx="7961630" cy="4189730"/>
          </a:xfrm>
          <a:prstGeom prst="rect">
            <a:avLst/>
          </a:prstGeom>
          <a:gradFill>
            <a:gsLst>
              <a:gs pos="0">
                <a:srgbClr val="DDE2F3"/>
              </a:gs>
              <a:gs pos="100000">
                <a:schemeClr val="bg1"/>
              </a:gs>
            </a:gsLst>
            <a:lin ang="5400000" scaled="1"/>
          </a:gradFill>
          <a:ln>
            <a:noFill/>
          </a:ln>
          <a:effectLst>
            <a:innerShdw blurRad="76200" dist="50800" dir="18900000">
              <a:prstClr val="black">
                <a:alpha val="32000"/>
              </a:prstClr>
            </a:innerShdw>
          </a:effec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lvl="0" algn="l">
              <a:buClrTx/>
              <a:buSzTx/>
              <a:buFontTx/>
              <a:buNone/>
              <a:defRPr/>
            </a:pPr>
            <a:r>
              <a:rPr lang="zh-CN" altLang="en-US" sz="1800" noProof="0" dirty="0">
                <a:ln>
                  <a:noFill/>
                </a:ln>
                <a:effectLst/>
                <a:uLnTx/>
                <a:uFillTx/>
                <a:latin typeface="+mn-ea"/>
                <a:ea typeface="+mn-ea"/>
                <a:cs typeface="Times New Roman" panose="02020603050405020304" pitchFamily="18" charset="0"/>
                <a:sym typeface="+mn-ea"/>
              </a:rPr>
              <a:t>每学期的</a:t>
            </a:r>
            <a:r>
              <a:rPr lang="en-US" altLang="en-US" sz="1800" noProof="0" dirty="0">
                <a:ln>
                  <a:noFill/>
                </a:ln>
                <a:effectLst/>
                <a:uLnTx/>
                <a:uFillTx/>
                <a:latin typeface="+mn-ea"/>
                <a:ea typeface="+mn-ea"/>
                <a:cs typeface="Times New Roman" panose="02020603050405020304" pitchFamily="18" charset="0"/>
                <a:sym typeface="+mn-ea"/>
              </a:rPr>
              <a:t>6</a:t>
            </a:r>
            <a:r>
              <a:rPr lang="zh-CN" altLang="en-US" sz="1800" noProof="0" dirty="0">
                <a:ln>
                  <a:noFill/>
                </a:ln>
                <a:effectLst/>
                <a:uLnTx/>
                <a:uFillTx/>
                <a:latin typeface="+mn-ea"/>
                <a:ea typeface="+mn-ea"/>
                <a:cs typeface="Times New Roman" panose="02020603050405020304" pitchFamily="18" charset="0"/>
                <a:sym typeface="+mn-ea"/>
              </a:rPr>
              <a:t>系专业课总能给我</a:t>
            </a:r>
            <a:r>
              <a:rPr lang="zh-CN" altLang="en-US" sz="1800" b="1" noProof="0" dirty="0">
                <a:ln>
                  <a:noFill/>
                </a:ln>
                <a:effectLst/>
                <a:uLnTx/>
                <a:uFillTx/>
                <a:latin typeface="+mn-ea"/>
                <a:ea typeface="+mn-ea"/>
                <a:cs typeface="Times New Roman" panose="02020603050405020304" pitchFamily="18" charset="0"/>
                <a:sym typeface="+mn-ea"/>
              </a:rPr>
              <a:t>带来难忘的回忆</a:t>
            </a:r>
            <a:r>
              <a:rPr lang="zh-CN" altLang="en-US" sz="1800" noProof="0" dirty="0">
                <a:ln>
                  <a:noFill/>
                </a:ln>
                <a:effectLst/>
                <a:uLnTx/>
                <a:uFillTx/>
                <a:latin typeface="+mn-ea"/>
                <a:ea typeface="+mn-ea"/>
                <a:cs typeface="Times New Roman" panose="02020603050405020304" pitchFamily="18" charset="0"/>
                <a:sym typeface="+mn-ea"/>
              </a:rPr>
              <a:t>，从我匆忙开始词法分析时，温水煮青蛙的水温都在一次次上升，当完成基本的分析任务时，会要求我们选择三条方向中的一条，由于前几次分析也难度并不是很高，我踌躇满志的计划着</a:t>
            </a:r>
            <a:r>
              <a:rPr lang="en-US" altLang="en-US" sz="1800" noProof="0" dirty="0">
                <a:ln>
                  <a:noFill/>
                </a:ln>
                <a:effectLst/>
                <a:uLnTx/>
                <a:uFillTx/>
                <a:latin typeface="+mn-ea"/>
                <a:ea typeface="+mn-ea"/>
                <a:cs typeface="Times New Roman" panose="02020603050405020304" pitchFamily="18" charset="0"/>
                <a:sym typeface="+mn-ea"/>
              </a:rPr>
              <a:t>mips</a:t>
            </a:r>
            <a:r>
              <a:rPr lang="zh-CN" altLang="en-US" sz="1800" noProof="0" dirty="0">
                <a:ln>
                  <a:noFill/>
                </a:ln>
                <a:effectLst/>
                <a:uLnTx/>
                <a:uFillTx/>
                <a:latin typeface="+mn-ea"/>
                <a:ea typeface="+mn-ea"/>
                <a:cs typeface="Times New Roman" panose="02020603050405020304" pitchFamily="18" charset="0"/>
                <a:sym typeface="+mn-ea"/>
              </a:rPr>
              <a:t>的翻译，但是很遗憾直到截止日期的最后一天也就是我写这篇感想的时候，我的</a:t>
            </a:r>
            <a:r>
              <a:rPr lang="en-US" altLang="en-US" sz="1800" noProof="0" dirty="0">
                <a:ln>
                  <a:noFill/>
                </a:ln>
                <a:effectLst/>
                <a:uLnTx/>
                <a:uFillTx/>
                <a:latin typeface="+mn-ea"/>
                <a:ea typeface="+mn-ea"/>
                <a:cs typeface="Times New Roman" panose="02020603050405020304" pitchFamily="18" charset="0"/>
                <a:sym typeface="+mn-ea"/>
              </a:rPr>
              <a:t>mips</a:t>
            </a:r>
            <a:r>
              <a:rPr lang="zh-CN" altLang="en-US" sz="1800" noProof="0" dirty="0">
                <a:ln>
                  <a:noFill/>
                </a:ln>
                <a:effectLst/>
                <a:uLnTx/>
                <a:uFillTx/>
                <a:latin typeface="+mn-ea"/>
                <a:ea typeface="+mn-ea"/>
                <a:cs typeface="Times New Roman" panose="02020603050405020304" pitchFamily="18" charset="0"/>
                <a:sym typeface="+mn-ea"/>
              </a:rPr>
              <a:t>还有没能成功</a:t>
            </a:r>
            <a:r>
              <a:rPr lang="en-US" altLang="en-US" sz="1800" noProof="0" dirty="0">
                <a:ln>
                  <a:noFill/>
                </a:ln>
                <a:effectLst/>
                <a:uLnTx/>
                <a:uFillTx/>
                <a:latin typeface="+mn-ea"/>
                <a:ea typeface="+mn-ea"/>
                <a:cs typeface="Times New Roman" panose="02020603050405020304" pitchFamily="18" charset="0"/>
                <a:sym typeface="+mn-ea"/>
              </a:rPr>
              <a:t>de</a:t>
            </a:r>
            <a:r>
              <a:rPr lang="zh-CN" altLang="en-US" sz="1800" noProof="0" dirty="0">
                <a:ln>
                  <a:noFill/>
                </a:ln>
                <a:effectLst/>
                <a:uLnTx/>
                <a:uFillTx/>
                <a:latin typeface="+mn-ea"/>
                <a:ea typeface="+mn-ea"/>
                <a:cs typeface="Times New Roman" panose="02020603050405020304" pitchFamily="18" charset="0"/>
                <a:sym typeface="+mn-ea"/>
              </a:rPr>
              <a:t>完的</a:t>
            </a:r>
            <a:r>
              <a:rPr lang="en-US" altLang="en-US" sz="1800" noProof="0" dirty="0">
                <a:ln>
                  <a:noFill/>
                </a:ln>
                <a:effectLst/>
                <a:uLnTx/>
                <a:uFillTx/>
                <a:latin typeface="+mn-ea"/>
                <a:ea typeface="+mn-ea"/>
                <a:cs typeface="Times New Roman" panose="02020603050405020304" pitchFamily="18" charset="0"/>
                <a:sym typeface="+mn-ea"/>
              </a:rPr>
              <a:t>bug</a:t>
            </a:r>
            <a:r>
              <a:rPr lang="zh-CN" altLang="en-US" sz="1800" noProof="0" dirty="0">
                <a:ln>
                  <a:noFill/>
                </a:ln>
                <a:effectLst/>
                <a:uLnTx/>
                <a:uFillTx/>
                <a:latin typeface="+mn-ea"/>
                <a:ea typeface="+mn-ea"/>
                <a:cs typeface="Times New Roman" panose="02020603050405020304" pitchFamily="18" charset="0"/>
                <a:sym typeface="+mn-ea"/>
              </a:rPr>
              <a:t>，更不用说更远的层层优化。</a:t>
            </a:r>
            <a:endParaRPr lang="en-US" altLang="en-US" sz="1800" noProof="0" dirty="0">
              <a:ln>
                <a:noFill/>
              </a:ln>
              <a:effectLst/>
              <a:uLnTx/>
              <a:uFillTx/>
              <a:latin typeface="+mn-ea"/>
              <a:ea typeface="+mn-ea"/>
              <a:cs typeface="Times New Roman" panose="02020603050405020304" pitchFamily="18" charset="0"/>
              <a:sym typeface="+mn-ea"/>
            </a:endParaRPr>
          </a:p>
          <a:p>
            <a:pPr lvl="0" algn="l">
              <a:buClrTx/>
              <a:buSzTx/>
              <a:buFontTx/>
              <a:buNone/>
              <a:defRPr/>
            </a:pPr>
            <a:endParaRPr lang="en-US" altLang="en-US" sz="1800" noProof="0" dirty="0">
              <a:ln>
                <a:noFill/>
              </a:ln>
              <a:effectLst/>
              <a:uLnTx/>
              <a:uFillTx/>
              <a:latin typeface="+mn-ea"/>
              <a:ea typeface="+mn-ea"/>
              <a:cs typeface="Times New Roman" panose="02020603050405020304" pitchFamily="18" charset="0"/>
              <a:sym typeface="+mn-ea"/>
            </a:endParaRPr>
          </a:p>
          <a:p>
            <a:pPr lvl="0" algn="l">
              <a:buClrTx/>
              <a:buSzTx/>
              <a:buFontTx/>
              <a:buNone/>
              <a:defRPr/>
            </a:pPr>
            <a:r>
              <a:rPr lang="zh-CN" altLang="en-US" sz="1800" noProof="0" dirty="0">
                <a:ln>
                  <a:noFill/>
                </a:ln>
                <a:effectLst/>
                <a:uLnTx/>
                <a:uFillTx/>
                <a:latin typeface="+mn-ea"/>
                <a:ea typeface="+mn-ea"/>
                <a:cs typeface="Times New Roman" panose="02020603050405020304" pitchFamily="18" charset="0"/>
                <a:sym typeface="+mn-ea"/>
              </a:rPr>
              <a:t>但是，</a:t>
            </a:r>
            <a:r>
              <a:rPr lang="zh-CN" altLang="en-US" sz="1800" b="1" noProof="0" dirty="0">
                <a:ln>
                  <a:noFill/>
                </a:ln>
                <a:effectLst/>
                <a:uLnTx/>
                <a:uFillTx/>
                <a:latin typeface="+mn-ea"/>
                <a:ea typeface="+mn-ea"/>
                <a:cs typeface="Times New Roman" panose="02020603050405020304" pitchFamily="18" charset="0"/>
                <a:sym typeface="+mn-ea"/>
              </a:rPr>
              <a:t>确实越大的挑战也伴随着越大的成就感</a:t>
            </a:r>
            <a:r>
              <a:rPr lang="zh-CN" altLang="en-US" sz="1800" noProof="0" dirty="0">
                <a:ln>
                  <a:noFill/>
                </a:ln>
                <a:effectLst/>
                <a:uLnTx/>
                <a:uFillTx/>
                <a:latin typeface="+mn-ea"/>
                <a:ea typeface="+mn-ea"/>
                <a:cs typeface="Times New Roman" panose="02020603050405020304" pitchFamily="18" charset="0"/>
                <a:sym typeface="+mn-ea"/>
              </a:rPr>
              <a:t>，尽管本次作业没能成功完成</a:t>
            </a:r>
            <a:r>
              <a:rPr lang="en-US" altLang="en-US" sz="1800" noProof="0" dirty="0">
                <a:ln>
                  <a:noFill/>
                </a:ln>
                <a:effectLst/>
                <a:uLnTx/>
                <a:uFillTx/>
                <a:latin typeface="+mn-ea"/>
                <a:ea typeface="+mn-ea"/>
                <a:cs typeface="Times New Roman" panose="02020603050405020304" pitchFamily="18" charset="0"/>
                <a:sym typeface="+mn-ea"/>
              </a:rPr>
              <a:t>mips</a:t>
            </a:r>
            <a:r>
              <a:rPr lang="zh-CN" altLang="en-US" sz="1800" noProof="0" dirty="0">
                <a:ln>
                  <a:noFill/>
                </a:ln>
                <a:effectLst/>
                <a:uLnTx/>
                <a:uFillTx/>
                <a:latin typeface="+mn-ea"/>
                <a:ea typeface="+mn-ea"/>
                <a:cs typeface="Times New Roman" panose="02020603050405020304" pitchFamily="18" charset="0"/>
                <a:sym typeface="+mn-ea"/>
              </a:rPr>
              <a:t>，但是我对</a:t>
            </a:r>
            <a:r>
              <a:rPr lang="en-US" altLang="en-US" sz="1800" noProof="0" dirty="0">
                <a:ln>
                  <a:noFill/>
                </a:ln>
                <a:effectLst/>
                <a:uLnTx/>
                <a:uFillTx/>
                <a:latin typeface="+mn-ea"/>
                <a:ea typeface="+mn-ea"/>
                <a:cs typeface="Times New Roman" panose="02020603050405020304" pitchFamily="18" charset="0"/>
                <a:sym typeface="+mn-ea"/>
              </a:rPr>
              <a:t>mips/llvm</a:t>
            </a:r>
            <a:r>
              <a:rPr lang="zh-CN" altLang="en-US" sz="1800" noProof="0" dirty="0">
                <a:ln>
                  <a:noFill/>
                </a:ln>
                <a:effectLst/>
                <a:uLnTx/>
                <a:uFillTx/>
                <a:latin typeface="+mn-ea"/>
                <a:ea typeface="+mn-ea"/>
                <a:cs typeface="Times New Roman" panose="02020603050405020304" pitchFamily="18" charset="0"/>
                <a:sym typeface="+mn-ea"/>
              </a:rPr>
              <a:t>的理解以及对编译的理解也因本次实验作业巨大的提升了。实践出真知，亲身感受到了编译是从哪来到哪去的变化。</a:t>
            </a:r>
            <a:endParaRPr lang="zh-CN" altLang="en-US" sz="1800" noProof="0" dirty="0">
              <a:ln>
                <a:noFill/>
              </a:ln>
              <a:effectLst/>
              <a:uLnTx/>
              <a:uFillTx/>
              <a:latin typeface="+mn-ea"/>
              <a:ea typeface="+mn-ea"/>
              <a:cs typeface="Times New Roman" panose="02020603050405020304" pitchFamily="18" charset="0"/>
              <a:sym typeface="+mn-ea"/>
            </a:endParaRPr>
          </a:p>
          <a:p>
            <a:pPr lvl="0" algn="l">
              <a:buClrTx/>
              <a:buSzTx/>
              <a:buFontTx/>
              <a:buNone/>
              <a:defRPr/>
            </a:pPr>
            <a:endParaRPr lang="zh-CN" altLang="en-US" sz="1800" noProof="0" dirty="0">
              <a:ln>
                <a:noFill/>
              </a:ln>
              <a:effectLst/>
              <a:uLnTx/>
              <a:uFillTx/>
              <a:latin typeface="+mn-ea"/>
              <a:ea typeface="+mn-ea"/>
              <a:cs typeface="Times New Roman" panose="02020603050405020304" pitchFamily="18" charset="0"/>
              <a:sym typeface="+mn-ea"/>
            </a:endParaRPr>
          </a:p>
          <a:p>
            <a:pPr lvl="0" algn="l">
              <a:buClrTx/>
              <a:buSzTx/>
              <a:buFontTx/>
              <a:buNone/>
              <a:defRPr/>
            </a:pPr>
            <a:r>
              <a:rPr lang="zh-CN" altLang="en-US" sz="1800" noProof="0" dirty="0">
                <a:ln>
                  <a:noFill/>
                </a:ln>
                <a:effectLst/>
                <a:uLnTx/>
                <a:uFillTx/>
                <a:latin typeface="+mn-ea"/>
                <a:ea typeface="+mn-ea"/>
                <a:cs typeface="Times New Roman" panose="02020603050405020304" pitchFamily="18" charset="0"/>
                <a:sym typeface="+mn-ea"/>
              </a:rPr>
              <a:t>对于理论课程，</a:t>
            </a:r>
            <a:r>
              <a:rPr lang="zh-CN" altLang="en-US" sz="1800" b="1" noProof="0" dirty="0">
                <a:ln>
                  <a:noFill/>
                </a:ln>
                <a:effectLst/>
                <a:uLnTx/>
                <a:uFillTx/>
                <a:latin typeface="+mn-ea"/>
                <a:ea typeface="+mn-ea"/>
                <a:cs typeface="Times New Roman" panose="02020603050405020304" pitchFamily="18" charset="0"/>
                <a:sym typeface="+mn-ea"/>
              </a:rPr>
              <a:t>我们的</a:t>
            </a:r>
            <a:r>
              <a:rPr lang="en-US" altLang="en-US" sz="1800" b="1" noProof="0" dirty="0">
                <a:ln>
                  <a:noFill/>
                </a:ln>
                <a:effectLst/>
                <a:uLnTx/>
                <a:uFillTx/>
                <a:latin typeface="+mn-ea"/>
                <a:ea typeface="+mn-ea"/>
                <a:cs typeface="Times New Roman" panose="02020603050405020304" pitchFamily="18" charset="0"/>
                <a:sym typeface="+mn-ea"/>
              </a:rPr>
              <a:t>zl</a:t>
            </a:r>
            <a:r>
              <a:rPr lang="zh-CN" altLang="en-US" sz="1800" b="1" noProof="0" dirty="0">
                <a:ln>
                  <a:noFill/>
                </a:ln>
                <a:effectLst/>
                <a:uLnTx/>
                <a:uFillTx/>
                <a:latin typeface="+mn-ea"/>
                <a:ea typeface="+mn-ea"/>
                <a:cs typeface="Times New Roman" panose="02020603050405020304" pitchFamily="18" charset="0"/>
                <a:sym typeface="+mn-ea"/>
              </a:rPr>
              <a:t>老师讲课很好</a:t>
            </a:r>
            <a:r>
              <a:rPr lang="zh-CN" altLang="en-US" sz="1800" noProof="0" dirty="0">
                <a:ln>
                  <a:noFill/>
                </a:ln>
                <a:effectLst/>
                <a:uLnTx/>
                <a:uFillTx/>
                <a:latin typeface="+mn-ea"/>
                <a:ea typeface="+mn-ea"/>
                <a:cs typeface="Times New Roman" panose="02020603050405020304" pitchFamily="18" charset="0"/>
                <a:sym typeface="+mn-ea"/>
              </a:rPr>
              <a:t>，但是希望可以前面加快一点讲课进度，给后面较难的内容留出更多内容，</a:t>
            </a:r>
            <a:r>
              <a:rPr lang="en-US" altLang="en-US" sz="1800" noProof="0" dirty="0">
                <a:ln>
                  <a:noFill/>
                </a:ln>
                <a:effectLst/>
                <a:uLnTx/>
                <a:uFillTx/>
                <a:latin typeface="+mn-ea"/>
                <a:ea typeface="+mn-ea"/>
                <a:cs typeface="Times New Roman" panose="02020603050405020304" pitchFamily="18" charset="0"/>
                <a:sym typeface="+mn-ea"/>
              </a:rPr>
              <a:t>ppt</a:t>
            </a:r>
            <a:r>
              <a:rPr lang="zh-CN" altLang="en-US" sz="1800" noProof="0" dirty="0">
                <a:ln>
                  <a:noFill/>
                </a:ln>
                <a:effectLst/>
                <a:uLnTx/>
                <a:uFillTx/>
                <a:latin typeface="+mn-ea"/>
                <a:ea typeface="+mn-ea"/>
                <a:cs typeface="Times New Roman" panose="02020603050405020304" pitchFamily="18" charset="0"/>
                <a:sym typeface="+mn-ea"/>
              </a:rPr>
              <a:t>里面可以加一点更详细的例子。对于大题，体型没什么问题就是大体本身希望重点考量我们对知识的掌握减轻一些无所谓的大量体力劳动内容。</a:t>
            </a:r>
            <a:endParaRPr lang="zh-CN" altLang="en-US" sz="1800" noProof="0" dirty="0">
              <a:ln>
                <a:noFill/>
              </a:ln>
              <a:effectLst/>
              <a:uLnTx/>
              <a:uFillTx/>
              <a:latin typeface="+mn-ea"/>
              <a:ea typeface="+mn-ea"/>
              <a:cs typeface="Times New Roman" panose="02020603050405020304" pitchFamily="18" charset="0"/>
              <a:sym typeface="+mn-ea"/>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16560" y="1844710"/>
            <a:ext cx="8310880" cy="3969385"/>
          </a:xfrm>
          <a:prstGeom prst="rect">
            <a:avLst/>
          </a:prstGeom>
          <a:gradFill>
            <a:gsLst>
              <a:gs pos="0">
                <a:srgbClr val="D9EDE9"/>
              </a:gs>
              <a:gs pos="100000">
                <a:schemeClr val="bg1"/>
              </a:gs>
            </a:gsLst>
            <a:lin ang="4200000" scaled="0"/>
          </a:gradFill>
          <a:ln>
            <a:noFill/>
          </a:ln>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effectLst/>
                <a:uLnTx/>
                <a:uFillTx/>
                <a:latin typeface="+mn-ea"/>
                <a:ea typeface="+mn-ea"/>
                <a:cs typeface="Times New Roman" panose="02020603050405020304" pitchFamily="18" charset="0"/>
              </a:rPr>
              <a:t>计算机学院开设的这门课程，不管是从理论上还是实践上，都让我受益匪浅。理论上，</a:t>
            </a:r>
            <a:r>
              <a:rPr kumimoji="0" lang="zh-CN" altLang="en-US" sz="1800" b="1" i="0" u="none" strike="noStrike" kern="1200" cap="none" spc="0" normalizeH="0" baseline="0" noProof="0" dirty="0">
                <a:ln>
                  <a:noFill/>
                </a:ln>
                <a:effectLst/>
                <a:uLnTx/>
                <a:uFillTx/>
                <a:latin typeface="+mn-ea"/>
                <a:ea typeface="+mn-ea"/>
                <a:cs typeface="Times New Roman" panose="02020603050405020304" pitchFamily="18" charset="0"/>
              </a:rPr>
              <a:t>我知道了编译理论的成型体系</a:t>
            </a:r>
            <a:r>
              <a:rPr kumimoji="0" lang="zh-CN" altLang="en-US" sz="1800" b="0" i="0" u="none" strike="noStrike" kern="1200" cap="none" spc="0" normalizeH="0" baseline="0" noProof="0" dirty="0">
                <a:ln>
                  <a:noFill/>
                </a:ln>
                <a:effectLst/>
                <a:uLnTx/>
                <a:uFillTx/>
                <a:latin typeface="+mn-ea"/>
                <a:ea typeface="+mn-ea"/>
                <a:cs typeface="Times New Roman" panose="02020603050405020304" pitchFamily="18" charset="0"/>
              </a:rPr>
              <a:t>，各种处理问题的方法与技巧，让我惊叹于原来我曾经以为编译器只是一个翻译器，却也是麻雀虽小五脏俱全。体系之成熟，方法之精妙让我不得不惊叹前人的智慧。实践课我认为是这门课程的精华，古人云绝知此事要躬行，真正自己动手实现一个编译器下来之后，才算是真正的理论与实践相结合。</a:t>
            </a:r>
            <a:endParaRPr kumimoji="0" lang="zh-CN" altLang="en-US" sz="1800" b="0" i="0" u="none" strike="noStrike" kern="1200" cap="none" spc="0" normalizeH="0" baseline="0" noProof="0" dirty="0">
              <a:ln>
                <a:noFill/>
              </a:ln>
              <a:effectLst/>
              <a:uLnTx/>
              <a:uFillTx/>
              <a:latin typeface="+mn-ea"/>
              <a:ea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effectLst/>
                <a:uLnTx/>
                <a:uFillTx/>
                <a:latin typeface="+mn-ea"/>
                <a:ea typeface="+mn-ea"/>
                <a:cs typeface="Times New Roman" panose="02020603050405020304" pitchFamily="18" charset="0"/>
              </a:rPr>
              <a:t>首先我是用</a:t>
            </a:r>
            <a:r>
              <a:rPr kumimoji="0" lang="en-US" altLang="en-US" sz="1800" b="0" i="0" u="none" strike="noStrike" kern="1200" cap="none" spc="0" normalizeH="0" baseline="0" noProof="0" dirty="0">
                <a:ln>
                  <a:noFill/>
                </a:ln>
                <a:effectLst/>
                <a:uLnTx/>
                <a:uFillTx/>
                <a:latin typeface="+mn-ea"/>
                <a:ea typeface="+mn-ea"/>
                <a:cs typeface="Times New Roman" panose="02020603050405020304" pitchFamily="18" charset="0"/>
              </a:rPr>
              <a:t>java</a:t>
            </a:r>
            <a:r>
              <a:rPr kumimoji="0" lang="zh-CN" altLang="en-US" sz="1800" b="0" i="0" u="none" strike="noStrike" kern="1200" cap="none" spc="0" normalizeH="0" baseline="0" noProof="0" dirty="0">
                <a:ln>
                  <a:noFill/>
                </a:ln>
                <a:effectLst/>
                <a:uLnTx/>
                <a:uFillTx/>
                <a:latin typeface="+mn-ea"/>
                <a:ea typeface="+mn-ea"/>
                <a:cs typeface="Times New Roman" panose="02020603050405020304" pitchFamily="18" charset="0"/>
              </a:rPr>
              <a:t>进行编写的，极大的加强了我对面向对象编程知识的巩固，包括但不限于封装，继承，接口等，在设计编译器的过程中，很挑战我的架构设计，以及怎么</a:t>
            </a:r>
            <a:r>
              <a:rPr kumimoji="0" lang="zh-CN" altLang="en-US" sz="1800" b="1" i="0" u="none" strike="noStrike" kern="1200" cap="none" spc="0" normalizeH="0" baseline="0" noProof="0" dirty="0">
                <a:ln>
                  <a:noFill/>
                </a:ln>
                <a:effectLst/>
                <a:uLnTx/>
                <a:uFillTx/>
                <a:latin typeface="+mn-ea"/>
                <a:ea typeface="+mn-ea"/>
                <a:cs typeface="Times New Roman" panose="02020603050405020304" pitchFamily="18" charset="0"/>
              </a:rPr>
              <a:t>合理的运用面向对象知识</a:t>
            </a:r>
            <a:r>
              <a:rPr kumimoji="0" lang="zh-CN" altLang="en-US" sz="1800" b="0" i="0" u="none" strike="noStrike" kern="1200" cap="none" spc="0" normalizeH="0" baseline="0" noProof="0" dirty="0">
                <a:ln>
                  <a:noFill/>
                </a:ln>
                <a:effectLst/>
                <a:uLnTx/>
                <a:uFillTx/>
                <a:latin typeface="+mn-ea"/>
                <a:ea typeface="+mn-ea"/>
                <a:cs typeface="Times New Roman" panose="02020603050405020304" pitchFamily="18" charset="0"/>
              </a:rPr>
              <a:t>。对于编译过程的全流程，在词法分析阶段的实践，让我知道了有穷自动机和正则表达式之间的关系；在语法分析和语义分析的实践，让我对语法树乃至树这种数据结构的操作，对树的理解更加的深刻；在中间代码生成和最后的</a:t>
            </a:r>
            <a:r>
              <a:rPr kumimoji="0" lang="en-US" altLang="en-US" sz="1800" b="0" i="0" u="none" strike="noStrike" kern="1200" cap="none" spc="0" normalizeH="0" baseline="0" noProof="0" dirty="0">
                <a:ln>
                  <a:noFill/>
                </a:ln>
                <a:effectLst/>
                <a:uLnTx/>
                <a:uFillTx/>
                <a:latin typeface="+mn-ea"/>
                <a:ea typeface="+mn-ea"/>
                <a:cs typeface="Times New Roman" panose="02020603050405020304" pitchFamily="18" charset="0"/>
              </a:rPr>
              <a:t>mips</a:t>
            </a:r>
            <a:r>
              <a:rPr kumimoji="0" lang="zh-CN" altLang="en-US" sz="1800" b="0" i="0" u="none" strike="noStrike" kern="1200" cap="none" spc="0" normalizeH="0" baseline="0" noProof="0" dirty="0">
                <a:ln>
                  <a:noFill/>
                </a:ln>
                <a:effectLst/>
                <a:uLnTx/>
                <a:uFillTx/>
                <a:latin typeface="+mn-ea"/>
                <a:ea typeface="+mn-ea"/>
                <a:cs typeface="Times New Roman" panose="02020603050405020304" pitchFamily="18" charset="0"/>
              </a:rPr>
              <a:t>生成，更是</a:t>
            </a:r>
            <a:r>
              <a:rPr kumimoji="0" lang="zh-CN" altLang="en-US" sz="1800" b="1" i="0" u="none" strike="noStrike" kern="1200" cap="none" spc="0" normalizeH="0" baseline="0" noProof="0" dirty="0">
                <a:ln>
                  <a:noFill/>
                </a:ln>
                <a:effectLst/>
                <a:uLnTx/>
                <a:uFillTx/>
                <a:latin typeface="+mn-ea"/>
                <a:ea typeface="+mn-ea"/>
                <a:cs typeface="Times New Roman" panose="02020603050405020304" pitchFamily="18" charset="0"/>
              </a:rPr>
              <a:t>全方位综合的挑战着我对于数据结构设计，面向对象的理解</a:t>
            </a:r>
            <a:r>
              <a:rPr kumimoji="0" lang="zh-CN" altLang="en-US" sz="1800" b="0" i="0" u="none" strike="noStrike" kern="1200" cap="none" spc="0" normalizeH="0" baseline="0" noProof="0" dirty="0">
                <a:ln>
                  <a:noFill/>
                </a:ln>
                <a:effectLst/>
                <a:uLnTx/>
                <a:uFillTx/>
                <a:latin typeface="+mn-ea"/>
                <a:ea typeface="+mn-ea"/>
                <a:cs typeface="Times New Roman" panose="02020603050405020304" pitchFamily="18" charset="0"/>
              </a:rPr>
              <a:t>。这门实践课，是以往程序设计与基础，数据结构，</a:t>
            </a:r>
            <a:r>
              <a:rPr kumimoji="0" lang="en-US" altLang="en-US" sz="1800" b="0" i="0" u="none" strike="noStrike" kern="1200" cap="none" spc="0" normalizeH="0" baseline="0" noProof="0" dirty="0">
                <a:ln>
                  <a:noFill/>
                </a:ln>
                <a:effectLst/>
                <a:uLnTx/>
                <a:uFillTx/>
                <a:latin typeface="+mn-ea"/>
                <a:ea typeface="+mn-ea"/>
                <a:cs typeface="Times New Roman" panose="02020603050405020304" pitchFamily="18" charset="0"/>
              </a:rPr>
              <a:t>OOP</a:t>
            </a:r>
            <a:r>
              <a:rPr kumimoji="0" lang="zh-CN" altLang="en-US" sz="1800" b="0" i="0" u="none" strike="noStrike" kern="1200" cap="none" spc="0" normalizeH="0" baseline="0" noProof="0" dirty="0">
                <a:ln>
                  <a:noFill/>
                </a:ln>
                <a:effectLst/>
                <a:uLnTx/>
                <a:uFillTx/>
                <a:latin typeface="+mn-ea"/>
                <a:ea typeface="+mn-ea"/>
                <a:cs typeface="Times New Roman" panose="02020603050405020304" pitchFamily="18" charset="0"/>
              </a:rPr>
              <a:t>的集大成者，上下来学到的东西非常多。</a:t>
            </a:r>
            <a:endParaRPr kumimoji="0" lang="zh-CN" altLang="en-US" sz="1800" b="0" i="0" u="none" strike="noStrike" kern="1200" cap="none" spc="0" normalizeH="0" baseline="0" noProof="0" dirty="0">
              <a:ln>
                <a:noFill/>
              </a:ln>
              <a:effectLst/>
              <a:uLnTx/>
              <a:uFillTx/>
              <a:latin typeface="+mn-ea"/>
              <a:ea typeface="+mn-ea"/>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p:nvPr>
        </p:nvSpPr>
        <p:spPr/>
        <p:txBody>
          <a:bodyPr vert="horz" wrap="square" lIns="91440" tIns="45720" rIns="91440" bIns="45720" anchor="b" anchorCtr="0"/>
          <a:lstStyle/>
          <a:p>
            <a:pPr eaLnBrk="1" hangingPunct="1"/>
            <a:r>
              <a:rPr lang="zh-CN" altLang="en-US" dirty="0"/>
              <a:t>文法</a:t>
            </a:r>
            <a:endParaRPr lang="zh-CN" altLang="en-US" dirty="0"/>
          </a:p>
        </p:txBody>
      </p:sp>
      <p:sp>
        <p:nvSpPr>
          <p:cNvPr id="15363" name="Rectangle 3"/>
          <p:cNvSpPr>
            <a:spLocks noGrp="1"/>
          </p:cNvSpPr>
          <p:nvPr>
            <p:ph idx="1"/>
          </p:nvPr>
        </p:nvSpPr>
        <p:spPr>
          <a:xfrm>
            <a:off x="1182688" y="2017713"/>
            <a:ext cx="7772400" cy="4291012"/>
          </a:xfrm>
        </p:spPr>
        <p:txBody>
          <a:bodyPr vert="horz" wrap="square" lIns="91440" tIns="45720" rIns="91440" bIns="45720" anchor="t" anchorCtr="0"/>
          <a:lstStyle/>
          <a:p>
            <a:pPr eaLnBrk="1" hangingPunct="1"/>
            <a:r>
              <a:rPr lang="en-US" altLang="zh-CN" dirty="0"/>
              <a:t>SysY</a:t>
            </a:r>
            <a:r>
              <a:rPr lang="zh-CN" altLang="en-US" dirty="0"/>
              <a:t>语言简化版，</a:t>
            </a:r>
            <a:r>
              <a:rPr lang="en-US" altLang="zh-CN" dirty="0"/>
              <a:t>C</a:t>
            </a:r>
            <a:r>
              <a:rPr lang="zh-CN" altLang="en-US" dirty="0"/>
              <a:t>语言的子集</a:t>
            </a:r>
            <a:endParaRPr lang="en-US" altLang="zh-CN" dirty="0"/>
          </a:p>
          <a:p>
            <a:pPr eaLnBrk="1" hangingPunct="1"/>
            <a:r>
              <a:rPr lang="zh-CN" altLang="en-US" dirty="0"/>
              <a:t>如无特殊说明，语义参照</a:t>
            </a:r>
            <a:r>
              <a:rPr lang="en-US" altLang="zh-CN" dirty="0"/>
              <a:t>C</a:t>
            </a:r>
            <a:r>
              <a:rPr lang="zh-CN" altLang="en-US" dirty="0"/>
              <a:t>语言</a:t>
            </a:r>
            <a:endParaRPr lang="en-US" altLang="zh-CN" dirty="0"/>
          </a:p>
          <a:p>
            <a:pPr marL="342900" lvl="1" indent="-342900" eaLnBrk="1" hangingPunct="1">
              <a:buClr>
                <a:schemeClr val="folHlink"/>
              </a:buClr>
              <a:buSzPct val="60000"/>
            </a:pPr>
            <a:r>
              <a:rPr lang="zh-CN" altLang="en-US" dirty="0"/>
              <a:t>具有常量、变量、整数、字符、字符串、一维数组、函数（带参数）、赋值语句、</a:t>
            </a:r>
            <a:r>
              <a:rPr lang="en-US" altLang="zh-CN" dirty="0"/>
              <a:t>if</a:t>
            </a:r>
            <a:r>
              <a:rPr lang="zh-CN" altLang="en-US" dirty="0"/>
              <a:t>语句、</a:t>
            </a:r>
            <a:r>
              <a:rPr lang="en-US" altLang="zh-CN" dirty="0"/>
              <a:t>for</a:t>
            </a:r>
            <a:r>
              <a:rPr lang="zh-CN" altLang="en-US" dirty="0"/>
              <a:t>语句、</a:t>
            </a:r>
            <a:r>
              <a:rPr lang="en-US" altLang="zh-CN" dirty="0"/>
              <a:t>break</a:t>
            </a:r>
            <a:r>
              <a:rPr lang="zh-CN" altLang="en-US" dirty="0"/>
              <a:t>语句、</a:t>
            </a:r>
            <a:r>
              <a:rPr lang="en-US" altLang="zh-CN" dirty="0"/>
              <a:t>continue</a:t>
            </a:r>
            <a:r>
              <a:rPr lang="zh-CN" altLang="en-US" dirty="0"/>
              <a:t>语句、语句块、输入输出语句等</a:t>
            </a:r>
            <a:endParaRPr lang="en-US" altLang="zh-CN" dirty="0"/>
          </a:p>
          <a:p>
            <a:pPr eaLnBrk="1" hangingPunct="1">
              <a:buNone/>
            </a:pPr>
            <a:r>
              <a:rPr lang="en-US" altLang="zh-CN" dirty="0"/>
              <a:t> </a:t>
            </a:r>
            <a:endParaRPr lang="en-US" altLang="zh-CN"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矩形 2"/>
          <p:cNvSpPr>
            <a:spLocks noChangeArrowheads="1"/>
          </p:cNvSpPr>
          <p:nvPr/>
        </p:nvSpPr>
        <p:spPr bwMode="auto">
          <a:xfrm>
            <a:off x="827405" y="1700530"/>
            <a:ext cx="8150225" cy="3969385"/>
          </a:xfrm>
          <a:prstGeom prst="rect">
            <a:avLst/>
          </a:prstGeom>
          <a:gradFill>
            <a:gsLst>
              <a:gs pos="0">
                <a:srgbClr val="D9EDE9"/>
              </a:gs>
              <a:gs pos="100000">
                <a:schemeClr val="bg1"/>
              </a:gs>
            </a:gsLst>
            <a:lin ang="14400000" scaled="0"/>
          </a:gradFill>
          <a:ln>
            <a:noFill/>
          </a:ln>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a:ln>
                  <a:noFill/>
                </a:ln>
                <a:effectLst/>
                <a:uLnTx/>
                <a:uFillTx/>
                <a:latin typeface="+mn-ea"/>
                <a:ea typeface="+mn-ea"/>
                <a:cs typeface="Times New Roman" panose="02020603050405020304" pitchFamily="18" charset="0"/>
              </a:rPr>
              <a:t>首先，必须承认编译的实验课程是一门好课程，因为它真的做到了与</a:t>
            </a:r>
            <a:r>
              <a:rPr kumimoji="0" lang="zh-CN" altLang="en-US" sz="1800" b="1" i="0" u="none" strike="noStrike" kern="1200" cap="none" spc="0" normalizeH="0" baseline="0" noProof="0">
                <a:ln>
                  <a:noFill/>
                </a:ln>
                <a:effectLst/>
                <a:uLnTx/>
                <a:uFillTx/>
                <a:latin typeface="+mn-ea"/>
                <a:ea typeface="+mn-ea"/>
                <a:cs typeface="Times New Roman" panose="02020603050405020304" pitchFamily="18" charset="0"/>
              </a:rPr>
              <a:t>课内知识相结合</a:t>
            </a:r>
            <a:r>
              <a:rPr kumimoji="0" lang="zh-CN" altLang="en-US" sz="1800" b="0" i="0" u="none" strike="noStrike" kern="1200" cap="none" spc="0" normalizeH="0" baseline="0" noProof="0">
                <a:ln>
                  <a:noFill/>
                </a:ln>
                <a:effectLst/>
                <a:uLnTx/>
                <a:uFillTx/>
                <a:latin typeface="+mn-ea"/>
                <a:ea typeface="+mn-ea"/>
                <a:cs typeface="Times New Roman" panose="02020603050405020304" pitchFamily="18" charset="0"/>
              </a:rPr>
              <a:t>。所以我在目标代码生成之前学的非常舒服，即</a:t>
            </a:r>
            <a:r>
              <a:rPr kumimoji="0" lang="zh-CN" altLang="en-US" sz="1800" b="1" i="0" u="none" strike="noStrike" kern="1200" cap="none" spc="0" normalizeH="0" baseline="0" noProof="0">
                <a:ln>
                  <a:noFill/>
                </a:ln>
                <a:effectLst/>
                <a:uLnTx/>
                <a:uFillTx/>
                <a:latin typeface="+mn-ea"/>
                <a:ea typeface="+mn-ea"/>
                <a:cs typeface="Times New Roman" panose="02020603050405020304" pitchFamily="18" charset="0"/>
              </a:rPr>
              <a:t>锻炼了自己的编码水平</a:t>
            </a:r>
            <a:r>
              <a:rPr kumimoji="0" lang="zh-CN" altLang="en-US" sz="1800" b="0" i="0" u="none" strike="noStrike" kern="1200" cap="none" spc="0" normalizeH="0" baseline="0" noProof="0">
                <a:ln>
                  <a:noFill/>
                </a:ln>
                <a:effectLst/>
                <a:uLnTx/>
                <a:uFillTx/>
                <a:latin typeface="+mn-ea"/>
                <a:ea typeface="+mn-ea"/>
                <a:cs typeface="Times New Roman" panose="02020603050405020304" pitchFamily="18" charset="0"/>
              </a:rPr>
              <a:t>，也夯实了我课上学的理论知识。但是呢，由于大部分人大三上都有许多课外的事情需要去做，比如我需要去忙着陶瓷、完成实验室的任务，我的某个成绩不是很理想的朋友需要忙着准备考研、我的某个想当辅导员的朋友有许多学生工作需要去做，所以当</a:t>
            </a:r>
            <a:r>
              <a:rPr kumimoji="0" lang="zh-CN" altLang="en-US" sz="1800" b="1" i="0" u="none" strike="noStrike" kern="1200" cap="none" spc="0" normalizeH="0" baseline="0" noProof="0">
                <a:ln>
                  <a:noFill/>
                </a:ln>
                <a:effectLst/>
                <a:uLnTx/>
                <a:uFillTx/>
                <a:latin typeface="+mn-ea"/>
                <a:ea typeface="+mn-ea"/>
                <a:cs typeface="Times New Roman" panose="02020603050405020304" pitchFamily="18" charset="0"/>
              </a:rPr>
              <a:t>编译到了目标代码生成和中间代码生成</a:t>
            </a:r>
            <a:r>
              <a:rPr kumimoji="0" lang="zh-CN" altLang="en-US" sz="1800" b="0" i="0" u="none" strike="noStrike" kern="1200" cap="none" spc="0" normalizeH="0" baseline="0" noProof="0">
                <a:ln>
                  <a:noFill/>
                </a:ln>
                <a:effectLst/>
                <a:uLnTx/>
                <a:uFillTx/>
                <a:latin typeface="+mn-ea"/>
                <a:ea typeface="+mn-ea"/>
                <a:cs typeface="Times New Roman" panose="02020603050405020304" pitchFamily="18" charset="0"/>
              </a:rPr>
              <a:t>时，大家都没有太多时间去做了，这也让我在优化方面做得很少很少。（大家需要及时完成作业）</a:t>
            </a:r>
            <a:endParaRPr kumimoji="0" lang="zh-CN" altLang="en-US" sz="1800" b="0" i="0" u="none" strike="noStrike" kern="1200" cap="none" spc="0" normalizeH="0" baseline="0" noProof="0">
              <a:ln>
                <a:noFill/>
              </a:ln>
              <a:effectLst/>
              <a:uLnTx/>
              <a:uFillTx/>
              <a:latin typeface="+mn-ea"/>
              <a:ea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effectLst/>
              <a:uLnTx/>
              <a:uFillTx/>
              <a:latin typeface="+mn-ea"/>
              <a:ea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a:ln>
                  <a:noFill/>
                </a:ln>
                <a:effectLst/>
                <a:uLnTx/>
                <a:uFillTx/>
                <a:latin typeface="+mn-ea"/>
                <a:ea typeface="+mn-ea"/>
                <a:cs typeface="Times New Roman" panose="02020603050405020304" pitchFamily="18" charset="0"/>
              </a:rPr>
              <a:t>尽管如此，这门课程终归是让我学到了很多，我对整个编译器实验还是充满成就感的。这门课程不仅让我重新审视编译理论的实践意义，</a:t>
            </a:r>
            <a:r>
              <a:rPr kumimoji="0" lang="zh-CN" altLang="en-US" sz="1800" b="1" i="0" u="none" strike="noStrike" kern="1200" cap="none" spc="0" normalizeH="0" baseline="0" noProof="0">
                <a:ln>
                  <a:noFill/>
                </a:ln>
                <a:effectLst/>
                <a:uLnTx/>
                <a:uFillTx/>
                <a:latin typeface="+mn-ea"/>
                <a:ea typeface="+mn-ea"/>
                <a:cs typeface="Times New Roman" panose="02020603050405020304" pitchFamily="18" charset="0"/>
              </a:rPr>
              <a:t>也让我在时间管理和实现复杂系统工程的能力上得到提升</a:t>
            </a:r>
            <a:r>
              <a:rPr kumimoji="0" lang="zh-CN" altLang="en-US" sz="1800" b="0" i="0" u="none" strike="noStrike" kern="1200" cap="none" spc="0" normalizeH="0" baseline="0" noProof="0">
                <a:ln>
                  <a:noFill/>
                </a:ln>
                <a:effectLst/>
                <a:uLnTx/>
                <a:uFillTx/>
                <a:latin typeface="+mn-ea"/>
                <a:ea typeface="+mn-ea"/>
                <a:cs typeface="Times New Roman" panose="02020603050405020304" pitchFamily="18" charset="0"/>
              </a:rPr>
              <a:t>，而系统能力的培养可以说一直是</a:t>
            </a:r>
            <a:r>
              <a:rPr kumimoji="0" lang="en-US" altLang="en-US" sz="1800" b="0" i="0" u="none" strike="noStrike" kern="1200" cap="none" spc="0" normalizeH="0" baseline="0" noProof="0">
                <a:ln>
                  <a:noFill/>
                </a:ln>
                <a:effectLst/>
                <a:uLnTx/>
                <a:uFillTx/>
                <a:latin typeface="+mn-ea"/>
                <a:ea typeface="+mn-ea"/>
                <a:cs typeface="Times New Roman" panose="02020603050405020304" pitchFamily="18" charset="0"/>
              </a:rPr>
              <a:t>6</a:t>
            </a:r>
            <a:r>
              <a:rPr kumimoji="0" lang="zh-CN" altLang="en-US" sz="1800" b="0" i="0" u="none" strike="noStrike" kern="1200" cap="none" spc="0" normalizeH="0" baseline="0" noProof="0">
                <a:ln>
                  <a:noFill/>
                </a:ln>
                <a:effectLst/>
                <a:uLnTx/>
                <a:uFillTx/>
                <a:latin typeface="+mn-ea"/>
                <a:ea typeface="+mn-ea"/>
                <a:cs typeface="Times New Roman" panose="02020603050405020304" pitchFamily="18" charset="0"/>
              </a:rPr>
              <a:t>系的一大核心理念。即使在忙碌中，我仍然深刻感受到编译器设计的乐趣，也为自己能够</a:t>
            </a:r>
            <a:r>
              <a:rPr kumimoji="0" lang="zh-CN" altLang="en-US" sz="1800" b="1" i="0" u="none" strike="noStrike" kern="1200" cap="none" spc="0" normalizeH="0" baseline="0" noProof="0">
                <a:ln>
                  <a:noFill/>
                </a:ln>
                <a:effectLst/>
                <a:uLnTx/>
                <a:uFillTx/>
                <a:latin typeface="+mn-ea"/>
                <a:ea typeface="+mn-ea"/>
                <a:cs typeface="Times New Roman" panose="02020603050405020304" pitchFamily="18" charset="0"/>
              </a:rPr>
              <a:t>完成一个完整的编译器而感到自豪</a:t>
            </a:r>
            <a:r>
              <a:rPr kumimoji="0" lang="zh-CN" altLang="en-US" sz="1800" b="0" i="0" u="none" strike="noStrike" kern="1200" cap="none" spc="0" normalizeH="0" baseline="0" noProof="0">
                <a:ln>
                  <a:noFill/>
                </a:ln>
                <a:effectLst/>
                <a:uLnTx/>
                <a:uFillTx/>
                <a:latin typeface="+mn-ea"/>
                <a:ea typeface="+mn-ea"/>
                <a:cs typeface="Times New Roman" panose="02020603050405020304" pitchFamily="18" charset="0"/>
              </a:rPr>
              <a:t>。</a:t>
            </a:r>
            <a:endParaRPr kumimoji="0" lang="zh-CN" altLang="en-US" sz="1800" b="0" i="0" u="none" strike="noStrike" kern="1200" cap="none" spc="0" normalizeH="0" baseline="0" noProof="0">
              <a:ln>
                <a:noFill/>
              </a:ln>
              <a:effectLst/>
              <a:uLnTx/>
              <a:uFillTx/>
              <a:latin typeface="+mn-ea"/>
              <a:ea typeface="+mn-ea"/>
              <a:cs typeface="Times New Roman" panose="02020603050405020304" pitchFamily="18"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矩形 2"/>
          <p:cNvSpPr>
            <a:spLocks noChangeArrowheads="1"/>
          </p:cNvSpPr>
          <p:nvPr/>
        </p:nvSpPr>
        <p:spPr bwMode="auto">
          <a:xfrm>
            <a:off x="737235" y="1196340"/>
            <a:ext cx="8221345" cy="3692525"/>
          </a:xfrm>
          <a:prstGeom prst="rect">
            <a:avLst/>
          </a:prstGeom>
          <a:gradFill>
            <a:gsLst>
              <a:gs pos="0">
                <a:srgbClr val="D9EDE9"/>
              </a:gs>
              <a:gs pos="100000">
                <a:schemeClr val="bg1"/>
              </a:gs>
            </a:gsLst>
            <a:lin ang="14400000" scaled="0"/>
          </a:gradFill>
          <a:ln>
            <a:noFill/>
          </a:ln>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effectLst/>
                <a:uLnTx/>
                <a:uFillTx/>
                <a:latin typeface="+mn-ea"/>
                <a:ea typeface="+mn-ea"/>
                <a:cs typeface="Times New Roman" panose="02020603050405020304" pitchFamily="18" charset="0"/>
              </a:rPr>
              <a:t>编译实验已近尾声。</a:t>
            </a:r>
            <a:r>
              <a:rPr kumimoji="0" lang="en-US" altLang="en-US" sz="1800" b="0" i="0" u="none" strike="noStrike" kern="1200" cap="none" spc="0" normalizeH="0" baseline="0" noProof="0" dirty="0">
                <a:ln>
                  <a:noFill/>
                </a:ln>
                <a:effectLst/>
                <a:uLnTx/>
                <a:uFillTx/>
                <a:latin typeface="+mn-ea"/>
                <a:ea typeface="+mn-ea"/>
                <a:cs typeface="Times New Roman" panose="02020603050405020304" pitchFamily="18" charset="0"/>
              </a:rPr>
              <a:t>⼀</a:t>
            </a:r>
            <a:r>
              <a:rPr kumimoji="0" lang="zh-CN" altLang="en-US" sz="1800" b="0" i="0" u="none" strike="noStrike" kern="1200" cap="none" spc="0" normalizeH="0" baseline="0" noProof="0" dirty="0">
                <a:ln>
                  <a:noFill/>
                </a:ln>
                <a:effectLst/>
                <a:uLnTx/>
                <a:uFillTx/>
                <a:latin typeface="+mn-ea"/>
                <a:ea typeface="+mn-ea"/>
                <a:cs typeface="Times New Roman" panose="02020603050405020304" pitchFamily="18" charset="0"/>
              </a:rPr>
              <a:t>个学期的时间，我完成</a:t>
            </a:r>
            <a:r>
              <a:rPr kumimoji="0" lang="en-US" altLang="en-US" sz="1800" b="0" i="0" u="none" strike="noStrike" kern="1200" cap="none" spc="0" normalizeH="0" baseline="0" noProof="0" dirty="0">
                <a:ln>
                  <a:noFill/>
                </a:ln>
                <a:effectLst/>
                <a:uLnTx/>
                <a:uFillTx/>
                <a:latin typeface="+mn-ea"/>
                <a:ea typeface="+mn-ea"/>
                <a:cs typeface="Times New Roman" panose="02020603050405020304" pitchFamily="18" charset="0"/>
              </a:rPr>
              <a:t>⼀</a:t>
            </a:r>
            <a:r>
              <a:rPr kumimoji="0" lang="zh-CN" altLang="en-US" sz="1800" b="0" i="0" u="none" strike="noStrike" kern="1200" cap="none" spc="0" normalizeH="0" baseline="0" noProof="0" dirty="0">
                <a:ln>
                  <a:noFill/>
                </a:ln>
                <a:effectLst/>
                <a:uLnTx/>
                <a:uFillTx/>
                <a:latin typeface="+mn-ea"/>
                <a:ea typeface="+mn-ea"/>
                <a:cs typeface="Times New Roman" panose="02020603050405020304" pitchFamily="18" charset="0"/>
              </a:rPr>
              <a:t>个从源</a:t>
            </a:r>
            <a:r>
              <a:rPr kumimoji="0" lang="en-US" altLang="en-US" sz="1800" b="0" i="0" u="none" strike="noStrike" kern="1200" cap="none" spc="0" normalizeH="0" baseline="0" noProof="0" dirty="0">
                <a:ln>
                  <a:noFill/>
                </a:ln>
                <a:effectLst/>
                <a:uLnTx/>
                <a:uFillTx/>
                <a:latin typeface="+mn-ea"/>
                <a:ea typeface="+mn-ea"/>
                <a:cs typeface="Times New Roman" panose="02020603050405020304" pitchFamily="18" charset="0"/>
              </a:rPr>
              <a:t>⽂</a:t>
            </a:r>
            <a:r>
              <a:rPr kumimoji="0" lang="zh-CN" altLang="en-US" sz="1800" b="0" i="0" u="none" strike="noStrike" kern="1200" cap="none" spc="0" normalizeH="0" baseline="0" noProof="0" dirty="0">
                <a:ln>
                  <a:noFill/>
                </a:ln>
                <a:effectLst/>
                <a:uLnTx/>
                <a:uFillTx/>
                <a:latin typeface="+mn-ea"/>
                <a:ea typeface="+mn-ea"/>
                <a:cs typeface="Times New Roman" panose="02020603050405020304" pitchFamily="18" charset="0"/>
              </a:rPr>
              <a:t>件到汇编程序的较为完整的编译器。从词法分析、语法分析到最后的代码优化。</a:t>
            </a:r>
            <a:r>
              <a:rPr kumimoji="0" lang="en-US" altLang="en-US" sz="1800" b="0" i="0" u="none" strike="noStrike" kern="1200" cap="none" spc="0" normalizeH="0" baseline="0" noProof="0" dirty="0">
                <a:ln>
                  <a:noFill/>
                </a:ln>
                <a:effectLst/>
                <a:uLnTx/>
                <a:uFillTx/>
                <a:latin typeface="+mn-ea"/>
                <a:ea typeface="+mn-ea"/>
                <a:cs typeface="Times New Roman" panose="02020603050405020304" pitchFamily="18" charset="0"/>
              </a:rPr>
              <a:t>⼀</a:t>
            </a:r>
            <a:r>
              <a:rPr kumimoji="0" lang="zh-CN" altLang="en-US" sz="1800" b="0" i="0" u="none" strike="noStrike" kern="1200" cap="none" spc="0" normalizeH="0" baseline="0" noProof="0" dirty="0">
                <a:ln>
                  <a:noFill/>
                </a:ln>
                <a:effectLst/>
                <a:uLnTx/>
                <a:uFillTx/>
                <a:latin typeface="+mn-ea"/>
                <a:ea typeface="+mn-ea"/>
                <a:cs typeface="Times New Roman" panose="02020603050405020304" pitchFamily="18" charset="0"/>
              </a:rPr>
              <a:t>步</a:t>
            </a:r>
            <a:r>
              <a:rPr kumimoji="0" lang="en-US" altLang="en-US" sz="1800" b="0" i="0" u="none" strike="noStrike" kern="1200" cap="none" spc="0" normalizeH="0" baseline="0" noProof="0" dirty="0">
                <a:ln>
                  <a:noFill/>
                </a:ln>
                <a:effectLst/>
                <a:uLnTx/>
                <a:uFillTx/>
                <a:latin typeface="+mn-ea"/>
                <a:ea typeface="+mn-ea"/>
                <a:cs typeface="Times New Roman" panose="02020603050405020304" pitchFamily="18" charset="0"/>
              </a:rPr>
              <a:t>⼀</a:t>
            </a:r>
            <a:r>
              <a:rPr kumimoji="0" lang="zh-CN" altLang="en-US" sz="1800" b="0" i="0" u="none" strike="noStrike" kern="1200" cap="none" spc="0" normalizeH="0" baseline="0" noProof="0" dirty="0">
                <a:ln>
                  <a:noFill/>
                </a:ln>
                <a:effectLst/>
                <a:uLnTx/>
                <a:uFillTx/>
                <a:latin typeface="+mn-ea"/>
                <a:ea typeface="+mn-ea"/>
                <a:cs typeface="Times New Roman" panose="02020603050405020304" pitchFamily="18" charset="0"/>
              </a:rPr>
              <a:t>个脚印，最后的代码</a:t>
            </a:r>
            <a:r>
              <a:rPr kumimoji="0" lang="en-US" altLang="en-US" sz="1800" b="0" i="0" u="none" strike="noStrike" kern="1200" cap="none" spc="0" normalizeH="0" baseline="0" noProof="0" dirty="0">
                <a:ln>
                  <a:noFill/>
                </a:ln>
                <a:effectLst/>
                <a:uLnTx/>
                <a:uFillTx/>
                <a:latin typeface="+mn-ea"/>
                <a:ea typeface="+mn-ea"/>
                <a:cs typeface="Times New Roman" panose="02020603050405020304" pitchFamily="18" charset="0"/>
              </a:rPr>
              <a:t>⾏</a:t>
            </a:r>
            <a:r>
              <a:rPr kumimoji="0" lang="zh-CN" altLang="en-US" sz="1800" b="0" i="0" u="none" strike="noStrike" kern="1200" cap="none" spc="0" normalizeH="0" baseline="0" noProof="0" dirty="0">
                <a:ln>
                  <a:noFill/>
                </a:ln>
                <a:effectLst/>
                <a:uLnTx/>
                <a:uFillTx/>
                <a:latin typeface="+mn-ea"/>
                <a:ea typeface="+mn-ea"/>
                <a:cs typeface="Times New Roman" panose="02020603050405020304" pitchFamily="18" charset="0"/>
              </a:rPr>
              <a:t>数也接近</a:t>
            </a:r>
            <a:r>
              <a:rPr kumimoji="0" lang="en-US" altLang="en-US" sz="1800" b="0" i="0" u="none" strike="noStrike" kern="1200" cap="none" spc="0" normalizeH="0" baseline="0" noProof="0" dirty="0">
                <a:ln>
                  <a:noFill/>
                </a:ln>
                <a:effectLst/>
                <a:uLnTx/>
                <a:uFillTx/>
                <a:latin typeface="+mn-ea"/>
                <a:ea typeface="+mn-ea"/>
                <a:cs typeface="Times New Roman" panose="02020603050405020304" pitchFamily="18" charset="0"/>
              </a:rPr>
              <a:t>⼀</a:t>
            </a:r>
            <a:r>
              <a:rPr kumimoji="0" lang="zh-CN" altLang="en-US" sz="1800" b="0" i="0" u="none" strike="noStrike" kern="1200" cap="none" spc="0" normalizeH="0" baseline="0" noProof="0" dirty="0">
                <a:ln>
                  <a:noFill/>
                </a:ln>
                <a:effectLst/>
                <a:uLnTx/>
                <a:uFillTx/>
                <a:latin typeface="+mn-ea"/>
                <a:ea typeface="+mn-ea"/>
                <a:cs typeface="Times New Roman" panose="02020603050405020304" pitchFamily="18" charset="0"/>
              </a:rPr>
              <a:t>万</a:t>
            </a:r>
            <a:r>
              <a:rPr kumimoji="0" lang="en-US" altLang="en-US" sz="1800" b="0" i="0" u="none" strike="noStrike" kern="1200" cap="none" spc="0" normalizeH="0" baseline="0" noProof="0" dirty="0">
                <a:ln>
                  <a:noFill/>
                </a:ln>
                <a:effectLst/>
                <a:uLnTx/>
                <a:uFillTx/>
                <a:latin typeface="+mn-ea"/>
                <a:ea typeface="+mn-ea"/>
                <a:cs typeface="Times New Roman" panose="02020603050405020304" pitchFamily="18" charset="0"/>
              </a:rPr>
              <a:t>⾏</a:t>
            </a:r>
            <a:r>
              <a:rPr kumimoji="0" lang="zh-CN" altLang="en-US" sz="1800" b="0" i="0" u="none" strike="noStrike" kern="1200" cap="none" spc="0" normalizeH="0" baseline="0" noProof="0" dirty="0">
                <a:ln>
                  <a:noFill/>
                </a:ln>
                <a:effectLst/>
                <a:uLnTx/>
                <a:uFillTx/>
                <a:latin typeface="+mn-ea"/>
                <a:ea typeface="+mn-ea"/>
                <a:cs typeface="Times New Roman" panose="02020603050405020304" pitchFamily="18" charset="0"/>
              </a:rPr>
              <a:t>。</a:t>
            </a:r>
            <a:r>
              <a:rPr kumimoji="0" lang="en-US" altLang="en-US" sz="1800" b="0" i="0" u="none" strike="noStrike" kern="1200" cap="none" spc="0" normalizeH="0" baseline="0" noProof="0" dirty="0">
                <a:ln>
                  <a:noFill/>
                </a:ln>
                <a:effectLst/>
                <a:uLnTx/>
                <a:uFillTx/>
                <a:latin typeface="+mn-ea"/>
                <a:ea typeface="+mn-ea"/>
                <a:cs typeface="Times New Roman" panose="02020603050405020304" pitchFamily="18" charset="0"/>
              </a:rPr>
              <a:t>Lexer</a:t>
            </a:r>
            <a:r>
              <a:rPr kumimoji="0" lang="zh-CN" altLang="en-US" sz="1800" b="0" i="0" u="none" strike="noStrike" kern="1200" cap="none" spc="0" normalizeH="0" baseline="0" noProof="0" dirty="0">
                <a:ln>
                  <a:noFill/>
                </a:ln>
                <a:effectLst/>
                <a:uLnTx/>
                <a:uFillTx/>
                <a:latin typeface="+mn-ea"/>
                <a:ea typeface="+mn-ea"/>
                <a:cs typeface="Times New Roman" panose="02020603050405020304" pitchFamily="18" charset="0"/>
              </a:rPr>
              <a:t>、</a:t>
            </a:r>
            <a:r>
              <a:rPr kumimoji="0" lang="en-US" altLang="en-US" sz="1800" b="0" i="0" u="none" strike="noStrike" kern="1200" cap="none" spc="0" normalizeH="0" baseline="0" noProof="0" dirty="0">
                <a:ln>
                  <a:noFill/>
                </a:ln>
                <a:effectLst/>
                <a:uLnTx/>
                <a:uFillTx/>
                <a:latin typeface="+mn-ea"/>
                <a:ea typeface="+mn-ea"/>
                <a:cs typeface="Times New Roman" panose="02020603050405020304" pitchFamily="18" charset="0"/>
              </a:rPr>
              <a:t>Paser</a:t>
            </a:r>
            <a:r>
              <a:rPr kumimoji="0" lang="zh-CN" altLang="en-US" sz="1800" b="0" i="0" u="none" strike="noStrike" kern="1200" cap="none" spc="0" normalizeH="0" baseline="0" noProof="0" dirty="0">
                <a:ln>
                  <a:noFill/>
                </a:ln>
                <a:effectLst/>
                <a:uLnTx/>
                <a:uFillTx/>
                <a:latin typeface="+mn-ea"/>
                <a:ea typeface="+mn-ea"/>
                <a:cs typeface="Times New Roman" panose="02020603050405020304" pitchFamily="18" charset="0"/>
              </a:rPr>
              <a:t>、</a:t>
            </a:r>
            <a:r>
              <a:rPr kumimoji="0" lang="en-US" altLang="en-US" sz="1800" b="0" i="0" u="none" strike="noStrike" kern="1200" cap="none" spc="0" normalizeH="0" baseline="0" noProof="0" dirty="0">
                <a:ln>
                  <a:noFill/>
                </a:ln>
                <a:effectLst/>
                <a:uLnTx/>
                <a:uFillTx/>
                <a:latin typeface="+mn-ea"/>
                <a:ea typeface="+mn-ea"/>
                <a:cs typeface="Times New Roman" panose="02020603050405020304" pitchFamily="18" charset="0"/>
              </a:rPr>
              <a:t>Visitor</a:t>
            </a:r>
            <a:r>
              <a:rPr kumimoji="0" lang="zh-CN" altLang="en-US" sz="1800" b="0" i="0" u="none" strike="noStrike" kern="1200" cap="none" spc="0" normalizeH="0" baseline="0" noProof="0" dirty="0">
                <a:ln>
                  <a:noFill/>
                </a:ln>
                <a:effectLst/>
                <a:uLnTx/>
                <a:uFillTx/>
                <a:latin typeface="+mn-ea"/>
                <a:ea typeface="+mn-ea"/>
                <a:cs typeface="Times New Roman" panose="02020603050405020304" pitchFamily="18" charset="0"/>
              </a:rPr>
              <a:t>、</a:t>
            </a:r>
            <a:r>
              <a:rPr kumimoji="0" lang="en-US" altLang="en-US" sz="1800" b="0" i="0" u="none" strike="noStrike" kern="1200" cap="none" spc="0" normalizeH="0" baseline="0" noProof="0" dirty="0">
                <a:ln>
                  <a:noFill/>
                </a:ln>
                <a:effectLst/>
                <a:uLnTx/>
                <a:uFillTx/>
                <a:latin typeface="+mn-ea"/>
                <a:ea typeface="+mn-ea"/>
                <a:cs typeface="Times New Roman" panose="02020603050405020304" pitchFamily="18" charset="0"/>
              </a:rPr>
              <a:t>Builder</a:t>
            </a:r>
            <a:r>
              <a:rPr kumimoji="0" lang="zh-CN" altLang="en-US" sz="1800" b="0" i="0" u="none" strike="noStrike" kern="1200" cap="none" spc="0" normalizeH="0" baseline="0" noProof="0" dirty="0">
                <a:ln>
                  <a:noFill/>
                </a:ln>
                <a:effectLst/>
                <a:uLnTx/>
                <a:uFillTx/>
                <a:latin typeface="+mn-ea"/>
                <a:ea typeface="+mn-ea"/>
                <a:cs typeface="Times New Roman" panose="02020603050405020304" pitchFamily="18" charset="0"/>
              </a:rPr>
              <a:t>、</a:t>
            </a:r>
            <a:r>
              <a:rPr kumimoji="0" lang="en-US" altLang="en-US" sz="1800" b="0" i="0" u="none" strike="noStrike" kern="1200" cap="none" spc="0" normalizeH="0" baseline="0" noProof="0" dirty="0">
                <a:ln>
                  <a:noFill/>
                </a:ln>
                <a:effectLst/>
                <a:uLnTx/>
                <a:uFillTx/>
                <a:latin typeface="+mn-ea"/>
                <a:ea typeface="+mn-ea"/>
                <a:cs typeface="Times New Roman" panose="02020603050405020304" pitchFamily="18" charset="0"/>
              </a:rPr>
              <a:t>Calculator</a:t>
            </a:r>
            <a:r>
              <a:rPr kumimoji="0" lang="zh-CN" altLang="en-US" sz="1800" b="0" i="0" u="none" strike="noStrike" kern="1200" cap="none" spc="0" normalizeH="0" baseline="0" noProof="0" dirty="0">
                <a:ln>
                  <a:noFill/>
                </a:ln>
                <a:effectLst/>
                <a:uLnTx/>
                <a:uFillTx/>
                <a:latin typeface="+mn-ea"/>
                <a:ea typeface="+mn-ea"/>
                <a:cs typeface="Times New Roman" panose="02020603050405020304" pitchFamily="18" charset="0"/>
              </a:rPr>
              <a:t>、</a:t>
            </a:r>
            <a:r>
              <a:rPr kumimoji="0" lang="en-US" altLang="en-US" sz="1800" b="0" i="0" u="none" strike="noStrike" kern="1200" cap="none" spc="0" normalizeH="0" baseline="0" noProof="0" dirty="0">
                <a:ln>
                  <a:noFill/>
                </a:ln>
                <a:effectLst/>
                <a:uLnTx/>
                <a:uFillTx/>
                <a:latin typeface="+mn-ea"/>
                <a:ea typeface="+mn-ea"/>
                <a:cs typeface="Times New Roman" panose="02020603050405020304" pitchFamily="18" charset="0"/>
              </a:rPr>
              <a:t>Translator</a:t>
            </a:r>
            <a:r>
              <a:rPr kumimoji="0" lang="zh-CN" altLang="en-US" sz="1800" b="0" i="0" u="none" strike="noStrike" kern="1200" cap="none" spc="0" normalizeH="0" baseline="0" noProof="0" dirty="0">
                <a:ln>
                  <a:noFill/>
                </a:ln>
                <a:effectLst/>
                <a:uLnTx/>
                <a:uFillTx/>
                <a:latin typeface="+mn-ea"/>
                <a:ea typeface="+mn-ea"/>
                <a:cs typeface="Times New Roman" panose="02020603050405020304" pitchFamily="18" charset="0"/>
              </a:rPr>
              <a:t>、</a:t>
            </a:r>
            <a:r>
              <a:rPr kumimoji="0" lang="en-US" altLang="en-US" sz="1800" b="0" i="0" u="none" strike="noStrike" kern="1200" cap="none" spc="0" normalizeH="0" baseline="0" noProof="0" dirty="0">
                <a:ln>
                  <a:noFill/>
                </a:ln>
                <a:effectLst/>
                <a:uLnTx/>
                <a:uFillTx/>
                <a:latin typeface="+mn-ea"/>
                <a:ea typeface="+mn-ea"/>
                <a:cs typeface="Times New Roman" panose="02020603050405020304" pitchFamily="18" charset="0"/>
              </a:rPr>
              <a:t>Optimizer</a:t>
            </a:r>
            <a:r>
              <a:rPr kumimoji="0" lang="zh-CN" altLang="en-US" sz="1800" b="0" i="0" u="none" strike="noStrike" kern="1200" cap="none" spc="0" normalizeH="0" baseline="0" noProof="0" dirty="0">
                <a:ln>
                  <a:noFill/>
                </a:ln>
                <a:effectLst/>
                <a:uLnTx/>
                <a:uFillTx/>
                <a:latin typeface="+mn-ea"/>
                <a:ea typeface="+mn-ea"/>
                <a:cs typeface="Times New Roman" panose="02020603050405020304" pitchFamily="18" charset="0"/>
              </a:rPr>
              <a:t>、</a:t>
            </a:r>
            <a:r>
              <a:rPr kumimoji="0" lang="en-US" altLang="en-US" sz="1800" b="0" i="0" u="none" strike="noStrike" kern="1200" cap="none" spc="0" normalizeH="0" baseline="0" noProof="0" dirty="0">
                <a:ln>
                  <a:noFill/>
                </a:ln>
                <a:effectLst/>
                <a:uLnTx/>
                <a:uFillTx/>
                <a:latin typeface="+mn-ea"/>
                <a:ea typeface="+mn-ea"/>
                <a:cs typeface="Times New Roman" panose="02020603050405020304" pitchFamily="18" charset="0"/>
              </a:rPr>
              <a:t>Generator</a:t>
            </a:r>
            <a:r>
              <a:rPr kumimoji="0" lang="zh-CN" altLang="en-US" sz="1800" b="0" i="0" u="none" strike="noStrike" kern="1200" cap="none" spc="0" normalizeH="0" baseline="0" noProof="0" dirty="0">
                <a:ln>
                  <a:noFill/>
                </a:ln>
                <a:effectLst/>
                <a:uLnTx/>
                <a:uFillTx/>
                <a:latin typeface="+mn-ea"/>
                <a:ea typeface="+mn-ea"/>
                <a:cs typeface="Times New Roman" panose="02020603050405020304" pitchFamily="18" charset="0"/>
              </a:rPr>
              <a:t>、</a:t>
            </a:r>
            <a:r>
              <a:rPr kumimoji="0" lang="en-US" altLang="en-US" sz="1800" b="0" i="0" u="none" strike="noStrike" kern="1200" cap="none" spc="0" normalizeH="0" baseline="0" noProof="0" dirty="0">
                <a:ln>
                  <a:noFill/>
                </a:ln>
                <a:effectLst/>
                <a:uLnTx/>
                <a:uFillTx/>
                <a:latin typeface="+mn-ea"/>
                <a:ea typeface="+mn-ea"/>
                <a:cs typeface="Times New Roman" panose="02020603050405020304" pitchFamily="18" charset="0"/>
              </a:rPr>
              <a:t>Allocator</a:t>
            </a:r>
            <a:r>
              <a:rPr kumimoji="0" lang="zh-CN" altLang="en-US" sz="1800" b="0" i="0" u="none" strike="noStrike" kern="1200" cap="none" spc="0" normalizeH="0" baseline="0" noProof="0" dirty="0">
                <a:ln>
                  <a:noFill/>
                </a:ln>
                <a:effectLst/>
                <a:uLnTx/>
                <a:uFillTx/>
                <a:latin typeface="+mn-ea"/>
                <a:ea typeface="+mn-ea"/>
                <a:cs typeface="Times New Roman" panose="02020603050405020304" pitchFamily="18" charset="0"/>
              </a:rPr>
              <a:t>。</a:t>
            </a:r>
            <a:r>
              <a:rPr kumimoji="0" lang="en-US" altLang="en-US" sz="1800" b="0" i="0" u="none" strike="noStrike" kern="1200" cap="none" spc="0" normalizeH="0" baseline="0" noProof="0" dirty="0">
                <a:ln>
                  <a:noFill/>
                </a:ln>
                <a:effectLst/>
                <a:uLnTx/>
                <a:uFillTx/>
                <a:latin typeface="+mn-ea"/>
                <a:ea typeface="+mn-ea"/>
                <a:cs typeface="Times New Roman" panose="02020603050405020304" pitchFamily="18" charset="0"/>
              </a:rPr>
              <a:t>⼀</a:t>
            </a:r>
            <a:r>
              <a:rPr kumimoji="0" lang="zh-CN" altLang="en-US" sz="1800" b="0" i="0" u="none" strike="noStrike" kern="1200" cap="none" spc="0" normalizeH="0" baseline="0" noProof="0" dirty="0">
                <a:ln>
                  <a:noFill/>
                </a:ln>
                <a:effectLst/>
                <a:uLnTx/>
                <a:uFillTx/>
                <a:latin typeface="+mn-ea"/>
                <a:ea typeface="+mn-ea"/>
                <a:cs typeface="Times New Roman" panose="02020603050405020304" pitchFamily="18" charset="0"/>
              </a:rPr>
              <a:t>个个功能的实现，既有实现的那</a:t>
            </a:r>
            <a:r>
              <a:rPr kumimoji="0" lang="en-US" altLang="en-US" sz="1800" b="0" i="0" u="none" strike="noStrike" kern="1200" cap="none" spc="0" normalizeH="0" baseline="0" noProof="0" dirty="0">
                <a:ln>
                  <a:noFill/>
                </a:ln>
                <a:effectLst/>
                <a:uLnTx/>
                <a:uFillTx/>
                <a:latin typeface="+mn-ea"/>
                <a:ea typeface="+mn-ea"/>
                <a:cs typeface="Times New Roman" panose="02020603050405020304" pitchFamily="18" charset="0"/>
              </a:rPr>
              <a:t>⼀</a:t>
            </a:r>
            <a:r>
              <a:rPr kumimoji="0" lang="zh-CN" altLang="en-US" sz="1800" b="0" i="0" u="none" strike="noStrike" kern="1200" cap="none" spc="0" normalizeH="0" baseline="0" noProof="0" dirty="0">
                <a:ln>
                  <a:noFill/>
                </a:ln>
                <a:effectLst/>
                <a:uLnTx/>
                <a:uFillTx/>
                <a:latin typeface="+mn-ea"/>
                <a:ea typeface="+mn-ea"/>
                <a:cs typeface="Times New Roman" panose="02020603050405020304" pitchFamily="18" charset="0"/>
              </a:rPr>
              <a:t>时刻的喜悦，</a:t>
            </a:r>
            <a:r>
              <a:rPr kumimoji="0" lang="zh-CN" altLang="en-US" sz="1800" b="1" i="0" u="none" strike="noStrike" kern="1200" cap="none" spc="0" normalizeH="0" baseline="0" noProof="0" dirty="0">
                <a:ln>
                  <a:noFill/>
                </a:ln>
                <a:effectLst/>
                <a:uLnTx/>
                <a:uFillTx/>
                <a:latin typeface="+mn-ea"/>
                <a:ea typeface="+mn-ea"/>
                <a:cs typeface="Times New Roman" panose="02020603050405020304" pitchFamily="18" charset="0"/>
              </a:rPr>
              <a:t>也与理论相辅相成，加深了我对于编译理论的理解</a:t>
            </a:r>
            <a:r>
              <a:rPr kumimoji="0" lang="zh-CN" altLang="en-US" sz="1800" b="0" i="0" u="none" strike="noStrike" kern="1200" cap="none" spc="0" normalizeH="0" baseline="0" noProof="0" dirty="0">
                <a:ln>
                  <a:noFill/>
                </a:ln>
                <a:effectLst/>
                <a:uLnTx/>
                <a:uFillTx/>
                <a:latin typeface="+mn-ea"/>
                <a:ea typeface="+mn-ea"/>
                <a:cs typeface="Times New Roman" panose="02020603050405020304" pitchFamily="18" charset="0"/>
              </a:rPr>
              <a:t>。</a:t>
            </a:r>
            <a:endParaRPr kumimoji="0" lang="zh-CN" altLang="en-US" sz="1800" b="0" i="0" u="none" strike="noStrike" kern="1200" cap="none" spc="0" normalizeH="0" baseline="0" noProof="0" dirty="0">
              <a:ln>
                <a:noFill/>
              </a:ln>
              <a:effectLst/>
              <a:uLnTx/>
              <a:uFillTx/>
              <a:latin typeface="+mn-ea"/>
              <a:ea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effectLst/>
              <a:uLnTx/>
              <a:uFillTx/>
              <a:latin typeface="+mn-ea"/>
              <a:ea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effectLst/>
                <a:uLnTx/>
                <a:uFillTx/>
                <a:latin typeface="+mn-ea"/>
                <a:ea typeface="+mn-ea"/>
                <a:cs typeface="Times New Roman" panose="02020603050405020304" pitchFamily="18" charset="0"/>
              </a:rPr>
              <a:t>从语法分析开始，我始终坚持先进</a:t>
            </a:r>
            <a:r>
              <a:rPr kumimoji="0" lang="en-US" altLang="en-US" sz="1800" b="0" i="0" u="none" strike="noStrike" kern="1200" cap="none" spc="0" normalizeH="0" baseline="0" noProof="0" dirty="0">
                <a:ln>
                  <a:noFill/>
                </a:ln>
                <a:effectLst/>
                <a:uLnTx/>
                <a:uFillTx/>
                <a:latin typeface="+mn-ea"/>
                <a:ea typeface="+mn-ea"/>
                <a:cs typeface="Times New Roman" panose="02020603050405020304" pitchFamily="18" charset="0"/>
              </a:rPr>
              <a:t>⾏</a:t>
            </a:r>
            <a:r>
              <a:rPr kumimoji="0" lang="zh-CN" altLang="en-US" sz="1800" b="0" i="0" u="none" strike="noStrike" kern="1200" cap="none" spc="0" normalizeH="0" baseline="0" noProof="0" dirty="0">
                <a:ln>
                  <a:noFill/>
                </a:ln>
                <a:effectLst/>
                <a:uLnTx/>
                <a:uFillTx/>
                <a:latin typeface="+mn-ea"/>
                <a:ea typeface="+mn-ea"/>
                <a:cs typeface="Times New Roman" panose="02020603050405020304" pitchFamily="18" charset="0"/>
              </a:rPr>
              <a:t>较</a:t>
            </a:r>
            <a:r>
              <a:rPr kumimoji="0" lang="en-US" altLang="en-US" sz="1800" b="0" i="0" u="none" strike="noStrike" kern="1200" cap="none" spc="0" normalizeH="0" baseline="0" noProof="0" dirty="0">
                <a:ln>
                  <a:noFill/>
                </a:ln>
                <a:effectLst/>
                <a:uLnTx/>
                <a:uFillTx/>
                <a:latin typeface="+mn-ea"/>
                <a:ea typeface="+mn-ea"/>
                <a:cs typeface="Times New Roman" panose="02020603050405020304" pitchFamily="18" charset="0"/>
              </a:rPr>
              <a:t>⻓</a:t>
            </a:r>
            <a:r>
              <a:rPr kumimoji="0" lang="zh-CN" altLang="en-US" sz="1800" b="0" i="0" u="none" strike="noStrike" kern="1200" cap="none" spc="0" normalizeH="0" baseline="0" noProof="0" dirty="0">
                <a:ln>
                  <a:noFill/>
                </a:ln>
                <a:effectLst/>
                <a:uLnTx/>
                <a:uFillTx/>
                <a:latin typeface="+mn-ea"/>
                <a:ea typeface="+mn-ea"/>
                <a:cs typeface="Times New Roman" panose="02020603050405020304" pitchFamily="18" charset="0"/>
              </a:rPr>
              <a:t>时间的</a:t>
            </a:r>
            <a:r>
              <a:rPr kumimoji="0" lang="zh-CN" altLang="en-US" sz="1800" b="1" i="0" u="none" strike="noStrike" kern="1200" cap="none" spc="0" normalizeH="0" baseline="0" noProof="0" dirty="0">
                <a:ln>
                  <a:noFill/>
                </a:ln>
                <a:effectLst/>
                <a:uLnTx/>
                <a:uFillTx/>
                <a:latin typeface="+mn-ea"/>
                <a:ea typeface="+mn-ea"/>
                <a:cs typeface="Times New Roman" panose="02020603050405020304" pitchFamily="18" charset="0"/>
              </a:rPr>
              <a:t>设计思考后再动</a:t>
            </a:r>
            <a:r>
              <a:rPr kumimoji="0" lang="en-US" altLang="en-US" sz="1800" b="1" i="0" u="none" strike="noStrike" kern="1200" cap="none" spc="0" normalizeH="0" baseline="0" noProof="0" dirty="0">
                <a:ln>
                  <a:noFill/>
                </a:ln>
                <a:effectLst/>
                <a:uLnTx/>
                <a:uFillTx/>
                <a:latin typeface="+mn-ea"/>
                <a:ea typeface="+mn-ea"/>
                <a:cs typeface="Times New Roman" panose="02020603050405020304" pitchFamily="18" charset="0"/>
              </a:rPr>
              <a:t>⼿</a:t>
            </a:r>
            <a:r>
              <a:rPr kumimoji="0" lang="zh-CN" altLang="en-US" sz="1800" b="0" i="0" u="none" strike="noStrike" kern="1200" cap="none" spc="0" normalizeH="0" baseline="0" noProof="0" dirty="0">
                <a:ln>
                  <a:noFill/>
                </a:ln>
                <a:effectLst/>
                <a:uLnTx/>
                <a:uFillTx/>
                <a:latin typeface="+mn-ea"/>
                <a:ea typeface="+mn-ea"/>
                <a:cs typeface="Times New Roman" panose="02020603050405020304" pitchFamily="18" charset="0"/>
              </a:rPr>
              <a:t>。在写</a:t>
            </a:r>
            <a:r>
              <a:rPr kumimoji="0" lang="en-US" altLang="en-US" sz="1800" b="0" i="0" u="none" strike="noStrike" kern="1200" cap="none" spc="0" normalizeH="0" baseline="0" noProof="0" dirty="0">
                <a:ln>
                  <a:noFill/>
                </a:ln>
                <a:effectLst/>
                <a:uLnTx/>
                <a:uFillTx/>
                <a:latin typeface="+mn-ea"/>
                <a:ea typeface="+mn-ea"/>
                <a:cs typeface="Times New Roman" panose="02020603050405020304" pitchFamily="18" charset="0"/>
              </a:rPr>
              <a:t>LLVM⽣</a:t>
            </a:r>
            <a:r>
              <a:rPr kumimoji="0" lang="zh-CN" altLang="en-US" sz="1800" b="0" i="0" u="none" strike="noStrike" kern="1200" cap="none" spc="0" normalizeH="0" baseline="0" noProof="0" dirty="0">
                <a:ln>
                  <a:noFill/>
                </a:ln>
                <a:effectLst/>
                <a:uLnTx/>
                <a:uFillTx/>
                <a:latin typeface="+mn-ea"/>
                <a:ea typeface="+mn-ea"/>
                <a:cs typeface="Times New Roman" panose="02020603050405020304" pitchFamily="18" charset="0"/>
              </a:rPr>
              <a:t>成的时候，我花了将近三天的时间去分析</a:t>
            </a:r>
            <a:r>
              <a:rPr kumimoji="0" lang="en-US" altLang="en-US" sz="1800" b="0" i="0" u="none" strike="noStrike" kern="1200" cap="none" spc="0" normalizeH="0" baseline="0" noProof="0" dirty="0">
                <a:ln>
                  <a:noFill/>
                </a:ln>
                <a:effectLst/>
                <a:uLnTx/>
                <a:uFillTx/>
                <a:latin typeface="+mn-ea"/>
                <a:ea typeface="+mn-ea"/>
                <a:cs typeface="Times New Roman" panose="02020603050405020304" pitchFamily="18" charset="0"/>
              </a:rPr>
              <a:t>LLVM</a:t>
            </a:r>
            <a:r>
              <a:rPr kumimoji="0" lang="zh-CN" altLang="en-US" sz="1800" b="0" i="0" u="none" strike="noStrike" kern="1200" cap="none" spc="0" normalizeH="0" baseline="0" noProof="0" dirty="0">
                <a:ln>
                  <a:noFill/>
                </a:ln>
                <a:effectLst/>
                <a:uLnTx/>
                <a:uFillTx/>
                <a:latin typeface="+mn-ea"/>
                <a:ea typeface="+mn-ea"/>
                <a:cs typeface="Times New Roman" panose="02020603050405020304" pitchFamily="18" charset="0"/>
              </a:rPr>
              <a:t>的抽象机的结构和体系。写着写着代码腐化了，花了</a:t>
            </a:r>
            <a:r>
              <a:rPr kumimoji="0" lang="en-US" altLang="en-US" sz="1800" b="0" i="0" u="none" strike="noStrike" kern="1200" cap="none" spc="0" normalizeH="0" baseline="0" noProof="0" dirty="0">
                <a:ln>
                  <a:noFill/>
                </a:ln>
                <a:effectLst/>
                <a:uLnTx/>
                <a:uFillTx/>
                <a:latin typeface="+mn-ea"/>
                <a:ea typeface="+mn-ea"/>
                <a:cs typeface="Times New Roman" panose="02020603050405020304" pitchFamily="18" charset="0"/>
              </a:rPr>
              <a:t>⼀</a:t>
            </a:r>
            <a:r>
              <a:rPr kumimoji="0" lang="zh-CN" altLang="en-US" sz="1800" b="0" i="0" u="none" strike="noStrike" kern="1200" cap="none" spc="0" normalizeH="0" baseline="0" noProof="0" dirty="0">
                <a:ln>
                  <a:noFill/>
                </a:ln>
                <a:effectLst/>
                <a:uLnTx/>
                <a:uFillTx/>
                <a:latin typeface="+mn-ea"/>
                <a:ea typeface="+mn-ea"/>
                <a:cs typeface="Times New Roman" panose="02020603050405020304" pitchFamily="18" charset="0"/>
              </a:rPr>
              <a:t>天时间去做了</a:t>
            </a:r>
            <a:r>
              <a:rPr kumimoji="0" lang="en-US" altLang="en-US" sz="1800" b="0" i="0" u="none" strike="noStrike" kern="1200" cap="none" spc="0" normalizeH="0" baseline="0" noProof="0" dirty="0">
                <a:ln>
                  <a:noFill/>
                </a:ln>
                <a:effectLst/>
                <a:uLnTx/>
                <a:uFillTx/>
                <a:latin typeface="+mn-ea"/>
                <a:ea typeface="+mn-ea"/>
                <a:cs typeface="Times New Roman" panose="02020603050405020304" pitchFamily="18" charset="0"/>
              </a:rPr>
              <a:t>IRValue</a:t>
            </a:r>
            <a:r>
              <a:rPr kumimoji="0" lang="zh-CN" altLang="en-US" sz="1800" b="0" i="0" u="none" strike="noStrike" kern="1200" cap="none" spc="0" normalizeH="0" baseline="0" noProof="0" dirty="0">
                <a:ln>
                  <a:noFill/>
                </a:ln>
                <a:effectLst/>
                <a:uLnTx/>
                <a:uFillTx/>
                <a:latin typeface="+mn-ea"/>
                <a:ea typeface="+mn-ea"/>
                <a:cs typeface="Times New Roman" panose="02020603050405020304" pitchFamily="18" charset="0"/>
              </a:rPr>
              <a:t>的范型化</a:t>
            </a:r>
            <a:r>
              <a:rPr kumimoji="0" lang="en-US" altLang="en-US" sz="1800" b="0" i="0" u="none" strike="noStrike" kern="1200" cap="none" spc="0" normalizeH="0" baseline="0" noProof="0" dirty="0">
                <a:ln>
                  <a:noFill/>
                </a:ln>
                <a:effectLst/>
                <a:uLnTx/>
                <a:uFillTx/>
                <a:latin typeface="+mn-ea"/>
                <a:ea typeface="+mn-ea"/>
                <a:cs typeface="Times New Roman" panose="02020603050405020304" pitchFamily="18" charset="0"/>
              </a:rPr>
              <a:t>⼯</a:t>
            </a:r>
            <a:r>
              <a:rPr kumimoji="0" lang="zh-CN" altLang="en-US" sz="1800" b="0" i="0" u="none" strike="noStrike" kern="1200" cap="none" spc="0" normalizeH="0" baseline="0" noProof="0" dirty="0">
                <a:ln>
                  <a:noFill/>
                </a:ln>
                <a:effectLst/>
                <a:uLnTx/>
                <a:uFillTx/>
                <a:latin typeface="+mn-ea"/>
                <a:ea typeface="+mn-ea"/>
                <a:cs typeface="Times New Roman" panose="02020603050405020304" pitchFamily="18" charset="0"/>
              </a:rPr>
              <a:t>作。良好的设计总是先慢后快的，界定</a:t>
            </a:r>
            <a:r>
              <a:rPr kumimoji="0" lang="en-US" altLang="en-US" sz="1800" b="0" i="0" u="none" strike="noStrike" kern="1200" cap="none" spc="0" normalizeH="0" baseline="0" noProof="0" dirty="0">
                <a:ln>
                  <a:noFill/>
                </a:ln>
                <a:effectLst/>
                <a:uLnTx/>
                <a:uFillTx/>
                <a:latin typeface="+mn-ea"/>
                <a:ea typeface="+mn-ea"/>
                <a:cs typeface="Times New Roman" panose="02020603050405020304" pitchFamily="18" charset="0"/>
              </a:rPr>
              <a:t>LLVM</a:t>
            </a:r>
            <a:r>
              <a:rPr kumimoji="0" lang="zh-CN" altLang="en-US" sz="1800" b="0" i="0" u="none" strike="noStrike" kern="1200" cap="none" spc="0" normalizeH="0" baseline="0" noProof="0" dirty="0">
                <a:ln>
                  <a:noFill/>
                </a:ln>
                <a:effectLst/>
                <a:uLnTx/>
                <a:uFillTx/>
                <a:latin typeface="+mn-ea"/>
                <a:ea typeface="+mn-ea"/>
                <a:cs typeface="Times New Roman" panose="02020603050405020304" pitchFamily="18" charset="0"/>
              </a:rPr>
              <a:t>的指令和界定</a:t>
            </a:r>
            <a:r>
              <a:rPr kumimoji="0" lang="en-US" altLang="en-US" sz="1800" b="0" i="0" u="none" strike="noStrike" kern="1200" cap="none" spc="0" normalizeH="0" baseline="0" noProof="0" dirty="0">
                <a:ln>
                  <a:noFill/>
                </a:ln>
                <a:effectLst/>
                <a:uLnTx/>
                <a:uFillTx/>
                <a:latin typeface="+mn-ea"/>
                <a:ea typeface="+mn-ea"/>
                <a:cs typeface="Times New Roman" panose="02020603050405020304" pitchFamily="18" charset="0"/>
              </a:rPr>
              <a:t>LLVM⽣</a:t>
            </a:r>
            <a:r>
              <a:rPr kumimoji="0" lang="zh-CN" altLang="en-US" sz="1800" b="0" i="0" u="none" strike="noStrike" kern="1200" cap="none" spc="0" normalizeH="0" baseline="0" noProof="0" dirty="0">
                <a:ln>
                  <a:noFill/>
                </a:ln>
                <a:effectLst/>
                <a:uLnTx/>
                <a:uFillTx/>
                <a:latin typeface="+mn-ea"/>
                <a:ea typeface="+mn-ea"/>
                <a:cs typeface="Times New Roman" panose="02020603050405020304" pitchFamily="18" charset="0"/>
              </a:rPr>
              <a:t>成的五个模块</a:t>
            </a:r>
            <a:r>
              <a:rPr kumimoji="0" lang="en-US" altLang="en-US" sz="1800" b="0" i="0" u="none" strike="noStrike" kern="1200" cap="none" spc="0" normalizeH="0" baseline="0" noProof="0" dirty="0">
                <a:ln>
                  <a:noFill/>
                </a:ln>
                <a:effectLst/>
                <a:uLnTx/>
                <a:uFillTx/>
                <a:latin typeface="+mn-ea"/>
                <a:ea typeface="+mn-ea"/>
                <a:cs typeface="Times New Roman" panose="02020603050405020304" pitchFamily="18" charset="0"/>
              </a:rPr>
              <a:t>⼜</a:t>
            </a:r>
            <a:r>
              <a:rPr kumimoji="0" lang="zh-CN" altLang="en-US" sz="1800" b="0" i="0" u="none" strike="noStrike" kern="1200" cap="none" spc="0" normalizeH="0" baseline="0" noProof="0" dirty="0">
                <a:ln>
                  <a:noFill/>
                </a:ln>
                <a:effectLst/>
                <a:uLnTx/>
                <a:uFillTx/>
                <a:latin typeface="+mn-ea"/>
                <a:ea typeface="+mn-ea"/>
                <a:cs typeface="Times New Roman" panose="02020603050405020304" pitchFamily="18" charset="0"/>
              </a:rPr>
              <a:t>花了两天时间，但是最终的</a:t>
            </a:r>
            <a:r>
              <a:rPr kumimoji="0" lang="en-US" altLang="en-US" sz="1800" b="0" i="0" u="none" strike="noStrike" kern="1200" cap="none" spc="0" normalizeH="0" baseline="0" noProof="0" dirty="0">
                <a:ln>
                  <a:noFill/>
                </a:ln>
                <a:effectLst/>
                <a:uLnTx/>
                <a:uFillTx/>
                <a:latin typeface="+mn-ea"/>
                <a:ea typeface="+mn-ea"/>
                <a:cs typeface="Times New Roman" panose="02020603050405020304" pitchFamily="18" charset="0"/>
              </a:rPr>
              <a:t>Visitor</a:t>
            </a:r>
            <a:r>
              <a:rPr kumimoji="0" lang="zh-CN" altLang="en-US" sz="1800" b="0" i="0" u="none" strike="noStrike" kern="1200" cap="none" spc="0" normalizeH="0" baseline="0" noProof="0" dirty="0">
                <a:ln>
                  <a:noFill/>
                </a:ln>
                <a:effectLst/>
                <a:uLnTx/>
                <a:uFillTx/>
                <a:latin typeface="+mn-ea"/>
                <a:ea typeface="+mn-ea"/>
                <a:cs typeface="Times New Roman" panose="02020603050405020304" pitchFamily="18" charset="0"/>
              </a:rPr>
              <a:t>的编码只</a:t>
            </a:r>
            <a:r>
              <a:rPr kumimoji="0" lang="en-US" altLang="en-US" sz="1800" b="0" i="0" u="none" strike="noStrike" kern="1200" cap="none" spc="0" normalizeH="0" baseline="0" noProof="0" dirty="0">
                <a:ln>
                  <a:noFill/>
                </a:ln>
                <a:effectLst/>
                <a:uLnTx/>
                <a:uFillTx/>
                <a:latin typeface="+mn-ea"/>
                <a:ea typeface="+mn-ea"/>
                <a:cs typeface="Times New Roman" panose="02020603050405020304" pitchFamily="18" charset="0"/>
              </a:rPr>
              <a:t>⽤</a:t>
            </a:r>
            <a:r>
              <a:rPr kumimoji="0" lang="zh-CN" altLang="en-US" sz="1800" b="0" i="0" u="none" strike="noStrike" kern="1200" cap="none" spc="0" normalizeH="0" baseline="0" noProof="0" dirty="0">
                <a:ln>
                  <a:noFill/>
                </a:ln>
                <a:effectLst/>
                <a:uLnTx/>
                <a:uFillTx/>
                <a:latin typeface="+mn-ea"/>
                <a:ea typeface="+mn-ea"/>
                <a:cs typeface="Times New Roman" panose="02020603050405020304" pitchFamily="18" charset="0"/>
              </a:rPr>
              <a:t>了</a:t>
            </a:r>
            <a:r>
              <a:rPr kumimoji="0" lang="en-US" altLang="en-US" sz="1800" b="0" i="0" u="none" strike="noStrike" kern="1200" cap="none" spc="0" normalizeH="0" baseline="0" noProof="0" dirty="0">
                <a:ln>
                  <a:noFill/>
                </a:ln>
                <a:effectLst/>
                <a:uLnTx/>
                <a:uFillTx/>
                <a:latin typeface="+mn-ea"/>
                <a:ea typeface="+mn-ea"/>
                <a:cs typeface="Times New Roman" panose="02020603050405020304" pitchFamily="18" charset="0"/>
              </a:rPr>
              <a:t>⼩</a:t>
            </a:r>
            <a:r>
              <a:rPr kumimoji="0" lang="zh-CN" altLang="en-US" sz="1800" b="0" i="0" u="none" strike="noStrike" kern="1200" cap="none" spc="0" normalizeH="0" baseline="0" noProof="0" dirty="0">
                <a:ln>
                  <a:noFill/>
                </a:ln>
                <a:effectLst/>
                <a:uLnTx/>
                <a:uFillTx/>
                <a:latin typeface="+mn-ea"/>
                <a:ea typeface="+mn-ea"/>
                <a:cs typeface="Times New Roman" panose="02020603050405020304" pitchFamily="18" charset="0"/>
              </a:rPr>
              <a:t>半天的时间。最令我</a:t>
            </a:r>
            <a:r>
              <a:rPr kumimoji="0" lang="zh-CN" altLang="en-US" sz="1800" b="1" i="0" u="none" strike="noStrike" kern="1200" cap="none" spc="0" normalizeH="0" baseline="0" noProof="0" dirty="0">
                <a:ln>
                  <a:noFill/>
                </a:ln>
                <a:effectLst/>
                <a:uLnTx/>
                <a:uFillTx/>
                <a:latin typeface="+mn-ea"/>
                <a:ea typeface="+mn-ea"/>
                <a:cs typeface="Times New Roman" panose="02020603050405020304" pitchFamily="18" charset="0"/>
              </a:rPr>
              <a:t>满意的就是</a:t>
            </a:r>
            <a:r>
              <a:rPr kumimoji="0" lang="en-US" altLang="en-US" sz="1800" b="1" i="0" u="none" strike="noStrike" kern="1200" cap="none" spc="0" normalizeH="0" baseline="0" noProof="0" dirty="0">
                <a:ln>
                  <a:noFill/>
                </a:ln>
                <a:effectLst/>
                <a:uLnTx/>
                <a:uFillTx/>
                <a:latin typeface="+mn-ea"/>
                <a:ea typeface="+mn-ea"/>
                <a:cs typeface="Times New Roman" panose="02020603050405020304" pitchFamily="18" charset="0"/>
              </a:rPr>
              <a:t>MIPS</a:t>
            </a:r>
            <a:r>
              <a:rPr kumimoji="0" lang="zh-CN" altLang="en-US" sz="1800" b="1" i="0" u="none" strike="noStrike" kern="1200" cap="none" spc="0" normalizeH="0" baseline="0" noProof="0" dirty="0">
                <a:ln>
                  <a:noFill/>
                </a:ln>
                <a:effectLst/>
                <a:uLnTx/>
                <a:uFillTx/>
                <a:latin typeface="+mn-ea"/>
                <a:ea typeface="+mn-ea"/>
                <a:cs typeface="Times New Roman" panose="02020603050405020304" pitchFamily="18" charset="0"/>
              </a:rPr>
              <a:t>体系的操作数的设计和在运</a:t>
            </a:r>
            <a:r>
              <a:rPr kumimoji="0" lang="en-US" altLang="en-US" sz="1800" b="1" i="0" u="none" strike="noStrike" kern="1200" cap="none" spc="0" normalizeH="0" baseline="0" noProof="0" dirty="0">
                <a:ln>
                  <a:noFill/>
                </a:ln>
                <a:effectLst/>
                <a:uLnTx/>
                <a:uFillTx/>
                <a:latin typeface="+mn-ea"/>
                <a:ea typeface="+mn-ea"/>
                <a:cs typeface="Times New Roman" panose="02020603050405020304" pitchFamily="18" charset="0"/>
              </a:rPr>
              <a:t>⾏</a:t>
            </a:r>
            <a:r>
              <a:rPr kumimoji="0" lang="zh-CN" altLang="en-US" sz="1800" b="1" i="0" u="none" strike="noStrike" kern="1200" cap="none" spc="0" normalizeH="0" baseline="0" noProof="0" dirty="0">
                <a:ln>
                  <a:noFill/>
                </a:ln>
                <a:effectLst/>
                <a:uLnTx/>
                <a:uFillTx/>
                <a:latin typeface="+mn-ea"/>
                <a:ea typeface="+mn-ea"/>
                <a:cs typeface="Times New Roman" panose="02020603050405020304" pitchFamily="18" charset="0"/>
              </a:rPr>
              <a:t>时指定但是不是确定的栈的设计</a:t>
            </a:r>
            <a:r>
              <a:rPr kumimoji="0" lang="zh-CN" altLang="en-US" sz="1800" b="0" i="0" u="none" strike="noStrike" kern="1200" cap="none" spc="0" normalizeH="0" baseline="0" noProof="0" dirty="0">
                <a:ln>
                  <a:noFill/>
                </a:ln>
                <a:effectLst/>
                <a:uLnTx/>
                <a:uFillTx/>
                <a:latin typeface="+mn-ea"/>
                <a:ea typeface="+mn-ea"/>
                <a:cs typeface="Times New Roman" panose="02020603050405020304" pitchFamily="18" charset="0"/>
              </a:rPr>
              <a:t>。这些设计避免在编译器趋于复杂时出现越来越难以进</a:t>
            </a:r>
            <a:r>
              <a:rPr kumimoji="0" lang="en-US" altLang="en-US" sz="1800" b="0" i="0" u="none" strike="noStrike" kern="1200" cap="none" spc="0" normalizeH="0" baseline="0" noProof="0" dirty="0">
                <a:ln>
                  <a:noFill/>
                </a:ln>
                <a:effectLst/>
                <a:uLnTx/>
                <a:uFillTx/>
                <a:latin typeface="+mn-ea"/>
                <a:ea typeface="+mn-ea"/>
                <a:cs typeface="Times New Roman" panose="02020603050405020304" pitchFamily="18" charset="0"/>
              </a:rPr>
              <a:t>⾏</a:t>
            </a:r>
            <a:r>
              <a:rPr kumimoji="0" lang="zh-CN" altLang="en-US" sz="1800" b="0" i="0" u="none" strike="noStrike" kern="1200" cap="none" spc="0" normalizeH="0" baseline="0" noProof="0" dirty="0">
                <a:ln>
                  <a:noFill/>
                </a:ln>
                <a:effectLst/>
                <a:uLnTx/>
                <a:uFillTx/>
                <a:latin typeface="+mn-ea"/>
                <a:ea typeface="+mn-ea"/>
                <a:cs typeface="Times New Roman" panose="02020603050405020304" pitchFamily="18" charset="0"/>
              </a:rPr>
              <a:t>的问题。</a:t>
            </a:r>
            <a:endParaRPr kumimoji="0" lang="zh-CN" altLang="en-US" sz="1800" b="0" i="0" u="none" strike="noStrike" kern="1200" cap="none" spc="0" normalizeH="0" baseline="0" noProof="0" dirty="0">
              <a:ln>
                <a:noFill/>
              </a:ln>
              <a:effectLst/>
              <a:uLnTx/>
              <a:uFillTx/>
              <a:latin typeface="+mn-ea"/>
              <a:ea typeface="+mn-ea"/>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p:txBody>
          <a:bodyPr vert="horz" wrap="square" lIns="91440" tIns="45720" rIns="91440" bIns="45720" anchor="b" anchorCtr="0"/>
          <a:lstStyle/>
          <a:p>
            <a:pPr eaLnBrk="1" hangingPunct="1"/>
            <a:r>
              <a:rPr lang="zh-CN" altLang="en-US" dirty="0"/>
              <a:t>中间代码</a:t>
            </a:r>
            <a:endParaRPr lang="zh-CN" altLang="en-US" dirty="0"/>
          </a:p>
        </p:txBody>
      </p:sp>
      <p:sp>
        <p:nvSpPr>
          <p:cNvPr id="17411" name="Rectangle 3"/>
          <p:cNvSpPr>
            <a:spLocks noGrp="1"/>
          </p:cNvSpPr>
          <p:nvPr>
            <p:ph idx="1"/>
          </p:nvPr>
        </p:nvSpPr>
        <p:spPr>
          <a:xfrm>
            <a:off x="1182688" y="2017713"/>
            <a:ext cx="7772400" cy="4291012"/>
          </a:xfrm>
        </p:spPr>
        <p:txBody>
          <a:bodyPr vert="horz" wrap="square" lIns="91440" tIns="45720" rIns="91440" bIns="45720" anchor="t" anchorCtr="0"/>
          <a:lstStyle/>
          <a:p>
            <a:pPr eaLnBrk="1" hangingPunct="1"/>
            <a:r>
              <a:rPr lang="zh-CN" altLang="en-US" dirty="0"/>
              <a:t>按一定要求自行设计的四元式</a:t>
            </a:r>
            <a:endParaRPr lang="en-US" altLang="zh-CN" dirty="0"/>
          </a:p>
          <a:p>
            <a:pPr eaLnBrk="1" hangingPunct="1"/>
            <a:r>
              <a:rPr lang="zh-CN" altLang="en-US" dirty="0"/>
              <a:t>也可以用</a:t>
            </a:r>
            <a:r>
              <a:rPr lang="en-US" altLang="zh-CN" dirty="0"/>
              <a:t>LLVM IR</a:t>
            </a:r>
            <a:r>
              <a:rPr lang="zh-CN" altLang="en-US" dirty="0"/>
              <a:t>作为中间代码</a:t>
            </a:r>
            <a:endParaRPr lang="en-US" altLang="zh-CN" dirty="0"/>
          </a:p>
          <a:p>
            <a:pPr eaLnBrk="1" hangingPunct="1"/>
            <a:r>
              <a:rPr lang="zh-CN" altLang="en-US" dirty="0"/>
              <a:t>生成</a:t>
            </a:r>
            <a:r>
              <a:rPr lang="en-US" altLang="zh-CN" dirty="0"/>
              <a:t>PCODE</a:t>
            </a:r>
            <a:r>
              <a:rPr lang="zh-CN" altLang="en-US" dirty="0"/>
              <a:t>时可以没有中间代码</a:t>
            </a:r>
            <a:endParaRPr lang="en-US" altLang="zh-CN" dirty="0"/>
          </a:p>
          <a:p>
            <a:pPr eaLnBrk="1" hangingPunct="1">
              <a:buNone/>
            </a:pPr>
            <a:endParaRPr lang="en-US" altLang="zh-CN" dirty="0"/>
          </a:p>
          <a:p>
            <a:pPr eaLnBrk="1" hangingPunct="1">
              <a:buNone/>
            </a:pPr>
            <a:r>
              <a:rPr lang="en-US" altLang="zh-CN" dirty="0"/>
              <a:t> </a:t>
            </a:r>
            <a:endParaRPr lang="en-US" altLang="zh-C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p:txBody>
          <a:bodyPr vert="horz" wrap="square" lIns="91440" tIns="45720" rIns="91440" bIns="45720" anchor="b" anchorCtr="0"/>
          <a:lstStyle/>
          <a:p>
            <a:pPr eaLnBrk="1" hangingPunct="1">
              <a:buNone/>
            </a:pPr>
            <a:r>
              <a:rPr lang="zh-CN" altLang="en-US" dirty="0"/>
              <a:t>目标代码（三选一）</a:t>
            </a:r>
            <a:endParaRPr lang="zh-CN" altLang="en-US" dirty="0"/>
          </a:p>
        </p:txBody>
      </p:sp>
      <p:sp>
        <p:nvSpPr>
          <p:cNvPr id="19459" name="Rectangle 3"/>
          <p:cNvSpPr>
            <a:spLocks noGrp="1"/>
          </p:cNvSpPr>
          <p:nvPr>
            <p:ph idx="1"/>
          </p:nvPr>
        </p:nvSpPr>
        <p:spPr>
          <a:xfrm>
            <a:off x="1182688" y="2017713"/>
            <a:ext cx="7961312" cy="4114800"/>
          </a:xfrm>
        </p:spPr>
        <p:txBody>
          <a:bodyPr vert="horz" wrap="square" lIns="91440" tIns="45720" rIns="91440" bIns="45720" anchor="t" anchorCtr="0"/>
          <a:lstStyle/>
          <a:p>
            <a:r>
              <a:rPr lang="en-US" altLang="zh-CN" sz="2800" dirty="0"/>
              <a:t>PCODE</a:t>
            </a:r>
            <a:endParaRPr lang="en-US" altLang="zh-CN" sz="2800" dirty="0"/>
          </a:p>
          <a:p>
            <a:pPr lvl="1"/>
            <a:r>
              <a:rPr lang="zh-CN" altLang="en-US" sz="2400" dirty="0"/>
              <a:t>可参照</a:t>
            </a:r>
            <a:r>
              <a:rPr lang="en-US" altLang="zh-CN" sz="2400" dirty="0"/>
              <a:t>PASCAL-S</a:t>
            </a:r>
            <a:r>
              <a:rPr lang="zh-CN" altLang="en-US" sz="2400" dirty="0"/>
              <a:t>编译器的设计</a:t>
            </a:r>
            <a:endParaRPr lang="en-US" altLang="zh-CN" sz="2400" dirty="0"/>
          </a:p>
          <a:p>
            <a:pPr lvl="1"/>
            <a:r>
              <a:rPr lang="zh-CN" altLang="en-US" sz="2400" dirty="0">
                <a:solidFill>
                  <a:srgbClr val="C00000"/>
                </a:solidFill>
              </a:rPr>
              <a:t>需编写解释执行程序</a:t>
            </a:r>
            <a:r>
              <a:rPr lang="zh-CN" altLang="en-US" sz="2400" dirty="0"/>
              <a:t>对</a:t>
            </a:r>
            <a:r>
              <a:rPr lang="en-US" altLang="zh-CN" sz="2400" dirty="0"/>
              <a:t>PCODE</a:t>
            </a:r>
            <a:r>
              <a:rPr lang="zh-CN" altLang="en-US" sz="2400" dirty="0"/>
              <a:t>代码解释执行</a:t>
            </a:r>
            <a:endParaRPr lang="en-US" altLang="zh-CN" sz="2400" dirty="0"/>
          </a:p>
          <a:p>
            <a:r>
              <a:rPr lang="en-US" altLang="zh-CN" sz="2800" dirty="0"/>
              <a:t>LLVM IR</a:t>
            </a:r>
            <a:endParaRPr lang="en-US" altLang="zh-CN" sz="2800" dirty="0"/>
          </a:p>
          <a:p>
            <a:pPr lvl="1" algn="l"/>
            <a:r>
              <a:rPr lang="en-US" altLang="zh-CN" sz="2400" dirty="0">
                <a:cs typeface="+mn-ea"/>
              </a:rPr>
              <a:t>完成load/store形式的LLVM IR</a:t>
            </a:r>
            <a:endParaRPr lang="en-US" altLang="zh-CN" sz="2400" dirty="0">
              <a:cs typeface="+mn-ea"/>
            </a:endParaRPr>
          </a:p>
          <a:p>
            <a:pPr lvl="1" algn="l"/>
            <a:r>
              <a:rPr lang="en-US" altLang="zh-CN" sz="2400" dirty="0">
                <a:cs typeface="+mn-ea"/>
              </a:rPr>
              <a:t>LLVM IR的运行由llc工具完成</a:t>
            </a:r>
            <a:endParaRPr lang="en-US" altLang="zh-CN" sz="2400" dirty="0">
              <a:cs typeface="+mn-ea"/>
            </a:endParaRPr>
          </a:p>
          <a:p>
            <a:r>
              <a:rPr lang="en-US" altLang="zh-CN" sz="2800" dirty="0"/>
              <a:t>MIPS</a:t>
            </a:r>
            <a:r>
              <a:rPr lang="zh-CN" altLang="en-US" sz="2800" dirty="0"/>
              <a:t>汇编</a:t>
            </a:r>
            <a:endParaRPr lang="en-US" altLang="zh-CN" sz="2800" dirty="0"/>
          </a:p>
          <a:p>
            <a:pPr lvl="1"/>
            <a:r>
              <a:rPr lang="zh-CN" altLang="en-US" sz="2400" dirty="0"/>
              <a:t>生成</a:t>
            </a:r>
            <a:r>
              <a:rPr lang="en-US" altLang="zh-CN" sz="2400" dirty="0"/>
              <a:t>32</a:t>
            </a:r>
            <a:r>
              <a:rPr lang="zh-CN" altLang="en-US" sz="2400" dirty="0"/>
              <a:t>位</a:t>
            </a:r>
            <a:r>
              <a:rPr lang="en-US" altLang="zh-CN" sz="2400" dirty="0"/>
              <a:t>MIPS</a:t>
            </a:r>
            <a:r>
              <a:rPr lang="zh-CN" altLang="en-US" sz="2400" dirty="0"/>
              <a:t>汇编码</a:t>
            </a:r>
            <a:endParaRPr lang="zh-CN" altLang="en-US" sz="2400" dirty="0"/>
          </a:p>
          <a:p>
            <a:pPr lvl="1"/>
            <a:r>
              <a:rPr lang="zh-CN" altLang="en-US" sz="2400" dirty="0"/>
              <a:t>代码生成时合理利用临时寄存器（临时寄存器池），并能生成较高质量的目标代码 </a:t>
            </a:r>
            <a:br>
              <a:rPr lang="zh-CN" altLang="en-US" sz="2400" dirty="0"/>
            </a:br>
            <a:endParaRPr lang="zh-CN" alt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p:txBody>
          <a:bodyPr vert="horz" wrap="square" lIns="91440" tIns="45720" rIns="91440" bIns="45720" anchor="b" anchorCtr="0"/>
          <a:lstStyle/>
          <a:p>
            <a:pPr eaLnBrk="1" hangingPunct="1"/>
            <a:r>
              <a:rPr lang="zh-CN" altLang="en-US" dirty="0"/>
              <a:t>代码优化</a:t>
            </a:r>
            <a:endParaRPr lang="zh-CN" altLang="en-US" dirty="0"/>
          </a:p>
        </p:txBody>
      </p:sp>
      <p:sp>
        <p:nvSpPr>
          <p:cNvPr id="21507" name="Rectangle 3"/>
          <p:cNvSpPr>
            <a:spLocks noGrp="1"/>
          </p:cNvSpPr>
          <p:nvPr>
            <p:ph idx="1"/>
          </p:nvPr>
        </p:nvSpPr>
        <p:spPr/>
        <p:txBody>
          <a:bodyPr vert="horz" wrap="square" lIns="91440" tIns="45720" rIns="91440" bIns="45720" anchor="t" anchorCtr="0"/>
          <a:lstStyle/>
          <a:p>
            <a:pPr eaLnBrk="1" hangingPunct="1">
              <a:lnSpc>
                <a:spcPct val="150000"/>
              </a:lnSpc>
            </a:pPr>
            <a:r>
              <a:rPr lang="zh-CN" altLang="en-US" sz="2800" dirty="0"/>
              <a:t>基本块内部的公共子表达式删除（</a:t>
            </a:r>
            <a:r>
              <a:rPr lang="en-US" altLang="zh-CN" sz="2800" dirty="0"/>
              <a:t>DAG</a:t>
            </a:r>
            <a:r>
              <a:rPr lang="zh-CN" altLang="en-US" sz="2800" dirty="0"/>
              <a:t>图）；</a:t>
            </a:r>
            <a:endParaRPr lang="zh-CN" altLang="en-US" sz="2800" dirty="0"/>
          </a:p>
          <a:p>
            <a:pPr eaLnBrk="1" hangingPunct="1">
              <a:lnSpc>
                <a:spcPct val="150000"/>
              </a:lnSpc>
            </a:pPr>
            <a:r>
              <a:rPr lang="zh-CN" altLang="en-US" sz="2800" dirty="0"/>
              <a:t>全局寄存器分配（引用计数或着色算法）；</a:t>
            </a:r>
            <a:endParaRPr lang="zh-CN" altLang="en-US" sz="2800" dirty="0"/>
          </a:p>
          <a:p>
            <a:pPr eaLnBrk="1" hangingPunct="1">
              <a:lnSpc>
                <a:spcPct val="150000"/>
              </a:lnSpc>
            </a:pPr>
            <a:r>
              <a:rPr lang="zh-CN" altLang="en-US" sz="2800" dirty="0"/>
              <a:t>数据流分析（通过活跃变量分析，或利用定义</a:t>
            </a:r>
            <a:r>
              <a:rPr lang="en-US" altLang="zh-CN" sz="2800" dirty="0"/>
              <a:t>-</a:t>
            </a:r>
            <a:r>
              <a:rPr lang="zh-CN" altLang="en-US" sz="2800" dirty="0"/>
              <a:t>使用链建网等方法建立冲突图）；</a:t>
            </a:r>
            <a:endParaRPr lang="zh-CN" altLang="en-US" sz="2800" dirty="0"/>
          </a:p>
          <a:p>
            <a:pPr eaLnBrk="1" hangingPunct="1">
              <a:lnSpc>
                <a:spcPct val="150000"/>
              </a:lnSpc>
            </a:pPr>
            <a:r>
              <a:rPr lang="zh-CN" altLang="en-US" sz="2800" dirty="0"/>
              <a:t>其它优化自选</a:t>
            </a:r>
            <a:endParaRPr lang="zh-CN" altLang="en-US" sz="2800" dirty="0"/>
          </a:p>
        </p:txBody>
      </p:sp>
    </p:spTree>
  </p:cSld>
  <p:clrMapOvr>
    <a:masterClrMapping/>
  </p:clrMapOvr>
</p:sld>
</file>

<file path=ppt/tags/tag1.xml><?xml version="1.0" encoding="utf-8"?>
<p:tagLst xmlns:p="http://schemas.openxmlformats.org/presentationml/2006/main">
  <p:tag name="KSO_WM_UNIT_TABLE_BEAUTIFY" val="smartTable{63275afa-b41a-434c-8f3d-a010b889b88c}"/>
  <p:tag name="TABLE_ENDDRAG_ORIGIN_RECT" val="602*122"/>
  <p:tag name="TABLE_ENDDRAG_RECT" val="46*239*602*122"/>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UNIT_TABLE_BEAUTIFY" val="smartTable{46c0c790-0f8b-430c-a059-26868fcd7725}"/>
  <p:tag name="TABLE_ENDDRAG_ORIGIN_RECT" val="413*443"/>
  <p:tag name="TABLE_ENDDRAG_RECT" val="269*26*413*443"/>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COMMONDATA" val="eyJoZGlkIjoiZTM2OWI4ZGYyMzhmZjM2ZGE1MTUxYjQ1ZGZhMjFiNzcifQ=="/>
</p:tagLst>
</file>

<file path=ppt/tags/tag3.xml><?xml version="1.0" encoding="utf-8"?>
<p:tagLst xmlns:p="http://schemas.openxmlformats.org/presentationml/2006/main">
  <p:tag name="KSO_WM_UNIT_TABLE_BEAUTIFY" val="smartTable{358c27cc-b146-40f1-b12f-8a2fbee24da3}"/>
</p:tagLst>
</file>

<file path=ppt/tags/tag4.xml><?xml version="1.0" encoding="utf-8"?>
<p:tagLst xmlns:p="http://schemas.openxmlformats.org/presentationml/2006/main">
  <p:tag name="KSO_WM_UNIT_TABLE_BEAUTIFY" val="smartTable{ba9391aa-ab52-4d44-a0dd-a3447f6de773}"/>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SimSun"/>
        <a:cs typeface=""/>
      </a:majorFont>
      <a:minorFont>
        <a:latin typeface="Tahoma"/>
        <a:ea typeface="SimSun"/>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99CCFF"/>
        </a:solidFill>
        <a:ln w="9525"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a:solidFill>
          <a:srgbClr val="99CCFF"/>
        </a:solidFill>
        <a:ln w="9525" cap="flat" cmpd="sng" algn="ctr">
          <a:solidFill>
            <a:schemeClr val="tx1"/>
          </a:solidFill>
          <a:prstDash val="solid"/>
          <a:round/>
          <a:headEnd type="none" w="med" len="med"/>
          <a:tailEnd type="triangle"/>
        </a:ln>
      </a:spPr>
      <a:bodyPr/>
      <a:lstStyle/>
    </a:lnDef>
    <a:txDef>
      <a:spPr>
        <a:noFill/>
        <a:ln>
          <a:solidFill>
            <a:schemeClr val="accent2"/>
          </a:solidFill>
        </a:ln>
      </a:spPr>
      <a:bodyPr wrap="square" rtlCol="0">
        <a:spAutoFit/>
      </a:bodyPr>
      <a:lstStyle>
        <a:defPPr>
          <a:defRPr dirty="0" smtClean="0"/>
        </a:defPPr>
      </a:lstStyle>
    </a:tx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17151</Words>
  <Application>WPS 演示</Application>
  <PresentationFormat>全屏显示(4:3)</PresentationFormat>
  <Paragraphs>1198</Paragraphs>
  <Slides>61</Slides>
  <Notes>36</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61</vt:i4>
      </vt:variant>
    </vt:vector>
  </HeadingPairs>
  <TitlesOfParts>
    <vt:vector size="77" baseType="lpstr">
      <vt:lpstr>Arial</vt:lpstr>
      <vt:lpstr>宋体</vt:lpstr>
      <vt:lpstr>Wingdings</vt:lpstr>
      <vt:lpstr>Tahoma</vt:lpstr>
      <vt:lpstr>微软雅黑</vt:lpstr>
      <vt:lpstr>Arial Unicode MS</vt:lpstr>
      <vt:lpstr>Times New Roman</vt:lpstr>
      <vt:lpstr>Helvetica Neue</vt:lpstr>
      <vt:lpstr>Arial Unicode MS</vt:lpstr>
      <vt:lpstr>Cambria</vt:lpstr>
      <vt:lpstr>OpenSans-Regular</vt:lpstr>
      <vt:lpstr>Segoe Print</vt:lpstr>
      <vt:lpstr>Open Sans</vt:lpstr>
      <vt:lpstr>等线</vt:lpstr>
      <vt:lpstr>MicrosoftYaHei</vt:lpstr>
      <vt:lpstr>Blends</vt:lpstr>
      <vt:lpstr>编译技术实验</vt:lpstr>
      <vt:lpstr>PowerPoint 演示文稿</vt:lpstr>
      <vt:lpstr>三次学习编译全过程</vt:lpstr>
      <vt:lpstr>理论课与实验作业概览</vt:lpstr>
      <vt:lpstr>实验题目</vt:lpstr>
      <vt:lpstr>文法</vt:lpstr>
      <vt:lpstr>中间代码</vt:lpstr>
      <vt:lpstr>目标代码（三选一）</vt:lpstr>
      <vt:lpstr>代码优化</vt:lpstr>
      <vt:lpstr>任务架构</vt:lpstr>
      <vt:lpstr>任务及考核步骤</vt:lpstr>
      <vt:lpstr>评分标准</vt:lpstr>
      <vt:lpstr>分数组成</vt:lpstr>
      <vt:lpstr>文法解读</vt:lpstr>
      <vt:lpstr>文法解读</vt:lpstr>
      <vt:lpstr>文法解读</vt:lpstr>
      <vt:lpstr>词法分析</vt:lpstr>
      <vt:lpstr>词法分析</vt:lpstr>
      <vt:lpstr>词法分析</vt:lpstr>
      <vt:lpstr>语法分析</vt:lpstr>
      <vt:lpstr>语法分析</vt:lpstr>
      <vt:lpstr>语义分析</vt:lpstr>
      <vt:lpstr>语义分析</vt:lpstr>
      <vt:lpstr>错误类型及说明</vt:lpstr>
      <vt:lpstr>代码生成</vt:lpstr>
      <vt:lpstr>代码生成</vt:lpstr>
      <vt:lpstr>代码生成</vt:lpstr>
      <vt:lpstr>竞速排序</vt:lpstr>
      <vt:lpstr>任务及考核说明</vt:lpstr>
      <vt:lpstr>任务及考核日程</vt:lpstr>
      <vt:lpstr>评测及开发环境</vt:lpstr>
      <vt:lpstr>上机安排</vt:lpstr>
      <vt:lpstr>作业提交、课程信息获取</vt:lpstr>
      <vt:lpstr>实验平台</vt:lpstr>
      <vt:lpstr>课程资料</vt:lpstr>
      <vt:lpstr>课程资料</vt:lpstr>
      <vt:lpstr>课程资料</vt:lpstr>
      <vt:lpstr>实验教程</vt:lpstr>
      <vt:lpstr>能得到的帮助</vt:lpstr>
      <vt:lpstr>对大模型的使用要求</vt:lpstr>
      <vt:lpstr>查重及作弊有关</vt:lpstr>
      <vt:lpstr>交流与沟通</vt:lpstr>
      <vt:lpstr>为什么会觉得难</vt:lpstr>
      <vt:lpstr>你该怎么做</vt:lpstr>
      <vt:lpstr>你能得到什么</vt:lpstr>
      <vt:lpstr>特别帮助</vt:lpstr>
      <vt:lpstr>特别提醒</vt:lpstr>
      <vt:lpstr>特别提醒</vt:lpstr>
      <vt:lpstr>参考资料</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sei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《编译技术》实践环节</dc:title>
  <dc:creator>yhy</dc:creator>
  <cp:lastModifiedBy>杨海燕</cp:lastModifiedBy>
  <cp:revision>1004</cp:revision>
  <cp:lastPrinted>2022-09-05T05:27:00Z</cp:lastPrinted>
  <dcterms:created xsi:type="dcterms:W3CDTF">2005-11-25T00:59:00Z</dcterms:created>
  <dcterms:modified xsi:type="dcterms:W3CDTF">2025-09-21T01:14:59Z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0FCE87253A9D4D4DB6331C823814DA08_13</vt:lpwstr>
  </property>
  <property fmtid="{D5CDD505-2E9C-101B-9397-08002B2CF9AE}" pid="3" name="KSOProductBuildVer">
    <vt:lpwstr>2052-12.1.0.21541</vt:lpwstr>
  </property>
</Properties>
</file>