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58" r:id="rId7"/>
    <p:sldId id="261" r:id="rId8"/>
    <p:sldId id="267" r:id="rId9"/>
    <p:sldId id="268" r:id="rId10"/>
    <p:sldId id="269" r:id="rId11"/>
    <p:sldId id="265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149" autoAdjust="0"/>
  </p:normalViewPr>
  <p:slideViewPr>
    <p:cSldViewPr snapToGrid="0" showGuides="1">
      <p:cViewPr varScale="1">
        <p:scale>
          <a:sx n="76" d="100"/>
          <a:sy n="76" d="100"/>
        </p:scale>
        <p:origin x="195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340FDE-9CEA-44AF-B9AA-1E311BABBCF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2020/10/22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93330CB-5E3F-4F64-9D41-569425568539}" type="datetime1">
              <a:rPr lang="zh-CN" altLang="en-US" noProof="0" smtClean="0"/>
              <a:t>2020/10/22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3D78A92-0141-4330-8F3E-FAADFAC2384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生物的大分子蛋白质是由一些更小的分子合成的，氨基酸的组成成分和顺序是合成大分子蛋白质的必要条件。当然除此之外还有空间结构问题，一个相同序列的蛋白质可能有完全不同的性质，原因就是它的空间结构不一样。蛋白质 有空间结构，还分成至少三级的空间结构</a:t>
            </a:r>
            <a:r>
              <a:rPr lang="en-US" altLang="zh-CN" dirty="0"/>
              <a:t>(</a:t>
            </a:r>
            <a:r>
              <a:rPr lang="zh-CN" altLang="en-US" dirty="0"/>
              <a:t>可能有四级</a:t>
            </a:r>
            <a:r>
              <a:rPr lang="en-US" altLang="zh-CN" dirty="0"/>
              <a:t>)[8]</a:t>
            </a:r>
            <a:r>
              <a:rPr lang="zh-CN" altLang="en-US" dirty="0"/>
              <a:t>，低级的通过折叠形成高级的结构。因此，根据蛋白质的序列研究并不是理所当然的。</a:t>
            </a:r>
            <a:endParaRPr lang="en-US" altLang="zh-CN" dirty="0"/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一部分金融界的人会采用</a:t>
            </a:r>
            <a:r>
              <a:rPr lang="en-US" altLang="zh-CN" dirty="0"/>
              <a:t>HMM</a:t>
            </a:r>
            <a:r>
              <a:rPr lang="zh-CN" altLang="en-US" dirty="0"/>
              <a:t>辅助预测量化交易的趋势，当然，他们用到的</a:t>
            </a:r>
            <a:r>
              <a:rPr lang="en-US" altLang="zh-CN" dirty="0"/>
              <a:t>HMM</a:t>
            </a:r>
            <a:r>
              <a:rPr lang="zh-CN" altLang="en-US" dirty="0"/>
              <a:t>往往复杂度并不在问题的抽象，而在数学处理上，用到的模型还经常混合了其他的模型。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34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1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7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28600" indent="-228600" rtl="0">
              <a:buAutoNum type="arabicPeriod"/>
            </a:pPr>
            <a:r>
              <a:rPr lang="zh-CN" altLang="en-US" sz="1200" dirty="0"/>
              <a:t>这个问题呢，在语音识别领域呢，叫做解码问题。这个问题其实有两种解法，会给出两个不同的答案。每个答案都对，只不过这些答案的意义不一样。第一种解法求最大似然状态路径，说通俗点呢，就是我求一串骰子序列，这串骰子序列产生观测结果的概率最大。第二种解法呢，就不是求一组骰子序列了，而是求每次掷出的骰子分别是某种骰子的概率。比如说我看到结果后，我可以求得第一次掷骰子是</a:t>
            </a:r>
            <a:r>
              <a:rPr lang="en-US" altLang="zh-CN" sz="1200" dirty="0"/>
              <a:t>D4</a:t>
            </a:r>
            <a:r>
              <a:rPr lang="zh-CN" altLang="en-US" sz="1200" dirty="0"/>
              <a:t>的概率是</a:t>
            </a:r>
            <a:r>
              <a:rPr lang="en-US" altLang="zh-CN" sz="1200" dirty="0"/>
              <a:t>0.5</a:t>
            </a:r>
            <a:r>
              <a:rPr lang="zh-CN" altLang="en-US" sz="1200" dirty="0"/>
              <a:t>，</a:t>
            </a:r>
            <a:r>
              <a:rPr lang="en-US" altLang="zh-CN" sz="1200" dirty="0"/>
              <a:t>D6</a:t>
            </a:r>
            <a:r>
              <a:rPr lang="zh-CN" altLang="en-US" sz="1200" dirty="0"/>
              <a:t>的概率是</a:t>
            </a:r>
            <a:r>
              <a:rPr lang="en-US" altLang="zh-CN" sz="1200" dirty="0"/>
              <a:t>0.3</a:t>
            </a:r>
            <a:r>
              <a:rPr lang="zh-CN" altLang="en-US" sz="1200" dirty="0"/>
              <a:t>，</a:t>
            </a:r>
            <a:r>
              <a:rPr lang="en-US" altLang="zh-CN" sz="1200" dirty="0"/>
              <a:t>D8</a:t>
            </a:r>
            <a:r>
              <a:rPr lang="zh-CN" altLang="en-US" sz="1200" dirty="0"/>
              <a:t>的概率是</a:t>
            </a:r>
            <a:r>
              <a:rPr lang="en-US" altLang="zh-CN" sz="1200" dirty="0"/>
              <a:t>0.2.</a:t>
            </a:r>
            <a:r>
              <a:rPr lang="zh-CN" altLang="en-US" sz="1200" dirty="0"/>
              <a:t>第一种解法我会在下面说到，但是第二种解法我就不写在这里了，如果大家有兴趣，我们另开一个问题继续写吧。</a:t>
            </a:r>
            <a:endParaRPr lang="en-US" altLang="zh-CN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dirty="0"/>
              <a:t>看似这个问题意义不大，因为你掷出来的结果很多时候都对应了一个比较大的概率。问这个问题的目的呢，其实是检测观察到的结果和已知的模型是否吻合。如果很多次结果都对应了比较小的概率，那么就说明我们已知的模型很有可能是错的，有人偷偷把我们的骰子給换了。</a:t>
            </a:r>
          </a:p>
          <a:p>
            <a:pPr marL="228600" indent="-228600" rtl="0">
              <a:buAutoNum type="arabicPeriod"/>
            </a:pPr>
            <a:r>
              <a:rPr lang="zh-CN" altLang="en-US" sz="1200" dirty="0"/>
              <a:t> 这个问题很重要，因为这是最常见的情况。很多时候我们只有可见结果，不知道</a:t>
            </a:r>
            <a:r>
              <a:rPr lang="en-US" altLang="zh-CN" sz="1200" dirty="0"/>
              <a:t>HMM</a:t>
            </a:r>
            <a:r>
              <a:rPr lang="zh-CN" altLang="en-US" sz="1200" dirty="0"/>
              <a:t>模型里的参数，我们需要从可见结果估计出这些参数，这是建模的一个必要步骤。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34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形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 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演示文稿</a:t>
            </a:r>
            <a:br>
              <a:rPr lang="zh-CN" altLang="en-US" noProof="0"/>
            </a:br>
            <a:r>
              <a:rPr lang="zh-CN" altLang="en-US" noProof="0"/>
              <a:t>标题</a:t>
            </a:r>
          </a:p>
        </p:txBody>
      </p:sp>
      <p:sp>
        <p:nvSpPr>
          <p:cNvPr id="27" name="文本占位符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zh-CN" altLang="en-US" noProof="0"/>
              <a:t>演示文稿</a:t>
            </a:r>
            <a:br>
              <a:rPr lang="zh-CN" altLang="en-US" noProof="0"/>
            </a:br>
            <a:r>
              <a:rPr lang="zh-CN" altLang="en-US" noProof="0"/>
              <a:t>标语</a:t>
            </a:r>
          </a:p>
        </p:txBody>
      </p:sp>
      <p:sp>
        <p:nvSpPr>
          <p:cNvPr id="29" name="文本占位符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0" name="文本占位符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zh-CN" altLang="en-US" noProof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布局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形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 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1911780"/>
            <a:ext cx="4183939" cy="1343087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谢谢！</a:t>
            </a:r>
          </a:p>
        </p:txBody>
      </p:sp>
      <p:sp>
        <p:nvSpPr>
          <p:cNvPr id="21" name="文本占位符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altLang="zh-CN" noProof="0"/>
              <a:t>Alexander</a:t>
            </a:r>
            <a:br>
              <a:rPr lang="zh-CN" altLang="en-US" noProof="0"/>
            </a:br>
            <a:r>
              <a:rPr lang="en-US" altLang="zh-CN" noProof="0"/>
              <a:t>Martensson</a:t>
            </a:r>
            <a:endParaRPr lang="zh-CN" altLang="en-US" noProof="0"/>
          </a:p>
        </p:txBody>
      </p:sp>
      <p:sp>
        <p:nvSpPr>
          <p:cNvPr id="25" name="文本占位符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US" altLang="zh-CN" noProof="0"/>
              <a:t>678-555-0128</a:t>
            </a:r>
            <a:endParaRPr lang="zh-CN" altLang="en-US" noProof="0"/>
          </a:p>
        </p:txBody>
      </p:sp>
      <p:sp>
        <p:nvSpPr>
          <p:cNvPr id="28" name="文本占位符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zh-CN" altLang="en-US" noProof="0"/>
              <a:t>电话</a:t>
            </a:r>
          </a:p>
        </p:txBody>
      </p:sp>
      <p:sp>
        <p:nvSpPr>
          <p:cNvPr id="31" name="文本占位符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US" altLang="zh-CN" noProof="0"/>
              <a:t>martensson@example.com</a:t>
            </a:r>
            <a:endParaRPr lang="zh-CN" altLang="en-US" noProof="0"/>
          </a:p>
        </p:txBody>
      </p:sp>
      <p:sp>
        <p:nvSpPr>
          <p:cNvPr id="32" name="文本占位符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zh-CN" altLang="en-US" noProof="0"/>
              <a:t>电子邮件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2" name="图形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 </a:t>
            </a:r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演示文稿</a:t>
            </a:r>
            <a:br>
              <a:rPr lang="zh-CN" altLang="ru-RU" noProof="0"/>
            </a:br>
            <a:r>
              <a:rPr lang="zh-CN" altLang="en-US" noProof="0"/>
              <a:t>标题</a:t>
            </a:r>
            <a:endParaRPr lang="zh-CN" altLang="ru-RU" noProof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分隔幻灯片</a:t>
            </a:r>
            <a:endParaRPr lang="zh-CN" altLang="ru-RU" noProof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5" name="图形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7" name="图形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4" name="图形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4" name="图形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4" name="图形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图形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6" name="图形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1" name="图形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空幻灯片</a:t>
            </a:r>
            <a:endParaRPr lang="zh-CN" altLang="ru-RU" noProof="0"/>
          </a:p>
        </p:txBody>
      </p:sp>
      <p:sp>
        <p:nvSpPr>
          <p:cNvPr id="14" name="图形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占位符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分隔幻灯片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5" name="图形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7" name="图形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1" name="文本占位符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动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1</a:t>
            </a:r>
            <a:endParaRPr lang="zh-CN" altLang="ru-RU" noProof="0"/>
          </a:p>
        </p:txBody>
      </p:sp>
      <p:sp>
        <p:nvSpPr>
          <p:cNvPr id="32" name="文本占位符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3" name="文本占位符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2</a:t>
            </a:r>
            <a:endParaRPr lang="zh-CN" altLang="ru-RU" noProof="0"/>
          </a:p>
        </p:txBody>
      </p:sp>
      <p:sp>
        <p:nvSpPr>
          <p:cNvPr id="34" name="文本占位符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5" name="文本占位符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3</a:t>
            </a:r>
            <a:endParaRPr lang="zh-CN" altLang="ru-RU" noProof="0"/>
          </a:p>
        </p:txBody>
      </p:sp>
      <p:sp>
        <p:nvSpPr>
          <p:cNvPr id="36" name="文本占位符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7" name="文本占位符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8" name="文本占位符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9" name="文本占位符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0" name="文本占位符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1" name="文本占位符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2" name="文本占位符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3" name="文本占位符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4" name="图片占位符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46" name="图片占位符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47" name="图片占位符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如何使用此模板</a:t>
            </a:r>
            <a:endParaRPr lang="zh-CN" altLang="ru-RU" noProof="0"/>
          </a:p>
        </p:txBody>
      </p:sp>
      <p:sp>
        <p:nvSpPr>
          <p:cNvPr id="23" name="图形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图像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4" name="文本占位符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文本版式 </a:t>
            </a:r>
            <a:r>
              <a:rPr lang="en-US" altLang="zh-CN" noProof="0"/>
              <a:t>1</a:t>
            </a:r>
            <a:endParaRPr lang="zh-CN" altLang="ru-RU" noProof="0"/>
          </a:p>
        </p:txBody>
      </p:sp>
      <p:sp>
        <p:nvSpPr>
          <p:cNvPr id="22" name="文本占位符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6" name="图形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1" name="图形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文本版式 </a:t>
            </a:r>
            <a:r>
              <a:rPr lang="en-US" altLang="zh-CN" noProof="0"/>
              <a:t>2</a:t>
            </a:r>
            <a:endParaRPr lang="zh-CN" altLang="ru-RU" noProof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9" name="图形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节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图形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1 </a:t>
            </a:r>
            <a:r>
              <a:rPr lang="zh-CN" altLang="en-US" noProof="0"/>
              <a:t>节标题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2 </a:t>
            </a:r>
            <a:r>
              <a:rPr lang="zh-CN" altLang="en-US" noProof="0"/>
              <a:t>节标题</a:t>
            </a:r>
          </a:p>
        </p:txBody>
      </p:sp>
      <p:sp>
        <p:nvSpPr>
          <p:cNvPr id="11" name="文本占位符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2" name="文本占位符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9" name="图形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比较</a:t>
            </a:r>
            <a:endParaRPr lang="zh-CN" altLang="ru-RU" noProof="0"/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图形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9" name="图形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8" name="图表占位符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  <a:endParaRPr lang="zh-CN" altLang="ru-RU" noProof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 rtl="0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表格</a:t>
            </a:r>
            <a:br>
              <a:rPr lang="zh-CN" altLang="en-US" noProof="0" dirty="0"/>
            </a:br>
            <a:r>
              <a:rPr lang="zh-CN" altLang="en-US" noProof="0" dirty="0"/>
              <a:t>幻灯片</a:t>
            </a:r>
            <a:endParaRPr lang="zh-CN" altLang="ru-RU" noProof="0" dirty="0"/>
          </a:p>
        </p:txBody>
      </p:sp>
      <p:sp>
        <p:nvSpPr>
          <p:cNvPr id="23" name="文本占位符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4" name="图形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图形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9" name="图形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表格</a:t>
            </a:r>
            <a:br>
              <a:rPr lang="zh-CN" altLang="en-US" noProof="0" dirty="0"/>
            </a:br>
            <a:r>
              <a:rPr lang="zh-CN" altLang="en-US" noProof="0" dirty="0"/>
              <a:t>幻灯片</a:t>
            </a:r>
            <a:endParaRPr lang="zh-CN" altLang="ru-RU" noProof="0" dirty="0"/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图形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8" name="图表占位符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单击图标以添加表格</a:t>
            </a:r>
            <a:endParaRPr lang="zh-CN" altLang="ru-RU" noProof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像和标题幻灯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大图像幻灯片</a:t>
            </a:r>
            <a:endParaRPr lang="zh-CN" altLang="ru-RU" noProof="0"/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3" name="图形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视频幻灯片</a:t>
            </a:r>
            <a:endParaRPr lang="zh-CN" altLang="ru-RU" noProof="0"/>
          </a:p>
        </p:txBody>
      </p:sp>
      <p:sp>
        <p:nvSpPr>
          <p:cNvPr id="16" name="媒体占位符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单击图标以添加媒体</a:t>
            </a:r>
            <a:endParaRPr lang="zh-CN" altLang="ru-RU" noProof="0"/>
          </a:p>
        </p:txBody>
      </p:sp>
      <p:sp>
        <p:nvSpPr>
          <p:cNvPr id="12" name="图形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95E168-DA5E-4888-8D8A-92B118324C14}" type="slidenum">
              <a:rPr lang="ru-RU" altLang="zh-CN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ru-RU" noProof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ru-RU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/>
              <a:t>20XX </a:t>
            </a:r>
            <a:r>
              <a:rPr lang="zh-CN" altLang="en-US"/>
              <a:t>年 </a:t>
            </a:r>
            <a:r>
              <a:rPr lang="en-US" altLang="zh-CN"/>
              <a:t>MM </a:t>
            </a:r>
            <a:r>
              <a:rPr lang="zh-CN" altLang="en-US"/>
              <a:t>月 </a:t>
            </a:r>
            <a:r>
              <a:rPr lang="en-US" altLang="zh-CN"/>
              <a:t>DD </a:t>
            </a:r>
            <a:r>
              <a:rPr lang="zh-CN" altLang="en-US"/>
              <a:t>日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 descr="建筑玻璃墙和天空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课堂演示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7293" y="4331617"/>
            <a:ext cx="10090287" cy="1101897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rgbClr val="FFFF00"/>
                </a:solidFill>
              </a:rPr>
              <a:t>卫鑫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4420" y="5271305"/>
            <a:ext cx="9963260" cy="1116127"/>
          </a:xfrm>
        </p:spPr>
        <p:txBody>
          <a:bodyPr rtlCol="0"/>
          <a:lstStyle/>
          <a:p>
            <a:r>
              <a:rPr lang="en-US" altLang="zh-CN" sz="4000" dirty="0">
                <a:solidFill>
                  <a:srgbClr val="FFFF00"/>
                </a:solidFill>
              </a:rPr>
              <a:t>https://github.com/weixin1998/Git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1" y="1064095"/>
            <a:ext cx="5056083" cy="782638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马尔可夫模型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446036" y="2224056"/>
            <a:ext cx="10768155" cy="1843068"/>
          </a:xfrm>
        </p:spPr>
        <p:txBody>
          <a:bodyPr rtlCol="0">
            <a:normAutofit/>
          </a:bodyPr>
          <a:lstStyle/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马尔可夫模型要求具备“无记忆”的性质：下一状态的概率分布只能由当前状态决定，在时间序列中它前面的事件均与之无关。显马尔可夫过程是完全确定性的</a:t>
            </a:r>
            <a:r>
              <a:rPr lang="en-US" altLang="zh-CN" dirty="0"/>
              <a:t>——</a:t>
            </a:r>
            <a:r>
              <a:rPr lang="zh-CN" altLang="en-US" dirty="0"/>
              <a:t>一个给定的状态经常会伴随另一个状态。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  <a:pPr rtl="0"/>
              <a:t>2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5361AC-B8B6-4EA7-8E81-F31FD107A293}"/>
              </a:ext>
            </a:extLst>
          </p:cNvPr>
          <p:cNvSpPr txBox="1"/>
          <p:nvPr/>
        </p:nvSpPr>
        <p:spPr>
          <a:xfrm>
            <a:off x="446036" y="4293152"/>
            <a:ext cx="10927456" cy="206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FFC000"/>
                </a:solidFill>
              </a:rPr>
              <a:t>隐马尔可夫模型通过分析可见数据来计算隐藏状态的发生。随后，借助隐藏状态分析，隐马尔可夫模型可以估计可能的未来观察模式。比如高或低气压的概率（这是隐藏状态）可用于预测晴天、雨天、多云天的概率。该模型的难点是从可观察的参数中确定该过程的隐含参数。然后利用这些参数来作进一步的分析，例如模式识别。</a:t>
            </a:r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未来设计感的办公大楼，映衬着晴朗的天空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16623" r="16623"/>
          <a:stretch/>
        </p:blipFill>
        <p:spPr/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  <a:pPr rtl="0"/>
              <a:t>3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隐马尔可夫的应用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70" y="2235748"/>
            <a:ext cx="5739519" cy="4053292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输入法的联想输入；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语音识别；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蛋白质序列分析；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人脸识别；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量化交易；</a:t>
            </a:r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02058" y="1880561"/>
            <a:ext cx="3876782" cy="909816"/>
          </a:xfrm>
        </p:spPr>
        <p:txBody>
          <a:bodyPr rtlCol="0"/>
          <a:lstStyle/>
          <a:p>
            <a:r>
              <a:rPr lang="zh-CN" altLang="en-US" dirty="0"/>
              <a:t>隐马尔可夫模型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315074" y="3742758"/>
            <a:ext cx="11263901" cy="2154741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假设我手里有三个不同的骰子。第一个骰子是我们平常见的骰子（称这个骰子为</a:t>
            </a:r>
            <a:r>
              <a:rPr lang="en-US" altLang="zh-CN" dirty="0"/>
              <a:t>D6</a:t>
            </a:r>
            <a:r>
              <a:rPr lang="zh-CN" altLang="en-US" dirty="0"/>
              <a:t>），</a:t>
            </a:r>
            <a:r>
              <a:rPr lang="en-US" altLang="zh-CN" dirty="0"/>
              <a:t>6</a:t>
            </a:r>
            <a:r>
              <a:rPr lang="zh-CN" altLang="en-US" dirty="0"/>
              <a:t>个面，每个面（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）出现的概率是</a:t>
            </a:r>
            <a:r>
              <a:rPr lang="en-US" altLang="zh-CN" dirty="0"/>
              <a:t>1/6</a:t>
            </a:r>
            <a:r>
              <a:rPr lang="zh-CN" altLang="en-US" dirty="0"/>
              <a:t>。第二个骰子是个四面体（称这个骰子为</a:t>
            </a:r>
            <a:r>
              <a:rPr lang="en-US" altLang="zh-CN" dirty="0"/>
              <a:t>D4</a:t>
            </a:r>
            <a:r>
              <a:rPr lang="zh-CN" altLang="en-US" dirty="0"/>
              <a:t>），每个面（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）出现的概率是</a:t>
            </a:r>
            <a:r>
              <a:rPr lang="en-US" altLang="zh-CN" dirty="0"/>
              <a:t>1/4</a:t>
            </a:r>
            <a:r>
              <a:rPr lang="zh-CN" altLang="en-US" dirty="0"/>
              <a:t>。第三个骰子有八个面（称这个骰子为</a:t>
            </a:r>
            <a:r>
              <a:rPr lang="en-US" altLang="zh-CN" dirty="0"/>
              <a:t>D8</a:t>
            </a:r>
            <a:r>
              <a:rPr lang="zh-CN" altLang="en-US" dirty="0"/>
              <a:t>），每个面（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）出现的概率是</a:t>
            </a:r>
            <a:r>
              <a:rPr lang="en-US" altLang="zh-CN" dirty="0"/>
              <a:t>1/8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  <a:pPr rtl="0"/>
              <a:t>4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416954-F7C0-4407-89C3-79783F43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99" y="332123"/>
            <a:ext cx="5707782" cy="30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>
          <a:xfrm>
            <a:off x="10730162" y="6002372"/>
            <a:ext cx="54944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495E168-DA5E-4888-8D8A-92B118324C14}" type="slidenum">
              <a:rPr lang="ru-RU" altLang="zh-CN" smtClean="0"/>
              <a:pPr rtl="0">
                <a:spcAft>
                  <a:spcPts val="600"/>
                </a:spcAft>
              </a:pPr>
              <a:t>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838200" y="365125"/>
            <a:ext cx="10515600" cy="1325563"/>
          </a:xfrm>
        </p:spPr>
        <p:txBody>
          <a:bodyPr rtlCol="0" anchor="b">
            <a:normAutofit/>
          </a:bodyPr>
          <a:lstStyle/>
          <a:p>
            <a:r>
              <a:rPr lang="zh-CN" altLang="en-US" dirty="0"/>
              <a:t>隐马尔可夫模型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3ADE42F-BC75-4474-870F-66CD0209E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2" y="2972165"/>
            <a:ext cx="5181600" cy="2798063"/>
          </a:xfrm>
          <a:prstGeom prst="rect">
            <a:avLst/>
          </a:prstGeom>
          <a:noFill/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sz="half" idx="2"/>
          </p:nvPr>
        </p:nvSpPr>
        <p:spPr bwMode="grayWhite">
          <a:xfrm>
            <a:off x="6226139" y="613341"/>
            <a:ext cx="5579724" cy="5754155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C000"/>
                </a:solidFill>
              </a:rPr>
              <a:t>    假设我们开始掷骰子，我们先从三个骰子里挑一个，挑到每一个骰子的概率都是</a:t>
            </a:r>
            <a:r>
              <a:rPr lang="en-US" altLang="zh-CN" sz="1800" dirty="0">
                <a:solidFill>
                  <a:srgbClr val="FFC000"/>
                </a:solidFill>
              </a:rPr>
              <a:t>1/3</a:t>
            </a:r>
            <a:r>
              <a:rPr lang="zh-CN" altLang="en-US" sz="1800" dirty="0">
                <a:solidFill>
                  <a:srgbClr val="FFC000"/>
                </a:solidFill>
              </a:rPr>
              <a:t>。然后我们掷骰子，得到一个数字，</a:t>
            </a:r>
            <a:r>
              <a:rPr lang="en-US" altLang="zh-CN" sz="1800" dirty="0">
                <a:solidFill>
                  <a:srgbClr val="FFC000"/>
                </a:solidFill>
              </a:rPr>
              <a:t>1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2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3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4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5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6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7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8</a:t>
            </a:r>
            <a:r>
              <a:rPr lang="zh-CN" altLang="en-US" sz="1800" dirty="0">
                <a:solidFill>
                  <a:srgbClr val="FFC000"/>
                </a:solidFill>
              </a:rPr>
              <a:t>中的一个。不停的重复上述过程，我们会得到一串数字，每个数字都是</a:t>
            </a:r>
            <a:r>
              <a:rPr lang="en-US" altLang="zh-CN" sz="1800" dirty="0">
                <a:solidFill>
                  <a:srgbClr val="FFC000"/>
                </a:solidFill>
              </a:rPr>
              <a:t>1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2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3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4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5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6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7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8</a:t>
            </a:r>
            <a:r>
              <a:rPr lang="zh-CN" altLang="en-US" sz="1800" dirty="0">
                <a:solidFill>
                  <a:srgbClr val="FFC000"/>
                </a:solidFill>
              </a:rPr>
              <a:t>中的一个。例如我们可能得到这么一串数字（掷骰子</a:t>
            </a:r>
            <a:r>
              <a:rPr lang="en-US" altLang="zh-CN" sz="1800" dirty="0">
                <a:solidFill>
                  <a:srgbClr val="FFC000"/>
                </a:solidFill>
              </a:rPr>
              <a:t>10</a:t>
            </a:r>
            <a:r>
              <a:rPr lang="zh-CN" altLang="en-US" sz="1800" dirty="0">
                <a:solidFill>
                  <a:srgbClr val="FFC000"/>
                </a:solidFill>
              </a:rPr>
              <a:t>次）：</a:t>
            </a:r>
            <a:r>
              <a:rPr lang="en-US" altLang="zh-CN" sz="1800" dirty="0">
                <a:solidFill>
                  <a:srgbClr val="FFC000"/>
                </a:solidFill>
              </a:rPr>
              <a:t>1 6 3 5 2 7 3 5 2 4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C000"/>
                </a:solidFill>
              </a:rPr>
              <a:t>    这串数字叫做可见状态链。但是在隐马尔可夫模型中，我们不仅仅有这么一串可见状态链，还有一串隐含状态链。在这个例子里，这串隐含状态链就是你用的骰子的序列。比如，隐含状态链有可能是：</a:t>
            </a:r>
            <a:r>
              <a:rPr lang="en-US" altLang="zh-CN" sz="1800" dirty="0">
                <a:solidFill>
                  <a:srgbClr val="FFC000"/>
                </a:solidFill>
              </a:rPr>
              <a:t>D6 D8 </a:t>
            </a:r>
            <a:r>
              <a:rPr lang="en-US" altLang="zh-CN" sz="1800" dirty="0" err="1">
                <a:solidFill>
                  <a:srgbClr val="FFC000"/>
                </a:solidFill>
              </a:rPr>
              <a:t>D8</a:t>
            </a:r>
            <a:r>
              <a:rPr lang="en-US" altLang="zh-CN" sz="1800" dirty="0">
                <a:solidFill>
                  <a:srgbClr val="FFC000"/>
                </a:solidFill>
              </a:rPr>
              <a:t> D6 D4 D8 D6 </a:t>
            </a:r>
            <a:r>
              <a:rPr lang="en-US" altLang="zh-CN" sz="1800" dirty="0" err="1">
                <a:solidFill>
                  <a:srgbClr val="FFC000"/>
                </a:solidFill>
              </a:rPr>
              <a:t>D6</a:t>
            </a:r>
            <a:r>
              <a:rPr lang="en-US" altLang="zh-CN" sz="1800" dirty="0">
                <a:solidFill>
                  <a:srgbClr val="FFC000"/>
                </a:solidFill>
              </a:rPr>
              <a:t> D4 D8</a:t>
            </a:r>
          </a:p>
        </p:txBody>
      </p:sp>
    </p:spTree>
    <p:extLst>
      <p:ext uri="{BB962C8B-B14F-4D97-AF65-F5344CB8AC3E}">
        <p14:creationId xmlns:p14="http://schemas.microsoft.com/office/powerpoint/2010/main" val="320829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>
          <a:xfrm>
            <a:off x="10730162" y="6002372"/>
            <a:ext cx="54944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495E168-DA5E-4888-8D8A-92B118324C14}" type="slidenum">
              <a:rPr lang="ru-RU" altLang="zh-CN" smtClean="0"/>
              <a:pPr rtl="0">
                <a:spcAft>
                  <a:spcPts val="600"/>
                </a:spcAft>
              </a:pPr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838200" y="365125"/>
            <a:ext cx="10515600" cy="1325563"/>
          </a:xfrm>
        </p:spPr>
        <p:txBody>
          <a:bodyPr rtlCol="0" anchor="b">
            <a:normAutofit/>
          </a:bodyPr>
          <a:lstStyle/>
          <a:p>
            <a:r>
              <a:rPr lang="zh-CN" altLang="en-US" dirty="0"/>
              <a:t>隐马尔可夫模型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B050A11D-90AE-4201-B642-98D8351C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1" y="2285727"/>
            <a:ext cx="4199145" cy="3899207"/>
          </a:xfrm>
          <a:prstGeom prst="rect">
            <a:avLst/>
          </a:prstGeom>
          <a:noFill/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sz="half" idx="2"/>
          </p:nvPr>
        </p:nvSpPr>
        <p:spPr bwMode="grayWhite">
          <a:xfrm>
            <a:off x="5527497" y="613342"/>
            <a:ext cx="6208380" cy="5571592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C000"/>
                </a:solidFill>
              </a:rPr>
              <a:t>一般来说，</a:t>
            </a:r>
            <a:r>
              <a:rPr lang="en-US" altLang="zh-CN" sz="1600" dirty="0">
                <a:solidFill>
                  <a:srgbClr val="FFC000"/>
                </a:solidFill>
              </a:rPr>
              <a:t>HMM</a:t>
            </a:r>
            <a:r>
              <a:rPr lang="zh-CN" altLang="en-US" sz="1600" dirty="0">
                <a:solidFill>
                  <a:srgbClr val="FFC000"/>
                </a:solidFill>
              </a:rPr>
              <a:t>中说到的马尔可夫链其实是指隐含状态链，因为隐含状态（骰子）之间存在转换概率（</a:t>
            </a:r>
            <a:r>
              <a:rPr lang="en-US" altLang="zh-CN" sz="1600" dirty="0">
                <a:solidFill>
                  <a:srgbClr val="FFC000"/>
                </a:solidFill>
              </a:rPr>
              <a:t>transition probability</a:t>
            </a:r>
            <a:r>
              <a:rPr lang="zh-CN" altLang="en-US" sz="1600" dirty="0">
                <a:solidFill>
                  <a:srgbClr val="FFC000"/>
                </a:solidFill>
              </a:rPr>
              <a:t>）。在我们这个例子里，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的下一个状态是</a:t>
            </a:r>
            <a:r>
              <a:rPr lang="en-US" altLang="zh-CN" sz="1600" dirty="0">
                <a:solidFill>
                  <a:srgbClr val="FFC000"/>
                </a:solidFill>
              </a:rPr>
              <a:t>D4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D8</a:t>
            </a:r>
            <a:r>
              <a:rPr lang="zh-CN" altLang="en-US" sz="1600" dirty="0">
                <a:solidFill>
                  <a:srgbClr val="FFC000"/>
                </a:solidFill>
              </a:rPr>
              <a:t>的概率都是</a:t>
            </a:r>
            <a:r>
              <a:rPr lang="en-US" altLang="zh-CN" sz="1600" dirty="0">
                <a:solidFill>
                  <a:srgbClr val="FFC000"/>
                </a:solidFill>
              </a:rPr>
              <a:t>1/3</a:t>
            </a:r>
            <a:r>
              <a:rPr lang="zh-CN" altLang="en-US" sz="1600" dirty="0">
                <a:solidFill>
                  <a:srgbClr val="FFC000"/>
                </a:solidFill>
              </a:rPr>
              <a:t>。</a:t>
            </a:r>
            <a:r>
              <a:rPr lang="en-US" altLang="zh-CN" sz="1600" dirty="0">
                <a:solidFill>
                  <a:srgbClr val="FFC000"/>
                </a:solidFill>
              </a:rPr>
              <a:t>D4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D8</a:t>
            </a:r>
            <a:r>
              <a:rPr lang="zh-CN" altLang="en-US" sz="1600" dirty="0">
                <a:solidFill>
                  <a:srgbClr val="FFC000"/>
                </a:solidFill>
              </a:rPr>
              <a:t>的下一个状态是</a:t>
            </a:r>
            <a:r>
              <a:rPr lang="en-US" altLang="zh-CN" sz="1600" dirty="0">
                <a:solidFill>
                  <a:srgbClr val="FFC000"/>
                </a:solidFill>
              </a:rPr>
              <a:t>D4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D8</a:t>
            </a:r>
            <a:r>
              <a:rPr lang="zh-CN" altLang="en-US" sz="1600" dirty="0">
                <a:solidFill>
                  <a:srgbClr val="FFC000"/>
                </a:solidFill>
              </a:rPr>
              <a:t>的转换概率也都一样是</a:t>
            </a:r>
            <a:r>
              <a:rPr lang="en-US" altLang="zh-CN" sz="1600" dirty="0">
                <a:solidFill>
                  <a:srgbClr val="FFC000"/>
                </a:solidFill>
              </a:rPr>
              <a:t>1/3</a:t>
            </a:r>
            <a:r>
              <a:rPr lang="zh-CN" altLang="en-US" sz="1600" dirty="0">
                <a:solidFill>
                  <a:srgbClr val="FFC000"/>
                </a:solidFill>
              </a:rPr>
              <a:t>。这样设定是为了最开始容易说清楚，但是我们其实是可以随意设定转换概率的。比如，我们可以这样定义，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后面不能接</a:t>
            </a:r>
            <a:r>
              <a:rPr lang="en-US" altLang="zh-CN" sz="1600" dirty="0">
                <a:solidFill>
                  <a:srgbClr val="FFC000"/>
                </a:solidFill>
              </a:rPr>
              <a:t>D4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后面是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的概率是</a:t>
            </a:r>
            <a:r>
              <a:rPr lang="en-US" altLang="zh-CN" sz="1600" dirty="0">
                <a:solidFill>
                  <a:srgbClr val="FFC000"/>
                </a:solidFill>
              </a:rPr>
              <a:t>0.9</a:t>
            </a:r>
            <a:r>
              <a:rPr lang="zh-CN" altLang="en-US" sz="1600" dirty="0">
                <a:solidFill>
                  <a:srgbClr val="FFC000"/>
                </a:solidFill>
              </a:rPr>
              <a:t>，是</a:t>
            </a:r>
            <a:r>
              <a:rPr lang="en-US" altLang="zh-CN" sz="1600" dirty="0">
                <a:solidFill>
                  <a:srgbClr val="FFC000"/>
                </a:solidFill>
              </a:rPr>
              <a:t>D8</a:t>
            </a:r>
            <a:r>
              <a:rPr lang="zh-CN" altLang="en-US" sz="1600" dirty="0">
                <a:solidFill>
                  <a:srgbClr val="FFC000"/>
                </a:solidFill>
              </a:rPr>
              <a:t>的概率是</a:t>
            </a:r>
            <a:r>
              <a:rPr lang="en-US" altLang="zh-CN" sz="1600" dirty="0">
                <a:solidFill>
                  <a:srgbClr val="FFC000"/>
                </a:solidFill>
              </a:rPr>
              <a:t>0.1</a:t>
            </a:r>
            <a:r>
              <a:rPr lang="zh-CN" altLang="en-US" sz="1600" dirty="0">
                <a:solidFill>
                  <a:srgbClr val="FFC000"/>
                </a:solidFill>
              </a:rPr>
              <a:t>。这样就是一个新的</a:t>
            </a:r>
            <a:r>
              <a:rPr lang="en-US" altLang="zh-CN" sz="1600" dirty="0">
                <a:solidFill>
                  <a:srgbClr val="FFC000"/>
                </a:solidFill>
              </a:rPr>
              <a:t>HMM</a:t>
            </a:r>
            <a:r>
              <a:rPr lang="zh-CN" altLang="en-US" sz="1600" dirty="0">
                <a:solidFill>
                  <a:srgbClr val="FFC000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C000"/>
                </a:solidFill>
              </a:rPr>
              <a:t>同样的，尽管可见状态之间没有转换概率，但是隐含状态和可见状态之间有一个概率叫做输出概率（</a:t>
            </a:r>
            <a:r>
              <a:rPr lang="en-US" altLang="zh-CN" sz="1600" dirty="0">
                <a:solidFill>
                  <a:srgbClr val="FFC000"/>
                </a:solidFill>
              </a:rPr>
              <a:t>emission probability</a:t>
            </a:r>
            <a:r>
              <a:rPr lang="zh-CN" altLang="en-US" sz="1600" dirty="0">
                <a:solidFill>
                  <a:srgbClr val="FFC000"/>
                </a:solidFill>
              </a:rPr>
              <a:t>）。就我们的例子来说，六面骰（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）产生</a:t>
            </a:r>
            <a:r>
              <a:rPr lang="en-US" altLang="zh-CN" sz="1600" dirty="0">
                <a:solidFill>
                  <a:srgbClr val="FFC000"/>
                </a:solidFill>
              </a:rPr>
              <a:t>1</a:t>
            </a:r>
            <a:r>
              <a:rPr lang="zh-CN" altLang="en-US" sz="1600" dirty="0">
                <a:solidFill>
                  <a:srgbClr val="FFC000"/>
                </a:solidFill>
              </a:rPr>
              <a:t>的输出概率是</a:t>
            </a:r>
            <a:r>
              <a:rPr lang="en-US" altLang="zh-CN" sz="1600" dirty="0">
                <a:solidFill>
                  <a:srgbClr val="FFC000"/>
                </a:solidFill>
              </a:rPr>
              <a:t>1/6</a:t>
            </a:r>
            <a:r>
              <a:rPr lang="zh-CN" altLang="en-US" sz="1600" dirty="0">
                <a:solidFill>
                  <a:srgbClr val="FFC000"/>
                </a:solidFill>
              </a:rPr>
              <a:t>。产生</a:t>
            </a:r>
            <a:r>
              <a:rPr lang="en-US" altLang="zh-CN" sz="1600" dirty="0">
                <a:solidFill>
                  <a:srgbClr val="FFC000"/>
                </a:solidFill>
              </a:rPr>
              <a:t>2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3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5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6</a:t>
            </a:r>
            <a:r>
              <a:rPr lang="zh-CN" altLang="en-US" sz="1600" dirty="0">
                <a:solidFill>
                  <a:srgbClr val="FFC000"/>
                </a:solidFill>
              </a:rPr>
              <a:t>的概率也都是</a:t>
            </a:r>
            <a:r>
              <a:rPr lang="en-US" altLang="zh-CN" sz="1600" dirty="0">
                <a:solidFill>
                  <a:srgbClr val="FFC000"/>
                </a:solidFill>
              </a:rPr>
              <a:t>1/6</a:t>
            </a:r>
            <a:r>
              <a:rPr lang="zh-CN" altLang="en-US" sz="1600" dirty="0">
                <a:solidFill>
                  <a:srgbClr val="FFC000"/>
                </a:solidFill>
              </a:rPr>
              <a:t>。我们同样可以对输出概率进行其他定义。比如，我有一个被赌场动过手脚的六面骰子，掷出来是</a:t>
            </a:r>
            <a:r>
              <a:rPr lang="en-US" altLang="zh-CN" sz="1600" dirty="0">
                <a:solidFill>
                  <a:srgbClr val="FFC000"/>
                </a:solidFill>
              </a:rPr>
              <a:t>1</a:t>
            </a:r>
            <a:r>
              <a:rPr lang="zh-CN" altLang="en-US" sz="1600" dirty="0">
                <a:solidFill>
                  <a:srgbClr val="FFC000"/>
                </a:solidFill>
              </a:rPr>
              <a:t>的概率更大，是</a:t>
            </a:r>
            <a:r>
              <a:rPr lang="en-US" altLang="zh-CN" sz="1600" dirty="0">
                <a:solidFill>
                  <a:srgbClr val="FFC000"/>
                </a:solidFill>
              </a:rPr>
              <a:t>1/2</a:t>
            </a:r>
            <a:r>
              <a:rPr lang="zh-CN" altLang="en-US" sz="1600" dirty="0">
                <a:solidFill>
                  <a:srgbClr val="FFC000"/>
                </a:solidFill>
              </a:rPr>
              <a:t>，掷出来是</a:t>
            </a:r>
            <a:r>
              <a:rPr lang="en-US" altLang="zh-CN" sz="1600" dirty="0">
                <a:solidFill>
                  <a:srgbClr val="FFC000"/>
                </a:solidFill>
              </a:rPr>
              <a:t>2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3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5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6</a:t>
            </a:r>
            <a:r>
              <a:rPr lang="zh-CN" altLang="en-US" sz="1600" dirty="0">
                <a:solidFill>
                  <a:srgbClr val="FFC000"/>
                </a:solidFill>
              </a:rPr>
              <a:t>的概率是</a:t>
            </a:r>
            <a:r>
              <a:rPr lang="en-US" altLang="zh-CN" sz="1600" dirty="0">
                <a:solidFill>
                  <a:srgbClr val="FFC000"/>
                </a:solidFill>
              </a:rPr>
              <a:t>1/10</a:t>
            </a:r>
            <a:r>
              <a:rPr lang="zh-CN" altLang="en-US" sz="1600" dirty="0">
                <a:solidFill>
                  <a:srgbClr val="FFC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067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蠕虫眼中澄澈蓝天下的白色建筑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42" b="7642"/>
          <a:stretch>
            <a:fillRect/>
          </a:stretch>
        </p:blipFill>
        <p:spPr/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6067" y="1221608"/>
            <a:ext cx="10514998" cy="782638"/>
          </a:xfrm>
        </p:spPr>
        <p:txBody>
          <a:bodyPr rtlCol="0"/>
          <a:lstStyle/>
          <a:p>
            <a:pPr algn="ctr"/>
            <a:r>
              <a:rPr lang="zh-CN" altLang="en-US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隐马尔可夫模型主要解决以下三类问题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441135" y="2373154"/>
            <a:ext cx="11127568" cy="3066172"/>
          </a:xfrm>
        </p:spPr>
        <p:txBody>
          <a:bodyPr rtlCol="0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）知道骰子有几种（隐含状态数量），每种骰子是什么（转换概率），根据掷骰子掷出的结果（可见状态链），我想知道每次掷出来的都是哪种骰子（隐含状态链）。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）还是知道骰子有几种（隐含状态数量），每种骰子是什么（转换概率），根据掷骰子掷出的结果（可见状态链），我想知道掷出这个结果的概率。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）知道骰子有几种（隐含状态数量），不知道每种骰子是什么（转换概率），观测到很多次掷骰子的结果（可见状态链），我想反推出每种骰子是什么（转换概率）。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US" altLang="zh-CN" smtClean="0"/>
              <a:pPr rtl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3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 descr="办公大楼的低视角，映衬着蔚蓝的天空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307" y="4244014"/>
            <a:ext cx="4183939" cy="1343087"/>
          </a:xfrm>
        </p:spPr>
        <p:txBody>
          <a:bodyPr rtlCol="0"/>
          <a:lstStyle/>
          <a:p>
            <a:pPr rtl="0"/>
            <a:r>
              <a:rPr lang="zh-CN" altLang="en-US" dirty="0"/>
              <a:t>谢谢！</a:t>
            </a:r>
            <a:endParaRPr lang="zh-CN" alt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410_TF45331398" id="{ED216C51-88CA-43C7-B6E1-24C1D1E26AAB}" vid="{24122425-297E-440B-8BB3-D0C3C5EEEBD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">
    <a:dk1>
      <a:sysClr val="windowText" lastClr="000000"/>
    </a:dk1>
    <a:lt1>
      <a:sysClr val="window" lastClr="FFFFFF"/>
    </a:lt1>
    <a:dk2>
      <a:srgbClr val="FFCD00"/>
    </a:dk2>
    <a:lt2>
      <a:srgbClr val="00AEDE"/>
    </a:lt2>
    <a:accent1>
      <a:srgbClr val="002E62"/>
    </a:accent1>
    <a:accent2>
      <a:srgbClr val="004CB9"/>
    </a:accent2>
    <a:accent3>
      <a:srgbClr val="FF9D00"/>
    </a:accent3>
    <a:accent4>
      <a:srgbClr val="57A773"/>
    </a:accent4>
    <a:accent5>
      <a:srgbClr val="D11149"/>
    </a:accent5>
    <a:accent6>
      <a:srgbClr val="00111F"/>
    </a:accent6>
    <a:hlink>
      <a:srgbClr val="FFFFFF"/>
    </a:hlink>
    <a:folHlink>
      <a:srgbClr val="FFFF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Microsoft Office PowerPoint</Application>
  <PresentationFormat>宽屏</PresentationFormat>
  <Paragraphs>44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Lucida Grande</vt:lpstr>
      <vt:lpstr>Microsoft YaHei UI</vt:lpstr>
      <vt:lpstr>Arial</vt:lpstr>
      <vt:lpstr>Wingdings</vt:lpstr>
      <vt:lpstr>Office 主题</vt:lpstr>
      <vt:lpstr>课堂演示PPT</vt:lpstr>
      <vt:lpstr>马尔可夫模型</vt:lpstr>
      <vt:lpstr>隐马尔可夫的应用</vt:lpstr>
      <vt:lpstr>隐马尔可夫模型</vt:lpstr>
      <vt:lpstr>隐马尔可夫模型</vt:lpstr>
      <vt:lpstr>隐马尔可夫模型</vt:lpstr>
      <vt:lpstr>隐马尔可夫模型主要解决以下三类问题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2020-10-13T08:17:32Z</dcterms:created>
  <dcterms:modified xsi:type="dcterms:W3CDTF">2020-10-22T04:04:34Z</dcterms:modified>
</cp:coreProperties>
</file>