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14"/>
  </p:notesMasterIdLst>
  <p:sldIdLst>
    <p:sldId id="256" r:id="rId2"/>
    <p:sldId id="257" r:id="rId3"/>
    <p:sldId id="258" r:id="rId4"/>
    <p:sldId id="259" r:id="rId5"/>
    <p:sldId id="262" r:id="rId6"/>
    <p:sldId id="260" r:id="rId7"/>
    <p:sldId id="261" r:id="rId8"/>
    <p:sldId id="263" r:id="rId9"/>
    <p:sldId id="267" r:id="rId10"/>
    <p:sldId id="265"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8B86E16F-94CA-46CE-B2A4-16165C819DCE}">
          <p14:sldIdLst>
            <p14:sldId id="256"/>
          </p14:sldIdLst>
        </p14:section>
        <p14:section name="无标题节" id="{E09C8BAF-419E-49BD-8B11-C4FEC6DCEF11}">
          <p14:sldIdLst>
            <p14:sldId id="257"/>
            <p14:sldId id="258"/>
            <p14:sldId id="259"/>
            <p14:sldId id="262"/>
            <p14:sldId id="260"/>
            <p14:sldId id="261"/>
            <p14:sldId id="263"/>
            <p14:sldId id="267"/>
            <p14:sldId id="265"/>
            <p14:sldId id="266"/>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14" autoAdjust="0"/>
  </p:normalViewPr>
  <p:slideViewPr>
    <p:cSldViewPr snapToGrid="0">
      <p:cViewPr varScale="1">
        <p:scale>
          <a:sx n="53" d="100"/>
          <a:sy n="53" d="100"/>
        </p:scale>
        <p:origin x="4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6CAB1-E695-4FD8-9F0F-5BA93A1F0681}" type="datetimeFigureOut">
              <a:rPr lang="zh-CN" altLang="en-US" smtClean="0"/>
              <a:t>2020/10/9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81B7A-6BED-4DD7-97F1-54648F7C08EA}" type="slidenum">
              <a:rPr lang="zh-CN" altLang="en-US" smtClean="0"/>
              <a:t>‹#›</a:t>
            </a:fld>
            <a:endParaRPr lang="zh-CN" altLang="en-US"/>
          </a:p>
        </p:txBody>
      </p:sp>
    </p:spTree>
    <p:extLst>
      <p:ext uri="{BB962C8B-B14F-4D97-AF65-F5344CB8AC3E}">
        <p14:creationId xmlns:p14="http://schemas.microsoft.com/office/powerpoint/2010/main" val="70482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基于唇语识别的身份认证系统的设计与实现。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虹膜、面部和唇语识别的区别。</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DD81B7A-6BED-4DD7-97F1-54648F7C08EA}" type="slidenum">
              <a:rPr lang="zh-CN" altLang="en-US" smtClean="0"/>
              <a:t>1</a:t>
            </a:fld>
            <a:endParaRPr lang="zh-CN" altLang="en-US"/>
          </a:p>
        </p:txBody>
      </p:sp>
    </p:spTree>
    <p:extLst>
      <p:ext uri="{BB962C8B-B14F-4D97-AF65-F5344CB8AC3E}">
        <p14:creationId xmlns:p14="http://schemas.microsoft.com/office/powerpoint/2010/main" val="2599886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指参与交易各方所拥有、可影响交易的资讯不同。</a:t>
            </a:r>
            <a:endParaRPr lang="en-US" altLang="zh-CN" dirty="0"/>
          </a:p>
          <a:p>
            <a:r>
              <a:rPr lang="zh-CN" altLang="en-US" dirty="0"/>
              <a:t>一般而言，卖家比买家拥有更多关于交易物品的资讯，但相反的情况也可能存在。</a:t>
            </a:r>
            <a:endParaRPr lang="en-US" altLang="zh-CN" dirty="0"/>
          </a:p>
          <a:p>
            <a:r>
              <a:rPr lang="zh-CN" altLang="en-US" dirty="0"/>
              <a:t>前者例子可见于二手车的买卖，卖主对该卖出的车辆比买方了解。</a:t>
            </a:r>
            <a:endParaRPr lang="en-US" altLang="zh-CN" dirty="0"/>
          </a:p>
          <a:p>
            <a:r>
              <a:rPr lang="zh-CN" altLang="en-US" dirty="0"/>
              <a:t>后者例子比如医疗保险，买方通常拥有更多资讯。</a:t>
            </a:r>
            <a:endParaRPr lang="en-US" altLang="zh-CN" dirty="0"/>
          </a:p>
          <a:p>
            <a:endParaRPr lang="en-US" altLang="zh-CN" dirty="0"/>
          </a:p>
          <a:p>
            <a:r>
              <a:rPr lang="zh-CN" altLang="en-US" dirty="0"/>
              <a:t>不对称资讯可能导致逆向选择，或是形成经济租，引发寻租行为。</a:t>
            </a:r>
          </a:p>
        </p:txBody>
      </p:sp>
      <p:sp>
        <p:nvSpPr>
          <p:cNvPr id="4" name="灯片编号占位符 3"/>
          <p:cNvSpPr>
            <a:spLocks noGrp="1"/>
          </p:cNvSpPr>
          <p:nvPr>
            <p:ph type="sldNum" sz="quarter" idx="5"/>
          </p:nvPr>
        </p:nvSpPr>
        <p:spPr/>
        <p:txBody>
          <a:bodyPr/>
          <a:lstStyle/>
          <a:p>
            <a:fld id="{FDD81B7A-6BED-4DD7-97F1-54648F7C08EA}" type="slidenum">
              <a:rPr lang="zh-CN" altLang="en-US" smtClean="0"/>
              <a:t>10</a:t>
            </a:fld>
            <a:endParaRPr lang="zh-CN" altLang="en-US"/>
          </a:p>
        </p:txBody>
      </p:sp>
    </p:spTree>
    <p:extLst>
      <p:ext uri="{BB962C8B-B14F-4D97-AF65-F5344CB8AC3E}">
        <p14:creationId xmlns:p14="http://schemas.microsoft.com/office/powerpoint/2010/main" val="103599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一流女人嫁给三流男人，二手车市场买不到好车，</a:t>
            </a:r>
            <a:r>
              <a:rPr lang="en-US" altLang="zh-CN" dirty="0"/>
              <a:t>P2P</a:t>
            </a:r>
            <a:r>
              <a:rPr lang="zh-CN" altLang="en-US" dirty="0"/>
              <a:t>平台的债务天然带有更高坏账风险，这些现象背后是同一个经济学原理</a:t>
            </a:r>
            <a:r>
              <a:rPr lang="en-US" altLang="zh-CN" dirty="0"/>
              <a:t>——</a:t>
            </a:r>
            <a:r>
              <a:rPr lang="zh-CN" altLang="en-US" dirty="0"/>
              <a:t>逆向选择，或是“劣币驱良币”。</a:t>
            </a:r>
          </a:p>
          <a:p>
            <a:r>
              <a:rPr lang="zh-CN" altLang="en-US" dirty="0"/>
              <a:t>　　从这个角度而言，我们就能明白，为什么一个人、一个社会的信用，是最贵的东西。</a:t>
            </a:r>
          </a:p>
          <a:p>
            <a:r>
              <a:rPr lang="zh-CN" altLang="en-US" dirty="0"/>
              <a:t>　　巴小美还真不是吹牛，一直以来在巴家村里追求者甚多。她按照中意程度给追求者分了几类，分别是“一流男人”“二流男人”和“三流男人”。她觉得自己不愁嫁，所以打算考验考验他们，她相信时间可以帮她淘汰那些用情不深的人。</a:t>
            </a:r>
          </a:p>
          <a:p>
            <a:r>
              <a:rPr lang="zh-CN" altLang="en-US" dirty="0"/>
              <a:t>　　两年之后，她发现，身边的“一流男人”们差不多都离她而去了。他们觉得追求巴小美难度好高，但他们本身也很出色，算了算了，“此处不留爷，自有留爷处”。</a:t>
            </a:r>
          </a:p>
          <a:p>
            <a:r>
              <a:rPr lang="zh-CN" altLang="en-US" dirty="0"/>
              <a:t>　　又过了两年，那些“二流男人”也因为差不多的原因撤离了。最后当她年岁见长、打算嫁人的时候，却发现还在追求她的人，只剩下她原来不怎么中意的那几位三流男人了。</a:t>
            </a:r>
          </a:p>
          <a:p>
            <a:r>
              <a:rPr lang="zh-CN" altLang="en-US" dirty="0"/>
              <a:t>　　这就是所谓“一流美女嫁给三流男人”的典故。如果把男女间的恋爱视为一个自由配对的市场，那么美女显然就是稀缺资源，几乎所有男人都希望与之配对，但并不是所有人都愿意长期等待，付出相同的成本。</a:t>
            </a:r>
          </a:p>
          <a:p>
            <a:r>
              <a:rPr lang="zh-CN" altLang="en-US" dirty="0"/>
              <a:t>　　面对相同的预期收益，机会成本更低的人更愿意等待，也愿意付出更高的成本，于是能够找到更好机会的人都走了，剩下的那些都是没有更好机会的人。</a:t>
            </a:r>
          </a:p>
          <a:p>
            <a:r>
              <a:rPr lang="zh-CN" altLang="en-US" dirty="0"/>
              <a:t>　　这种现象，在我们日常生活中常被叫做“劣胜优汰”或者“劣币驱除良币”。而在经济学或者金融学上，这种现象还有一个专有名词</a:t>
            </a:r>
            <a:r>
              <a:rPr lang="en-US" altLang="zh-CN" dirty="0"/>
              <a:t>——“</a:t>
            </a:r>
            <a:r>
              <a:rPr lang="zh-CN" altLang="en-US" dirty="0"/>
              <a:t>逆向选择”。</a:t>
            </a:r>
          </a:p>
          <a:p>
            <a:r>
              <a:rPr lang="zh-CN" altLang="en-US" dirty="0"/>
              <a:t>　　比如巴家村有很多人开车，村里的二手车市场以前很发达，但现在却很少有好车可买了，也是一样的道理。</a:t>
            </a:r>
          </a:p>
          <a:p>
            <a:r>
              <a:rPr lang="zh-CN" altLang="en-US" dirty="0"/>
              <a:t>　　理论上，一辆使用年限短、质量不错的二手车相比于质量较差的车应该更容易卖出一个好价钱。但现实中却未必如此，一位车主打算卖掉他质量很不错的车，价值</a:t>
            </a:r>
            <a:r>
              <a:rPr lang="en-US" altLang="zh-CN" dirty="0"/>
              <a:t>10</a:t>
            </a:r>
            <a:r>
              <a:rPr lang="zh-CN" altLang="en-US" dirty="0"/>
              <a:t>万，但市场上还有很多质量很差的同类型二手车，价格只需要</a:t>
            </a:r>
            <a:r>
              <a:rPr lang="en-US" altLang="zh-CN" dirty="0"/>
              <a:t>5</a:t>
            </a:r>
            <a:r>
              <a:rPr lang="zh-CN" altLang="en-US" dirty="0"/>
              <a:t>万。</a:t>
            </a:r>
          </a:p>
          <a:p>
            <a:r>
              <a:rPr lang="zh-CN" altLang="en-US" dirty="0"/>
              <a:t>　　有买家看上</a:t>
            </a:r>
            <a:r>
              <a:rPr lang="en-US" altLang="zh-CN" dirty="0"/>
              <a:t>10</a:t>
            </a:r>
            <a:r>
              <a:rPr lang="zh-CN" altLang="en-US" dirty="0"/>
              <a:t>万的车，但有一个</a:t>
            </a:r>
            <a:r>
              <a:rPr lang="en-US" altLang="zh-CN" dirty="0"/>
              <a:t>5</a:t>
            </a:r>
            <a:r>
              <a:rPr lang="zh-CN" altLang="en-US" dirty="0"/>
              <a:t>万的价格在对比，但他也不知道到底</a:t>
            </a:r>
            <a:r>
              <a:rPr lang="en-US" altLang="zh-CN" dirty="0"/>
              <a:t>10</a:t>
            </a:r>
            <a:r>
              <a:rPr lang="zh-CN" altLang="en-US" dirty="0"/>
              <a:t>万的车比</a:t>
            </a:r>
            <a:r>
              <a:rPr lang="en-US" altLang="zh-CN" dirty="0"/>
              <a:t>5</a:t>
            </a:r>
            <a:r>
              <a:rPr lang="zh-CN" altLang="en-US" dirty="0"/>
              <a:t>万的车好上多少，所以只打算把价格提到</a:t>
            </a:r>
            <a:r>
              <a:rPr lang="en-US" altLang="zh-CN" dirty="0"/>
              <a:t>7</a:t>
            </a:r>
            <a:r>
              <a:rPr lang="zh-CN" altLang="en-US" dirty="0"/>
              <a:t>万。</a:t>
            </a:r>
          </a:p>
          <a:p>
            <a:r>
              <a:rPr lang="zh-CN" altLang="en-US" dirty="0"/>
              <a:t>　　好车的车主就觉得吃亏了，卖</a:t>
            </a:r>
            <a:r>
              <a:rPr lang="en-US" altLang="zh-CN" dirty="0"/>
              <a:t>7</a:t>
            </a:r>
            <a:r>
              <a:rPr lang="zh-CN" altLang="en-US" dirty="0"/>
              <a:t>万还不如自己留着开，最后还是没有卖。就这样，一辆一辆好车退出二手车市场，剩下的车质量越来越差，想买好车的也买不到好车了。</a:t>
            </a:r>
          </a:p>
          <a:p>
            <a:r>
              <a:rPr lang="zh-CN" altLang="en-US" dirty="0"/>
              <a:t>　　注：二手车案例来自经济学论文</a:t>
            </a:r>
            <a:r>
              <a:rPr lang="en-US" altLang="zh-CN" dirty="0"/>
              <a:t>《</a:t>
            </a:r>
            <a:r>
              <a:rPr lang="zh-CN" altLang="en-US" dirty="0"/>
              <a:t>次品市场：质量、不确定性和市场机制</a:t>
            </a:r>
            <a:r>
              <a:rPr lang="en-US" altLang="zh-CN" dirty="0"/>
              <a:t>》</a:t>
            </a:r>
            <a:r>
              <a:rPr lang="zh-CN" altLang="en-US" dirty="0"/>
              <a:t>，作者是诺奖得主阿克诺夫（也是美联储主席耶伦的丈夫）。</a:t>
            </a:r>
          </a:p>
          <a:p>
            <a:r>
              <a:rPr lang="zh-CN" altLang="en-US" dirty="0"/>
              <a:t>　　还有巴家村这几年一直很火的</a:t>
            </a:r>
            <a:r>
              <a:rPr lang="en-US" altLang="zh-CN" dirty="0"/>
              <a:t>P2P</a:t>
            </a:r>
            <a:r>
              <a:rPr lang="zh-CN" altLang="en-US" dirty="0"/>
              <a:t>，理论上是希望通过互联网解决借贷的信息不对称。相较于村里的银行，</a:t>
            </a:r>
            <a:r>
              <a:rPr lang="en-US" altLang="zh-CN" dirty="0"/>
              <a:t>P2P</a:t>
            </a:r>
            <a:r>
              <a:rPr lang="zh-CN" altLang="en-US" dirty="0"/>
              <a:t>的利息高出一倍甚至几倍，吸引了很多人来投资。</a:t>
            </a:r>
          </a:p>
          <a:p>
            <a:r>
              <a:rPr lang="zh-CN" altLang="en-US" dirty="0"/>
              <a:t>　　但从</a:t>
            </a:r>
            <a:r>
              <a:rPr lang="en-US" altLang="zh-CN" dirty="0"/>
              <a:t>P2P</a:t>
            </a:r>
            <a:r>
              <a:rPr lang="zh-CN" altLang="en-US" dirty="0"/>
              <a:t>平台上借钱的利率，在</a:t>
            </a:r>
            <a:r>
              <a:rPr lang="en-US" altLang="zh-CN" dirty="0"/>
              <a:t>15%</a:t>
            </a:r>
            <a:r>
              <a:rPr lang="zh-CN" altLang="en-US" dirty="0"/>
              <a:t>甚至</a:t>
            </a:r>
            <a:r>
              <a:rPr lang="en-US" altLang="zh-CN" dirty="0"/>
              <a:t>20%</a:t>
            </a:r>
            <a:r>
              <a:rPr lang="zh-CN" altLang="en-US" dirty="0"/>
              <a:t>以上，如果有能力在其他利息更低的渠道</a:t>
            </a:r>
            <a:r>
              <a:rPr lang="en-US" altLang="zh-CN" dirty="0"/>
              <a:t>——</a:t>
            </a:r>
            <a:r>
              <a:rPr lang="zh-CN" altLang="en-US" dirty="0"/>
              <a:t>比如银行获得贷款，那必然不会再选择</a:t>
            </a:r>
            <a:r>
              <a:rPr lang="en-US" altLang="zh-CN" dirty="0"/>
              <a:t>P2P</a:t>
            </a:r>
            <a:r>
              <a:rPr lang="zh-CN" altLang="en-US" dirty="0"/>
              <a:t>作为融资的渠道。</a:t>
            </a:r>
          </a:p>
          <a:p>
            <a:r>
              <a:rPr lang="zh-CN" altLang="en-US" dirty="0"/>
              <a:t>　　所以，</a:t>
            </a:r>
            <a:r>
              <a:rPr lang="en-US" altLang="zh-CN" dirty="0"/>
              <a:t>P2P</a:t>
            </a:r>
            <a:r>
              <a:rPr lang="zh-CN" altLang="en-US" dirty="0"/>
              <a:t>借款人本身的还款能力、信用资质就是次一级的，只有在符合一系列前提条件时其借款才是可行的。如果</a:t>
            </a:r>
            <a:r>
              <a:rPr lang="en-US" altLang="zh-CN" dirty="0"/>
              <a:t>P2P</a:t>
            </a:r>
            <a:r>
              <a:rPr lang="zh-CN" altLang="en-US" dirty="0"/>
              <a:t>不停扩张，放松了对借款人的审核，高利率终会致使跑路的发生。</a:t>
            </a:r>
          </a:p>
          <a:p>
            <a:r>
              <a:rPr lang="zh-CN" altLang="en-US" dirty="0"/>
              <a:t>　　类似的例子，还有巴家村的股票市场，小巴常常听到今年股市这个题材很热、明年那个题材很热，这些题材对未来的愿景描绘得无比美好。</a:t>
            </a:r>
          </a:p>
          <a:p>
            <a:r>
              <a:rPr lang="zh-CN" altLang="en-US" dirty="0"/>
              <a:t>　　但大部分的炒作，随着时间的推移，都褪掉了他们的底裤，露出光秃秃的屁股，于是股价大跌，股民退去。</a:t>
            </a:r>
          </a:p>
          <a:p>
            <a:r>
              <a:rPr lang="zh-CN" altLang="en-US" dirty="0"/>
              <a:t>　　这些案例，和巴家村女神巴小美恨嫁的情况简直一模一样，手握资金的投资人就是女神，而希望借款或者融资的企业或者个人，就是那些围绕在女神身边的追求者。女神手里的大把资金就是容颜，放在手里怕它日渐贬值，投出去又怕所托非人。</a:t>
            </a:r>
          </a:p>
          <a:p>
            <a:r>
              <a:rPr lang="zh-CN" altLang="en-US" dirty="0"/>
              <a:t>　　不过逆向选择的现象，并不是无解的，比如巴家村老村长就想出了一手策略来解决问题。</a:t>
            </a:r>
          </a:p>
          <a:p>
            <a:r>
              <a:rPr lang="zh-CN" altLang="en-US" dirty="0"/>
              <a:t>　　老村长觉得，女孩子们嫁不好，主要还是因为男女婚恋信息不对称。所以他建立了一个第三方中间机构，专门对本村的未婚青年们做评估。</a:t>
            </a:r>
          </a:p>
          <a:p>
            <a:r>
              <a:rPr lang="zh-CN" altLang="en-US" dirty="0"/>
              <a:t>　　做一个评估机构不容易，要有“大数据”支持，从七大姑、八大姨、九大同学老师、十大同事那里各种打听男青年、女青年们的大小事迹，从中还原出来性格类型。这其中当然也免不了也给他们分分类，最后就有办法帮未婚青年们找到合适的对象了。</a:t>
            </a:r>
          </a:p>
          <a:p>
            <a:r>
              <a:rPr lang="zh-CN" altLang="en-US" dirty="0"/>
              <a:t>　　最重要的，还是建立起整个社会的信用体系。</a:t>
            </a:r>
          </a:p>
          <a:p>
            <a:endParaRPr lang="zh-CN" altLang="en-US" dirty="0"/>
          </a:p>
        </p:txBody>
      </p:sp>
      <p:sp>
        <p:nvSpPr>
          <p:cNvPr id="4" name="灯片编号占位符 3"/>
          <p:cNvSpPr>
            <a:spLocks noGrp="1"/>
          </p:cNvSpPr>
          <p:nvPr>
            <p:ph type="sldNum" sz="quarter" idx="5"/>
          </p:nvPr>
        </p:nvSpPr>
        <p:spPr/>
        <p:txBody>
          <a:bodyPr/>
          <a:lstStyle/>
          <a:p>
            <a:fld id="{FDD81B7A-6BED-4DD7-97F1-54648F7C08EA}" type="slidenum">
              <a:rPr lang="zh-CN" altLang="en-US" smtClean="0"/>
              <a:t>11</a:t>
            </a:fld>
            <a:endParaRPr lang="zh-CN" altLang="en-US"/>
          </a:p>
        </p:txBody>
      </p:sp>
    </p:spTree>
    <p:extLst>
      <p:ext uri="{BB962C8B-B14F-4D97-AF65-F5344CB8AC3E}">
        <p14:creationId xmlns:p14="http://schemas.microsoft.com/office/powerpoint/2010/main" val="2047641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1B7A-6BED-4DD7-97F1-54648F7C08EA}" type="slidenum">
              <a:rPr lang="zh-CN" altLang="en-US" smtClean="0"/>
              <a:t>12</a:t>
            </a:fld>
            <a:endParaRPr lang="zh-CN" altLang="en-US"/>
          </a:p>
        </p:txBody>
      </p:sp>
    </p:spTree>
    <p:extLst>
      <p:ext uri="{BB962C8B-B14F-4D97-AF65-F5344CB8AC3E}">
        <p14:creationId xmlns:p14="http://schemas.microsoft.com/office/powerpoint/2010/main" val="319885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图形和图像、图像和视频。</a:t>
            </a:r>
            <a:endParaRPr lang="en-US" altLang="zh-CN" dirty="0"/>
          </a:p>
          <a:p>
            <a:r>
              <a:rPr lang="en-US" altLang="zh-CN" dirty="0"/>
              <a:t>3.</a:t>
            </a:r>
            <a:r>
              <a:rPr lang="zh-CN" altLang="en-US" dirty="0"/>
              <a:t>三原色（红绿蓝）、三基色（红黄蓝）、</a:t>
            </a:r>
            <a:r>
              <a:rPr lang="en-US" altLang="zh-CN" dirty="0"/>
              <a:t>RGB-2^8(0-255)</a:t>
            </a:r>
            <a:endParaRPr lang="zh-CN" altLang="en-US" dirty="0"/>
          </a:p>
        </p:txBody>
      </p:sp>
      <p:sp>
        <p:nvSpPr>
          <p:cNvPr id="4" name="灯片编号占位符 3"/>
          <p:cNvSpPr>
            <a:spLocks noGrp="1"/>
          </p:cNvSpPr>
          <p:nvPr>
            <p:ph type="sldNum" sz="quarter" idx="5"/>
          </p:nvPr>
        </p:nvSpPr>
        <p:spPr/>
        <p:txBody>
          <a:bodyPr/>
          <a:lstStyle/>
          <a:p>
            <a:fld id="{FDD81B7A-6BED-4DD7-97F1-54648F7C08EA}" type="slidenum">
              <a:rPr lang="zh-CN" altLang="en-US" smtClean="0"/>
              <a:t>2</a:t>
            </a:fld>
            <a:endParaRPr lang="zh-CN" altLang="en-US"/>
          </a:p>
        </p:txBody>
      </p:sp>
    </p:spTree>
    <p:extLst>
      <p:ext uri="{BB962C8B-B14F-4D97-AF65-F5344CB8AC3E}">
        <p14:creationId xmlns:p14="http://schemas.microsoft.com/office/powerpoint/2010/main" val="24469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图像由像素构成，像素由颜色构成。</a:t>
            </a:r>
          </a:p>
        </p:txBody>
      </p:sp>
      <p:sp>
        <p:nvSpPr>
          <p:cNvPr id="4" name="灯片编号占位符 3"/>
          <p:cNvSpPr>
            <a:spLocks noGrp="1"/>
          </p:cNvSpPr>
          <p:nvPr>
            <p:ph type="sldNum" sz="quarter" idx="5"/>
          </p:nvPr>
        </p:nvSpPr>
        <p:spPr/>
        <p:txBody>
          <a:bodyPr/>
          <a:lstStyle/>
          <a:p>
            <a:fld id="{FDD81B7A-6BED-4DD7-97F1-54648F7C08EA}" type="slidenum">
              <a:rPr lang="zh-CN" altLang="en-US" smtClean="0"/>
              <a:t>3</a:t>
            </a:fld>
            <a:endParaRPr lang="zh-CN" altLang="en-US"/>
          </a:p>
        </p:txBody>
      </p:sp>
    </p:spTree>
    <p:extLst>
      <p:ext uri="{BB962C8B-B14F-4D97-AF65-F5344CB8AC3E}">
        <p14:creationId xmlns:p14="http://schemas.microsoft.com/office/powerpoint/2010/main" val="1957010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卷积神经网络不将图片转化为一长串的数字计算，而是保留原有的图形结构，通过局部扫描，每次只对某一个特定的区域进行计算。因此，权重并不是一个隐藏层，而是一系列的数值矩阵，来提取此图片的局部特征。用来提取局部信息的小矩阵被称为卷积核。原理就是将对应位置的数值做相乘。</a:t>
            </a:r>
          </a:p>
        </p:txBody>
      </p:sp>
      <p:sp>
        <p:nvSpPr>
          <p:cNvPr id="4" name="灯片编号占位符 3"/>
          <p:cNvSpPr>
            <a:spLocks noGrp="1"/>
          </p:cNvSpPr>
          <p:nvPr>
            <p:ph type="sldNum" sz="quarter" idx="5"/>
          </p:nvPr>
        </p:nvSpPr>
        <p:spPr/>
        <p:txBody>
          <a:bodyPr/>
          <a:lstStyle/>
          <a:p>
            <a:fld id="{FDD81B7A-6BED-4DD7-97F1-54648F7C08EA}" type="slidenum">
              <a:rPr lang="zh-CN" altLang="en-US" smtClean="0"/>
              <a:t>4</a:t>
            </a:fld>
            <a:endParaRPr lang="zh-CN" altLang="en-US"/>
          </a:p>
        </p:txBody>
      </p:sp>
    </p:spTree>
    <p:extLst>
      <p:ext uri="{BB962C8B-B14F-4D97-AF65-F5344CB8AC3E}">
        <p14:creationId xmlns:p14="http://schemas.microsoft.com/office/powerpoint/2010/main" val="393048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1B7A-6BED-4DD7-97F1-54648F7C08EA}" type="slidenum">
              <a:rPr lang="zh-CN" altLang="en-US" smtClean="0"/>
              <a:t>5</a:t>
            </a:fld>
            <a:endParaRPr lang="zh-CN" altLang="en-US"/>
          </a:p>
        </p:txBody>
      </p:sp>
    </p:spTree>
    <p:extLst>
      <p:ext uri="{BB962C8B-B14F-4D97-AF65-F5344CB8AC3E}">
        <p14:creationId xmlns:p14="http://schemas.microsoft.com/office/powerpoint/2010/main" val="708277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维基百科的其他案例。</a:t>
            </a:r>
          </a:p>
        </p:txBody>
      </p:sp>
      <p:sp>
        <p:nvSpPr>
          <p:cNvPr id="4" name="灯片编号占位符 3"/>
          <p:cNvSpPr>
            <a:spLocks noGrp="1"/>
          </p:cNvSpPr>
          <p:nvPr>
            <p:ph type="sldNum" sz="quarter" idx="5"/>
          </p:nvPr>
        </p:nvSpPr>
        <p:spPr/>
        <p:txBody>
          <a:bodyPr/>
          <a:lstStyle/>
          <a:p>
            <a:fld id="{FDD81B7A-6BED-4DD7-97F1-54648F7C08EA}" type="slidenum">
              <a:rPr lang="zh-CN" altLang="en-US" smtClean="0"/>
              <a:t>6</a:t>
            </a:fld>
            <a:endParaRPr lang="zh-CN" altLang="en-US"/>
          </a:p>
        </p:txBody>
      </p:sp>
    </p:spTree>
    <p:extLst>
      <p:ext uri="{BB962C8B-B14F-4D97-AF65-F5344CB8AC3E}">
        <p14:creationId xmlns:p14="http://schemas.microsoft.com/office/powerpoint/2010/main" val="214488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1.Boosting</a:t>
            </a:r>
            <a:r>
              <a:rPr lang="zh-CN" altLang="en-US" dirty="0"/>
              <a:t>的分类器由多个弱分类器组成，预测时用每个弱分类器分别进行预测，然后投票得到结果；</a:t>
            </a:r>
            <a:endParaRPr lang="en-US" altLang="zh-CN" dirty="0"/>
          </a:p>
          <a:p>
            <a:r>
              <a:rPr lang="zh-CN" altLang="en-US" dirty="0"/>
              <a:t>训练时依次训练每个弱分类器，每个弱分类器重点关注被前面的弱分类器错分的样本。</a:t>
            </a:r>
            <a:endParaRPr lang="en-US" altLang="zh-CN" dirty="0"/>
          </a:p>
          <a:p>
            <a:r>
              <a:rPr lang="zh-CN" altLang="en-US" dirty="0"/>
              <a:t>弱分类器是很简单的分类器，它计算量小且精度不用太高。</a:t>
            </a:r>
            <a:endParaRPr lang="en-US" altLang="zh-CN" dirty="0"/>
          </a:p>
          <a:p>
            <a:r>
              <a:rPr lang="en-US" altLang="zh-CN" dirty="0"/>
              <a:t>2. AdaBoost</a:t>
            </a:r>
            <a:r>
              <a:rPr lang="zh-CN" altLang="en-US" dirty="0"/>
              <a:t>算法的全称是自适应</a:t>
            </a:r>
            <a:r>
              <a:rPr lang="en-US" altLang="zh-CN" dirty="0"/>
              <a:t>Boosting</a:t>
            </a:r>
            <a:r>
              <a:rPr lang="zh-CN" altLang="en-US" dirty="0"/>
              <a:t>。</a:t>
            </a:r>
            <a:endParaRPr lang="en-US" altLang="zh-CN" dirty="0"/>
          </a:p>
          <a:p>
            <a:r>
              <a:rPr lang="en-US" altLang="zh-CN" dirty="0"/>
              <a:t>3.</a:t>
            </a:r>
            <a:r>
              <a:rPr lang="zh-CN" altLang="en-US" dirty="0"/>
              <a:t>在基本的</a:t>
            </a:r>
            <a:r>
              <a:rPr lang="en-US" altLang="zh-CN" dirty="0"/>
              <a:t>AdaBoost</a:t>
            </a:r>
            <a:r>
              <a:rPr lang="zh-CN" altLang="en-US" dirty="0"/>
              <a:t>算法中，每个弱分类器都有权重，弱分类器预测结果的加权和形成了最终的预测结果。</a:t>
            </a:r>
            <a:endParaRPr lang="en-US" altLang="zh-CN" dirty="0"/>
          </a:p>
          <a:p>
            <a:r>
              <a:rPr lang="zh-CN" altLang="en-US" dirty="0"/>
              <a:t>训练时，训练样本也有权重，在训练过程中动态调整，被前面的弱分类器错分的样本会加大权重，因此算法会关注难分的样本。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DD81B7A-6BED-4DD7-97F1-54648F7C08EA}" type="slidenum">
              <a:rPr lang="zh-CN" altLang="en-US" smtClean="0"/>
              <a:t>7</a:t>
            </a:fld>
            <a:endParaRPr lang="zh-CN" altLang="en-US"/>
          </a:p>
        </p:txBody>
      </p:sp>
    </p:spTree>
    <p:extLst>
      <p:ext uri="{BB962C8B-B14F-4D97-AF65-F5344CB8AC3E}">
        <p14:creationId xmlns:p14="http://schemas.microsoft.com/office/powerpoint/2010/main" val="21331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它在很多领域都得到的成功的应用，如市场划分、机器视觉、 地质统计学、天文学和农业等。</a:t>
            </a:r>
          </a:p>
        </p:txBody>
      </p:sp>
      <p:sp>
        <p:nvSpPr>
          <p:cNvPr id="4" name="灯片编号占位符 3"/>
          <p:cNvSpPr>
            <a:spLocks noGrp="1"/>
          </p:cNvSpPr>
          <p:nvPr>
            <p:ph type="sldNum" sz="quarter" idx="5"/>
          </p:nvPr>
        </p:nvSpPr>
        <p:spPr/>
        <p:txBody>
          <a:bodyPr/>
          <a:lstStyle/>
          <a:p>
            <a:fld id="{FDD81B7A-6BED-4DD7-97F1-54648F7C08EA}" type="slidenum">
              <a:rPr lang="zh-CN" altLang="en-US" smtClean="0"/>
              <a:t>8</a:t>
            </a:fld>
            <a:endParaRPr lang="zh-CN" altLang="en-US"/>
          </a:p>
        </p:txBody>
      </p:sp>
    </p:spTree>
    <p:extLst>
      <p:ext uri="{BB962C8B-B14F-4D97-AF65-F5344CB8AC3E}">
        <p14:creationId xmlns:p14="http://schemas.microsoft.com/office/powerpoint/2010/main" val="4135676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亚当</a:t>
            </a:r>
            <a:r>
              <a:rPr lang="en-US" altLang="zh-CN" dirty="0"/>
              <a:t>·</a:t>
            </a:r>
            <a:r>
              <a:rPr lang="zh-CN" altLang="en-US" dirty="0"/>
              <a:t>斯密的</a:t>
            </a:r>
            <a:r>
              <a:rPr lang="en-US" altLang="zh-CN" dirty="0"/>
              <a:t>《</a:t>
            </a:r>
            <a:r>
              <a:rPr lang="zh-CN" altLang="en-US" dirty="0"/>
              <a:t>国富论</a:t>
            </a:r>
            <a:r>
              <a:rPr lang="en-US" altLang="zh-CN" dirty="0"/>
              <a:t>》</a:t>
            </a:r>
            <a:r>
              <a:rPr lang="zh-CN" altLang="en-US" dirty="0"/>
              <a:t>，是经济学的主要创立者。亚当</a:t>
            </a:r>
            <a:r>
              <a:rPr lang="en-US" altLang="zh-CN" dirty="0"/>
              <a:t>·</a:t>
            </a:r>
            <a:r>
              <a:rPr lang="zh-CN" altLang="en-US" dirty="0"/>
              <a:t>斯密并不是经济学说的最早开拓者，他最著名的思想中有许多也并非新颖独特，但是他首次提出了全面系统的经济学说，为该领域的发展打下了良好的基础。因此完全可以说</a:t>
            </a:r>
            <a:r>
              <a:rPr lang="en-US" altLang="zh-CN" dirty="0"/>
              <a:t>《</a:t>
            </a:r>
            <a:r>
              <a:rPr lang="zh-CN" altLang="en-US" dirty="0"/>
              <a:t>国富论</a:t>
            </a:r>
            <a:r>
              <a:rPr lang="en-US" altLang="zh-CN" dirty="0"/>
              <a:t>》</a:t>
            </a:r>
            <a:r>
              <a:rPr lang="zh-CN" altLang="en-US" dirty="0"/>
              <a:t>是现代政治经济学研究的起点。他认为人类有自私利己的天性，因此追求自利并非不道德之事。倘若放任个人自由竞争，人人在此竞争的环境中，不但会凭着自己理性判断，追求个人最大的利益，同时有一只“看不见的手（指市场）”使社会资源分配达到最佳状态。</a:t>
            </a:r>
          </a:p>
          <a:p>
            <a:endParaRPr lang="zh-CN" altLang="en-US" dirty="0"/>
          </a:p>
          <a:p>
            <a:r>
              <a:rPr lang="zh-CN" altLang="en-US" dirty="0"/>
              <a:t>马克思的</a:t>
            </a:r>
            <a:r>
              <a:rPr lang="en-US" altLang="zh-CN" dirty="0"/>
              <a:t>《</a:t>
            </a:r>
            <a:r>
              <a:rPr lang="zh-CN" altLang="en-US" dirty="0"/>
              <a:t>政府论</a:t>
            </a:r>
            <a:r>
              <a:rPr lang="en-US" altLang="zh-CN" dirty="0"/>
              <a:t>》</a:t>
            </a:r>
            <a:r>
              <a:rPr lang="zh-CN" altLang="en-US" dirty="0"/>
              <a:t>必须谈一下著名的“林木盗伐问题”，一旦有适当的利润，资本家就胆大起来。如果有</a:t>
            </a:r>
            <a:r>
              <a:rPr lang="en-US" altLang="zh-CN" dirty="0"/>
              <a:t>10%</a:t>
            </a:r>
            <a:r>
              <a:rPr lang="zh-CN" altLang="en-US" dirty="0"/>
              <a:t>的利润，他就保证到处被使用；有</a:t>
            </a:r>
            <a:r>
              <a:rPr lang="en-US" altLang="zh-CN" dirty="0"/>
              <a:t>20%</a:t>
            </a:r>
            <a:r>
              <a:rPr lang="zh-CN" altLang="en-US" dirty="0"/>
              <a:t>的利润，他就活跃起来；有</a:t>
            </a:r>
            <a:r>
              <a:rPr lang="en-US" altLang="zh-CN" dirty="0"/>
              <a:t>50%</a:t>
            </a:r>
            <a:r>
              <a:rPr lang="zh-CN" altLang="en-US" dirty="0"/>
              <a:t>利润，他就铤而走险；为了</a:t>
            </a:r>
            <a:r>
              <a:rPr lang="en-US" altLang="zh-CN" dirty="0"/>
              <a:t>100%</a:t>
            </a:r>
            <a:r>
              <a:rPr lang="zh-CN" altLang="en-US" dirty="0"/>
              <a:t>的利润，他就敢践踏一切人间法律；有了</a:t>
            </a:r>
            <a:r>
              <a:rPr lang="en-US" altLang="zh-CN" dirty="0"/>
              <a:t>300%</a:t>
            </a:r>
            <a:r>
              <a:rPr lang="zh-CN" altLang="en-US" dirty="0"/>
              <a:t>的利润，他就敢犯任何罪行，甚至冒绞首的危险。政府不应当再担任一种守夜人的角色，而应是无产阶级专政的工具，以有形的手管理整个国家经济的体系和运行，我们叫这种经济制度为计划经济，对于计划经济，我想我不便于也没必要说什么，因为身为社会主义的接班人的我们对此再熟悉不过了；</a:t>
            </a:r>
          </a:p>
          <a:p>
            <a:endParaRPr lang="zh-CN" altLang="en-US" dirty="0"/>
          </a:p>
          <a:p>
            <a:r>
              <a:rPr lang="zh-CN" altLang="en-US" dirty="0"/>
              <a:t>凯恩斯主义：之所以出现有效需求不足，是因为“消费倾向”、“对资本未来收益的预期”以及对货币的“灵活偏好”这三个基本心理因素的作用。凯恩斯还认为，心理上对资本未来收益的预期即资本边际效用的作用在三个基本心理因素中尤为重要，危机的主要原因就在于资本的边际效率突然崩溃。</a:t>
            </a:r>
          </a:p>
          <a:p>
            <a:endParaRPr lang="zh-CN" altLang="en-US" dirty="0"/>
          </a:p>
          <a:p>
            <a:r>
              <a:rPr lang="zh-CN" altLang="en-US" dirty="0"/>
              <a:t>新凯恩斯主义：新凯恩斯主义经济学坚持政府干预经济的主张，但是，却吸收了理性预期学派的理性预期的观点和“预期到的宏观经济政策无效”的观点。</a:t>
            </a:r>
          </a:p>
          <a:p>
            <a:endParaRPr lang="zh-CN" altLang="en-US" dirty="0"/>
          </a:p>
        </p:txBody>
      </p:sp>
      <p:sp>
        <p:nvSpPr>
          <p:cNvPr id="4" name="灯片编号占位符 3"/>
          <p:cNvSpPr>
            <a:spLocks noGrp="1"/>
          </p:cNvSpPr>
          <p:nvPr>
            <p:ph type="sldNum" sz="quarter" idx="5"/>
          </p:nvPr>
        </p:nvSpPr>
        <p:spPr/>
        <p:txBody>
          <a:bodyPr/>
          <a:lstStyle/>
          <a:p>
            <a:fld id="{FDD81B7A-6BED-4DD7-97F1-54648F7C08EA}" type="slidenum">
              <a:rPr lang="zh-CN" altLang="en-US" smtClean="0"/>
              <a:t>9</a:t>
            </a:fld>
            <a:endParaRPr lang="zh-CN" altLang="en-US"/>
          </a:p>
        </p:txBody>
      </p:sp>
    </p:spTree>
    <p:extLst>
      <p:ext uri="{BB962C8B-B14F-4D97-AF65-F5344CB8AC3E}">
        <p14:creationId xmlns:p14="http://schemas.microsoft.com/office/powerpoint/2010/main" val="277813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46CB39B-5F4C-4A7E-9BE3-AAFD45576D16}" type="datetime2">
              <a:rPr lang="en-US" smtClean="0"/>
              <a:t>Friday, October 9, 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Sample Footer</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5261048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3034492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46CB39B-5F4C-4A7E-9BE3-AAFD45576D16}" type="datetime2">
              <a:rPr lang="en-US" smtClean="0"/>
              <a:t>Friday, October 9, 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Sample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08591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46CB39B-5F4C-4A7E-9BE3-AAFD45576D16}" type="datetime2">
              <a:rPr lang="en-US" smtClean="0"/>
              <a:t>Friday, October 9, 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Sample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BA1B0FB-D917-4C8C-928F-313BD683BF39}"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64252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46CB39B-5F4C-4A7E-9BE3-AAFD45576D16}" type="datetime2">
              <a:rPr lang="en-US" smtClean="0"/>
              <a:t>Friday, October 9, 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Sample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2783122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4" name="Footer Placeholder 3"/>
          <p:cNvSpPr>
            <a:spLocks noGrp="1"/>
          </p:cNvSpPr>
          <p:nvPr>
            <p:ph type="ftr" sz="quarter" idx="11"/>
          </p:nvPr>
        </p:nvSpPr>
        <p:spPr/>
        <p:txBody>
          <a:bodyPr/>
          <a:lstStyle/>
          <a:p>
            <a:r>
              <a:rPr lang="en-US"/>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5219916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4" name="Footer Placeholder 3"/>
          <p:cNvSpPr>
            <a:spLocks noGrp="1"/>
          </p:cNvSpPr>
          <p:nvPr>
            <p:ph type="ftr" sz="quarter" idx="11"/>
          </p:nvPr>
        </p:nvSpPr>
        <p:spPr/>
        <p:txBody>
          <a:bodyPr/>
          <a:lstStyle/>
          <a:p>
            <a:r>
              <a:rPr lang="en-US"/>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325569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346028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46CB39B-5F4C-4A7E-9BE3-AAFD45576D16}" type="datetime2">
              <a:rPr lang="en-US" smtClean="0"/>
              <a:t>Friday, October 9, 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Sample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517734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0397182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46CB39B-5F4C-4A7E-9BE3-AAFD45576D16}" type="datetime2">
              <a:rPr lang="en-US" smtClean="0"/>
              <a:t>Friday, October 9, 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Sample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1439817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5038483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8" name="Footer Placeholder 7"/>
          <p:cNvSpPr>
            <a:spLocks noGrp="1"/>
          </p:cNvSpPr>
          <p:nvPr>
            <p:ph type="ftr" sz="quarter" idx="11"/>
          </p:nvPr>
        </p:nvSpPr>
        <p:spPr/>
        <p:txBody>
          <a:bodyPr/>
          <a:lstStyle/>
          <a:p>
            <a:r>
              <a:rPr lang="en-US"/>
              <a:t>Sample Footer</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5769389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4" name="Footer Placeholder 3"/>
          <p:cNvSpPr>
            <a:spLocks noGrp="1"/>
          </p:cNvSpPr>
          <p:nvPr>
            <p:ph type="ftr" sz="quarter" idx="11"/>
          </p:nvPr>
        </p:nvSpPr>
        <p:spPr/>
        <p:txBody>
          <a:bodyPr/>
          <a:lstStyle/>
          <a:p>
            <a:r>
              <a:rPr lang="en-US"/>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9797476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3" name="Footer Placeholder 2"/>
          <p:cNvSpPr>
            <a:spLocks noGrp="1"/>
          </p:cNvSpPr>
          <p:nvPr>
            <p:ph type="ftr" sz="quarter" idx="11"/>
          </p:nvPr>
        </p:nvSpPr>
        <p:spPr/>
        <p:txBody>
          <a:bodyPr/>
          <a:lstStyle/>
          <a:p>
            <a:r>
              <a:rPr lang="en-US"/>
              <a:t>Sample Footer</a:t>
            </a:r>
            <a:endParaRPr lang="en-US" dirty="0"/>
          </a:p>
        </p:txBody>
      </p:sp>
      <p:sp>
        <p:nvSpPr>
          <p:cNvPr id="4" name="Slide Number Placeholder 3"/>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1026830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4029037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6CB39B-5F4C-4A7E-9BE3-AAFD45576D16}" type="datetime2">
              <a:rPr lang="en-US" smtClean="0"/>
              <a:t>Friday, October 9, 2020</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381973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6CB39B-5F4C-4A7E-9BE3-AAFD45576D16}" type="datetime2">
              <a:rPr lang="en-US" smtClean="0"/>
              <a:t>Friday, October 9, 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662364463"/>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B1BF92-1FCA-4B36-834F-A853EEAB5BA1}"/>
              </a:ext>
            </a:extLst>
          </p:cNvPr>
          <p:cNvPicPr>
            <a:picLocks noChangeAspect="1"/>
          </p:cNvPicPr>
          <p:nvPr/>
        </p:nvPicPr>
        <p:blipFill rotWithShape="1">
          <a:blip r:embed="rId3">
            <a:alphaModFix amt="40000"/>
          </a:blip>
          <a:srcRect t="8473" b="6941"/>
          <a:stretch/>
        </p:blipFill>
        <p:spPr>
          <a:xfrm>
            <a:off x="20" y="10"/>
            <a:ext cx="12191980" cy="6857990"/>
          </a:xfrm>
          <a:prstGeom prst="rect">
            <a:avLst/>
          </a:prstGeom>
        </p:spPr>
      </p:pic>
      <p:sp>
        <p:nvSpPr>
          <p:cNvPr id="2" name="标题 1">
            <a:extLst>
              <a:ext uri="{FF2B5EF4-FFF2-40B4-BE49-F238E27FC236}">
                <a16:creationId xmlns:a16="http://schemas.microsoft.com/office/drawing/2014/main" id="{07D2CF76-A1E3-4C39-9E01-509DD0DED22F}"/>
              </a:ext>
            </a:extLst>
          </p:cNvPr>
          <p:cNvSpPr>
            <a:spLocks noGrp="1"/>
          </p:cNvSpPr>
          <p:nvPr>
            <p:ph type="ctrTitle"/>
          </p:nvPr>
        </p:nvSpPr>
        <p:spPr>
          <a:xfrm>
            <a:off x="1371600" y="2237173"/>
            <a:ext cx="9448800" cy="2602062"/>
          </a:xfrm>
        </p:spPr>
        <p:txBody>
          <a:bodyPr>
            <a:normAutofit/>
          </a:bodyPr>
          <a:lstStyle/>
          <a:p>
            <a:r>
              <a:rPr lang="zh-CN" altLang="en-US" dirty="0">
                <a:solidFill>
                  <a:srgbClr val="FFFF00"/>
                </a:solidFill>
              </a:rPr>
              <a:t>课堂演示</a:t>
            </a:r>
            <a:r>
              <a:rPr lang="en-US" altLang="zh-CN" dirty="0">
                <a:solidFill>
                  <a:srgbClr val="FFFF00"/>
                </a:solidFill>
              </a:rPr>
              <a:t>PPT</a:t>
            </a:r>
            <a:endParaRPr lang="zh-CN" altLang="en-US" dirty="0">
              <a:solidFill>
                <a:srgbClr val="FFFF00"/>
              </a:solidFill>
            </a:endParaRPr>
          </a:p>
        </p:txBody>
      </p:sp>
      <p:sp>
        <p:nvSpPr>
          <p:cNvPr id="3" name="副标题 2">
            <a:extLst>
              <a:ext uri="{FF2B5EF4-FFF2-40B4-BE49-F238E27FC236}">
                <a16:creationId xmlns:a16="http://schemas.microsoft.com/office/drawing/2014/main" id="{93645207-0126-48A4-8005-BD210E6667DE}"/>
              </a:ext>
            </a:extLst>
          </p:cNvPr>
          <p:cNvSpPr>
            <a:spLocks noGrp="1"/>
          </p:cNvSpPr>
          <p:nvPr>
            <p:ph type="subTitle" idx="1"/>
          </p:nvPr>
        </p:nvSpPr>
        <p:spPr>
          <a:xfrm>
            <a:off x="4812890" y="4831513"/>
            <a:ext cx="801329" cy="685800"/>
          </a:xfrm>
        </p:spPr>
        <p:txBody>
          <a:bodyPr>
            <a:normAutofit/>
          </a:bodyPr>
          <a:lstStyle/>
          <a:p>
            <a:r>
              <a:rPr lang="zh-CN" altLang="en-US" dirty="0">
                <a:solidFill>
                  <a:srgbClr val="FFFF00"/>
                </a:solidFill>
              </a:rPr>
              <a:t>卫鑫</a:t>
            </a:r>
          </a:p>
        </p:txBody>
      </p:sp>
    </p:spTree>
    <p:extLst>
      <p:ext uri="{BB962C8B-B14F-4D97-AF65-F5344CB8AC3E}">
        <p14:creationId xmlns:p14="http://schemas.microsoft.com/office/powerpoint/2010/main" val="3862125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54AEA4-87B2-43A9-B498-E575BA908FF1}"/>
              </a:ext>
            </a:extLst>
          </p:cNvPr>
          <p:cNvSpPr txBox="1"/>
          <p:nvPr/>
        </p:nvSpPr>
        <p:spPr>
          <a:xfrm>
            <a:off x="3586347" y="1199408"/>
            <a:ext cx="4801314" cy="1200329"/>
          </a:xfrm>
          <a:prstGeom prst="rect">
            <a:avLst/>
          </a:prstGeom>
          <a:noFill/>
        </p:spPr>
        <p:txBody>
          <a:bodyPr wrap="none" rtlCol="0">
            <a:spAutoFit/>
          </a:bodyPr>
          <a:lstStyle/>
          <a:p>
            <a:pPr algn="ctr"/>
            <a:r>
              <a:rPr lang="zh-CN" altLang="en-US" sz="7200" dirty="0">
                <a:solidFill>
                  <a:srgbClr val="FFFF00"/>
                </a:solidFill>
              </a:rPr>
              <a:t>浅谈大数据</a:t>
            </a:r>
          </a:p>
        </p:txBody>
      </p:sp>
      <p:sp>
        <p:nvSpPr>
          <p:cNvPr id="3" name="文本框 2">
            <a:extLst>
              <a:ext uri="{FF2B5EF4-FFF2-40B4-BE49-F238E27FC236}">
                <a16:creationId xmlns:a16="http://schemas.microsoft.com/office/drawing/2014/main" id="{0B216525-D110-4393-8082-180D38ED3CE1}"/>
              </a:ext>
            </a:extLst>
          </p:cNvPr>
          <p:cNvSpPr txBox="1"/>
          <p:nvPr/>
        </p:nvSpPr>
        <p:spPr>
          <a:xfrm>
            <a:off x="3310622" y="3950432"/>
            <a:ext cx="5570756" cy="1015663"/>
          </a:xfrm>
          <a:prstGeom prst="rect">
            <a:avLst/>
          </a:prstGeom>
          <a:noFill/>
        </p:spPr>
        <p:txBody>
          <a:bodyPr wrap="none" rtlCol="0">
            <a:spAutoFit/>
          </a:bodyPr>
          <a:lstStyle/>
          <a:p>
            <a:r>
              <a:rPr lang="zh-CN" altLang="en-US" sz="6000" dirty="0">
                <a:solidFill>
                  <a:srgbClr val="FFFF00"/>
                </a:solidFill>
              </a:rPr>
              <a:t>减少信息不对称</a:t>
            </a:r>
          </a:p>
        </p:txBody>
      </p:sp>
    </p:spTree>
    <p:extLst>
      <p:ext uri="{BB962C8B-B14F-4D97-AF65-F5344CB8AC3E}">
        <p14:creationId xmlns:p14="http://schemas.microsoft.com/office/powerpoint/2010/main" val="5328127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23D736-9B0E-499B-8315-4F1B0114A344}"/>
              </a:ext>
            </a:extLst>
          </p:cNvPr>
          <p:cNvSpPr>
            <a:spLocks noGrp="1"/>
          </p:cNvSpPr>
          <p:nvPr>
            <p:ph type="title"/>
          </p:nvPr>
        </p:nvSpPr>
        <p:spPr>
          <a:xfrm>
            <a:off x="792481" y="785639"/>
            <a:ext cx="10239695" cy="1921935"/>
          </a:xfrm>
        </p:spPr>
        <p:txBody>
          <a:bodyPr vert="horz" lIns="91440" tIns="45720" rIns="91440" bIns="45720" rtlCol="0" anchor="ctr">
            <a:normAutofit/>
          </a:bodyPr>
          <a:lstStyle/>
          <a:p>
            <a:pPr algn="ctr"/>
            <a:r>
              <a:rPr lang="zh-CN" altLang="en-US" sz="5400" dirty="0">
                <a:solidFill>
                  <a:srgbClr val="FFFF00"/>
                </a:solidFill>
              </a:rPr>
              <a:t>经济学原理</a:t>
            </a:r>
            <a:r>
              <a:rPr lang="en-US" altLang="zh-CN" sz="5400" dirty="0">
                <a:solidFill>
                  <a:srgbClr val="FFFF00"/>
                </a:solidFill>
              </a:rPr>
              <a:t>——</a:t>
            </a:r>
            <a:r>
              <a:rPr lang="zh-CN" altLang="en-US" sz="5400" dirty="0">
                <a:solidFill>
                  <a:srgbClr val="FFFF00"/>
                </a:solidFill>
              </a:rPr>
              <a:t>逆向选择</a:t>
            </a:r>
            <a:endParaRPr lang="en-US" altLang="zh-CN" sz="5400" dirty="0">
              <a:solidFill>
                <a:srgbClr val="FFFF00"/>
              </a:solidFill>
            </a:endParaRPr>
          </a:p>
        </p:txBody>
      </p:sp>
      <p:sp>
        <p:nvSpPr>
          <p:cNvPr id="2" name="文本框 1">
            <a:extLst>
              <a:ext uri="{FF2B5EF4-FFF2-40B4-BE49-F238E27FC236}">
                <a16:creationId xmlns:a16="http://schemas.microsoft.com/office/drawing/2014/main" id="{3FFC1E7A-2BE2-4E53-AEFA-F98F85346002}"/>
              </a:ext>
            </a:extLst>
          </p:cNvPr>
          <p:cNvSpPr txBox="1"/>
          <p:nvPr/>
        </p:nvSpPr>
        <p:spPr>
          <a:xfrm>
            <a:off x="2363193" y="2956957"/>
            <a:ext cx="7343677" cy="1569660"/>
          </a:xfrm>
          <a:prstGeom prst="rect">
            <a:avLst/>
          </a:prstGeom>
          <a:noFill/>
        </p:spPr>
        <p:txBody>
          <a:bodyPr wrap="none" rtlCol="0">
            <a:spAutoFit/>
          </a:bodyPr>
          <a:lstStyle/>
          <a:p>
            <a:pPr marL="285750" indent="-285750">
              <a:buFont typeface="Arial" panose="020B0604020202020204" pitchFamily="34" charset="0"/>
              <a:buChar char="•"/>
            </a:pPr>
            <a:r>
              <a:rPr lang="zh-CN" altLang="en-US" sz="3200" dirty="0">
                <a:solidFill>
                  <a:srgbClr val="FFFF00"/>
                </a:solidFill>
              </a:rPr>
              <a:t>二手车市场买不到好车</a:t>
            </a:r>
            <a:endParaRPr lang="en-US" altLang="zh-CN" sz="3200" dirty="0">
              <a:solidFill>
                <a:srgbClr val="FFFF00"/>
              </a:solidFill>
            </a:endParaRPr>
          </a:p>
          <a:p>
            <a:pPr marL="285750" indent="-285750">
              <a:buFont typeface="Arial" panose="020B0604020202020204" pitchFamily="34" charset="0"/>
              <a:buChar char="•"/>
            </a:pPr>
            <a:r>
              <a:rPr lang="zh-CN" altLang="en-US" sz="3200" dirty="0">
                <a:solidFill>
                  <a:srgbClr val="FFFF00"/>
                </a:solidFill>
              </a:rPr>
              <a:t>一流女人嫁给三流男人</a:t>
            </a:r>
            <a:endParaRPr lang="en-US" altLang="zh-CN" sz="3200" dirty="0">
              <a:solidFill>
                <a:srgbClr val="FFFF00"/>
              </a:solidFill>
            </a:endParaRPr>
          </a:p>
          <a:p>
            <a:pPr marL="285750" indent="-285750">
              <a:buFont typeface="Arial" panose="020B0604020202020204" pitchFamily="34" charset="0"/>
              <a:buChar char="•"/>
            </a:pPr>
            <a:r>
              <a:rPr lang="en-US" altLang="zh-CN" sz="3200" dirty="0">
                <a:solidFill>
                  <a:srgbClr val="FFFF00"/>
                </a:solidFill>
              </a:rPr>
              <a:t>P2P</a:t>
            </a:r>
            <a:r>
              <a:rPr lang="zh-CN" altLang="en-US" sz="3200" dirty="0">
                <a:solidFill>
                  <a:srgbClr val="FFFF00"/>
                </a:solidFill>
              </a:rPr>
              <a:t>平台的债务天然带有更高坏账风险</a:t>
            </a:r>
          </a:p>
        </p:txBody>
      </p:sp>
      <p:sp>
        <p:nvSpPr>
          <p:cNvPr id="3" name="文本框 2">
            <a:extLst>
              <a:ext uri="{FF2B5EF4-FFF2-40B4-BE49-F238E27FC236}">
                <a16:creationId xmlns:a16="http://schemas.microsoft.com/office/drawing/2014/main" id="{12928E7B-A1B5-4644-9871-5EAFE9A677B7}"/>
              </a:ext>
            </a:extLst>
          </p:cNvPr>
          <p:cNvSpPr txBox="1"/>
          <p:nvPr/>
        </p:nvSpPr>
        <p:spPr>
          <a:xfrm>
            <a:off x="629399" y="5703029"/>
            <a:ext cx="11150924" cy="369332"/>
          </a:xfrm>
          <a:prstGeom prst="rect">
            <a:avLst/>
          </a:prstGeom>
          <a:noFill/>
        </p:spPr>
        <p:txBody>
          <a:bodyPr wrap="square" rtlCol="0">
            <a:spAutoFit/>
          </a:bodyPr>
          <a:lstStyle/>
          <a:p>
            <a:r>
              <a:rPr lang="zh-CN" altLang="en-US" dirty="0">
                <a:solidFill>
                  <a:srgbClr val="FFFF00"/>
                </a:solidFill>
              </a:rPr>
              <a:t>二手车案例来自经济学论文</a:t>
            </a:r>
            <a:r>
              <a:rPr lang="en-US" altLang="zh-CN" dirty="0">
                <a:solidFill>
                  <a:srgbClr val="FFFF00"/>
                </a:solidFill>
              </a:rPr>
              <a:t>《</a:t>
            </a:r>
            <a:r>
              <a:rPr lang="zh-CN" altLang="en-US" dirty="0">
                <a:solidFill>
                  <a:srgbClr val="FFFF00"/>
                </a:solidFill>
              </a:rPr>
              <a:t>次品市场：质量、不确定性和市场机制</a:t>
            </a:r>
            <a:r>
              <a:rPr lang="en-US" altLang="zh-CN" dirty="0">
                <a:solidFill>
                  <a:srgbClr val="FFFF00"/>
                </a:solidFill>
              </a:rPr>
              <a:t>》</a:t>
            </a:r>
            <a:r>
              <a:rPr lang="zh-CN" altLang="en-US" dirty="0">
                <a:solidFill>
                  <a:srgbClr val="FFFF00"/>
                </a:solidFill>
              </a:rPr>
              <a:t>，作者是诺贝尔奖得主乔治</a:t>
            </a:r>
            <a:r>
              <a:rPr lang="en-US" altLang="zh-CN" dirty="0">
                <a:solidFill>
                  <a:srgbClr val="FFFF00"/>
                </a:solidFill>
              </a:rPr>
              <a:t>· </a:t>
            </a:r>
            <a:r>
              <a:rPr lang="zh-CN" altLang="en-US" dirty="0">
                <a:solidFill>
                  <a:srgbClr val="FFFF00"/>
                </a:solidFill>
              </a:rPr>
              <a:t>阿克诺夫</a:t>
            </a:r>
          </a:p>
        </p:txBody>
      </p:sp>
    </p:spTree>
    <p:extLst>
      <p:ext uri="{BB962C8B-B14F-4D97-AF65-F5344CB8AC3E}">
        <p14:creationId xmlns:p14="http://schemas.microsoft.com/office/powerpoint/2010/main" val="220216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23D736-9B0E-499B-8315-4F1B0114A344}"/>
              </a:ext>
            </a:extLst>
          </p:cNvPr>
          <p:cNvSpPr>
            <a:spLocks noGrp="1"/>
          </p:cNvSpPr>
          <p:nvPr>
            <p:ph type="title"/>
          </p:nvPr>
        </p:nvSpPr>
        <p:spPr>
          <a:xfrm>
            <a:off x="792482" y="821265"/>
            <a:ext cx="10774084" cy="5222117"/>
          </a:xfrm>
        </p:spPr>
        <p:txBody>
          <a:bodyPr vert="horz" lIns="91440" tIns="45720" rIns="91440" bIns="45720" rtlCol="0" anchor="ctr">
            <a:normAutofit/>
          </a:bodyPr>
          <a:lstStyle/>
          <a:p>
            <a:pPr algn="ctr"/>
            <a:r>
              <a:rPr lang="zh-CN" altLang="en-US" sz="5400" dirty="0">
                <a:solidFill>
                  <a:srgbClr val="FFFF00"/>
                </a:solidFill>
              </a:rPr>
              <a:t>大数据最重要的</a:t>
            </a:r>
            <a:br>
              <a:rPr lang="en-US" altLang="zh-CN" sz="5400" dirty="0">
                <a:solidFill>
                  <a:srgbClr val="FFFF00"/>
                </a:solidFill>
              </a:rPr>
            </a:br>
            <a:br>
              <a:rPr lang="en-US" altLang="zh-CN" sz="5400" dirty="0">
                <a:solidFill>
                  <a:srgbClr val="FFFF00"/>
                </a:solidFill>
              </a:rPr>
            </a:br>
            <a:r>
              <a:rPr lang="zh-CN" altLang="en-US" sz="5400" dirty="0">
                <a:solidFill>
                  <a:srgbClr val="FFFF00"/>
                </a:solidFill>
              </a:rPr>
              <a:t>还是建立起整个社会的信用体系</a:t>
            </a:r>
            <a:endParaRPr lang="en-US" altLang="zh-CN" sz="5400" dirty="0">
              <a:solidFill>
                <a:srgbClr val="FFFF00"/>
              </a:solidFill>
            </a:endParaRPr>
          </a:p>
        </p:txBody>
      </p:sp>
    </p:spTree>
    <p:extLst>
      <p:ext uri="{BB962C8B-B14F-4D97-AF65-F5344CB8AC3E}">
        <p14:creationId xmlns:p14="http://schemas.microsoft.com/office/powerpoint/2010/main" val="301298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0F4C5-A702-40EC-8FFD-FD2BE71189A4}"/>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zh-CN" altLang="en-US" sz="5400" dirty="0">
                <a:solidFill>
                  <a:srgbClr val="FFFF00"/>
                </a:solidFill>
              </a:rPr>
              <a:t>图形 </a:t>
            </a:r>
            <a:r>
              <a:rPr lang="en-US" altLang="zh-CN" sz="5400" dirty="0">
                <a:solidFill>
                  <a:srgbClr val="FFFF00"/>
                </a:solidFill>
              </a:rPr>
              <a:t>&amp; </a:t>
            </a:r>
            <a:r>
              <a:rPr lang="zh-CN" altLang="en-US" sz="5400" dirty="0">
                <a:solidFill>
                  <a:srgbClr val="FFFF00"/>
                </a:solidFill>
              </a:rPr>
              <a:t>图像？</a:t>
            </a:r>
          </a:p>
        </p:txBody>
      </p:sp>
      <p:sp>
        <p:nvSpPr>
          <p:cNvPr id="3" name="内容占位符 2">
            <a:extLst>
              <a:ext uri="{FF2B5EF4-FFF2-40B4-BE49-F238E27FC236}">
                <a16:creationId xmlns:a16="http://schemas.microsoft.com/office/drawing/2014/main" id="{0A0DE0F0-6972-4BD7-B0DB-D15C25CED332}"/>
              </a:ext>
            </a:extLst>
          </p:cNvPr>
          <p:cNvSpPr>
            <a:spLocks noGrp="1"/>
          </p:cNvSpPr>
          <p:nvPr>
            <p:ph idx="1"/>
          </p:nvPr>
        </p:nvSpPr>
        <p:spPr>
          <a:xfrm>
            <a:off x="965200" y="965200"/>
            <a:ext cx="3367361" cy="4329641"/>
          </a:xfrm>
        </p:spPr>
        <p:txBody>
          <a:bodyPr vert="horz" lIns="91440" tIns="45720" rIns="91440" bIns="45720" rtlCol="0" anchor="ctr">
            <a:normAutofit/>
          </a:bodyPr>
          <a:lstStyle/>
          <a:p>
            <a:pPr marL="0" indent="0" algn="r">
              <a:buNone/>
            </a:pPr>
            <a:r>
              <a:rPr lang="zh-CN" altLang="en-US" sz="5400" cap="all" dirty="0">
                <a:solidFill>
                  <a:srgbClr val="FFFF00"/>
                </a:solidFill>
                <a:latin typeface="+mj-lt"/>
                <a:ea typeface="+mj-ea"/>
                <a:cs typeface="+mj-cs"/>
              </a:rPr>
              <a:t>区别</a:t>
            </a:r>
          </a:p>
        </p:txBody>
      </p:sp>
    </p:spTree>
    <p:extLst>
      <p:ext uri="{BB962C8B-B14F-4D97-AF65-F5344CB8AC3E}">
        <p14:creationId xmlns:p14="http://schemas.microsoft.com/office/powerpoint/2010/main" val="41762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1F9059-AEAE-4BF0-AF10-319BD80259E2}"/>
              </a:ext>
            </a:extLst>
          </p:cNvPr>
          <p:cNvPicPr>
            <a:picLocks noChangeAspect="1"/>
          </p:cNvPicPr>
          <p:nvPr/>
        </p:nvPicPr>
        <p:blipFill rotWithShape="1">
          <a:blip r:embed="rId3">
            <a:alphaModFix amt="40000"/>
          </a:blip>
          <a:srcRect t="13757" b="2288"/>
          <a:stretch/>
        </p:blipFill>
        <p:spPr>
          <a:xfrm>
            <a:off x="20" y="10"/>
            <a:ext cx="12191980" cy="6857990"/>
          </a:xfrm>
          <a:prstGeom prst="rect">
            <a:avLst/>
          </a:prstGeom>
        </p:spPr>
      </p:pic>
      <p:sp>
        <p:nvSpPr>
          <p:cNvPr id="9" name="标题 8">
            <a:extLst>
              <a:ext uri="{FF2B5EF4-FFF2-40B4-BE49-F238E27FC236}">
                <a16:creationId xmlns:a16="http://schemas.microsoft.com/office/drawing/2014/main" id="{7CA68F79-B36F-4CCA-8E8B-455C60F64FDA}"/>
              </a:ext>
            </a:extLst>
          </p:cNvPr>
          <p:cNvSpPr>
            <a:spLocks noGrp="1"/>
          </p:cNvSpPr>
          <p:nvPr>
            <p:ph type="ctrTitle"/>
          </p:nvPr>
        </p:nvSpPr>
        <p:spPr>
          <a:xfrm>
            <a:off x="1371600" y="2237173"/>
            <a:ext cx="9448800" cy="2602062"/>
          </a:xfrm>
        </p:spPr>
        <p:txBody>
          <a:bodyPr>
            <a:normAutofit/>
          </a:bodyPr>
          <a:lstStyle/>
          <a:p>
            <a:pPr algn="ctr"/>
            <a:r>
              <a:rPr lang="zh-CN" altLang="en-US" dirty="0">
                <a:solidFill>
                  <a:srgbClr val="FFFF00"/>
                </a:solidFill>
              </a:rPr>
              <a:t>卷积神经网络</a:t>
            </a:r>
          </a:p>
        </p:txBody>
      </p:sp>
      <p:sp>
        <p:nvSpPr>
          <p:cNvPr id="10" name="副标题 9">
            <a:extLst>
              <a:ext uri="{FF2B5EF4-FFF2-40B4-BE49-F238E27FC236}">
                <a16:creationId xmlns:a16="http://schemas.microsoft.com/office/drawing/2014/main" id="{4D624426-EE69-45FB-B4D8-759DA215CA25}"/>
              </a:ext>
            </a:extLst>
          </p:cNvPr>
          <p:cNvSpPr>
            <a:spLocks noGrp="1"/>
          </p:cNvSpPr>
          <p:nvPr>
            <p:ph type="subTitle" idx="1"/>
          </p:nvPr>
        </p:nvSpPr>
        <p:spPr>
          <a:xfrm>
            <a:off x="1371600" y="4842935"/>
            <a:ext cx="9448800" cy="685800"/>
          </a:xfrm>
        </p:spPr>
        <p:txBody>
          <a:bodyPr>
            <a:normAutofit/>
          </a:bodyPr>
          <a:lstStyle/>
          <a:p>
            <a:pPr algn="ctr"/>
            <a:r>
              <a:rPr lang="zh-CN" altLang="en-US" dirty="0">
                <a:solidFill>
                  <a:srgbClr val="FFFF00"/>
                </a:solidFill>
              </a:rPr>
              <a:t>卷积层、池化层、全输出层</a:t>
            </a:r>
          </a:p>
        </p:txBody>
      </p:sp>
      <p:sp>
        <p:nvSpPr>
          <p:cNvPr id="5" name="文本占位符 28">
            <a:extLst>
              <a:ext uri="{FF2B5EF4-FFF2-40B4-BE49-F238E27FC236}">
                <a16:creationId xmlns:a16="http://schemas.microsoft.com/office/drawing/2014/main" id="{B82C8687-2222-4FF3-A725-10EC78EE8C6F}"/>
              </a:ext>
            </a:extLst>
          </p:cNvPr>
          <p:cNvSpPr txBox="1">
            <a:spLocks/>
          </p:cNvSpPr>
          <p:nvPr/>
        </p:nvSpPr>
        <p:spPr>
          <a:xfrm>
            <a:off x="1303865" y="3365556"/>
            <a:ext cx="1334404" cy="4444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zh-CN" altLang="en-US" dirty="0"/>
              <a:t>  </a:t>
            </a:r>
          </a:p>
        </p:txBody>
      </p:sp>
    </p:spTree>
    <p:extLst>
      <p:ext uri="{BB962C8B-B14F-4D97-AF65-F5344CB8AC3E}">
        <p14:creationId xmlns:p14="http://schemas.microsoft.com/office/powerpoint/2010/main" val="163262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6FAD9FCF-FE15-409F-BD08-A20CB4B1DCAE}"/>
              </a:ext>
            </a:extLst>
          </p:cNvPr>
          <p:cNvSpPr>
            <a:spLocks noGrp="1"/>
          </p:cNvSpPr>
          <p:nvPr>
            <p:ph type="title"/>
          </p:nvPr>
        </p:nvSpPr>
        <p:spPr/>
        <p:txBody>
          <a:bodyPr>
            <a:normAutofit/>
          </a:bodyPr>
          <a:lstStyle/>
          <a:p>
            <a:pPr algn="ctr"/>
            <a:r>
              <a:rPr lang="zh-CN" altLang="en-US" sz="6000" dirty="0">
                <a:solidFill>
                  <a:srgbClr val="FFFF00"/>
                </a:solidFill>
              </a:rPr>
              <a:t>卷积层、池化层、全连接层</a:t>
            </a:r>
          </a:p>
        </p:txBody>
      </p:sp>
      <p:sp>
        <p:nvSpPr>
          <p:cNvPr id="29" name="文本占位符 28">
            <a:extLst>
              <a:ext uri="{FF2B5EF4-FFF2-40B4-BE49-F238E27FC236}">
                <a16:creationId xmlns:a16="http://schemas.microsoft.com/office/drawing/2014/main" id="{C942C0A7-04B3-4827-ADF7-A284A0198543}"/>
              </a:ext>
            </a:extLst>
          </p:cNvPr>
          <p:cNvSpPr>
            <a:spLocks noGrp="1"/>
          </p:cNvSpPr>
          <p:nvPr>
            <p:ph type="body" sz="half" idx="13"/>
          </p:nvPr>
        </p:nvSpPr>
        <p:spPr>
          <a:xfrm>
            <a:off x="1933452" y="2661612"/>
            <a:ext cx="1334404" cy="444443"/>
          </a:xfrm>
        </p:spPr>
        <p:txBody>
          <a:bodyPr/>
          <a:lstStyle/>
          <a:p>
            <a:r>
              <a:rPr lang="zh-CN" altLang="en-US" dirty="0"/>
              <a:t>提取图像特征</a:t>
            </a:r>
          </a:p>
        </p:txBody>
      </p:sp>
      <p:sp>
        <p:nvSpPr>
          <p:cNvPr id="27" name="文本占位符 26">
            <a:extLst>
              <a:ext uri="{FF2B5EF4-FFF2-40B4-BE49-F238E27FC236}">
                <a16:creationId xmlns:a16="http://schemas.microsoft.com/office/drawing/2014/main" id="{3CA30DB8-E58E-47EB-8732-F69B4D34F4A7}"/>
              </a:ext>
            </a:extLst>
          </p:cNvPr>
          <p:cNvSpPr>
            <a:spLocks noGrp="1"/>
          </p:cNvSpPr>
          <p:nvPr>
            <p:ph type="body" sz="half" idx="2"/>
          </p:nvPr>
        </p:nvSpPr>
        <p:spPr/>
        <p:txBody>
          <a:bodyPr/>
          <a:lstStyle/>
          <a:p>
            <a:endParaRPr lang="zh-CN" altLang="en-US" dirty="0"/>
          </a:p>
        </p:txBody>
      </p:sp>
      <p:sp>
        <p:nvSpPr>
          <p:cNvPr id="5" name="文本占位符 28">
            <a:extLst>
              <a:ext uri="{FF2B5EF4-FFF2-40B4-BE49-F238E27FC236}">
                <a16:creationId xmlns:a16="http://schemas.microsoft.com/office/drawing/2014/main" id="{00F533EA-9F34-4F5E-AF87-E71045EFC53A}"/>
              </a:ext>
            </a:extLst>
          </p:cNvPr>
          <p:cNvSpPr txBox="1">
            <a:spLocks/>
          </p:cNvSpPr>
          <p:nvPr/>
        </p:nvSpPr>
        <p:spPr>
          <a:xfrm>
            <a:off x="4761596" y="2661611"/>
            <a:ext cx="2028948" cy="4444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zh-CN" altLang="en-US" dirty="0"/>
              <a:t>降维、防止过度拟合</a:t>
            </a:r>
          </a:p>
        </p:txBody>
      </p:sp>
      <p:sp>
        <p:nvSpPr>
          <p:cNvPr id="6" name="文本占位符 28">
            <a:extLst>
              <a:ext uri="{FF2B5EF4-FFF2-40B4-BE49-F238E27FC236}">
                <a16:creationId xmlns:a16="http://schemas.microsoft.com/office/drawing/2014/main" id="{74CC380C-6ED5-4C81-90CD-CB02FF6C94BB}"/>
              </a:ext>
            </a:extLst>
          </p:cNvPr>
          <p:cNvSpPr txBox="1">
            <a:spLocks/>
          </p:cNvSpPr>
          <p:nvPr/>
        </p:nvSpPr>
        <p:spPr>
          <a:xfrm>
            <a:off x="8715541" y="2661610"/>
            <a:ext cx="965786" cy="4444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zh-CN" altLang="en-US" dirty="0"/>
              <a:t>输出结果</a:t>
            </a:r>
          </a:p>
        </p:txBody>
      </p:sp>
    </p:spTree>
    <p:extLst>
      <p:ext uri="{BB962C8B-B14F-4D97-AF65-F5344CB8AC3E}">
        <p14:creationId xmlns:p14="http://schemas.microsoft.com/office/powerpoint/2010/main" val="53927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A3B06C4-0D67-42A9-8DBE-B264A41B343F}"/>
              </a:ext>
            </a:extLst>
          </p:cNvPr>
          <p:cNvPicPr>
            <a:picLocks noChangeAspect="1"/>
          </p:cNvPicPr>
          <p:nvPr/>
        </p:nvPicPr>
        <p:blipFill>
          <a:blip r:embed="rId3"/>
          <a:stretch>
            <a:fillRect/>
          </a:stretch>
        </p:blipFill>
        <p:spPr>
          <a:xfrm>
            <a:off x="2941163" y="1084083"/>
            <a:ext cx="6268825" cy="51781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860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23D736-9B0E-499B-8315-4F1B0114A344}"/>
              </a:ext>
            </a:extLst>
          </p:cNvPr>
          <p:cNvSpPr>
            <a:spLocks noGrp="1"/>
          </p:cNvSpPr>
          <p:nvPr>
            <p:ph type="title"/>
          </p:nvPr>
        </p:nvSpPr>
        <p:spPr>
          <a:xfrm>
            <a:off x="792482" y="821265"/>
            <a:ext cx="6979918" cy="5222117"/>
          </a:xfrm>
        </p:spPr>
        <p:txBody>
          <a:bodyPr vert="horz" lIns="91440" tIns="45720" rIns="91440" bIns="45720" rtlCol="0" anchor="ctr">
            <a:normAutofit/>
          </a:bodyPr>
          <a:lstStyle/>
          <a:p>
            <a:endParaRPr lang="en-US" altLang="zh-CN" sz="5400"/>
          </a:p>
        </p:txBody>
      </p:sp>
      <p:graphicFrame>
        <p:nvGraphicFramePr>
          <p:cNvPr id="2" name="表格 2">
            <a:extLst>
              <a:ext uri="{FF2B5EF4-FFF2-40B4-BE49-F238E27FC236}">
                <a16:creationId xmlns:a16="http://schemas.microsoft.com/office/drawing/2014/main" id="{26232141-D485-4968-B7FB-40EA3A1735AA}"/>
              </a:ext>
            </a:extLst>
          </p:cNvPr>
          <p:cNvGraphicFramePr>
            <a:graphicFrameLocks noGrp="1"/>
          </p:cNvGraphicFramePr>
          <p:nvPr>
            <p:extLst>
              <p:ext uri="{D42A27DB-BD31-4B8C-83A1-F6EECF244321}">
                <p14:modId xmlns:p14="http://schemas.microsoft.com/office/powerpoint/2010/main" val="3090696481"/>
              </p:ext>
            </p:extLst>
          </p:nvPr>
        </p:nvGraphicFramePr>
        <p:xfrm>
          <a:off x="792481" y="821263"/>
          <a:ext cx="6979915" cy="5215470"/>
        </p:xfrm>
        <a:graphic>
          <a:graphicData uri="http://schemas.openxmlformats.org/drawingml/2006/table">
            <a:tbl>
              <a:tblPr firstRow="1" bandRow="1">
                <a:tableStyleId>{35758FB7-9AC5-4552-8A53-C91805E547FA}</a:tableStyleId>
              </a:tblPr>
              <a:tblGrid>
                <a:gridCol w="1395983">
                  <a:extLst>
                    <a:ext uri="{9D8B030D-6E8A-4147-A177-3AD203B41FA5}">
                      <a16:colId xmlns:a16="http://schemas.microsoft.com/office/drawing/2014/main" val="2270195352"/>
                    </a:ext>
                  </a:extLst>
                </a:gridCol>
                <a:gridCol w="1395983">
                  <a:extLst>
                    <a:ext uri="{9D8B030D-6E8A-4147-A177-3AD203B41FA5}">
                      <a16:colId xmlns:a16="http://schemas.microsoft.com/office/drawing/2014/main" val="4126519003"/>
                    </a:ext>
                  </a:extLst>
                </a:gridCol>
                <a:gridCol w="1395983">
                  <a:extLst>
                    <a:ext uri="{9D8B030D-6E8A-4147-A177-3AD203B41FA5}">
                      <a16:colId xmlns:a16="http://schemas.microsoft.com/office/drawing/2014/main" val="3499595306"/>
                    </a:ext>
                  </a:extLst>
                </a:gridCol>
                <a:gridCol w="1395983">
                  <a:extLst>
                    <a:ext uri="{9D8B030D-6E8A-4147-A177-3AD203B41FA5}">
                      <a16:colId xmlns:a16="http://schemas.microsoft.com/office/drawing/2014/main" val="3739320091"/>
                    </a:ext>
                  </a:extLst>
                </a:gridCol>
                <a:gridCol w="1395983">
                  <a:extLst>
                    <a:ext uri="{9D8B030D-6E8A-4147-A177-3AD203B41FA5}">
                      <a16:colId xmlns:a16="http://schemas.microsoft.com/office/drawing/2014/main" val="908124189"/>
                    </a:ext>
                  </a:extLst>
                </a:gridCol>
              </a:tblGrid>
              <a:tr h="1043094">
                <a:tc>
                  <a:txBody>
                    <a:bodyPr/>
                    <a:lstStyle/>
                    <a:p>
                      <a:pPr algn="ctr"/>
                      <a:r>
                        <a:rPr lang="en-US" altLang="zh-CN" sz="1800" b="0" kern="1200" dirty="0">
                          <a:solidFill>
                            <a:schemeClr val="dk1"/>
                          </a:solidFill>
                          <a:latin typeface="+mn-lt"/>
                          <a:ea typeface="+mn-ea"/>
                          <a:cs typeface="+mn-cs"/>
                        </a:rPr>
                        <a:t>47</a:t>
                      </a:r>
                      <a:endParaRPr lang="zh-CN" altLang="en-US" sz="1800" b="0" kern="1200" dirty="0">
                        <a:solidFill>
                          <a:schemeClr val="dk1"/>
                        </a:solidFill>
                        <a:latin typeface="+mn-lt"/>
                        <a:ea typeface="+mn-ea"/>
                        <a:cs typeface="+mn-cs"/>
                      </a:endParaRPr>
                    </a:p>
                  </a:txBody>
                  <a:tcPr anchor="ctr">
                    <a:cell3D prstMaterial="dkEdge">
                      <a:bevel w="25400" h="25400" prst="angle"/>
                      <a:lightRig rig="flood" dir="t"/>
                    </a:cell3D>
                  </a:tcPr>
                </a:tc>
                <a:tc>
                  <a:txBody>
                    <a:bodyPr/>
                    <a:lstStyle/>
                    <a:p>
                      <a:pPr algn="ctr"/>
                      <a:r>
                        <a:rPr lang="en-US" altLang="zh-CN" sz="1800" b="0" kern="1200" dirty="0">
                          <a:solidFill>
                            <a:schemeClr val="dk1"/>
                          </a:solidFill>
                          <a:latin typeface="+mn-lt"/>
                          <a:ea typeface="+mn-ea"/>
                          <a:cs typeface="+mn-cs"/>
                        </a:rPr>
                        <a:t>23</a:t>
                      </a:r>
                      <a:endParaRPr lang="zh-CN" altLang="en-US" sz="1800" b="0" kern="1200" dirty="0">
                        <a:solidFill>
                          <a:schemeClr val="dk1"/>
                        </a:solidFill>
                        <a:latin typeface="+mn-lt"/>
                        <a:ea typeface="+mn-ea"/>
                        <a:cs typeface="+mn-cs"/>
                      </a:endParaRPr>
                    </a:p>
                  </a:txBody>
                  <a:tcPr anchor="ctr">
                    <a:cell3D prstMaterial="dkEdge">
                      <a:bevel w="25400" h="25400" prst="angle"/>
                      <a:lightRig rig="flood" dir="t"/>
                    </a:cell3D>
                  </a:tcPr>
                </a:tc>
                <a:tc>
                  <a:txBody>
                    <a:bodyPr/>
                    <a:lstStyle/>
                    <a:p>
                      <a:pPr algn="ctr"/>
                      <a:r>
                        <a:rPr lang="en-US" altLang="zh-CN" sz="1800" b="0" kern="1200" dirty="0">
                          <a:solidFill>
                            <a:schemeClr val="dk1"/>
                          </a:solidFill>
                          <a:latin typeface="+mn-lt"/>
                          <a:ea typeface="+mn-ea"/>
                          <a:cs typeface="+mn-cs"/>
                        </a:rPr>
                        <a:t>57</a:t>
                      </a:r>
                      <a:endParaRPr lang="zh-CN" altLang="en-US" sz="1800" b="0" kern="1200" dirty="0">
                        <a:solidFill>
                          <a:schemeClr val="dk1"/>
                        </a:solidFill>
                        <a:latin typeface="+mn-lt"/>
                        <a:ea typeface="+mn-ea"/>
                        <a:cs typeface="+mn-cs"/>
                      </a:endParaRPr>
                    </a:p>
                  </a:txBody>
                  <a:tcPr anchor="ctr">
                    <a:cell3D prstMaterial="dkEdge">
                      <a:bevel w="25400" h="25400" prst="angle"/>
                      <a:lightRig rig="flood" dir="t"/>
                    </a:cell3D>
                  </a:tcPr>
                </a:tc>
                <a:tc>
                  <a:txBody>
                    <a:bodyPr/>
                    <a:lstStyle/>
                    <a:p>
                      <a:pPr algn="ctr"/>
                      <a:r>
                        <a:rPr lang="en-US" altLang="zh-CN" sz="1800" b="0" kern="1200" dirty="0">
                          <a:solidFill>
                            <a:schemeClr val="dk1"/>
                          </a:solidFill>
                          <a:latin typeface="+mn-lt"/>
                          <a:ea typeface="+mn-ea"/>
                          <a:cs typeface="+mn-cs"/>
                        </a:rPr>
                        <a:t>87</a:t>
                      </a:r>
                      <a:endParaRPr lang="zh-CN" altLang="en-US" sz="1800" b="0" kern="1200" dirty="0">
                        <a:solidFill>
                          <a:schemeClr val="dk1"/>
                        </a:solidFill>
                        <a:latin typeface="+mn-lt"/>
                        <a:ea typeface="+mn-ea"/>
                        <a:cs typeface="+mn-cs"/>
                      </a:endParaRPr>
                    </a:p>
                  </a:txBody>
                  <a:tcPr anchor="ctr">
                    <a:cell3D prstMaterial="dkEdge">
                      <a:bevel w="25400" h="25400" prst="angle"/>
                      <a:lightRig rig="flood" dir="t"/>
                    </a:cell3D>
                  </a:tcPr>
                </a:tc>
                <a:tc>
                  <a:txBody>
                    <a:bodyPr/>
                    <a:lstStyle/>
                    <a:p>
                      <a:pPr algn="ctr"/>
                      <a:r>
                        <a:rPr lang="en-US" altLang="zh-CN" sz="1800" b="0" kern="1200" dirty="0">
                          <a:solidFill>
                            <a:schemeClr val="dk1"/>
                          </a:solidFill>
                          <a:latin typeface="+mn-lt"/>
                          <a:ea typeface="+mn-ea"/>
                          <a:cs typeface="+mn-cs"/>
                        </a:rPr>
                        <a:t>199</a:t>
                      </a:r>
                      <a:endParaRPr lang="zh-CN" altLang="en-US" sz="1800" b="0" kern="1200" dirty="0">
                        <a:solidFill>
                          <a:schemeClr val="dk1"/>
                        </a:solidFill>
                        <a:latin typeface="+mn-lt"/>
                        <a:ea typeface="+mn-ea"/>
                        <a:cs typeface="+mn-cs"/>
                      </a:endParaRPr>
                    </a:p>
                  </a:txBody>
                  <a:tcPr anchor="ctr">
                    <a:cell3D prstMaterial="dkEdge">
                      <a:bevel w="25400" h="25400" prst="angle"/>
                      <a:lightRig rig="flood" dir="t"/>
                    </a:cell3D>
                  </a:tcPr>
                </a:tc>
                <a:extLst>
                  <a:ext uri="{0D108BD9-81ED-4DB2-BD59-A6C34878D82A}">
                    <a16:rowId xmlns:a16="http://schemas.microsoft.com/office/drawing/2014/main" val="1806913164"/>
                  </a:ext>
                </a:extLst>
              </a:tr>
              <a:tr h="1043094">
                <a:tc>
                  <a:txBody>
                    <a:bodyPr/>
                    <a:lstStyle/>
                    <a:p>
                      <a:pPr algn="ctr"/>
                      <a:r>
                        <a:rPr lang="en-US" altLang="zh-CN" dirty="0"/>
                        <a:t>225</a:t>
                      </a:r>
                      <a:endParaRPr lang="zh-CN" altLang="en-US" dirty="0"/>
                    </a:p>
                  </a:txBody>
                  <a:tcPr anchor="ctr">
                    <a:cell3D prstMaterial="dkEdge">
                      <a:bevel w="25400" h="25400" prst="angle"/>
                      <a:lightRig rig="flood" dir="t"/>
                    </a:cell3D>
                  </a:tcPr>
                </a:tc>
                <a:tc>
                  <a:txBody>
                    <a:bodyPr/>
                    <a:lstStyle/>
                    <a:p>
                      <a:pPr algn="ctr"/>
                      <a:r>
                        <a:rPr lang="en-US" altLang="zh-CN" dirty="0"/>
                        <a:t>2</a:t>
                      </a:r>
                      <a:endParaRPr lang="zh-CN" altLang="en-US" dirty="0"/>
                    </a:p>
                  </a:txBody>
                  <a:tcPr anchor="ctr">
                    <a:cell3D prstMaterial="dkEdge">
                      <a:bevel w="25400" h="25400" prst="angle"/>
                      <a:lightRig rig="flood" dir="t"/>
                    </a:cell3D>
                  </a:tcPr>
                </a:tc>
                <a:tc>
                  <a:txBody>
                    <a:bodyPr/>
                    <a:lstStyle/>
                    <a:p>
                      <a:pPr algn="ctr"/>
                      <a:r>
                        <a:rPr lang="en-US" altLang="zh-CN" dirty="0"/>
                        <a:t>0</a:t>
                      </a:r>
                      <a:endParaRPr lang="zh-CN" altLang="en-US" dirty="0"/>
                    </a:p>
                  </a:txBody>
                  <a:tcPr anchor="ctr">
                    <a:cell3D prstMaterial="dkEdge">
                      <a:bevel w="25400" h="25400" prst="angle"/>
                      <a:lightRig rig="flood" dir="t"/>
                    </a:cell3D>
                  </a:tcPr>
                </a:tc>
                <a:tc>
                  <a:txBody>
                    <a:bodyPr/>
                    <a:lstStyle/>
                    <a:p>
                      <a:pPr algn="ctr"/>
                      <a:r>
                        <a:rPr lang="en-US" altLang="zh-CN" dirty="0"/>
                        <a:t>0</a:t>
                      </a:r>
                      <a:endParaRPr lang="zh-CN" altLang="en-US" dirty="0"/>
                    </a:p>
                  </a:txBody>
                  <a:tcPr anchor="ctr">
                    <a:cell3D prstMaterial="dkEdge">
                      <a:bevel w="25400" h="25400" prst="angle"/>
                      <a:lightRig rig="flood" dir="t"/>
                    </a:cell3D>
                  </a:tcPr>
                </a:tc>
                <a:tc>
                  <a:txBody>
                    <a:bodyPr/>
                    <a:lstStyle/>
                    <a:p>
                      <a:pPr algn="ctr"/>
                      <a:r>
                        <a:rPr lang="en-US" altLang="zh-CN" dirty="0"/>
                        <a:t>67</a:t>
                      </a:r>
                      <a:endParaRPr lang="zh-CN" altLang="en-US" dirty="0"/>
                    </a:p>
                  </a:txBody>
                  <a:tcPr anchor="ctr">
                    <a:cell3D prstMaterial="dkEdge">
                      <a:bevel w="25400" h="25400" prst="angle"/>
                      <a:lightRig rig="flood" dir="t"/>
                    </a:cell3D>
                  </a:tcPr>
                </a:tc>
                <a:extLst>
                  <a:ext uri="{0D108BD9-81ED-4DB2-BD59-A6C34878D82A}">
                    <a16:rowId xmlns:a16="http://schemas.microsoft.com/office/drawing/2014/main" val="2761373078"/>
                  </a:ext>
                </a:extLst>
              </a:tr>
              <a:tr h="1043094">
                <a:tc>
                  <a:txBody>
                    <a:bodyPr/>
                    <a:lstStyle/>
                    <a:p>
                      <a:pPr algn="ctr"/>
                      <a:r>
                        <a:rPr lang="en-US" altLang="zh-CN" dirty="0"/>
                        <a:t>0</a:t>
                      </a:r>
                      <a:endParaRPr lang="zh-CN" altLang="en-US" dirty="0"/>
                    </a:p>
                  </a:txBody>
                  <a:tcPr anchor="ctr">
                    <a:cell3D prstMaterial="dkEdge">
                      <a:bevel w="25400" h="25400" prst="angle"/>
                      <a:lightRig rig="flood" dir="t"/>
                    </a:cell3D>
                  </a:tcPr>
                </a:tc>
                <a:tc>
                  <a:txBody>
                    <a:bodyPr/>
                    <a:lstStyle/>
                    <a:p>
                      <a:pPr algn="ctr"/>
                      <a:r>
                        <a:rPr lang="en-US" altLang="zh-CN" dirty="0"/>
                        <a:t>0</a:t>
                      </a:r>
                      <a:endParaRPr lang="zh-CN" altLang="en-US" dirty="0"/>
                    </a:p>
                  </a:txBody>
                  <a:tcPr anchor="ctr">
                    <a:cell3D prstMaterial="dkEdge">
                      <a:bevel w="25400" h="25400" prst="angle"/>
                      <a:lightRig rig="flood" dir="t"/>
                    </a:cell3D>
                  </a:tcPr>
                </a:tc>
                <a:tc>
                  <a:txBody>
                    <a:bodyPr/>
                    <a:lstStyle/>
                    <a:p>
                      <a:pPr algn="ctr"/>
                      <a:r>
                        <a:rPr lang="en-US" altLang="zh-CN" dirty="0"/>
                        <a:t>0</a:t>
                      </a:r>
                      <a:endParaRPr lang="zh-CN" altLang="en-US" dirty="0"/>
                    </a:p>
                  </a:txBody>
                  <a:tcPr anchor="ctr">
                    <a:cell3D prstMaterial="dkEdge">
                      <a:bevel w="25400" h="25400" prst="angle"/>
                      <a:lightRig rig="flood" dir="t"/>
                    </a:cell3D>
                  </a:tcPr>
                </a:tc>
                <a:tc>
                  <a:txBody>
                    <a:bodyPr/>
                    <a:lstStyle/>
                    <a:p>
                      <a:pPr algn="ctr"/>
                      <a:r>
                        <a:rPr lang="en-US" altLang="zh-CN" dirty="0"/>
                        <a:t>23</a:t>
                      </a:r>
                      <a:endParaRPr lang="zh-CN" altLang="en-US" dirty="0"/>
                    </a:p>
                  </a:txBody>
                  <a:tcPr anchor="ctr">
                    <a:cell3D prstMaterial="dkEdge">
                      <a:bevel w="25400" h="25400" prst="angle"/>
                      <a:lightRig rig="flood" dir="t"/>
                    </a:cell3D>
                  </a:tcPr>
                </a:tc>
                <a:tc>
                  <a:txBody>
                    <a:bodyPr/>
                    <a:lstStyle/>
                    <a:p>
                      <a:pPr algn="ctr"/>
                      <a:r>
                        <a:rPr lang="en-US" altLang="zh-CN" dirty="0"/>
                        <a:t>114</a:t>
                      </a:r>
                      <a:endParaRPr lang="zh-CN" altLang="en-US" dirty="0"/>
                    </a:p>
                  </a:txBody>
                  <a:tcPr anchor="ctr">
                    <a:cell3D prstMaterial="dkEdge">
                      <a:bevel w="25400" h="25400" prst="angle"/>
                      <a:lightRig rig="flood" dir="t"/>
                    </a:cell3D>
                  </a:tcPr>
                </a:tc>
                <a:extLst>
                  <a:ext uri="{0D108BD9-81ED-4DB2-BD59-A6C34878D82A}">
                    <a16:rowId xmlns:a16="http://schemas.microsoft.com/office/drawing/2014/main" val="622273772"/>
                  </a:ext>
                </a:extLst>
              </a:tr>
              <a:tr h="1043094">
                <a:tc>
                  <a:txBody>
                    <a:bodyPr/>
                    <a:lstStyle/>
                    <a:p>
                      <a:pPr algn="ctr"/>
                      <a:r>
                        <a:rPr lang="en-US" altLang="zh-CN" dirty="0"/>
                        <a:t>55</a:t>
                      </a:r>
                      <a:endParaRPr lang="zh-CN" altLang="en-US" dirty="0"/>
                    </a:p>
                  </a:txBody>
                  <a:tcPr anchor="ctr">
                    <a:cell3D prstMaterial="dkEdge">
                      <a:bevel w="25400" h="25400" prst="angle"/>
                      <a:lightRig rig="flood" dir="t"/>
                    </a:cell3D>
                  </a:tcPr>
                </a:tc>
                <a:tc>
                  <a:txBody>
                    <a:bodyPr/>
                    <a:lstStyle/>
                    <a:p>
                      <a:pPr algn="ctr"/>
                      <a:r>
                        <a:rPr lang="en-US" altLang="zh-CN" dirty="0"/>
                        <a:t>45</a:t>
                      </a:r>
                      <a:endParaRPr lang="zh-CN" altLang="en-US" dirty="0"/>
                    </a:p>
                  </a:txBody>
                  <a:tcPr anchor="ctr">
                    <a:cell3D prstMaterial="dkEdge">
                      <a:bevel w="25400" h="25400" prst="angle"/>
                      <a:lightRig rig="flood" dir="t"/>
                    </a:cell3D>
                  </a:tcPr>
                </a:tc>
                <a:tc>
                  <a:txBody>
                    <a:bodyPr/>
                    <a:lstStyle/>
                    <a:p>
                      <a:pPr algn="ctr"/>
                      <a:r>
                        <a:rPr lang="en-US" altLang="zh-CN" dirty="0"/>
                        <a:t>31</a:t>
                      </a:r>
                      <a:endParaRPr lang="zh-CN" altLang="en-US" dirty="0"/>
                    </a:p>
                  </a:txBody>
                  <a:tcPr anchor="ctr">
                    <a:cell3D prstMaterial="dkEdge">
                      <a:bevel w="25400" h="25400" prst="angle"/>
                      <a:lightRig rig="flood" dir="t"/>
                    </a:cell3D>
                  </a:tcPr>
                </a:tc>
                <a:tc>
                  <a:txBody>
                    <a:bodyPr/>
                    <a:lstStyle/>
                    <a:p>
                      <a:pPr algn="ctr"/>
                      <a:r>
                        <a:rPr lang="en-US" altLang="zh-CN" dirty="0"/>
                        <a:t>33</a:t>
                      </a:r>
                      <a:endParaRPr lang="zh-CN" altLang="en-US" dirty="0"/>
                    </a:p>
                  </a:txBody>
                  <a:tcPr anchor="ctr">
                    <a:cell3D prstMaterial="dkEdge">
                      <a:bevel w="25400" h="25400" prst="angle"/>
                      <a:lightRig rig="flood" dir="t"/>
                    </a:cell3D>
                  </a:tcPr>
                </a:tc>
                <a:tc>
                  <a:txBody>
                    <a:bodyPr/>
                    <a:lstStyle/>
                    <a:p>
                      <a:pPr algn="ctr"/>
                      <a:r>
                        <a:rPr lang="en-US" altLang="zh-CN" dirty="0"/>
                        <a:t>23</a:t>
                      </a:r>
                      <a:endParaRPr lang="zh-CN" altLang="en-US" dirty="0"/>
                    </a:p>
                  </a:txBody>
                  <a:tcPr anchor="ctr">
                    <a:cell3D prstMaterial="dkEdge">
                      <a:bevel w="25400" h="25400" prst="angle"/>
                      <a:lightRig rig="flood" dir="t"/>
                    </a:cell3D>
                  </a:tcPr>
                </a:tc>
                <a:extLst>
                  <a:ext uri="{0D108BD9-81ED-4DB2-BD59-A6C34878D82A}">
                    <a16:rowId xmlns:a16="http://schemas.microsoft.com/office/drawing/2014/main" val="1415889052"/>
                  </a:ext>
                </a:extLst>
              </a:tr>
              <a:tr h="1043094">
                <a:tc>
                  <a:txBody>
                    <a:bodyPr/>
                    <a:lstStyle/>
                    <a:p>
                      <a:pPr algn="ctr"/>
                      <a:r>
                        <a:rPr lang="en-US" altLang="zh-CN" dirty="0"/>
                        <a:t>55</a:t>
                      </a:r>
                      <a:endParaRPr lang="zh-CN" altLang="en-US" dirty="0"/>
                    </a:p>
                  </a:txBody>
                  <a:tcPr anchor="ctr">
                    <a:cell3D prstMaterial="dkEdge">
                      <a:bevel w="25400" h="25400" prst="angle"/>
                      <a:lightRig rig="flood" dir="t"/>
                    </a:cell3D>
                  </a:tcPr>
                </a:tc>
                <a:tc>
                  <a:txBody>
                    <a:bodyPr/>
                    <a:lstStyle/>
                    <a:p>
                      <a:pPr algn="ctr"/>
                      <a:r>
                        <a:rPr lang="en-US" altLang="zh-CN" dirty="0"/>
                        <a:t>34</a:t>
                      </a:r>
                      <a:endParaRPr lang="zh-CN" altLang="en-US" dirty="0"/>
                    </a:p>
                  </a:txBody>
                  <a:tcPr anchor="ctr">
                    <a:cell3D prstMaterial="dkEdge">
                      <a:bevel w="25400" h="25400" prst="angle"/>
                      <a:lightRig rig="flood" dir="t"/>
                    </a:cell3D>
                  </a:tcPr>
                </a:tc>
                <a:tc>
                  <a:txBody>
                    <a:bodyPr/>
                    <a:lstStyle/>
                    <a:p>
                      <a:pPr algn="ctr"/>
                      <a:r>
                        <a:rPr lang="en-US" altLang="zh-CN" dirty="0"/>
                        <a:t>0</a:t>
                      </a:r>
                      <a:endParaRPr lang="zh-CN" altLang="en-US" dirty="0"/>
                    </a:p>
                  </a:txBody>
                  <a:tcPr anchor="ctr">
                    <a:cell3D prstMaterial="dkEdge">
                      <a:bevel w="25400" h="25400" prst="angle"/>
                      <a:lightRig rig="flood" dir="t"/>
                    </a:cell3D>
                  </a:tcPr>
                </a:tc>
                <a:tc>
                  <a:txBody>
                    <a:bodyPr/>
                    <a:lstStyle/>
                    <a:p>
                      <a:pPr algn="ctr"/>
                      <a:r>
                        <a:rPr lang="en-US" altLang="zh-CN" dirty="0"/>
                        <a:t>66</a:t>
                      </a:r>
                      <a:endParaRPr lang="zh-CN" altLang="en-US" dirty="0"/>
                    </a:p>
                  </a:txBody>
                  <a:tcPr anchor="ctr">
                    <a:cell3D prstMaterial="dkEdge">
                      <a:bevel w="25400" h="25400" prst="angle"/>
                      <a:lightRig rig="flood" dir="t"/>
                    </a:cell3D>
                  </a:tcPr>
                </a:tc>
                <a:tc>
                  <a:txBody>
                    <a:bodyPr/>
                    <a:lstStyle/>
                    <a:p>
                      <a:pPr algn="ctr"/>
                      <a:r>
                        <a:rPr lang="en-US" altLang="zh-CN" dirty="0"/>
                        <a:t>78</a:t>
                      </a:r>
                      <a:endParaRPr lang="zh-CN" altLang="en-US" dirty="0"/>
                    </a:p>
                  </a:txBody>
                  <a:tcPr anchor="ctr">
                    <a:cell3D prstMaterial="dkEdge">
                      <a:bevel w="25400" h="25400" prst="angle"/>
                      <a:lightRig rig="flood" dir="t"/>
                    </a:cell3D>
                  </a:tcPr>
                </a:tc>
                <a:extLst>
                  <a:ext uri="{0D108BD9-81ED-4DB2-BD59-A6C34878D82A}">
                    <a16:rowId xmlns:a16="http://schemas.microsoft.com/office/drawing/2014/main" val="4089611974"/>
                  </a:ext>
                </a:extLst>
              </a:tr>
            </a:tbl>
          </a:graphicData>
        </a:graphic>
      </p:graphicFrame>
      <p:graphicFrame>
        <p:nvGraphicFramePr>
          <p:cNvPr id="3" name="表格 4">
            <a:extLst>
              <a:ext uri="{FF2B5EF4-FFF2-40B4-BE49-F238E27FC236}">
                <a16:creationId xmlns:a16="http://schemas.microsoft.com/office/drawing/2014/main" id="{44A23DF3-3920-434C-8850-1CECBE524DA3}"/>
              </a:ext>
            </a:extLst>
          </p:cNvPr>
          <p:cNvGraphicFramePr>
            <a:graphicFrameLocks noGrp="1"/>
          </p:cNvGraphicFramePr>
          <p:nvPr>
            <p:extLst>
              <p:ext uri="{D42A27DB-BD31-4B8C-83A1-F6EECF244321}">
                <p14:modId xmlns:p14="http://schemas.microsoft.com/office/powerpoint/2010/main" val="3201480236"/>
              </p:ext>
            </p:extLst>
          </p:nvPr>
        </p:nvGraphicFramePr>
        <p:xfrm>
          <a:off x="8725031" y="4280198"/>
          <a:ext cx="2012100" cy="1763184"/>
        </p:xfrm>
        <a:graphic>
          <a:graphicData uri="http://schemas.openxmlformats.org/drawingml/2006/table">
            <a:tbl>
              <a:tblPr firstRow="1" bandRow="1">
                <a:tableStyleId>{327F97BB-C833-4FB7-BDE5-3F7075034690}</a:tableStyleId>
              </a:tblPr>
              <a:tblGrid>
                <a:gridCol w="670700">
                  <a:extLst>
                    <a:ext uri="{9D8B030D-6E8A-4147-A177-3AD203B41FA5}">
                      <a16:colId xmlns:a16="http://schemas.microsoft.com/office/drawing/2014/main" val="509269409"/>
                    </a:ext>
                  </a:extLst>
                </a:gridCol>
                <a:gridCol w="670700">
                  <a:extLst>
                    <a:ext uri="{9D8B030D-6E8A-4147-A177-3AD203B41FA5}">
                      <a16:colId xmlns:a16="http://schemas.microsoft.com/office/drawing/2014/main" val="843359061"/>
                    </a:ext>
                  </a:extLst>
                </a:gridCol>
                <a:gridCol w="670700">
                  <a:extLst>
                    <a:ext uri="{9D8B030D-6E8A-4147-A177-3AD203B41FA5}">
                      <a16:colId xmlns:a16="http://schemas.microsoft.com/office/drawing/2014/main" val="4259427789"/>
                    </a:ext>
                  </a:extLst>
                </a:gridCol>
              </a:tblGrid>
              <a:tr h="587728">
                <a:tc>
                  <a:txBody>
                    <a:bodyPr/>
                    <a:lstStyle/>
                    <a:p>
                      <a:pPr algn="ctr"/>
                      <a:r>
                        <a:rPr lang="en-US" altLang="zh-CN" sz="1800" b="1" kern="1200" dirty="0">
                          <a:solidFill>
                            <a:schemeClr val="lt1"/>
                          </a:solidFill>
                          <a:latin typeface="+mn-lt"/>
                          <a:ea typeface="+mn-ea"/>
                          <a:cs typeface="+mn-cs"/>
                        </a:rPr>
                        <a:t>38</a:t>
                      </a:r>
                      <a:endParaRPr lang="zh-CN" altLang="en-US" sz="1800" b="1" kern="1200" dirty="0">
                        <a:solidFill>
                          <a:schemeClr val="lt1"/>
                        </a:solidFill>
                        <a:latin typeface="+mn-lt"/>
                        <a:ea typeface="+mn-ea"/>
                        <a:cs typeface="+mn-cs"/>
                      </a:endParaRPr>
                    </a:p>
                  </a:txBody>
                  <a:tcPr anchor="ctr">
                    <a:cell3D prstMaterial="dkEdge">
                      <a:bevel/>
                      <a:lightRig rig="flood" dir="t"/>
                    </a:cell3D>
                  </a:tcPr>
                </a:tc>
                <a:tc>
                  <a:txBody>
                    <a:bodyPr/>
                    <a:lstStyle/>
                    <a:p>
                      <a:pPr algn="ctr"/>
                      <a:endParaRPr lang="zh-CN" altLang="en-US" sz="1800" b="1" kern="1200" dirty="0">
                        <a:solidFill>
                          <a:schemeClr val="lt1"/>
                        </a:solidFill>
                        <a:latin typeface="+mn-lt"/>
                        <a:ea typeface="+mn-ea"/>
                        <a:cs typeface="+mn-cs"/>
                      </a:endParaRPr>
                    </a:p>
                  </a:txBody>
                  <a:tcPr anchor="ctr">
                    <a:cell3D prstMaterial="dkEdge">
                      <a:bevel/>
                      <a:lightRig rig="flood" dir="t"/>
                    </a:cell3D>
                  </a:tcPr>
                </a:tc>
                <a:tc>
                  <a:txBody>
                    <a:bodyPr/>
                    <a:lstStyle/>
                    <a:p>
                      <a:pPr algn="ctr"/>
                      <a:endParaRPr lang="zh-CN" altLang="en-US" sz="1800" b="1" kern="1200">
                        <a:solidFill>
                          <a:schemeClr val="lt1"/>
                        </a:solidFill>
                        <a:latin typeface="+mn-lt"/>
                        <a:ea typeface="+mn-ea"/>
                        <a:cs typeface="+mn-cs"/>
                      </a:endParaRPr>
                    </a:p>
                  </a:txBody>
                  <a:tcPr anchor="ctr">
                    <a:cell3D prstMaterial="dkEdge">
                      <a:bevel/>
                      <a:lightRig rig="flood" dir="t"/>
                    </a:cell3D>
                  </a:tcPr>
                </a:tc>
                <a:extLst>
                  <a:ext uri="{0D108BD9-81ED-4DB2-BD59-A6C34878D82A}">
                    <a16:rowId xmlns:a16="http://schemas.microsoft.com/office/drawing/2014/main" val="3714347130"/>
                  </a:ext>
                </a:extLst>
              </a:tr>
              <a:tr h="587728">
                <a:tc>
                  <a:txBody>
                    <a:bodyPr/>
                    <a:lstStyle/>
                    <a:p>
                      <a:pPr algn="ctr"/>
                      <a:endParaRPr lang="zh-CN" altLang="en-US" sz="1800" b="1" kern="1200" dirty="0">
                        <a:solidFill>
                          <a:schemeClr val="lt1"/>
                        </a:solidFill>
                        <a:latin typeface="+mn-lt"/>
                        <a:ea typeface="+mn-ea"/>
                        <a:cs typeface="+mn-cs"/>
                      </a:endParaRPr>
                    </a:p>
                  </a:txBody>
                  <a:tcPr anchor="ctr">
                    <a:cell3D prstMaterial="dkEdge">
                      <a:bevel/>
                      <a:lightRig rig="flood" dir="t"/>
                    </a:cell3D>
                  </a:tcPr>
                </a:tc>
                <a:tc>
                  <a:txBody>
                    <a:bodyPr/>
                    <a:lstStyle/>
                    <a:p>
                      <a:pPr algn="ctr"/>
                      <a:endParaRPr lang="zh-CN" altLang="en-US" sz="1800" b="1" kern="1200" dirty="0">
                        <a:solidFill>
                          <a:schemeClr val="lt1"/>
                        </a:solidFill>
                        <a:latin typeface="+mn-lt"/>
                        <a:ea typeface="+mn-ea"/>
                        <a:cs typeface="+mn-cs"/>
                      </a:endParaRPr>
                    </a:p>
                  </a:txBody>
                  <a:tcPr anchor="ctr">
                    <a:cell3D prstMaterial="dkEdge">
                      <a:bevel/>
                      <a:lightRig rig="flood" dir="t"/>
                    </a:cell3D>
                  </a:tcPr>
                </a:tc>
                <a:tc>
                  <a:txBody>
                    <a:bodyPr/>
                    <a:lstStyle/>
                    <a:p>
                      <a:pPr algn="ctr"/>
                      <a:endParaRPr lang="zh-CN" altLang="en-US" sz="1800" b="1" kern="1200">
                        <a:solidFill>
                          <a:schemeClr val="lt1"/>
                        </a:solidFill>
                        <a:latin typeface="+mn-lt"/>
                        <a:ea typeface="+mn-ea"/>
                        <a:cs typeface="+mn-cs"/>
                      </a:endParaRPr>
                    </a:p>
                  </a:txBody>
                  <a:tcPr anchor="ctr">
                    <a:cell3D prstMaterial="dkEdge">
                      <a:bevel/>
                      <a:lightRig rig="flood" dir="t"/>
                    </a:cell3D>
                  </a:tcPr>
                </a:tc>
                <a:extLst>
                  <a:ext uri="{0D108BD9-81ED-4DB2-BD59-A6C34878D82A}">
                    <a16:rowId xmlns:a16="http://schemas.microsoft.com/office/drawing/2014/main" val="1654067040"/>
                  </a:ext>
                </a:extLst>
              </a:tr>
              <a:tr h="587728">
                <a:tc>
                  <a:txBody>
                    <a:bodyPr/>
                    <a:lstStyle/>
                    <a:p>
                      <a:pPr algn="ctr"/>
                      <a:endParaRPr lang="zh-CN" altLang="en-US" sz="1800" b="1" kern="1200">
                        <a:solidFill>
                          <a:schemeClr val="lt1"/>
                        </a:solidFill>
                        <a:latin typeface="+mn-lt"/>
                        <a:ea typeface="+mn-ea"/>
                        <a:cs typeface="+mn-cs"/>
                      </a:endParaRPr>
                    </a:p>
                  </a:txBody>
                  <a:tcPr anchor="ctr">
                    <a:cell3D prstMaterial="dkEdge">
                      <a:bevel/>
                      <a:lightRig rig="flood" dir="t"/>
                    </a:cell3D>
                  </a:tcPr>
                </a:tc>
                <a:tc>
                  <a:txBody>
                    <a:bodyPr/>
                    <a:lstStyle/>
                    <a:p>
                      <a:pPr algn="ctr"/>
                      <a:endParaRPr lang="zh-CN" altLang="en-US" sz="1800" b="1" kern="1200" dirty="0">
                        <a:solidFill>
                          <a:schemeClr val="lt1"/>
                        </a:solidFill>
                        <a:latin typeface="+mn-lt"/>
                        <a:ea typeface="+mn-ea"/>
                        <a:cs typeface="+mn-cs"/>
                      </a:endParaRPr>
                    </a:p>
                  </a:txBody>
                  <a:tcPr anchor="ctr">
                    <a:cell3D prstMaterial="dkEdge">
                      <a:bevel/>
                      <a:lightRig rig="flood" dir="t"/>
                    </a:cell3D>
                  </a:tcPr>
                </a:tc>
                <a:tc>
                  <a:txBody>
                    <a:bodyPr/>
                    <a:lstStyle/>
                    <a:p>
                      <a:pPr algn="ctr"/>
                      <a:endParaRPr lang="zh-CN" altLang="en-US" sz="1800" b="1" kern="1200" dirty="0">
                        <a:solidFill>
                          <a:schemeClr val="lt1"/>
                        </a:solidFill>
                        <a:latin typeface="+mn-lt"/>
                        <a:ea typeface="+mn-ea"/>
                        <a:cs typeface="+mn-cs"/>
                      </a:endParaRPr>
                    </a:p>
                  </a:txBody>
                  <a:tcPr anchor="ctr">
                    <a:cell3D prstMaterial="dkEdge">
                      <a:bevel/>
                      <a:lightRig rig="flood" dir="t"/>
                    </a:cell3D>
                  </a:tcPr>
                </a:tc>
                <a:extLst>
                  <a:ext uri="{0D108BD9-81ED-4DB2-BD59-A6C34878D82A}">
                    <a16:rowId xmlns:a16="http://schemas.microsoft.com/office/drawing/2014/main" val="95533825"/>
                  </a:ext>
                </a:extLst>
              </a:tr>
            </a:tbl>
          </a:graphicData>
        </a:graphic>
      </p:graphicFrame>
      <p:graphicFrame>
        <p:nvGraphicFramePr>
          <p:cNvPr id="6" name="表格 6">
            <a:extLst>
              <a:ext uri="{FF2B5EF4-FFF2-40B4-BE49-F238E27FC236}">
                <a16:creationId xmlns:a16="http://schemas.microsoft.com/office/drawing/2014/main" id="{C7B07E8F-1AB7-4494-9412-22D4625665ED}"/>
              </a:ext>
            </a:extLst>
          </p:cNvPr>
          <p:cNvGraphicFramePr>
            <a:graphicFrameLocks noGrp="1"/>
          </p:cNvGraphicFramePr>
          <p:nvPr>
            <p:extLst>
              <p:ext uri="{D42A27DB-BD31-4B8C-83A1-F6EECF244321}">
                <p14:modId xmlns:p14="http://schemas.microsoft.com/office/powerpoint/2010/main" val="2409325577"/>
              </p:ext>
            </p:extLst>
          </p:nvPr>
        </p:nvGraphicFramePr>
        <p:xfrm>
          <a:off x="8725031" y="821263"/>
          <a:ext cx="2012100" cy="1763184"/>
        </p:xfrm>
        <a:graphic>
          <a:graphicData uri="http://schemas.openxmlformats.org/drawingml/2006/table">
            <a:tbl>
              <a:tblPr firstRow="1" bandRow="1">
                <a:tableStyleId>{5C22544A-7EE6-4342-B048-85BDC9FD1C3A}</a:tableStyleId>
              </a:tblPr>
              <a:tblGrid>
                <a:gridCol w="670700">
                  <a:extLst>
                    <a:ext uri="{9D8B030D-6E8A-4147-A177-3AD203B41FA5}">
                      <a16:colId xmlns:a16="http://schemas.microsoft.com/office/drawing/2014/main" val="1312864058"/>
                    </a:ext>
                  </a:extLst>
                </a:gridCol>
                <a:gridCol w="670700">
                  <a:extLst>
                    <a:ext uri="{9D8B030D-6E8A-4147-A177-3AD203B41FA5}">
                      <a16:colId xmlns:a16="http://schemas.microsoft.com/office/drawing/2014/main" val="3347425138"/>
                    </a:ext>
                  </a:extLst>
                </a:gridCol>
                <a:gridCol w="670700">
                  <a:extLst>
                    <a:ext uri="{9D8B030D-6E8A-4147-A177-3AD203B41FA5}">
                      <a16:colId xmlns:a16="http://schemas.microsoft.com/office/drawing/2014/main" val="996329405"/>
                    </a:ext>
                  </a:extLst>
                </a:gridCol>
              </a:tblGrid>
              <a:tr h="587728">
                <a:tc>
                  <a:txBody>
                    <a:bodyPr/>
                    <a:lstStyle/>
                    <a:p>
                      <a:pPr algn="ctr"/>
                      <a:r>
                        <a:rPr lang="en-US" altLang="zh-CN" sz="1800" b="0" kern="1200" dirty="0">
                          <a:solidFill>
                            <a:schemeClr val="dk1"/>
                          </a:solidFill>
                          <a:latin typeface="+mn-lt"/>
                          <a:ea typeface="+mn-ea"/>
                          <a:cs typeface="+mn-cs"/>
                        </a:rPr>
                        <a:t>1</a:t>
                      </a:r>
                      <a:endParaRPr lang="zh-CN" altLang="en-US" sz="1800" b="0" kern="1200" dirty="0">
                        <a:solidFill>
                          <a:schemeClr val="dk1"/>
                        </a:solidFill>
                        <a:latin typeface="+mn-lt"/>
                        <a:ea typeface="+mn-ea"/>
                        <a:cs typeface="+mn-cs"/>
                      </a:endParaRPr>
                    </a:p>
                  </a:txBody>
                  <a:tcPr anchor="ctr">
                    <a:solidFill>
                      <a:schemeClr val="accent1">
                        <a:tint val="40000"/>
                      </a:schemeClr>
                    </a:solidFill>
                  </a:tcPr>
                </a:tc>
                <a:tc>
                  <a:txBody>
                    <a:bodyPr/>
                    <a:lstStyle/>
                    <a:p>
                      <a:pPr algn="ctr"/>
                      <a:r>
                        <a:rPr lang="en-US" altLang="zh-CN" sz="1800" b="0" kern="1200" dirty="0">
                          <a:solidFill>
                            <a:schemeClr val="dk1"/>
                          </a:solidFill>
                          <a:latin typeface="+mn-lt"/>
                          <a:ea typeface="+mn-ea"/>
                          <a:cs typeface="+mn-cs"/>
                        </a:rPr>
                        <a:t>2</a:t>
                      </a:r>
                      <a:endParaRPr lang="zh-CN" altLang="en-US" sz="1800" b="0" kern="1200" dirty="0">
                        <a:solidFill>
                          <a:schemeClr val="dk1"/>
                        </a:solidFill>
                        <a:latin typeface="+mn-lt"/>
                        <a:ea typeface="+mn-ea"/>
                        <a:cs typeface="+mn-cs"/>
                      </a:endParaRPr>
                    </a:p>
                  </a:txBody>
                  <a:tcPr anchor="ctr">
                    <a:solidFill>
                      <a:schemeClr val="accent1">
                        <a:tint val="40000"/>
                      </a:schemeClr>
                    </a:solidFill>
                  </a:tcPr>
                </a:tc>
                <a:tc>
                  <a:txBody>
                    <a:bodyPr/>
                    <a:lstStyle/>
                    <a:p>
                      <a:pPr algn="ctr"/>
                      <a:r>
                        <a:rPr lang="en-US" altLang="zh-CN" sz="1800" b="0" kern="1200" dirty="0">
                          <a:solidFill>
                            <a:schemeClr val="dk1"/>
                          </a:solidFill>
                          <a:latin typeface="+mn-lt"/>
                          <a:ea typeface="+mn-ea"/>
                          <a:cs typeface="+mn-cs"/>
                        </a:rPr>
                        <a:t>1</a:t>
                      </a:r>
                      <a:endParaRPr lang="zh-CN" altLang="en-US" sz="1800" b="0" kern="1200" dirty="0">
                        <a:solidFill>
                          <a:schemeClr val="dk1"/>
                        </a:solidFill>
                        <a:latin typeface="+mn-lt"/>
                        <a:ea typeface="+mn-ea"/>
                        <a:cs typeface="+mn-cs"/>
                      </a:endParaRPr>
                    </a:p>
                  </a:txBody>
                  <a:tcPr anchor="ctr">
                    <a:solidFill>
                      <a:schemeClr val="accent1">
                        <a:tint val="40000"/>
                      </a:schemeClr>
                    </a:solidFill>
                  </a:tcPr>
                </a:tc>
                <a:extLst>
                  <a:ext uri="{0D108BD9-81ED-4DB2-BD59-A6C34878D82A}">
                    <a16:rowId xmlns:a16="http://schemas.microsoft.com/office/drawing/2014/main" val="641172512"/>
                  </a:ext>
                </a:extLst>
              </a:tr>
              <a:tr h="587728">
                <a:tc>
                  <a:txBody>
                    <a:bodyPr/>
                    <a:lstStyle/>
                    <a:p>
                      <a:pPr algn="ctr"/>
                      <a:r>
                        <a:rPr lang="en-US" altLang="zh-CN" sz="1800" kern="1200" dirty="0">
                          <a:solidFill>
                            <a:schemeClr val="dk1"/>
                          </a:solidFill>
                          <a:latin typeface="+mn-lt"/>
                          <a:ea typeface="+mn-ea"/>
                          <a:cs typeface="+mn-cs"/>
                        </a:rPr>
                        <a:t>2</a:t>
                      </a:r>
                      <a:endParaRPr lang="zh-CN" altLang="en-US" sz="1800" kern="1200" dirty="0">
                        <a:solidFill>
                          <a:schemeClr val="dk1"/>
                        </a:solidFill>
                        <a:latin typeface="+mn-lt"/>
                        <a:ea typeface="+mn-ea"/>
                        <a:cs typeface="+mn-cs"/>
                      </a:endParaRPr>
                    </a:p>
                  </a:txBody>
                  <a:tcPr anchor="ctr">
                    <a:solidFill>
                      <a:schemeClr val="accent1">
                        <a:tint val="40000"/>
                      </a:schemeClr>
                    </a:solidFill>
                  </a:tcPr>
                </a:tc>
                <a:tc>
                  <a:txBody>
                    <a:bodyPr/>
                    <a:lstStyle/>
                    <a:p>
                      <a:pPr algn="ctr"/>
                      <a:r>
                        <a:rPr lang="en-US" altLang="zh-CN" sz="1800" kern="1200" dirty="0">
                          <a:solidFill>
                            <a:schemeClr val="dk1"/>
                          </a:solidFill>
                          <a:latin typeface="+mn-lt"/>
                          <a:ea typeface="+mn-ea"/>
                          <a:cs typeface="+mn-cs"/>
                        </a:rPr>
                        <a:t>4</a:t>
                      </a:r>
                      <a:endParaRPr lang="zh-CN" altLang="en-US" sz="1800" kern="1200" dirty="0">
                        <a:solidFill>
                          <a:schemeClr val="dk1"/>
                        </a:solidFill>
                        <a:latin typeface="+mn-lt"/>
                        <a:ea typeface="+mn-ea"/>
                        <a:cs typeface="+mn-cs"/>
                      </a:endParaRPr>
                    </a:p>
                  </a:txBody>
                  <a:tcPr anchor="ctr">
                    <a:solidFill>
                      <a:schemeClr val="accent1">
                        <a:tint val="40000"/>
                      </a:schemeClr>
                    </a:solidFill>
                  </a:tcPr>
                </a:tc>
                <a:tc>
                  <a:txBody>
                    <a:bodyPr/>
                    <a:lstStyle/>
                    <a:p>
                      <a:pPr algn="ctr"/>
                      <a:r>
                        <a:rPr lang="en-US" altLang="zh-CN" sz="1800" kern="1200" dirty="0">
                          <a:solidFill>
                            <a:schemeClr val="dk1"/>
                          </a:solidFill>
                          <a:latin typeface="+mn-lt"/>
                          <a:ea typeface="+mn-ea"/>
                          <a:cs typeface="+mn-cs"/>
                        </a:rPr>
                        <a:t>2</a:t>
                      </a:r>
                      <a:endParaRPr lang="zh-CN" altLang="en-US" sz="1800" kern="1200" dirty="0">
                        <a:solidFill>
                          <a:schemeClr val="dk1"/>
                        </a:solidFill>
                        <a:latin typeface="+mn-lt"/>
                        <a:ea typeface="+mn-ea"/>
                        <a:cs typeface="+mn-cs"/>
                      </a:endParaRPr>
                    </a:p>
                  </a:txBody>
                  <a:tcPr anchor="ctr">
                    <a:solidFill>
                      <a:schemeClr val="accent1">
                        <a:tint val="40000"/>
                      </a:schemeClr>
                    </a:solidFill>
                  </a:tcPr>
                </a:tc>
                <a:extLst>
                  <a:ext uri="{0D108BD9-81ED-4DB2-BD59-A6C34878D82A}">
                    <a16:rowId xmlns:a16="http://schemas.microsoft.com/office/drawing/2014/main" val="4097360334"/>
                  </a:ext>
                </a:extLst>
              </a:tr>
              <a:tr h="587728">
                <a:tc>
                  <a:txBody>
                    <a:bodyPr/>
                    <a:lstStyle/>
                    <a:p>
                      <a:pPr algn="ctr"/>
                      <a:r>
                        <a:rPr lang="en-US" altLang="zh-CN" sz="1800" kern="1200" dirty="0">
                          <a:solidFill>
                            <a:schemeClr val="dk1"/>
                          </a:solidFill>
                          <a:latin typeface="+mn-lt"/>
                          <a:ea typeface="+mn-ea"/>
                          <a:cs typeface="+mn-cs"/>
                        </a:rPr>
                        <a:t>1</a:t>
                      </a:r>
                      <a:endParaRPr lang="zh-CN" altLang="en-US" sz="1800" kern="1200" dirty="0">
                        <a:solidFill>
                          <a:schemeClr val="dk1"/>
                        </a:solidFill>
                        <a:latin typeface="+mn-lt"/>
                        <a:ea typeface="+mn-ea"/>
                        <a:cs typeface="+mn-cs"/>
                      </a:endParaRPr>
                    </a:p>
                  </a:txBody>
                  <a:tcPr anchor="ctr">
                    <a:solidFill>
                      <a:schemeClr val="accent1">
                        <a:tint val="40000"/>
                      </a:schemeClr>
                    </a:solidFill>
                  </a:tcPr>
                </a:tc>
                <a:tc>
                  <a:txBody>
                    <a:bodyPr/>
                    <a:lstStyle/>
                    <a:p>
                      <a:pPr algn="ctr"/>
                      <a:r>
                        <a:rPr lang="en-US" altLang="zh-CN" sz="1800" kern="1200" dirty="0">
                          <a:solidFill>
                            <a:schemeClr val="dk1"/>
                          </a:solidFill>
                          <a:latin typeface="+mn-lt"/>
                          <a:ea typeface="+mn-ea"/>
                          <a:cs typeface="+mn-cs"/>
                        </a:rPr>
                        <a:t>2</a:t>
                      </a:r>
                      <a:endParaRPr lang="zh-CN" altLang="en-US" sz="1800" kern="1200" dirty="0">
                        <a:solidFill>
                          <a:schemeClr val="dk1"/>
                        </a:solidFill>
                        <a:latin typeface="+mn-lt"/>
                        <a:ea typeface="+mn-ea"/>
                        <a:cs typeface="+mn-cs"/>
                      </a:endParaRPr>
                    </a:p>
                  </a:txBody>
                  <a:tcPr anchor="ctr">
                    <a:solidFill>
                      <a:schemeClr val="accent1">
                        <a:tint val="40000"/>
                      </a:schemeClr>
                    </a:solidFill>
                  </a:tcPr>
                </a:tc>
                <a:tc>
                  <a:txBody>
                    <a:bodyPr/>
                    <a:lstStyle/>
                    <a:p>
                      <a:pPr algn="ctr"/>
                      <a:r>
                        <a:rPr lang="en-US" altLang="zh-CN" sz="1800" kern="1200" dirty="0">
                          <a:solidFill>
                            <a:schemeClr val="dk1"/>
                          </a:solidFill>
                          <a:latin typeface="+mn-lt"/>
                          <a:ea typeface="+mn-ea"/>
                          <a:cs typeface="+mn-cs"/>
                        </a:rPr>
                        <a:t>1</a:t>
                      </a:r>
                      <a:endParaRPr lang="zh-CN" altLang="en-US" sz="1800" kern="1200" dirty="0">
                        <a:solidFill>
                          <a:schemeClr val="dk1"/>
                        </a:solidFill>
                        <a:latin typeface="+mn-lt"/>
                        <a:ea typeface="+mn-ea"/>
                        <a:cs typeface="+mn-cs"/>
                      </a:endParaRPr>
                    </a:p>
                  </a:txBody>
                  <a:tcPr anchor="ctr">
                    <a:solidFill>
                      <a:schemeClr val="accent1">
                        <a:tint val="40000"/>
                      </a:schemeClr>
                    </a:solidFill>
                  </a:tcPr>
                </a:tc>
                <a:extLst>
                  <a:ext uri="{0D108BD9-81ED-4DB2-BD59-A6C34878D82A}">
                    <a16:rowId xmlns:a16="http://schemas.microsoft.com/office/drawing/2014/main" val="1500454374"/>
                  </a:ext>
                </a:extLst>
              </a:tr>
            </a:tbl>
          </a:graphicData>
        </a:graphic>
      </p:graphicFrame>
      <p:sp>
        <p:nvSpPr>
          <p:cNvPr id="8" name="文本框 7">
            <a:extLst>
              <a:ext uri="{FF2B5EF4-FFF2-40B4-BE49-F238E27FC236}">
                <a16:creationId xmlns:a16="http://schemas.microsoft.com/office/drawing/2014/main" id="{E2EDC615-A5EF-4EFA-B1EC-5755D418BEF2}"/>
              </a:ext>
            </a:extLst>
          </p:cNvPr>
          <p:cNvSpPr txBox="1"/>
          <p:nvPr/>
        </p:nvSpPr>
        <p:spPr>
          <a:xfrm>
            <a:off x="9328914" y="2723634"/>
            <a:ext cx="877163" cy="369332"/>
          </a:xfrm>
          <a:prstGeom prst="rect">
            <a:avLst/>
          </a:prstGeom>
          <a:noFill/>
        </p:spPr>
        <p:txBody>
          <a:bodyPr wrap="none" rtlCol="0">
            <a:spAutoFit/>
          </a:bodyPr>
          <a:lstStyle/>
          <a:p>
            <a:r>
              <a:rPr lang="zh-CN" altLang="en-US" dirty="0">
                <a:solidFill>
                  <a:srgbClr val="FFFF00"/>
                </a:solidFill>
              </a:rPr>
              <a:t>卷积核</a:t>
            </a:r>
          </a:p>
        </p:txBody>
      </p:sp>
    </p:spTree>
    <p:extLst>
      <p:ext uri="{BB962C8B-B14F-4D97-AF65-F5344CB8AC3E}">
        <p14:creationId xmlns:p14="http://schemas.microsoft.com/office/powerpoint/2010/main" val="115482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8D08B-29AD-47E1-B145-53132037DC38}"/>
              </a:ext>
            </a:extLst>
          </p:cNvPr>
          <p:cNvSpPr>
            <a:spLocks noGrp="1"/>
          </p:cNvSpPr>
          <p:nvPr>
            <p:ph type="title"/>
          </p:nvPr>
        </p:nvSpPr>
        <p:spPr>
          <a:xfrm>
            <a:off x="2883877" y="672507"/>
            <a:ext cx="8610600" cy="1293028"/>
          </a:xfrm>
        </p:spPr>
        <p:txBody>
          <a:bodyPr/>
          <a:lstStyle/>
          <a:p>
            <a:r>
              <a:rPr lang="en-US" altLang="zh-CN" dirty="0">
                <a:solidFill>
                  <a:srgbClr val="FFFF00"/>
                </a:solidFill>
              </a:rPr>
              <a:t>AdaBoost</a:t>
            </a:r>
            <a:r>
              <a:rPr lang="zh-CN" altLang="en-US" dirty="0">
                <a:solidFill>
                  <a:srgbClr val="FFFF00"/>
                </a:solidFill>
              </a:rPr>
              <a:t>算法</a:t>
            </a:r>
          </a:p>
        </p:txBody>
      </p:sp>
      <p:pic>
        <p:nvPicPr>
          <p:cNvPr id="4" name="内容占位符 3">
            <a:extLst>
              <a:ext uri="{FF2B5EF4-FFF2-40B4-BE49-F238E27FC236}">
                <a16:creationId xmlns:a16="http://schemas.microsoft.com/office/drawing/2014/main" id="{6592DB9B-51B1-4D29-BB32-BB6C0E2D00AF}"/>
              </a:ext>
            </a:extLst>
          </p:cNvPr>
          <p:cNvPicPr>
            <a:picLocks noGrp="1" noChangeAspect="1"/>
          </p:cNvPicPr>
          <p:nvPr>
            <p:ph idx="1"/>
          </p:nvPr>
        </p:nvPicPr>
        <p:blipFill>
          <a:blip r:embed="rId3"/>
          <a:stretch>
            <a:fillRect/>
          </a:stretch>
        </p:blipFill>
        <p:spPr>
          <a:xfrm>
            <a:off x="2343981" y="2225331"/>
            <a:ext cx="7901987" cy="4062682"/>
          </a:xfrm>
          <a:prstGeom prst="rect">
            <a:avLst/>
          </a:prstGeom>
        </p:spPr>
      </p:pic>
      <p:pic>
        <p:nvPicPr>
          <p:cNvPr id="5" name="图片 4">
            <a:extLst>
              <a:ext uri="{FF2B5EF4-FFF2-40B4-BE49-F238E27FC236}">
                <a16:creationId xmlns:a16="http://schemas.microsoft.com/office/drawing/2014/main" id="{A9125599-DCF0-4595-AE43-47D8E3E2E499}"/>
              </a:ext>
            </a:extLst>
          </p:cNvPr>
          <p:cNvPicPr>
            <a:picLocks noChangeAspect="1"/>
          </p:cNvPicPr>
          <p:nvPr/>
        </p:nvPicPr>
        <p:blipFill>
          <a:blip r:embed="rId4"/>
          <a:stretch>
            <a:fillRect/>
          </a:stretch>
        </p:blipFill>
        <p:spPr>
          <a:xfrm>
            <a:off x="3135222" y="1705738"/>
            <a:ext cx="5358848" cy="4712616"/>
          </a:xfrm>
          <a:prstGeom prst="rect">
            <a:avLst/>
          </a:prstGeom>
        </p:spPr>
      </p:pic>
    </p:spTree>
    <p:extLst>
      <p:ext uri="{BB962C8B-B14F-4D97-AF65-F5344CB8AC3E}">
        <p14:creationId xmlns:p14="http://schemas.microsoft.com/office/powerpoint/2010/main" val="155349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23D736-9B0E-499B-8315-4F1B0114A344}"/>
              </a:ext>
            </a:extLst>
          </p:cNvPr>
          <p:cNvSpPr>
            <a:spLocks noGrp="1"/>
          </p:cNvSpPr>
          <p:nvPr>
            <p:ph type="title"/>
          </p:nvPr>
        </p:nvSpPr>
        <p:spPr>
          <a:xfrm>
            <a:off x="792482" y="821265"/>
            <a:ext cx="10555456" cy="5222117"/>
          </a:xfrm>
        </p:spPr>
        <p:txBody>
          <a:bodyPr vert="horz" lIns="91440" tIns="45720" rIns="91440" bIns="45720" rtlCol="0" anchor="ctr">
            <a:normAutofit/>
          </a:bodyPr>
          <a:lstStyle/>
          <a:p>
            <a:pPr algn="ctr"/>
            <a:r>
              <a:rPr lang="en-US" altLang="zh-CN" sz="8000" dirty="0">
                <a:solidFill>
                  <a:srgbClr val="FFFF00"/>
                </a:solidFill>
              </a:rPr>
              <a:t>K</a:t>
            </a:r>
            <a:r>
              <a:rPr lang="zh-CN" altLang="en-US" sz="8000" dirty="0">
                <a:solidFill>
                  <a:srgbClr val="FFFF00"/>
                </a:solidFill>
              </a:rPr>
              <a:t>均值聚类算法</a:t>
            </a:r>
            <a:endParaRPr lang="en-US" altLang="zh-CN" sz="8000" dirty="0">
              <a:solidFill>
                <a:srgbClr val="FFFF00"/>
              </a:solidFill>
            </a:endParaRPr>
          </a:p>
        </p:txBody>
      </p:sp>
    </p:spTree>
    <p:extLst>
      <p:ext uri="{BB962C8B-B14F-4D97-AF65-F5344CB8AC3E}">
        <p14:creationId xmlns:p14="http://schemas.microsoft.com/office/powerpoint/2010/main" val="274513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D04F7-1E70-491D-BA5F-EED78703A937}"/>
              </a:ext>
            </a:extLst>
          </p:cNvPr>
          <p:cNvSpPr>
            <a:spLocks noGrp="1"/>
          </p:cNvSpPr>
          <p:nvPr>
            <p:ph type="title"/>
          </p:nvPr>
        </p:nvSpPr>
        <p:spPr>
          <a:xfrm>
            <a:off x="1790700" y="799999"/>
            <a:ext cx="8610600" cy="1293028"/>
          </a:xfrm>
        </p:spPr>
        <p:txBody>
          <a:bodyPr/>
          <a:lstStyle/>
          <a:p>
            <a:r>
              <a:rPr lang="zh-CN" altLang="en-US" dirty="0">
                <a:solidFill>
                  <a:srgbClr val="FFFF00"/>
                </a:solidFill>
              </a:rPr>
              <a:t>经济学的发展</a:t>
            </a:r>
          </a:p>
        </p:txBody>
      </p:sp>
      <p:sp>
        <p:nvSpPr>
          <p:cNvPr id="3" name="文本框 2">
            <a:extLst>
              <a:ext uri="{FF2B5EF4-FFF2-40B4-BE49-F238E27FC236}">
                <a16:creationId xmlns:a16="http://schemas.microsoft.com/office/drawing/2014/main" id="{B343E2DD-2B93-4E95-9AB4-DE5DFD252FE8}"/>
              </a:ext>
            </a:extLst>
          </p:cNvPr>
          <p:cNvSpPr txBox="1"/>
          <p:nvPr/>
        </p:nvSpPr>
        <p:spPr>
          <a:xfrm>
            <a:off x="2006930" y="2853716"/>
            <a:ext cx="7766462"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sz="3600" dirty="0">
                <a:solidFill>
                  <a:srgbClr val="FFFF00"/>
                </a:solidFill>
              </a:rPr>
              <a:t>亚当</a:t>
            </a:r>
            <a:r>
              <a:rPr lang="en-US" altLang="zh-CN" sz="3600" dirty="0">
                <a:solidFill>
                  <a:srgbClr val="FFFF00"/>
                </a:solidFill>
              </a:rPr>
              <a:t>·</a:t>
            </a:r>
            <a:r>
              <a:rPr lang="zh-CN" altLang="en-US" sz="3600" dirty="0">
                <a:solidFill>
                  <a:srgbClr val="FFFF00"/>
                </a:solidFill>
              </a:rPr>
              <a:t>斯密的</a:t>
            </a:r>
            <a:r>
              <a:rPr lang="en-US" altLang="zh-CN" sz="3600" dirty="0">
                <a:solidFill>
                  <a:srgbClr val="FFFF00"/>
                </a:solidFill>
              </a:rPr>
              <a:t>《</a:t>
            </a:r>
            <a:r>
              <a:rPr lang="zh-CN" altLang="en-US" sz="3600" dirty="0">
                <a:solidFill>
                  <a:srgbClr val="FFFF00"/>
                </a:solidFill>
              </a:rPr>
              <a:t>国富论</a:t>
            </a:r>
            <a:r>
              <a:rPr lang="en-US" altLang="zh-CN" sz="3600" dirty="0">
                <a:solidFill>
                  <a:srgbClr val="FFFF00"/>
                </a:solidFill>
              </a:rPr>
              <a:t>》</a:t>
            </a:r>
          </a:p>
          <a:p>
            <a:pPr marL="285750" indent="-285750">
              <a:buFont typeface="Arial" panose="020B0604020202020204" pitchFamily="34" charset="0"/>
              <a:buChar char="•"/>
            </a:pPr>
            <a:r>
              <a:rPr lang="zh-CN" altLang="en-US" sz="3600" dirty="0">
                <a:solidFill>
                  <a:srgbClr val="FFFF00"/>
                </a:solidFill>
              </a:rPr>
              <a:t>马克思的</a:t>
            </a:r>
            <a:r>
              <a:rPr lang="en-US" altLang="zh-CN" sz="3600" dirty="0">
                <a:solidFill>
                  <a:srgbClr val="FFFF00"/>
                </a:solidFill>
              </a:rPr>
              <a:t>《</a:t>
            </a:r>
            <a:r>
              <a:rPr lang="zh-CN" altLang="en-US" sz="3600" dirty="0">
                <a:solidFill>
                  <a:srgbClr val="FFFF00"/>
                </a:solidFill>
              </a:rPr>
              <a:t>政府论</a:t>
            </a:r>
            <a:r>
              <a:rPr lang="en-US" altLang="zh-CN" sz="3600" dirty="0">
                <a:solidFill>
                  <a:srgbClr val="FFFF00"/>
                </a:solidFill>
              </a:rPr>
              <a:t>》</a:t>
            </a:r>
          </a:p>
          <a:p>
            <a:pPr marL="285750" indent="-285750">
              <a:buFont typeface="Arial" panose="020B0604020202020204" pitchFamily="34" charset="0"/>
              <a:buChar char="•"/>
            </a:pPr>
            <a:r>
              <a:rPr lang="zh-CN" altLang="en-US" sz="3600" dirty="0">
                <a:solidFill>
                  <a:srgbClr val="FFFF00"/>
                </a:solidFill>
              </a:rPr>
              <a:t>凯恩斯主义</a:t>
            </a:r>
            <a:endParaRPr lang="en-US" altLang="zh-CN" sz="3600" dirty="0">
              <a:solidFill>
                <a:srgbClr val="FFFF00"/>
              </a:solidFill>
            </a:endParaRPr>
          </a:p>
          <a:p>
            <a:pPr marL="285750" indent="-285750">
              <a:buFont typeface="Arial" panose="020B0604020202020204" pitchFamily="34" charset="0"/>
              <a:buChar char="•"/>
            </a:pPr>
            <a:r>
              <a:rPr lang="zh-CN" altLang="en-US" sz="3600" dirty="0">
                <a:solidFill>
                  <a:srgbClr val="FFFF00"/>
                </a:solidFill>
              </a:rPr>
              <a:t>新凯恩斯主义</a:t>
            </a:r>
          </a:p>
        </p:txBody>
      </p:sp>
    </p:spTree>
    <p:extLst>
      <p:ext uri="{BB962C8B-B14F-4D97-AF65-F5344CB8AC3E}">
        <p14:creationId xmlns:p14="http://schemas.microsoft.com/office/powerpoint/2010/main" val="2253430679"/>
      </p:ext>
    </p:extLst>
  </p:cSld>
  <p:clrMapOvr>
    <a:masterClrMapping/>
  </p:clrMapOvr>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水汽尾迹</Template>
  <TotalTime>599</TotalTime>
  <Words>2119</Words>
  <Application>Microsoft Office PowerPoint</Application>
  <PresentationFormat>宽屏</PresentationFormat>
  <Paragraphs>124</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Arial</vt:lpstr>
      <vt:lpstr>Century Gothic</vt:lpstr>
      <vt:lpstr>水汽尾迹</vt:lpstr>
      <vt:lpstr>课堂演示PPT</vt:lpstr>
      <vt:lpstr>图形 &amp; 图像？</vt:lpstr>
      <vt:lpstr>卷积神经网络</vt:lpstr>
      <vt:lpstr>卷积层、池化层、全连接层</vt:lpstr>
      <vt:lpstr>PowerPoint 演示文稿</vt:lpstr>
      <vt:lpstr>PowerPoint 演示文稿</vt:lpstr>
      <vt:lpstr>AdaBoost算法</vt:lpstr>
      <vt:lpstr>K均值聚类算法</vt:lpstr>
      <vt:lpstr>经济学的发展</vt:lpstr>
      <vt:lpstr>PowerPoint 演示文稿</vt:lpstr>
      <vt:lpstr>经济学原理——逆向选择</vt:lpstr>
      <vt:lpstr>大数据最重要的  还是建立起整个社会的信用体系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课堂演示PPT</dc:title>
  <dc:creator>卫鑫</dc:creator>
  <cp:lastModifiedBy>卫鑫</cp:lastModifiedBy>
  <cp:revision>29</cp:revision>
  <dcterms:created xsi:type="dcterms:W3CDTF">2020-09-25T12:05:58Z</dcterms:created>
  <dcterms:modified xsi:type="dcterms:W3CDTF">2020-10-09T05:06:51Z</dcterms:modified>
</cp:coreProperties>
</file>