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9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sldIdLst>
    <p:sldId id="276" r:id="rId2"/>
    <p:sldId id="300" r:id="rId3"/>
    <p:sldId id="306" r:id="rId4"/>
    <p:sldId id="303" r:id="rId5"/>
    <p:sldId id="360" r:id="rId6"/>
    <p:sldId id="277" r:id="rId7"/>
    <p:sldId id="362" r:id="rId8"/>
    <p:sldId id="363" r:id="rId9"/>
    <p:sldId id="374" r:id="rId10"/>
    <p:sldId id="364" r:id="rId11"/>
    <p:sldId id="365" r:id="rId12"/>
    <p:sldId id="369" r:id="rId13"/>
    <p:sldId id="366" r:id="rId14"/>
    <p:sldId id="375" r:id="rId15"/>
    <p:sldId id="371" r:id="rId16"/>
    <p:sldId id="370" r:id="rId17"/>
    <p:sldId id="376" r:id="rId18"/>
    <p:sldId id="377" r:id="rId19"/>
    <p:sldId id="372" r:id="rId20"/>
    <p:sldId id="378" r:id="rId21"/>
    <p:sldId id="379" r:id="rId22"/>
    <p:sldId id="380" r:id="rId23"/>
    <p:sldId id="381" r:id="rId24"/>
    <p:sldId id="373" r:id="rId25"/>
    <p:sldId id="367" r:id="rId26"/>
    <p:sldId id="386" r:id="rId27"/>
    <p:sldId id="383" r:id="rId28"/>
    <p:sldId id="382" r:id="rId29"/>
    <p:sldId id="385" r:id="rId30"/>
    <p:sldId id="384" r:id="rId31"/>
    <p:sldId id="295" r:id="rId32"/>
  </p:sldIdLst>
  <p:sldSz cx="1219835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indent="-152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indent="-304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indent="-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indent="-609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BF00"/>
    <a:srgbClr val="B28A10"/>
    <a:srgbClr val="FFC000"/>
    <a:srgbClr val="937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5" autoAdjust="0"/>
    <p:restoredTop sz="83041"/>
  </p:normalViewPr>
  <p:slideViewPr>
    <p:cSldViewPr>
      <p:cViewPr>
        <p:scale>
          <a:sx n="80" d="100"/>
          <a:sy n="80" d="100"/>
        </p:scale>
        <p:origin x="1264" y="36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617DF-7CB4-D246-AD34-9FBFB017F6A6}" type="doc">
      <dgm:prSet loTypeId="urn:microsoft.com/office/officeart/2005/8/layout/h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C972515-8E5F-A94B-BB2A-EC1293232C47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内容部门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590FD65-21EE-394A-BE41-DC8AE6621C5D}" type="parTrans" cxnId="{79C7D2A5-353C-954E-B9C2-F0B522D7D74A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EE22C10-FFC1-4B4C-A334-890B63276310}" type="sibTrans" cxnId="{79C7D2A5-353C-954E-B9C2-F0B522D7D74A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36B9AE4-E54C-D64B-BEC2-363625EFDEB0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内容要分类拆分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BE50BBC-4E27-A644-A0E9-DFEDB9376E0F}" type="parTrans" cxnId="{0BC87F13-A167-1B47-BE12-CB023312FC74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AC36405-5A9F-894A-B6D3-E1A19BFA0D8B}" type="sibTrans" cxnId="{0BC87F13-A167-1B47-BE12-CB023312FC74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F759790-2D69-5E48-9CBC-FD4DD9E3FBA4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主次要分明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50457D6-12AF-9446-AA99-5797E40E9923}" type="parTrans" cxnId="{B7E3BBD9-C353-144C-9CFF-1433A2F6D22E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DEE0110-3CBD-B142-8171-CEA41938BCD0}" type="sibTrans" cxnId="{B7E3BBD9-C353-144C-9CFF-1433A2F6D22E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CBFDFDB-7D59-2147-A01D-7D4CC74FD06C}">
      <dgm:prSet phldrT="[文本]" custT="1"/>
      <dgm:spPr/>
      <dgm:t>
        <a:bodyPr/>
        <a:lstStyle/>
        <a:p>
          <a:r>
            <a:rPr lang="zh-CN" altLang="en-US" sz="1800" b="0" i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运营部门</a:t>
          </a:r>
          <a:endParaRPr lang="zh-CN" altLang="en-US" sz="1800" b="0" i="0" dirty="0">
            <a:solidFill>
              <a:schemeClr val="tx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3B79CF0-FADE-3F4F-ABBF-118B79273348}" type="parTrans" cxnId="{7CB3E003-E966-F24F-BD15-3283D530C8AA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79F618-8ED2-4F4C-8BFA-6B930C62C343}" type="sibTrans" cxnId="{7CB3E003-E966-F24F-BD15-3283D530C8AA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2D55153-316B-FF42-B520-5E549E76AFEF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要有固定运营位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293F160-5897-E140-8C1A-C5BB7FCB2988}" type="parTrans" cxnId="{AF087C87-763D-444B-9CDC-5060DF960D3D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7200EF0-49F3-B14D-A707-19DFC72209A1}" type="sibTrans" cxnId="{AF087C87-763D-444B-9CDC-5060DF960D3D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6AD6182-4999-A948-A5F8-E16913382296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要能提供更多运营活动位置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BB4A37A-B1E9-8441-A371-FD1364A955C5}" type="parTrans" cxnId="{242C5FA4-6667-D24E-A8D5-8BB38FEC3FD3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0FB4B02-FCD0-EB4F-8333-9B1353EBE6CF}" type="sibTrans" cxnId="{242C5FA4-6667-D24E-A8D5-8BB38FEC3FD3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83762BA-7F36-2F40-BB1A-6077043CA23F}">
      <dgm:prSet phldrT="[文本]" custT="1"/>
      <dgm:spPr/>
      <dgm:t>
        <a:bodyPr/>
        <a:lstStyle/>
        <a:p>
          <a:r>
            <a:rPr lang="zh-CN" altLang="en-US" sz="1800" b="0" i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销售部门</a:t>
          </a:r>
          <a:endParaRPr lang="zh-CN" altLang="en-US" sz="1800" b="0" i="0" dirty="0">
            <a:solidFill>
              <a:schemeClr val="tx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F0E59FF-D54D-914A-AE1B-C5966B9B8E81}" type="parTrans" cxnId="{9FD60F1A-23FD-CE47-867F-1E8DFF93D79D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3ABFE0C-1A1B-944C-BF16-3FA2C0BCF202}" type="sibTrans" cxnId="{9FD60F1A-23FD-CE47-867F-1E8DFF93D79D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FC3DE9D-0482-1B4B-9753-E3D637F8FF46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广告位不够，要增加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3BE7A6F-F7E5-534C-B475-CDC822BCA87E}" type="parTrans" cxnId="{BB46B3F8-C560-254A-9902-B91FB502EE75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54C08BA-F24E-834B-A72A-7734EDC48E11}" type="sibTrans" cxnId="{BB46B3F8-C560-254A-9902-B91FB502EE75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57577AD-EEEF-EF4B-BE4D-76CA1B5D202A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要给用户提供新的广告形态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B19AA38-AE0E-FF40-A802-A5ACB973A2D9}" type="parTrans" cxnId="{AC2CE0F0-2D9D-274E-955F-37A830811921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645A627-CC05-964A-BB49-3125F9B54EBB}" type="sibTrans" cxnId="{AC2CE0F0-2D9D-274E-955F-37A830811921}">
      <dgm:prSet/>
      <dgm:spPr/>
      <dgm:t>
        <a:bodyPr/>
        <a:lstStyle/>
        <a:p>
          <a:endParaRPr lang="zh-CN" altLang="en-US" sz="1800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53C151B-13F2-4D4A-B330-F9781B6F063F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现在的滑动关闭文章也不好，要去掉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DAFFEF1-5D30-0548-8CD4-2FE73D4C36DB}" type="parTrans" cxnId="{974B0F16-CF41-F245-840E-1980B954018E}">
      <dgm:prSet/>
      <dgm:spPr/>
      <dgm:t>
        <a:bodyPr/>
        <a:lstStyle/>
        <a:p>
          <a:endParaRPr lang="zh-CN" altLang="en-US"/>
        </a:p>
      </dgm:t>
    </dgm:pt>
    <dgm:pt modelId="{49B03D23-E228-464A-8A5D-0758339FA43B}" type="sibTrans" cxnId="{974B0F16-CF41-F245-840E-1980B954018E}">
      <dgm:prSet/>
      <dgm:spPr/>
      <dgm:t>
        <a:bodyPr/>
        <a:lstStyle/>
        <a:p>
          <a:endParaRPr lang="zh-CN" altLang="en-US"/>
        </a:p>
      </dgm:t>
    </dgm:pt>
    <dgm:pt modelId="{40EA63B8-835D-3844-92D3-DC93976A3679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要能关注作者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06127DC-CA7B-EF42-BD51-D1E059ABF5B7}" type="parTrans" cxnId="{BCD0C589-8D0E-E04A-89C3-50AC3A292671}">
      <dgm:prSet/>
      <dgm:spPr/>
      <dgm:t>
        <a:bodyPr/>
        <a:lstStyle/>
        <a:p>
          <a:endParaRPr lang="zh-CN" altLang="en-US"/>
        </a:p>
      </dgm:t>
    </dgm:pt>
    <dgm:pt modelId="{B332C14D-0510-9A4A-85EC-950AB9B8CBAB}" type="sibTrans" cxnId="{BCD0C589-8D0E-E04A-89C3-50AC3A292671}">
      <dgm:prSet/>
      <dgm:spPr/>
      <dgm:t>
        <a:bodyPr/>
        <a:lstStyle/>
        <a:p>
          <a:endParaRPr lang="zh-CN" altLang="en-US"/>
        </a:p>
      </dgm:t>
    </dgm:pt>
    <dgm:pt modelId="{CA5CE126-FC65-A64F-AFEE-C940DE452C93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要有更多模板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40229A0-DC3F-464A-BF7D-ADDA718819CA}" type="parTrans" cxnId="{45795C92-A4B8-5443-8836-FDF4F40A07FE}">
      <dgm:prSet/>
      <dgm:spPr/>
      <dgm:t>
        <a:bodyPr/>
        <a:lstStyle/>
        <a:p>
          <a:endParaRPr lang="zh-CN" altLang="en-US"/>
        </a:p>
      </dgm:t>
    </dgm:pt>
    <dgm:pt modelId="{1732AE4D-18EA-8F43-A50A-004B673D66DA}" type="sibTrans" cxnId="{45795C92-A4B8-5443-8836-FDF4F40A07FE}">
      <dgm:prSet/>
      <dgm:spPr/>
      <dgm:t>
        <a:bodyPr/>
        <a:lstStyle/>
        <a:p>
          <a:endParaRPr lang="zh-CN" altLang="en-US"/>
        </a:p>
      </dgm:t>
    </dgm:pt>
    <dgm:pt modelId="{6907AC2A-01DF-8440-936A-5E4AE9F42AAA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想把专题内容露出来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589D726-1D69-444E-8CF5-C8D6D106B174}" type="parTrans" cxnId="{B8439A0E-D544-E344-97DC-9D7D56202D0A}">
      <dgm:prSet/>
      <dgm:spPr/>
      <dgm:t>
        <a:bodyPr/>
        <a:lstStyle/>
        <a:p>
          <a:endParaRPr lang="zh-CN" altLang="en-US"/>
        </a:p>
      </dgm:t>
    </dgm:pt>
    <dgm:pt modelId="{867251BB-460E-F74D-BAD8-C24D06FF7482}" type="sibTrans" cxnId="{B8439A0E-D544-E344-97DC-9D7D56202D0A}">
      <dgm:prSet/>
      <dgm:spPr/>
      <dgm:t>
        <a:bodyPr/>
        <a:lstStyle/>
        <a:p>
          <a:endParaRPr lang="zh-CN" altLang="en-US"/>
        </a:p>
      </dgm:t>
    </dgm:pt>
    <dgm:pt modelId="{F93D1007-533D-3E4B-B2E1-7CB334CC1172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视觉样式上要更丰富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D19E916-0167-6F41-923C-B6D015B87D11}" type="parTrans" cxnId="{9304C163-B65C-3348-8B03-FFC1F63BCC5E}">
      <dgm:prSet/>
      <dgm:spPr/>
      <dgm:t>
        <a:bodyPr/>
        <a:lstStyle/>
        <a:p>
          <a:endParaRPr lang="zh-CN" altLang="en-US"/>
        </a:p>
      </dgm:t>
    </dgm:pt>
    <dgm:pt modelId="{BBB7FF15-E678-3444-B7E7-6B2A8153532C}" type="sibTrans" cxnId="{9304C163-B65C-3348-8B03-FFC1F63BCC5E}">
      <dgm:prSet/>
      <dgm:spPr/>
      <dgm:t>
        <a:bodyPr/>
        <a:lstStyle/>
        <a:p>
          <a:endParaRPr lang="zh-CN" altLang="en-US"/>
        </a:p>
      </dgm:t>
    </dgm:pt>
    <dgm:pt modelId="{BCE4D678-2266-794A-813B-9D097453C719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原创深度文章要有更多曝光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FAA24E4-537B-0444-B705-8E22F576D44D}" type="parTrans" cxnId="{7DC432FA-4664-DC4C-B570-A2C6D48CED84}">
      <dgm:prSet/>
      <dgm:spPr/>
      <dgm:t>
        <a:bodyPr/>
        <a:lstStyle/>
        <a:p>
          <a:endParaRPr lang="zh-CN" altLang="en-US"/>
        </a:p>
      </dgm:t>
    </dgm:pt>
    <dgm:pt modelId="{445BB9A6-DE6C-2446-8EC0-7AE957E4ACBB}" type="sibTrans" cxnId="{7DC432FA-4664-DC4C-B570-A2C6D48CED84}">
      <dgm:prSet/>
      <dgm:spPr/>
      <dgm:t>
        <a:bodyPr/>
        <a:lstStyle/>
        <a:p>
          <a:endParaRPr lang="zh-CN" altLang="en-US"/>
        </a:p>
      </dgm:t>
    </dgm:pt>
    <dgm:pt modelId="{3F3B447D-C8BD-5141-A28D-B2ED036F811E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用户要能在</a:t>
          </a:r>
          <a:r>
            <a:rPr lang="en-US" altLang="zh-CN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App</a:t>
          </a:r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里“玩”起来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9367BAB-2F7A-984A-AACD-C1FFA3BD6A8C}" type="parTrans" cxnId="{BF634FA2-600C-2043-A39B-67BAEF6017C7}">
      <dgm:prSet/>
      <dgm:spPr/>
      <dgm:t>
        <a:bodyPr/>
        <a:lstStyle/>
        <a:p>
          <a:endParaRPr lang="zh-CN" altLang="en-US"/>
        </a:p>
      </dgm:t>
    </dgm:pt>
    <dgm:pt modelId="{99FBAAC3-BF76-134A-8CE9-B4608F4144C5}" type="sibTrans" cxnId="{BF634FA2-600C-2043-A39B-67BAEF6017C7}">
      <dgm:prSet/>
      <dgm:spPr/>
      <dgm:t>
        <a:bodyPr/>
        <a:lstStyle/>
        <a:p>
          <a:endParaRPr lang="zh-CN" altLang="en-US"/>
        </a:p>
      </dgm:t>
    </dgm:pt>
    <dgm:pt modelId="{150F6C1E-C769-4146-AAAA-F766AC4A1D3B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互动感强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801A899-46E6-9046-8042-A2CA967A44AE}" type="parTrans" cxnId="{78E7557E-ECD8-A24F-9D3B-93FB3183643F}">
      <dgm:prSet/>
      <dgm:spPr/>
      <dgm:t>
        <a:bodyPr/>
        <a:lstStyle/>
        <a:p>
          <a:endParaRPr lang="zh-CN" altLang="en-US"/>
        </a:p>
      </dgm:t>
    </dgm:pt>
    <dgm:pt modelId="{861BA0C8-F28A-3F41-818A-85C8681ADC7D}" type="sibTrans" cxnId="{78E7557E-ECD8-A24F-9D3B-93FB3183643F}">
      <dgm:prSet/>
      <dgm:spPr/>
      <dgm:t>
        <a:bodyPr/>
        <a:lstStyle/>
        <a:p>
          <a:endParaRPr lang="zh-CN" altLang="en-US"/>
        </a:p>
      </dgm:t>
    </dgm:pt>
    <dgm:pt modelId="{1AE18213-4292-FD43-802E-C4021745BF6E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要让用户自己选感兴趣的内容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9940DF4-93B0-6745-8B5F-C13CDFA0AEA7}" type="parTrans" cxnId="{6077819A-F6E8-BA4C-8A24-FAE3E2F7686B}">
      <dgm:prSet/>
      <dgm:spPr/>
      <dgm:t>
        <a:bodyPr/>
        <a:lstStyle/>
        <a:p>
          <a:endParaRPr lang="zh-CN" altLang="en-US"/>
        </a:p>
      </dgm:t>
    </dgm:pt>
    <dgm:pt modelId="{3A471CD9-5E53-624C-BF25-CE600AC2FE1C}" type="sibTrans" cxnId="{6077819A-F6E8-BA4C-8A24-FAE3E2F7686B}">
      <dgm:prSet/>
      <dgm:spPr/>
      <dgm:t>
        <a:bodyPr/>
        <a:lstStyle/>
        <a:p>
          <a:endParaRPr lang="zh-CN" altLang="en-US"/>
        </a:p>
      </dgm:t>
    </dgm:pt>
    <dgm:pt modelId="{F3DA510E-3FC0-824A-A527-7C2E4B55FC54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现在上广告的后台不好用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BFFF25F-6AB2-BE49-8FB5-AE44BDEC12CE}" type="parTrans" cxnId="{4B667444-5F5C-FB4C-B600-5CC1C8446BE8}">
      <dgm:prSet/>
      <dgm:spPr/>
      <dgm:t>
        <a:bodyPr/>
        <a:lstStyle/>
        <a:p>
          <a:endParaRPr lang="zh-CN" altLang="en-US"/>
        </a:p>
      </dgm:t>
    </dgm:pt>
    <dgm:pt modelId="{EBD07734-FA2A-664A-AA17-DA239DC9D8E9}" type="sibTrans" cxnId="{4B667444-5F5C-FB4C-B600-5CC1C8446BE8}">
      <dgm:prSet/>
      <dgm:spPr/>
      <dgm:t>
        <a:bodyPr/>
        <a:lstStyle/>
        <a:p>
          <a:endParaRPr lang="zh-CN" altLang="en-US"/>
        </a:p>
      </dgm:t>
    </dgm:pt>
    <dgm:pt modelId="{5B770444-D793-C249-A7A2-E9718093BFF0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Microsoft YaHei" charset="-122"/>
              <a:ea typeface="Microsoft YaHei" charset="-122"/>
              <a:cs typeface="Microsoft YaHei" charset="-122"/>
            </a:rPr>
            <a:t>广告要能跟进数据</a:t>
          </a:r>
          <a:endParaRPr lang="zh-CN" altLang="en-US" sz="1800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BB10406-63EC-DB4E-ABC4-9A27C1EE0786}" type="parTrans" cxnId="{D6426A42-56CD-F447-87E0-6DCBF76DC6B0}">
      <dgm:prSet/>
      <dgm:spPr/>
      <dgm:t>
        <a:bodyPr/>
        <a:lstStyle/>
        <a:p>
          <a:endParaRPr lang="zh-CN" altLang="en-US"/>
        </a:p>
      </dgm:t>
    </dgm:pt>
    <dgm:pt modelId="{B4FE297F-0FA2-494B-88D3-2BBE6F59A7A2}" type="sibTrans" cxnId="{D6426A42-56CD-F447-87E0-6DCBF76DC6B0}">
      <dgm:prSet/>
      <dgm:spPr/>
      <dgm:t>
        <a:bodyPr/>
        <a:lstStyle/>
        <a:p>
          <a:endParaRPr lang="zh-CN" altLang="en-US"/>
        </a:p>
      </dgm:t>
    </dgm:pt>
    <dgm:pt modelId="{4AAB36BD-A8CE-9444-8723-FBBDAA6E338A}" type="pres">
      <dgm:prSet presAssocID="{AA0617DF-7CB4-D246-AD34-9FBFB017F6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F00FB6-2052-5F4F-A0EE-268C53CFFADE}" type="pres">
      <dgm:prSet presAssocID="{4C972515-8E5F-A94B-BB2A-EC1293232C47}" presName="composite" presStyleCnt="0"/>
      <dgm:spPr/>
    </dgm:pt>
    <dgm:pt modelId="{FC295C33-B84A-6E43-B78D-200DFDAEB302}" type="pres">
      <dgm:prSet presAssocID="{4C972515-8E5F-A94B-BB2A-EC1293232C47}" presName="parTx" presStyleLbl="alignNode1" presStyleIdx="0" presStyleCnt="3" custScaleY="8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F11B1B-3E73-1F4C-B819-7A5170567C42}" type="pres">
      <dgm:prSet presAssocID="{4C972515-8E5F-A94B-BB2A-EC1293232C4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E253FF-3483-6342-83ED-D19071766B26}" type="pres">
      <dgm:prSet presAssocID="{FEE22C10-FFC1-4B4C-A334-890B63276310}" presName="space" presStyleCnt="0"/>
      <dgm:spPr/>
    </dgm:pt>
    <dgm:pt modelId="{DFE1BB65-FA3A-F743-A04B-28B4129E5A43}" type="pres">
      <dgm:prSet presAssocID="{6CBFDFDB-7D59-2147-A01D-7D4CC74FD06C}" presName="composite" presStyleCnt="0"/>
      <dgm:spPr/>
    </dgm:pt>
    <dgm:pt modelId="{EFCBFB69-EE8E-AF46-A110-4D315E1CCB70}" type="pres">
      <dgm:prSet presAssocID="{6CBFDFDB-7D59-2147-A01D-7D4CC74FD06C}" presName="parTx" presStyleLbl="alignNode1" presStyleIdx="1" presStyleCnt="3" custScaleY="8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7AD233-D87F-894A-B72B-7CE81C205A1E}" type="pres">
      <dgm:prSet presAssocID="{6CBFDFDB-7D59-2147-A01D-7D4CC74FD06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DB1CB3-99C3-D64C-B33C-8B0C5F538C5E}" type="pres">
      <dgm:prSet presAssocID="{E679F618-8ED2-4F4C-8BFA-6B930C62C343}" presName="space" presStyleCnt="0"/>
      <dgm:spPr/>
    </dgm:pt>
    <dgm:pt modelId="{804DE1DC-A097-0B43-ADD7-F07BF1D54D78}" type="pres">
      <dgm:prSet presAssocID="{C83762BA-7F36-2F40-BB1A-6077043CA23F}" presName="composite" presStyleCnt="0"/>
      <dgm:spPr/>
    </dgm:pt>
    <dgm:pt modelId="{40466B8D-2926-7D4E-8AD8-2FA1E7619FEB}" type="pres">
      <dgm:prSet presAssocID="{C83762BA-7F36-2F40-BB1A-6077043CA23F}" presName="parTx" presStyleLbl="alignNode1" presStyleIdx="2" presStyleCnt="3" custScaleY="8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002906-6EC2-E446-92AB-7F69BDB782E5}" type="pres">
      <dgm:prSet presAssocID="{C83762BA-7F36-2F40-BB1A-6077043CA23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07C1D1-7747-2742-8B47-D35F77F88029}" type="presOf" srcId="{1AE18213-4292-FD43-802E-C4021745BF6E}" destId="{097AD233-D87F-894A-B72B-7CE81C205A1E}" srcOrd="0" destOrd="4" presId="urn:microsoft.com/office/officeart/2005/8/layout/hList1"/>
    <dgm:cxn modelId="{AB94120E-2D6C-FA44-8925-11C8E1A403A5}" type="presOf" srcId="{CFC3DE9D-0482-1B4B-9753-E3D637F8FF46}" destId="{73002906-6EC2-E446-92AB-7F69BDB782E5}" srcOrd="0" destOrd="0" presId="urn:microsoft.com/office/officeart/2005/8/layout/hList1"/>
    <dgm:cxn modelId="{78E7557E-ECD8-A24F-9D3B-93FB3183643F}" srcId="{6CBFDFDB-7D59-2147-A01D-7D4CC74FD06C}" destId="{150F6C1E-C769-4146-AAAA-F766AC4A1D3B}" srcOrd="3" destOrd="0" parTransId="{E801A899-46E6-9046-8042-A2CA967A44AE}" sibTransId="{861BA0C8-F28A-3F41-818A-85C8681ADC7D}"/>
    <dgm:cxn modelId="{242C5FA4-6667-D24E-A8D5-8BB38FEC3FD3}" srcId="{6CBFDFDB-7D59-2147-A01D-7D4CC74FD06C}" destId="{36AD6182-4999-A948-A5F8-E16913382296}" srcOrd="1" destOrd="0" parTransId="{0BB4A37A-B1E9-8441-A371-FD1364A955C5}" sibTransId="{70FB4B02-FCD0-EB4F-8333-9B1353EBE6CF}"/>
    <dgm:cxn modelId="{76CAC5CD-E5D5-7449-A9D4-00D8D422A876}" type="presOf" srcId="{B36B9AE4-E54C-D64B-BEC2-363625EFDEB0}" destId="{FAF11B1B-3E73-1F4C-B819-7A5170567C42}" srcOrd="0" destOrd="0" presId="urn:microsoft.com/office/officeart/2005/8/layout/hList1"/>
    <dgm:cxn modelId="{39CA2959-4B95-9D47-A487-116E2CA7E9BD}" type="presOf" srcId="{C83762BA-7F36-2F40-BB1A-6077043CA23F}" destId="{40466B8D-2926-7D4E-8AD8-2FA1E7619FEB}" srcOrd="0" destOrd="0" presId="urn:microsoft.com/office/officeart/2005/8/layout/hList1"/>
    <dgm:cxn modelId="{7DC432FA-4664-DC4C-B570-A2C6D48CED84}" srcId="{4C972515-8E5F-A94B-BB2A-EC1293232C47}" destId="{BCE4D678-2266-794A-813B-9D097453C719}" srcOrd="7" destOrd="0" parTransId="{7FAA24E4-537B-0444-B705-8E22F576D44D}" sibTransId="{445BB9A6-DE6C-2446-8EC0-7AE957E4ACBB}"/>
    <dgm:cxn modelId="{45795C92-A4B8-5443-8836-FDF4F40A07FE}" srcId="{4C972515-8E5F-A94B-BB2A-EC1293232C47}" destId="{CA5CE126-FC65-A64F-AFEE-C940DE452C93}" srcOrd="4" destOrd="0" parTransId="{040229A0-DC3F-464A-BF7D-ADDA718819CA}" sibTransId="{1732AE4D-18EA-8F43-A50A-004B673D66DA}"/>
    <dgm:cxn modelId="{AF087C87-763D-444B-9CDC-5060DF960D3D}" srcId="{6CBFDFDB-7D59-2147-A01D-7D4CC74FD06C}" destId="{72D55153-316B-FF42-B520-5E549E76AFEF}" srcOrd="0" destOrd="0" parTransId="{1293F160-5897-E140-8C1A-C5BB7FCB2988}" sibTransId="{37200EF0-49F3-B14D-A707-19DFC72209A1}"/>
    <dgm:cxn modelId="{8D97C7E6-1C22-C441-A20F-BFD59752A477}" type="presOf" srcId="{F53C151B-13F2-4D4A-B330-F9781B6F063F}" destId="{FAF11B1B-3E73-1F4C-B819-7A5170567C42}" srcOrd="0" destOrd="2" presId="urn:microsoft.com/office/officeart/2005/8/layout/hList1"/>
    <dgm:cxn modelId="{BF634FA2-600C-2043-A39B-67BAEF6017C7}" srcId="{6CBFDFDB-7D59-2147-A01D-7D4CC74FD06C}" destId="{3F3B447D-C8BD-5141-A28D-B2ED036F811E}" srcOrd="2" destOrd="0" parTransId="{A9367BAB-2F7A-984A-AACD-C1FFA3BD6A8C}" sibTransId="{99FBAAC3-BF76-134A-8CE9-B4608F4144C5}"/>
    <dgm:cxn modelId="{9FD60F1A-23FD-CE47-867F-1E8DFF93D79D}" srcId="{AA0617DF-7CB4-D246-AD34-9FBFB017F6A6}" destId="{C83762BA-7F36-2F40-BB1A-6077043CA23F}" srcOrd="2" destOrd="0" parTransId="{8F0E59FF-D54D-914A-AE1B-C5966B9B8E81}" sibTransId="{73ABFE0C-1A1B-944C-BF16-3FA2C0BCF202}"/>
    <dgm:cxn modelId="{B7E3BBD9-C353-144C-9CFF-1433A2F6D22E}" srcId="{4C972515-8E5F-A94B-BB2A-EC1293232C47}" destId="{EF759790-2D69-5E48-9CBC-FD4DD9E3FBA4}" srcOrd="1" destOrd="0" parTransId="{350457D6-12AF-9446-AA99-5797E40E9923}" sibTransId="{2DEE0110-3CBD-B142-8171-CEA41938BCD0}"/>
    <dgm:cxn modelId="{65D2DB62-B4DE-DA4C-9C20-C6A697DA26F9}" type="presOf" srcId="{EF759790-2D69-5E48-9CBC-FD4DD9E3FBA4}" destId="{FAF11B1B-3E73-1F4C-B819-7A5170567C42}" srcOrd="0" destOrd="1" presId="urn:microsoft.com/office/officeart/2005/8/layout/hList1"/>
    <dgm:cxn modelId="{AC2CE0F0-2D9D-274E-955F-37A830811921}" srcId="{C83762BA-7F36-2F40-BB1A-6077043CA23F}" destId="{857577AD-EEEF-EF4B-BE4D-76CA1B5D202A}" srcOrd="1" destOrd="0" parTransId="{7B19AA38-AE0E-FF40-A802-A5ACB973A2D9}" sibTransId="{7645A627-CC05-964A-BB49-3125F9B54EBB}"/>
    <dgm:cxn modelId="{1BFCBEBB-AACB-D541-9DA6-3818AEAE3EC1}" type="presOf" srcId="{F93D1007-533D-3E4B-B2E1-7CB334CC1172}" destId="{FAF11B1B-3E73-1F4C-B819-7A5170567C42}" srcOrd="0" destOrd="6" presId="urn:microsoft.com/office/officeart/2005/8/layout/hList1"/>
    <dgm:cxn modelId="{559A41DC-AB60-DE4A-A38F-16EC787AECA9}" type="presOf" srcId="{AA0617DF-7CB4-D246-AD34-9FBFB017F6A6}" destId="{4AAB36BD-A8CE-9444-8723-FBBDAA6E338A}" srcOrd="0" destOrd="0" presId="urn:microsoft.com/office/officeart/2005/8/layout/hList1"/>
    <dgm:cxn modelId="{C176BA54-559C-3947-9831-32EC60C4368A}" type="presOf" srcId="{36AD6182-4999-A948-A5F8-E16913382296}" destId="{097AD233-D87F-894A-B72B-7CE81C205A1E}" srcOrd="0" destOrd="1" presId="urn:microsoft.com/office/officeart/2005/8/layout/hList1"/>
    <dgm:cxn modelId="{1BF2A487-DE42-6A41-9E6F-4282DB708879}" type="presOf" srcId="{6907AC2A-01DF-8440-936A-5E4AE9F42AAA}" destId="{FAF11B1B-3E73-1F4C-B819-7A5170567C42}" srcOrd="0" destOrd="5" presId="urn:microsoft.com/office/officeart/2005/8/layout/hList1"/>
    <dgm:cxn modelId="{9304C163-B65C-3348-8B03-FFC1F63BCC5E}" srcId="{4C972515-8E5F-A94B-BB2A-EC1293232C47}" destId="{F93D1007-533D-3E4B-B2E1-7CB334CC1172}" srcOrd="6" destOrd="0" parTransId="{0D19E916-0167-6F41-923C-B6D015B87D11}" sibTransId="{BBB7FF15-E678-3444-B7E7-6B2A8153532C}"/>
    <dgm:cxn modelId="{D84D1A95-F23E-6746-9EDA-18105990EE95}" type="presOf" srcId="{4C972515-8E5F-A94B-BB2A-EC1293232C47}" destId="{FC295C33-B84A-6E43-B78D-200DFDAEB302}" srcOrd="0" destOrd="0" presId="urn:microsoft.com/office/officeart/2005/8/layout/hList1"/>
    <dgm:cxn modelId="{2E6B558C-3185-9549-BF56-5BE3A27C7C52}" type="presOf" srcId="{5B770444-D793-C249-A7A2-E9718093BFF0}" destId="{73002906-6EC2-E446-92AB-7F69BDB782E5}" srcOrd="0" destOrd="3" presId="urn:microsoft.com/office/officeart/2005/8/layout/hList1"/>
    <dgm:cxn modelId="{3D9C7CD7-41C5-F44D-B348-CCAC9DBF827F}" type="presOf" srcId="{F3DA510E-3FC0-824A-A527-7C2E4B55FC54}" destId="{73002906-6EC2-E446-92AB-7F69BDB782E5}" srcOrd="0" destOrd="2" presId="urn:microsoft.com/office/officeart/2005/8/layout/hList1"/>
    <dgm:cxn modelId="{7CB3E003-E966-F24F-BD15-3283D530C8AA}" srcId="{AA0617DF-7CB4-D246-AD34-9FBFB017F6A6}" destId="{6CBFDFDB-7D59-2147-A01D-7D4CC74FD06C}" srcOrd="1" destOrd="0" parTransId="{63B79CF0-FADE-3F4F-ABBF-118B79273348}" sibTransId="{E679F618-8ED2-4F4C-8BFA-6B930C62C343}"/>
    <dgm:cxn modelId="{8D35F4AA-4C3B-0443-92A9-1E3F4FA619D5}" type="presOf" srcId="{BCE4D678-2266-794A-813B-9D097453C719}" destId="{FAF11B1B-3E73-1F4C-B819-7A5170567C42}" srcOrd="0" destOrd="7" presId="urn:microsoft.com/office/officeart/2005/8/layout/hList1"/>
    <dgm:cxn modelId="{B8439A0E-D544-E344-97DC-9D7D56202D0A}" srcId="{4C972515-8E5F-A94B-BB2A-EC1293232C47}" destId="{6907AC2A-01DF-8440-936A-5E4AE9F42AAA}" srcOrd="5" destOrd="0" parTransId="{3589D726-1D69-444E-8CF5-C8D6D106B174}" sibTransId="{867251BB-460E-F74D-BAD8-C24D06FF7482}"/>
    <dgm:cxn modelId="{BCD0C589-8D0E-E04A-89C3-50AC3A292671}" srcId="{4C972515-8E5F-A94B-BB2A-EC1293232C47}" destId="{40EA63B8-835D-3844-92D3-DC93976A3679}" srcOrd="3" destOrd="0" parTransId="{206127DC-CA7B-EF42-BD51-D1E059ABF5B7}" sibTransId="{B332C14D-0510-9A4A-85EC-950AB9B8CBAB}"/>
    <dgm:cxn modelId="{0BC87F13-A167-1B47-BE12-CB023312FC74}" srcId="{4C972515-8E5F-A94B-BB2A-EC1293232C47}" destId="{B36B9AE4-E54C-D64B-BEC2-363625EFDEB0}" srcOrd="0" destOrd="0" parTransId="{DBE50BBC-4E27-A644-A0E9-DFEDB9376E0F}" sibTransId="{DAC36405-5A9F-894A-B6D3-E1A19BFA0D8B}"/>
    <dgm:cxn modelId="{BB46B3F8-C560-254A-9902-B91FB502EE75}" srcId="{C83762BA-7F36-2F40-BB1A-6077043CA23F}" destId="{CFC3DE9D-0482-1B4B-9753-E3D637F8FF46}" srcOrd="0" destOrd="0" parTransId="{73BE7A6F-F7E5-534C-B475-CDC822BCA87E}" sibTransId="{B54C08BA-F24E-834B-A72A-7734EDC48E11}"/>
    <dgm:cxn modelId="{1269DCE8-CBA6-ED44-B1EC-EC6B9D6A6C52}" type="presOf" srcId="{6CBFDFDB-7D59-2147-A01D-7D4CC74FD06C}" destId="{EFCBFB69-EE8E-AF46-A110-4D315E1CCB70}" srcOrd="0" destOrd="0" presId="urn:microsoft.com/office/officeart/2005/8/layout/hList1"/>
    <dgm:cxn modelId="{9147DCD4-A78A-754F-B91D-EF578A437B12}" type="presOf" srcId="{72D55153-316B-FF42-B520-5E549E76AFEF}" destId="{097AD233-D87F-894A-B72B-7CE81C205A1E}" srcOrd="0" destOrd="0" presId="urn:microsoft.com/office/officeart/2005/8/layout/hList1"/>
    <dgm:cxn modelId="{C236CAFE-2300-3841-8CD8-106D6707F254}" type="presOf" srcId="{857577AD-EEEF-EF4B-BE4D-76CA1B5D202A}" destId="{73002906-6EC2-E446-92AB-7F69BDB782E5}" srcOrd="0" destOrd="1" presId="urn:microsoft.com/office/officeart/2005/8/layout/hList1"/>
    <dgm:cxn modelId="{D7D7F380-074A-114A-9B15-EA26896B07BA}" type="presOf" srcId="{150F6C1E-C769-4146-AAAA-F766AC4A1D3B}" destId="{097AD233-D87F-894A-B72B-7CE81C205A1E}" srcOrd="0" destOrd="3" presId="urn:microsoft.com/office/officeart/2005/8/layout/hList1"/>
    <dgm:cxn modelId="{D6426A42-56CD-F447-87E0-6DCBF76DC6B0}" srcId="{C83762BA-7F36-2F40-BB1A-6077043CA23F}" destId="{5B770444-D793-C249-A7A2-E9718093BFF0}" srcOrd="3" destOrd="0" parTransId="{3BB10406-63EC-DB4E-ABC4-9A27C1EE0786}" sibTransId="{B4FE297F-0FA2-494B-88D3-2BBE6F59A7A2}"/>
    <dgm:cxn modelId="{6077819A-F6E8-BA4C-8A24-FAE3E2F7686B}" srcId="{6CBFDFDB-7D59-2147-A01D-7D4CC74FD06C}" destId="{1AE18213-4292-FD43-802E-C4021745BF6E}" srcOrd="4" destOrd="0" parTransId="{89940DF4-93B0-6745-8B5F-C13CDFA0AEA7}" sibTransId="{3A471CD9-5E53-624C-BF25-CE600AC2FE1C}"/>
    <dgm:cxn modelId="{79C7D2A5-353C-954E-B9C2-F0B522D7D74A}" srcId="{AA0617DF-7CB4-D246-AD34-9FBFB017F6A6}" destId="{4C972515-8E5F-A94B-BB2A-EC1293232C47}" srcOrd="0" destOrd="0" parTransId="{2590FD65-21EE-394A-BE41-DC8AE6621C5D}" sibTransId="{FEE22C10-FFC1-4B4C-A334-890B63276310}"/>
    <dgm:cxn modelId="{4B667444-5F5C-FB4C-B600-5CC1C8446BE8}" srcId="{C83762BA-7F36-2F40-BB1A-6077043CA23F}" destId="{F3DA510E-3FC0-824A-A527-7C2E4B55FC54}" srcOrd="2" destOrd="0" parTransId="{3BFFF25F-6AB2-BE49-8FB5-AE44BDEC12CE}" sibTransId="{EBD07734-FA2A-664A-AA17-DA239DC9D8E9}"/>
    <dgm:cxn modelId="{5AD71E90-F486-8D48-A122-B11B06F960F4}" type="presOf" srcId="{3F3B447D-C8BD-5141-A28D-B2ED036F811E}" destId="{097AD233-D87F-894A-B72B-7CE81C205A1E}" srcOrd="0" destOrd="2" presId="urn:microsoft.com/office/officeart/2005/8/layout/hList1"/>
    <dgm:cxn modelId="{A0068C50-D072-1E48-9485-FF09B65BBD9C}" type="presOf" srcId="{CA5CE126-FC65-A64F-AFEE-C940DE452C93}" destId="{FAF11B1B-3E73-1F4C-B819-7A5170567C42}" srcOrd="0" destOrd="4" presId="urn:microsoft.com/office/officeart/2005/8/layout/hList1"/>
    <dgm:cxn modelId="{CD74DAF7-36F3-9249-A19C-ACB640BA7633}" type="presOf" srcId="{40EA63B8-835D-3844-92D3-DC93976A3679}" destId="{FAF11B1B-3E73-1F4C-B819-7A5170567C42}" srcOrd="0" destOrd="3" presId="urn:microsoft.com/office/officeart/2005/8/layout/hList1"/>
    <dgm:cxn modelId="{974B0F16-CF41-F245-840E-1980B954018E}" srcId="{4C972515-8E5F-A94B-BB2A-EC1293232C47}" destId="{F53C151B-13F2-4D4A-B330-F9781B6F063F}" srcOrd="2" destOrd="0" parTransId="{8DAFFEF1-5D30-0548-8CD4-2FE73D4C36DB}" sibTransId="{49B03D23-E228-464A-8A5D-0758339FA43B}"/>
    <dgm:cxn modelId="{580E0448-25C1-9F44-80DC-28B1E725B77F}" type="presParOf" srcId="{4AAB36BD-A8CE-9444-8723-FBBDAA6E338A}" destId="{67F00FB6-2052-5F4F-A0EE-268C53CFFADE}" srcOrd="0" destOrd="0" presId="urn:microsoft.com/office/officeart/2005/8/layout/hList1"/>
    <dgm:cxn modelId="{34210C8D-3B48-784A-BC2E-8357E7AB090C}" type="presParOf" srcId="{67F00FB6-2052-5F4F-A0EE-268C53CFFADE}" destId="{FC295C33-B84A-6E43-B78D-200DFDAEB302}" srcOrd="0" destOrd="0" presId="urn:microsoft.com/office/officeart/2005/8/layout/hList1"/>
    <dgm:cxn modelId="{78799C51-C67C-AA49-9CFA-F78CC9B8069E}" type="presParOf" srcId="{67F00FB6-2052-5F4F-A0EE-268C53CFFADE}" destId="{FAF11B1B-3E73-1F4C-B819-7A5170567C42}" srcOrd="1" destOrd="0" presId="urn:microsoft.com/office/officeart/2005/8/layout/hList1"/>
    <dgm:cxn modelId="{B070837D-F875-3B4C-B297-868D0945BF9E}" type="presParOf" srcId="{4AAB36BD-A8CE-9444-8723-FBBDAA6E338A}" destId="{A2E253FF-3483-6342-83ED-D19071766B26}" srcOrd="1" destOrd="0" presId="urn:microsoft.com/office/officeart/2005/8/layout/hList1"/>
    <dgm:cxn modelId="{115B9CB5-09D5-FD40-9DC0-7F4289CA85AC}" type="presParOf" srcId="{4AAB36BD-A8CE-9444-8723-FBBDAA6E338A}" destId="{DFE1BB65-FA3A-F743-A04B-28B4129E5A43}" srcOrd="2" destOrd="0" presId="urn:microsoft.com/office/officeart/2005/8/layout/hList1"/>
    <dgm:cxn modelId="{687BB389-C9D4-1740-811C-1179D67E803F}" type="presParOf" srcId="{DFE1BB65-FA3A-F743-A04B-28B4129E5A43}" destId="{EFCBFB69-EE8E-AF46-A110-4D315E1CCB70}" srcOrd="0" destOrd="0" presId="urn:microsoft.com/office/officeart/2005/8/layout/hList1"/>
    <dgm:cxn modelId="{19466539-B013-8D4A-AE54-803044658E06}" type="presParOf" srcId="{DFE1BB65-FA3A-F743-A04B-28B4129E5A43}" destId="{097AD233-D87F-894A-B72B-7CE81C205A1E}" srcOrd="1" destOrd="0" presId="urn:microsoft.com/office/officeart/2005/8/layout/hList1"/>
    <dgm:cxn modelId="{A745F264-C4DA-FD47-9676-C6C2F1421CCF}" type="presParOf" srcId="{4AAB36BD-A8CE-9444-8723-FBBDAA6E338A}" destId="{CADB1CB3-99C3-D64C-B33C-8B0C5F538C5E}" srcOrd="3" destOrd="0" presId="urn:microsoft.com/office/officeart/2005/8/layout/hList1"/>
    <dgm:cxn modelId="{8E74F8C4-E34B-8547-A310-D698FAF4CEE7}" type="presParOf" srcId="{4AAB36BD-A8CE-9444-8723-FBBDAA6E338A}" destId="{804DE1DC-A097-0B43-ADD7-F07BF1D54D78}" srcOrd="4" destOrd="0" presId="urn:microsoft.com/office/officeart/2005/8/layout/hList1"/>
    <dgm:cxn modelId="{EFA025C2-0789-054F-888F-CB37676E0253}" type="presParOf" srcId="{804DE1DC-A097-0B43-ADD7-F07BF1D54D78}" destId="{40466B8D-2926-7D4E-8AD8-2FA1E7619FEB}" srcOrd="0" destOrd="0" presId="urn:microsoft.com/office/officeart/2005/8/layout/hList1"/>
    <dgm:cxn modelId="{B7143571-633F-3942-90CB-2A5B5D5EFB90}" type="presParOf" srcId="{804DE1DC-A097-0B43-ADD7-F07BF1D54D78}" destId="{73002906-6EC2-E446-92AB-7F69BDB782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BBE249-26A6-2840-8020-DEED752F0EA3}" type="doc">
      <dgm:prSet loTypeId="urn:microsoft.com/office/officeart/2005/8/layout/venn1" loCatId="" qsTypeId="urn:microsoft.com/office/officeart/2005/8/quickstyle/simple4" qsCatId="simple" csTypeId="urn:microsoft.com/office/officeart/2005/8/colors/colorful4" csCatId="colorful" phldr="1"/>
      <dgm:spPr/>
    </dgm:pt>
    <dgm:pt modelId="{FEF3FE1D-66DC-A641-BEF9-D2A37FFA8264}">
      <dgm:prSet phldrT="[文本]" custT="1"/>
      <dgm:spPr>
        <a:solidFill>
          <a:srgbClr val="FDBF00"/>
        </a:solidFill>
      </dgm:spPr>
      <dgm:t>
        <a:bodyPr/>
        <a:lstStyle/>
        <a:p>
          <a:r>
            <a:rPr lang="zh-CN" altLang="en-US" sz="3600" b="0" i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内容重组</a:t>
          </a:r>
          <a:endParaRPr lang="zh-CN" altLang="en-US" sz="3600" b="0" i="0" dirty="0">
            <a:solidFill>
              <a:schemeClr val="tx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03C16B7-B451-1C4D-B639-3113601C67F6}" type="parTrans" cxnId="{FC3066CE-84E3-434B-B74D-637979F5EF7F}">
      <dgm:prSet/>
      <dgm:spPr/>
      <dgm:t>
        <a:bodyPr/>
        <a:lstStyle/>
        <a:p>
          <a:endParaRPr lang="zh-CN" altLang="en-US" sz="1400" b="0" i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D52A081-C43F-FB47-B9CB-6EC8E26E07DF}" type="sibTrans" cxnId="{FC3066CE-84E3-434B-B74D-637979F5EF7F}">
      <dgm:prSet/>
      <dgm:spPr/>
      <dgm:t>
        <a:bodyPr/>
        <a:lstStyle/>
        <a:p>
          <a:endParaRPr lang="zh-CN" altLang="en-US" sz="1400" b="0" i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3E15114-F7E7-9646-B7D5-9F120F96D94B}">
      <dgm:prSet phldrT="[文本]" custT="1"/>
      <dgm:spPr/>
      <dgm:t>
        <a:bodyPr/>
        <a:lstStyle/>
        <a:p>
          <a:r>
            <a:rPr lang="zh-CN" altLang="en-US" sz="3600" b="0" i="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内容定制</a:t>
          </a:r>
          <a:endParaRPr lang="zh-CN" altLang="en-US" sz="3600" b="0" i="0" dirty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404E5FA-72D6-1D46-97C8-E91715E61BA6}" type="parTrans" cxnId="{557B3A71-87EB-7A45-B82E-9A81F24E05F1}">
      <dgm:prSet/>
      <dgm:spPr/>
      <dgm:t>
        <a:bodyPr/>
        <a:lstStyle/>
        <a:p>
          <a:endParaRPr lang="zh-CN" altLang="en-US" sz="1400" b="0" i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8970158-C0C1-E141-A149-7C6B5E1C0FF0}" type="sibTrans" cxnId="{557B3A71-87EB-7A45-B82E-9A81F24E05F1}">
      <dgm:prSet/>
      <dgm:spPr/>
      <dgm:t>
        <a:bodyPr/>
        <a:lstStyle/>
        <a:p>
          <a:endParaRPr lang="zh-CN" altLang="en-US" sz="1400" b="0" i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FD04505-0567-7740-AB11-7A27B61D51AC}">
      <dgm:prSet phldrT="[文本]" custT="1"/>
      <dgm:spPr/>
      <dgm:t>
        <a:bodyPr/>
        <a:lstStyle/>
        <a:p>
          <a:r>
            <a:rPr lang="zh-CN" altLang="en-US" sz="3600" b="0" i="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内容分发</a:t>
          </a:r>
          <a:endParaRPr lang="zh-CN" altLang="en-US" sz="3600" b="0" i="0" dirty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5E8D3A2-71FD-3547-9FD4-E3F71E9D6A16}" type="parTrans" cxnId="{55C6DA0E-2DA9-974F-B500-02846DA3C21D}">
      <dgm:prSet/>
      <dgm:spPr/>
      <dgm:t>
        <a:bodyPr/>
        <a:lstStyle/>
        <a:p>
          <a:endParaRPr lang="zh-CN" altLang="en-US" sz="1400" b="0" i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7A273AF-B9F0-0D4D-B79D-15DE8FFD5927}" type="sibTrans" cxnId="{55C6DA0E-2DA9-974F-B500-02846DA3C21D}">
      <dgm:prSet/>
      <dgm:spPr/>
      <dgm:t>
        <a:bodyPr/>
        <a:lstStyle/>
        <a:p>
          <a:endParaRPr lang="zh-CN" altLang="en-US" sz="1400" b="0" i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38405BE-360B-334F-B8F0-D020F1CD4BCD}" type="pres">
      <dgm:prSet presAssocID="{36BBE249-26A6-2840-8020-DEED752F0EA3}" presName="compositeShape" presStyleCnt="0">
        <dgm:presLayoutVars>
          <dgm:chMax val="7"/>
          <dgm:dir/>
          <dgm:resizeHandles val="exact"/>
        </dgm:presLayoutVars>
      </dgm:prSet>
      <dgm:spPr/>
    </dgm:pt>
    <dgm:pt modelId="{4B56571E-5069-8340-8127-E6993F15275E}" type="pres">
      <dgm:prSet presAssocID="{FEF3FE1D-66DC-A641-BEF9-D2A37FFA8264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6C43DC2-2782-C24F-84BD-FA99613AB646}" type="pres">
      <dgm:prSet presAssocID="{FEF3FE1D-66DC-A641-BEF9-D2A37FFA826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7EF6F-F35B-CD49-B02A-FC07BCE23183}" type="pres">
      <dgm:prSet presAssocID="{63E15114-F7E7-9646-B7D5-9F120F96D94B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1DA3C858-E499-F243-87FB-F41626306FF9}" type="pres">
      <dgm:prSet presAssocID="{63E15114-F7E7-9646-B7D5-9F120F96D94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80C0B1-4B11-C946-8D3A-ECF0F6A1895A}" type="pres">
      <dgm:prSet presAssocID="{3FD04505-0567-7740-AB11-7A27B61D51AC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A49045B7-926D-324D-BF60-5986E590261D}" type="pres">
      <dgm:prSet presAssocID="{3FD04505-0567-7740-AB11-7A27B61D51A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8FB7BE-8B32-164E-8F5E-647BE6B30B26}" type="presOf" srcId="{3FD04505-0567-7740-AB11-7A27B61D51AC}" destId="{2380C0B1-4B11-C946-8D3A-ECF0F6A1895A}" srcOrd="0" destOrd="0" presId="urn:microsoft.com/office/officeart/2005/8/layout/venn1"/>
    <dgm:cxn modelId="{E06D1959-650B-4E45-BDBD-D04688E35F53}" type="presOf" srcId="{63E15114-F7E7-9646-B7D5-9F120F96D94B}" destId="{1DA3C858-E499-F243-87FB-F41626306FF9}" srcOrd="1" destOrd="0" presId="urn:microsoft.com/office/officeart/2005/8/layout/venn1"/>
    <dgm:cxn modelId="{3D20CB64-09F4-E149-A8D6-89318FA5887C}" type="presOf" srcId="{FEF3FE1D-66DC-A641-BEF9-D2A37FFA8264}" destId="{76C43DC2-2782-C24F-84BD-FA99613AB646}" srcOrd="1" destOrd="0" presId="urn:microsoft.com/office/officeart/2005/8/layout/venn1"/>
    <dgm:cxn modelId="{557B3A71-87EB-7A45-B82E-9A81F24E05F1}" srcId="{36BBE249-26A6-2840-8020-DEED752F0EA3}" destId="{63E15114-F7E7-9646-B7D5-9F120F96D94B}" srcOrd="1" destOrd="0" parTransId="{2404E5FA-72D6-1D46-97C8-E91715E61BA6}" sibTransId="{B8970158-C0C1-E141-A149-7C6B5E1C0FF0}"/>
    <dgm:cxn modelId="{457D7BED-8204-2F48-A592-9669FFCA757E}" type="presOf" srcId="{36BBE249-26A6-2840-8020-DEED752F0EA3}" destId="{C38405BE-360B-334F-B8F0-D020F1CD4BCD}" srcOrd="0" destOrd="0" presId="urn:microsoft.com/office/officeart/2005/8/layout/venn1"/>
    <dgm:cxn modelId="{B2E2DD56-E1BD-9B48-9E6E-8023FED5EC43}" type="presOf" srcId="{63E15114-F7E7-9646-B7D5-9F120F96D94B}" destId="{FAE7EF6F-F35B-CD49-B02A-FC07BCE23183}" srcOrd="0" destOrd="0" presId="urn:microsoft.com/office/officeart/2005/8/layout/venn1"/>
    <dgm:cxn modelId="{FC3066CE-84E3-434B-B74D-637979F5EF7F}" srcId="{36BBE249-26A6-2840-8020-DEED752F0EA3}" destId="{FEF3FE1D-66DC-A641-BEF9-D2A37FFA8264}" srcOrd="0" destOrd="0" parTransId="{803C16B7-B451-1C4D-B639-3113601C67F6}" sibTransId="{BD52A081-C43F-FB47-B9CB-6EC8E26E07DF}"/>
    <dgm:cxn modelId="{AB94C1A4-1887-4448-8230-928DC2C74465}" type="presOf" srcId="{FEF3FE1D-66DC-A641-BEF9-D2A37FFA8264}" destId="{4B56571E-5069-8340-8127-E6993F15275E}" srcOrd="0" destOrd="0" presId="urn:microsoft.com/office/officeart/2005/8/layout/venn1"/>
    <dgm:cxn modelId="{55C6DA0E-2DA9-974F-B500-02846DA3C21D}" srcId="{36BBE249-26A6-2840-8020-DEED752F0EA3}" destId="{3FD04505-0567-7740-AB11-7A27B61D51AC}" srcOrd="2" destOrd="0" parTransId="{B5E8D3A2-71FD-3547-9FD4-E3F71E9D6A16}" sibTransId="{97A273AF-B9F0-0D4D-B79D-15DE8FFD5927}"/>
    <dgm:cxn modelId="{485F3423-0C95-4B4D-9C6F-712DB66868EC}" type="presOf" srcId="{3FD04505-0567-7740-AB11-7A27B61D51AC}" destId="{A49045B7-926D-324D-BF60-5986E590261D}" srcOrd="1" destOrd="0" presId="urn:microsoft.com/office/officeart/2005/8/layout/venn1"/>
    <dgm:cxn modelId="{63D725A9-9C8E-3446-B8C1-B8C0842D667D}" type="presParOf" srcId="{C38405BE-360B-334F-B8F0-D020F1CD4BCD}" destId="{4B56571E-5069-8340-8127-E6993F15275E}" srcOrd="0" destOrd="0" presId="urn:microsoft.com/office/officeart/2005/8/layout/venn1"/>
    <dgm:cxn modelId="{60C0FC7D-964E-E24C-9FB2-E2D47CAEBE5B}" type="presParOf" srcId="{C38405BE-360B-334F-B8F0-D020F1CD4BCD}" destId="{76C43DC2-2782-C24F-84BD-FA99613AB646}" srcOrd="1" destOrd="0" presId="urn:microsoft.com/office/officeart/2005/8/layout/venn1"/>
    <dgm:cxn modelId="{D8291602-B73B-F54F-94AA-6B8790961B54}" type="presParOf" srcId="{C38405BE-360B-334F-B8F0-D020F1CD4BCD}" destId="{FAE7EF6F-F35B-CD49-B02A-FC07BCE23183}" srcOrd="2" destOrd="0" presId="urn:microsoft.com/office/officeart/2005/8/layout/venn1"/>
    <dgm:cxn modelId="{39E91ADA-D6E6-554E-AFFC-235BA9C4CA5B}" type="presParOf" srcId="{C38405BE-360B-334F-B8F0-D020F1CD4BCD}" destId="{1DA3C858-E499-F243-87FB-F41626306FF9}" srcOrd="3" destOrd="0" presId="urn:microsoft.com/office/officeart/2005/8/layout/venn1"/>
    <dgm:cxn modelId="{A431DF47-9612-4247-897F-8216351326AD}" type="presParOf" srcId="{C38405BE-360B-334F-B8F0-D020F1CD4BCD}" destId="{2380C0B1-4B11-C946-8D3A-ECF0F6A1895A}" srcOrd="4" destOrd="0" presId="urn:microsoft.com/office/officeart/2005/8/layout/venn1"/>
    <dgm:cxn modelId="{742C3426-9EDC-8E4A-BB06-13224E429997}" type="presParOf" srcId="{C38405BE-360B-334F-B8F0-D020F1CD4BCD}" destId="{A49045B7-926D-324D-BF60-5986E59026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95C33-B84A-6E43-B78D-200DFDAEB302}">
      <dsp:nvSpPr>
        <dsp:cNvPr id="0" name=""/>
        <dsp:cNvSpPr/>
      </dsp:nvSpPr>
      <dsp:spPr>
        <a:xfrm>
          <a:off x="3487" y="205090"/>
          <a:ext cx="3400595" cy="6811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内容部门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487" y="205090"/>
        <a:ext cx="3400595" cy="681138"/>
      </dsp:txXfrm>
    </dsp:sp>
    <dsp:sp modelId="{FAF11B1B-3E73-1F4C-B819-7A5170567C42}">
      <dsp:nvSpPr>
        <dsp:cNvPr id="0" name=""/>
        <dsp:cNvSpPr/>
      </dsp:nvSpPr>
      <dsp:spPr>
        <a:xfrm>
          <a:off x="3487" y="821029"/>
          <a:ext cx="3400595" cy="384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内容要分类拆分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主次要分明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现在的滑动关闭文章也不好，要去掉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要能关注作者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要有更多模板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想把专题内容露出来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视觉样式上要更丰富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原创深度文章要有更多曝光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487" y="821029"/>
        <a:ext cx="3400595" cy="3842999"/>
      </dsp:txXfrm>
    </dsp:sp>
    <dsp:sp modelId="{EFCBFB69-EE8E-AF46-A110-4D315E1CCB70}">
      <dsp:nvSpPr>
        <dsp:cNvPr id="0" name=""/>
        <dsp:cNvSpPr/>
      </dsp:nvSpPr>
      <dsp:spPr>
        <a:xfrm>
          <a:off x="3880166" y="205090"/>
          <a:ext cx="3400595" cy="68113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运营部门</a:t>
          </a:r>
          <a:endParaRPr lang="zh-CN" altLang="en-US" sz="1800" b="0" i="0" kern="1200" dirty="0">
            <a:solidFill>
              <a:schemeClr val="tx1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880166" y="205090"/>
        <a:ext cx="3400595" cy="681138"/>
      </dsp:txXfrm>
    </dsp:sp>
    <dsp:sp modelId="{097AD233-D87F-894A-B72B-7CE81C205A1E}">
      <dsp:nvSpPr>
        <dsp:cNvPr id="0" name=""/>
        <dsp:cNvSpPr/>
      </dsp:nvSpPr>
      <dsp:spPr>
        <a:xfrm>
          <a:off x="3880166" y="821029"/>
          <a:ext cx="3400595" cy="38429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要有固定运营位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要能提供更多运营活动位置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用户要能在</a:t>
          </a:r>
          <a:r>
            <a:rPr lang="en-US" altLang="zh-CN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App</a:t>
          </a: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里“玩”起来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互动感强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要让用户自己选感兴趣的内容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880166" y="821029"/>
        <a:ext cx="3400595" cy="3842999"/>
      </dsp:txXfrm>
    </dsp:sp>
    <dsp:sp modelId="{40466B8D-2926-7D4E-8AD8-2FA1E7619FEB}">
      <dsp:nvSpPr>
        <dsp:cNvPr id="0" name=""/>
        <dsp:cNvSpPr/>
      </dsp:nvSpPr>
      <dsp:spPr>
        <a:xfrm>
          <a:off x="7756845" y="205090"/>
          <a:ext cx="3400595" cy="6811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销售部门</a:t>
          </a:r>
          <a:endParaRPr lang="zh-CN" altLang="en-US" sz="1800" b="0" i="0" kern="1200" dirty="0">
            <a:solidFill>
              <a:schemeClr val="tx1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756845" y="205090"/>
        <a:ext cx="3400595" cy="681138"/>
      </dsp:txXfrm>
    </dsp:sp>
    <dsp:sp modelId="{73002906-6EC2-E446-92AB-7F69BDB782E5}">
      <dsp:nvSpPr>
        <dsp:cNvPr id="0" name=""/>
        <dsp:cNvSpPr/>
      </dsp:nvSpPr>
      <dsp:spPr>
        <a:xfrm>
          <a:off x="7756845" y="821029"/>
          <a:ext cx="3400595" cy="38429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广告位不够，要增加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要给用户提供新的广告形态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现在上广告的后台不好用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广告要能跟进数据</a:t>
          </a:r>
          <a:endParaRPr lang="zh-CN" altLang="en-US" sz="18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756845" y="821029"/>
        <a:ext cx="3400595" cy="3842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6571E-5069-8340-8127-E6993F15275E}">
      <dsp:nvSpPr>
        <dsp:cNvPr id="0" name=""/>
        <dsp:cNvSpPr/>
      </dsp:nvSpPr>
      <dsp:spPr>
        <a:xfrm>
          <a:off x="2347395" y="65705"/>
          <a:ext cx="3153862" cy="3153862"/>
        </a:xfrm>
        <a:prstGeom prst="ellipse">
          <a:avLst/>
        </a:prstGeom>
        <a:solidFill>
          <a:srgbClr val="FDB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0" i="0" kern="120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内容重组</a:t>
          </a:r>
          <a:endParaRPr lang="zh-CN" altLang="en-US" sz="3600" b="0" i="0" kern="1200" dirty="0">
            <a:solidFill>
              <a:schemeClr val="tx1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767910" y="617631"/>
        <a:ext cx="2312832" cy="1419238"/>
      </dsp:txXfrm>
    </dsp:sp>
    <dsp:sp modelId="{FAE7EF6F-F35B-CD49-B02A-FC07BCE23183}">
      <dsp:nvSpPr>
        <dsp:cNvPr id="0" name=""/>
        <dsp:cNvSpPr/>
      </dsp:nvSpPr>
      <dsp:spPr>
        <a:xfrm>
          <a:off x="3485414" y="2036869"/>
          <a:ext cx="3153862" cy="315386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0" i="0" kern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内容定制</a:t>
          </a:r>
          <a:endParaRPr lang="zh-CN" altLang="en-US" sz="3600" b="0" i="0" kern="1200" dirty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449970" y="2851617"/>
        <a:ext cx="1892317" cy="1734624"/>
      </dsp:txXfrm>
    </dsp:sp>
    <dsp:sp modelId="{2380C0B1-4B11-C946-8D3A-ECF0F6A1895A}">
      <dsp:nvSpPr>
        <dsp:cNvPr id="0" name=""/>
        <dsp:cNvSpPr/>
      </dsp:nvSpPr>
      <dsp:spPr>
        <a:xfrm>
          <a:off x="1209376" y="2036869"/>
          <a:ext cx="3153862" cy="315386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0" i="0" kern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内容分发</a:t>
          </a:r>
          <a:endParaRPr lang="zh-CN" altLang="en-US" sz="3600" b="0" i="0" kern="1200" dirty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506365" y="2851617"/>
        <a:ext cx="1892317" cy="1734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A1A3DA73-BB1D-465B-B1C8-54AA957DB4EE}" type="datetime1">
              <a:rPr lang="zh-CN" altLang="en-US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单击此处编辑母版文本样式</a:t>
            </a:r>
          </a:p>
          <a:p>
            <a:pPr>
              <a:defRPr/>
            </a:pPr>
            <a:r>
              <a:rPr lang="zh-CN" altLang="zh-CN" smtClean="0"/>
              <a:t>第二级</a:t>
            </a:r>
          </a:p>
          <a:p>
            <a:pPr>
              <a:defRPr/>
            </a:pPr>
            <a:r>
              <a:rPr lang="zh-CN" altLang="zh-CN" smtClean="0"/>
              <a:t>第三级</a:t>
            </a:r>
          </a:p>
          <a:p>
            <a:pPr>
              <a:defRPr/>
            </a:pPr>
            <a:r>
              <a:rPr lang="zh-CN" altLang="zh-CN" smtClean="0"/>
              <a:t>第四级</a:t>
            </a:r>
          </a:p>
          <a:p>
            <a:pPr>
              <a:defRPr/>
            </a:pPr>
            <a:r>
              <a:rPr lang="zh-CN" altLang="zh-CN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604737F-89AF-486D-851C-9207A5BA0150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52855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</a:rPr>
              <a:t>2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</a:rPr>
              <a:t>月底入职，获得今年的数据目标：</a:t>
            </a:r>
            <a:r>
              <a:rPr lang="en-US" altLang="zh-CN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</a:rPr>
              <a:t>DAU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</a:rPr>
              <a:t>年底</a:t>
            </a:r>
            <a:r>
              <a:rPr lang="en-US" altLang="zh-CN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</a:rPr>
              <a:t>10w</a:t>
            </a:r>
          </a:p>
          <a:p>
            <a:r>
              <a:rPr lang="en-US" altLang="zh-CN" sz="1600" kern="1200" dirty="0" smtClean="0">
                <a:solidFill>
                  <a:srgbClr val="595959"/>
                </a:solidFill>
                <a:latin typeface="+mj-ea"/>
                <a:ea typeface="+mn-ea"/>
                <a:cs typeface="+mn-cs"/>
              </a:rPr>
              <a:t>3</a:t>
            </a:r>
            <a:r>
              <a:rPr lang="zh-CN" altLang="en-US" sz="1600" kern="1200" dirty="0" smtClean="0">
                <a:solidFill>
                  <a:srgbClr val="595959"/>
                </a:solidFill>
                <a:latin typeface="+mj-ea"/>
                <a:ea typeface="+mn-ea"/>
                <a:cs typeface="+mn-cs"/>
              </a:rPr>
              <a:t>月</a:t>
            </a:r>
            <a:r>
              <a:rPr lang="en-US" altLang="zh-CN" sz="1600" kern="1200" dirty="0" smtClean="0">
                <a:solidFill>
                  <a:srgbClr val="595959"/>
                </a:solidFill>
                <a:latin typeface="+mj-ea"/>
                <a:ea typeface="+mn-ea"/>
                <a:cs typeface="+mn-cs"/>
              </a:rPr>
              <a:t>20</a:t>
            </a:r>
            <a:r>
              <a:rPr lang="zh-CN" altLang="en-US" sz="1600" kern="1200" dirty="0" smtClean="0">
                <a:solidFill>
                  <a:srgbClr val="595959"/>
                </a:solidFill>
                <a:latin typeface="+mj-ea"/>
                <a:ea typeface="+mn-ea"/>
                <a:cs typeface="+mn-cs"/>
              </a:rPr>
              <a:t>日。参加了</a:t>
            </a:r>
            <a:r>
              <a:rPr lang="en-US" altLang="zh-CN" sz="1600" kern="1200" dirty="0" smtClean="0">
                <a:solidFill>
                  <a:srgbClr val="595959"/>
                </a:solidFill>
                <a:latin typeface="+mj-ea"/>
                <a:ea typeface="+mn-ea"/>
                <a:cs typeface="+mn-cs"/>
              </a:rPr>
              <a:t>《app</a:t>
            </a:r>
            <a:r>
              <a:rPr lang="zh-CN" altLang="en-US" sz="1600" kern="1200" dirty="0" smtClean="0">
                <a:solidFill>
                  <a:srgbClr val="595959"/>
                </a:solidFill>
                <a:latin typeface="+mj-ea"/>
                <a:ea typeface="+mn-ea"/>
                <a:cs typeface="+mn-cs"/>
              </a:rPr>
              <a:t>首页改版需求会</a:t>
            </a:r>
            <a:r>
              <a:rPr lang="en-US" altLang="zh-CN" sz="1600" kern="1200" dirty="0" smtClean="0">
                <a:solidFill>
                  <a:srgbClr val="595959"/>
                </a:solidFill>
                <a:latin typeface="+mj-ea"/>
                <a:ea typeface="+mn-ea"/>
                <a:cs typeface="+mn-cs"/>
              </a:rPr>
              <a:t>》</a:t>
            </a:r>
            <a:r>
              <a:rPr lang="zh-CN" altLang="en-US" sz="1600" kern="1200" dirty="0" smtClean="0">
                <a:solidFill>
                  <a:srgbClr val="595959"/>
                </a:solidFill>
                <a:latin typeface="+mj-ea"/>
                <a:ea typeface="+mn-ea"/>
                <a:cs typeface="+mn-cs"/>
              </a:rPr>
              <a:t>。获取到了战略目标：打造新商业第一媒体。</a:t>
            </a:r>
            <a:endParaRPr lang="en-US" altLang="zh-CN" sz="1600" kern="1200" dirty="0" smtClean="0">
              <a:solidFill>
                <a:srgbClr val="595959"/>
              </a:solidFill>
              <a:latin typeface="+mj-ea"/>
              <a:ea typeface="+mn-ea"/>
              <a:cs typeface="+mn-cs"/>
            </a:endParaRPr>
          </a:p>
          <a:p>
            <a:endParaRPr lang="en-US" altLang="zh-CN" sz="1600" kern="1200" dirty="0" smtClean="0">
              <a:solidFill>
                <a:srgbClr val="595959"/>
              </a:solidFill>
              <a:latin typeface="+mj-ea"/>
              <a:ea typeface="+mn-ea"/>
              <a:cs typeface="+mn-cs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12216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一方面，我们复盘了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之前的每次大改版，包括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3.0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4.0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5.0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，分别总结了历史改版原因和改版教训。如下图所示：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476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65893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070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架构层面，能够解决内容分类清晰、筛选快捷、个性化定制需求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内容层面，能够解决内容丰富度需求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互动层面，能够为运营提供抓手，留住用户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8167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22486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685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、内容的重新组织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旧版本的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氪，核心内容均集中在首页“推荐”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Tab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，会给人杂乱无章的感觉，无法快速找到自己想要的内容。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6.0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对首页内容，根据品牌定位和内容形态，重新组织了导航模块。一方面从报道领域角度，分：创投、商业、科技、职场几大频道；另一方面从内容类别角度，将快讯、音频独立聚合。极大降低了用户筛选成本。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此外，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6.0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还会从“作者、栏目、标签”角度，分别聚合所属内容，希望为用户提供多种内容筛选手段，满足其个性化阅读需求。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zh-CN" altLang="en-US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、内容的人工分发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旧版本的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氪，信息流是按全部文章发布时间倒排，配合固定的专题位和广告位。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6.0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则会采用编辑精选的形式控制信息流，尤其首页“推荐”频道信息流，会由各频道主编，将自己频道的优质内容推荐到主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Feed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，从而保证了内容质量，提高用户阅读感受。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zh-CN" altLang="en-US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、内容的个性化定制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我们从反馈得知，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氪用户存在强烈的定制内容需求，他们会对某个作者，某个主题有长期且明确的阅读意向。因此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6.0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强化了“关注”功能，让用户能随时跟踪自己喜欢的作者、感兴趣的标签、有特色的栏目下发布的最新内容，并在“关注”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Tab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随时查看。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7454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不同的模块组合，组成了最终的原型整体。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19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9502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、（引导不足）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8217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4.1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，开始进行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6.0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的产品调研 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4.17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，正式启动项目，公开收集需求，同时技术团队开始思考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6.0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技术架构 </a:t>
            </a:r>
            <a:endParaRPr lang="en-US" altLang="zh-CN" sz="1600" kern="1200" dirty="0" smtClean="0">
              <a:solidFill>
                <a:srgbClr val="595959"/>
              </a:solidFill>
              <a:latin typeface="+mj-ea"/>
              <a:ea typeface="+mn-ea"/>
              <a:cs typeface="+mn-cs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63799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093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9685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4811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868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我们要什么、为什么要？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898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怎么做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达成路径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641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怎么做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达成路径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106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回归到产品本身，我们希望为用户提供什么样的产品？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灵活：运营灵活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完整：逻辑完整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效率：提升阅读、筛选、定制、提醒效率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A3DA73-BB1D-465B-B1C8-54AA957DB4EE}" type="datetime1">
              <a:rPr lang="zh-CN" altLang="en-US" smtClean="0"/>
              <a:pPr>
                <a:defRPr/>
              </a:pPr>
              <a:t>17/12/10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4737F-89AF-486D-851C-9207A5BA0150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101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案例\几何背景\tow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9938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直接连接符 7"/>
          <p:cNvSpPr>
            <a:spLocks noChangeShapeType="1"/>
          </p:cNvSpPr>
          <p:nvPr userDrawn="1"/>
        </p:nvSpPr>
        <p:spPr bwMode="auto">
          <a:xfrm>
            <a:off x="261938" y="4100513"/>
            <a:ext cx="3821112" cy="0"/>
          </a:xfrm>
          <a:prstGeom prst="line">
            <a:avLst/>
          </a:prstGeom>
          <a:noFill/>
          <a:ln w="9525">
            <a:solidFill>
              <a:srgbClr val="FFC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4083050" y="4100513"/>
            <a:ext cx="7850188" cy="0"/>
          </a:xfrm>
          <a:prstGeom prst="line">
            <a:avLst/>
          </a:prstGeom>
          <a:noFill/>
          <a:ln w="9525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9"/>
          <p:cNvSpPr>
            <a:spLocks noChangeArrowheads="1"/>
          </p:cNvSpPr>
          <p:nvPr userDrawn="1"/>
        </p:nvSpPr>
        <p:spPr bwMode="auto">
          <a:xfrm>
            <a:off x="5041900" y="4392613"/>
            <a:ext cx="2111375" cy="577850"/>
          </a:xfrm>
          <a:prstGeom prst="rect">
            <a:avLst/>
          </a:prstGeom>
          <a:noFill/>
          <a:ln w="9525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8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4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案例\几何背景\tow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9938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案例\几何背景\tow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-26988"/>
            <a:ext cx="1220152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1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7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219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21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731F97-F50A-47DF-9878-EB0BD6440A3D}" type="datetime1">
              <a:rPr lang="zh-CN" altLang="en-US"/>
              <a:pPr>
                <a:defRPr/>
              </a:pPr>
              <a:t>17/12/10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D5980B-6F6B-4751-98C9-F25D5787F719}" type="slidenum">
              <a:rPr lang="zh-CN" altLang="en-US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031" name="Picture 2" descr="F:\案例\几何背景\tower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993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60363" y="0"/>
            <a:ext cx="390525" cy="1023938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937316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55625" y="1008063"/>
            <a:ext cx="6480175" cy="0"/>
          </a:xfrm>
          <a:prstGeom prst="line">
            <a:avLst/>
          </a:prstGeom>
          <a:ln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slideLayout" Target="../slideLayouts/slideLayout3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20" Type="http://schemas.openxmlformats.org/officeDocument/2006/relationships/tags" Target="../tags/tag95.xml"/><Relationship Id="rId21" Type="http://schemas.openxmlformats.org/officeDocument/2006/relationships/tags" Target="../tags/tag96.xml"/><Relationship Id="rId22" Type="http://schemas.openxmlformats.org/officeDocument/2006/relationships/tags" Target="../tags/tag97.xml"/><Relationship Id="rId23" Type="http://schemas.openxmlformats.org/officeDocument/2006/relationships/tags" Target="../tags/tag98.xml"/><Relationship Id="rId24" Type="http://schemas.openxmlformats.org/officeDocument/2006/relationships/tags" Target="../tags/tag99.xml"/><Relationship Id="rId25" Type="http://schemas.openxmlformats.org/officeDocument/2006/relationships/slideLayout" Target="../slideLayouts/slideLayout3.xml"/><Relationship Id="rId10" Type="http://schemas.openxmlformats.org/officeDocument/2006/relationships/tags" Target="../tags/tag85.xml"/><Relationship Id="rId11" Type="http://schemas.openxmlformats.org/officeDocument/2006/relationships/tags" Target="../tags/tag86.xml"/><Relationship Id="rId12" Type="http://schemas.openxmlformats.org/officeDocument/2006/relationships/tags" Target="../tags/tag87.xml"/><Relationship Id="rId13" Type="http://schemas.openxmlformats.org/officeDocument/2006/relationships/tags" Target="../tags/tag88.xml"/><Relationship Id="rId14" Type="http://schemas.openxmlformats.org/officeDocument/2006/relationships/tags" Target="../tags/tag89.xml"/><Relationship Id="rId15" Type="http://schemas.openxmlformats.org/officeDocument/2006/relationships/tags" Target="../tags/tag90.xml"/><Relationship Id="rId16" Type="http://schemas.openxmlformats.org/officeDocument/2006/relationships/tags" Target="../tags/tag91.xml"/><Relationship Id="rId17" Type="http://schemas.openxmlformats.org/officeDocument/2006/relationships/tags" Target="../tags/tag92.xml"/><Relationship Id="rId18" Type="http://schemas.openxmlformats.org/officeDocument/2006/relationships/tags" Target="../tags/tag93.xml"/><Relationship Id="rId19" Type="http://schemas.openxmlformats.org/officeDocument/2006/relationships/tags" Target="../tags/tag94.xml"/><Relationship Id="rId1" Type="http://schemas.openxmlformats.org/officeDocument/2006/relationships/tags" Target="../tags/tag76.xml"/><Relationship Id="rId2" Type="http://schemas.openxmlformats.org/officeDocument/2006/relationships/tags" Target="../tags/tag77.xml"/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20" Type="http://schemas.openxmlformats.org/officeDocument/2006/relationships/tags" Target="../tags/tag119.xml"/><Relationship Id="rId21" Type="http://schemas.openxmlformats.org/officeDocument/2006/relationships/tags" Target="../tags/tag120.xml"/><Relationship Id="rId22" Type="http://schemas.openxmlformats.org/officeDocument/2006/relationships/tags" Target="../tags/tag121.xml"/><Relationship Id="rId23" Type="http://schemas.openxmlformats.org/officeDocument/2006/relationships/tags" Target="../tags/tag122.xml"/><Relationship Id="rId24" Type="http://schemas.openxmlformats.org/officeDocument/2006/relationships/tags" Target="../tags/tag123.xml"/><Relationship Id="rId25" Type="http://schemas.openxmlformats.org/officeDocument/2006/relationships/slideLayout" Target="../slideLayouts/slideLayout3.xml"/><Relationship Id="rId10" Type="http://schemas.openxmlformats.org/officeDocument/2006/relationships/tags" Target="../tags/tag109.xml"/><Relationship Id="rId11" Type="http://schemas.openxmlformats.org/officeDocument/2006/relationships/tags" Target="../tags/tag110.xml"/><Relationship Id="rId12" Type="http://schemas.openxmlformats.org/officeDocument/2006/relationships/tags" Target="../tags/tag111.xml"/><Relationship Id="rId13" Type="http://schemas.openxmlformats.org/officeDocument/2006/relationships/tags" Target="../tags/tag112.xml"/><Relationship Id="rId14" Type="http://schemas.openxmlformats.org/officeDocument/2006/relationships/tags" Target="../tags/tag113.xml"/><Relationship Id="rId15" Type="http://schemas.openxmlformats.org/officeDocument/2006/relationships/tags" Target="../tags/tag114.xml"/><Relationship Id="rId16" Type="http://schemas.openxmlformats.org/officeDocument/2006/relationships/tags" Target="../tags/tag115.xml"/><Relationship Id="rId17" Type="http://schemas.openxmlformats.org/officeDocument/2006/relationships/tags" Target="../tags/tag116.xml"/><Relationship Id="rId18" Type="http://schemas.openxmlformats.org/officeDocument/2006/relationships/tags" Target="../tags/tag117.xml"/><Relationship Id="rId19" Type="http://schemas.openxmlformats.org/officeDocument/2006/relationships/tags" Target="../tags/tag118.xml"/><Relationship Id="rId1" Type="http://schemas.openxmlformats.org/officeDocument/2006/relationships/tags" Target="../tags/tag100.xml"/><Relationship Id="rId2" Type="http://schemas.openxmlformats.org/officeDocument/2006/relationships/tags" Target="../tags/tag101.xml"/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tags" Target="../tags/tag104.xml"/><Relationship Id="rId6" Type="http://schemas.openxmlformats.org/officeDocument/2006/relationships/tags" Target="../tags/tag105.xml"/><Relationship Id="rId7" Type="http://schemas.openxmlformats.org/officeDocument/2006/relationships/tags" Target="../tags/tag106.xml"/><Relationship Id="rId8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20" Type="http://schemas.openxmlformats.org/officeDocument/2006/relationships/tags" Target="../tags/tag143.xml"/><Relationship Id="rId21" Type="http://schemas.openxmlformats.org/officeDocument/2006/relationships/tags" Target="../tags/tag144.xml"/><Relationship Id="rId22" Type="http://schemas.openxmlformats.org/officeDocument/2006/relationships/tags" Target="../tags/tag145.xml"/><Relationship Id="rId23" Type="http://schemas.openxmlformats.org/officeDocument/2006/relationships/tags" Target="../tags/tag146.xml"/><Relationship Id="rId24" Type="http://schemas.openxmlformats.org/officeDocument/2006/relationships/tags" Target="../tags/tag147.xml"/><Relationship Id="rId25" Type="http://schemas.openxmlformats.org/officeDocument/2006/relationships/slideLayout" Target="../slideLayouts/slideLayout3.xml"/><Relationship Id="rId10" Type="http://schemas.openxmlformats.org/officeDocument/2006/relationships/tags" Target="../tags/tag133.xml"/><Relationship Id="rId11" Type="http://schemas.openxmlformats.org/officeDocument/2006/relationships/tags" Target="../tags/tag134.xml"/><Relationship Id="rId12" Type="http://schemas.openxmlformats.org/officeDocument/2006/relationships/tags" Target="../tags/tag135.xml"/><Relationship Id="rId13" Type="http://schemas.openxmlformats.org/officeDocument/2006/relationships/tags" Target="../tags/tag136.xml"/><Relationship Id="rId14" Type="http://schemas.openxmlformats.org/officeDocument/2006/relationships/tags" Target="../tags/tag137.xml"/><Relationship Id="rId15" Type="http://schemas.openxmlformats.org/officeDocument/2006/relationships/tags" Target="../tags/tag138.xml"/><Relationship Id="rId16" Type="http://schemas.openxmlformats.org/officeDocument/2006/relationships/tags" Target="../tags/tag139.xml"/><Relationship Id="rId17" Type="http://schemas.openxmlformats.org/officeDocument/2006/relationships/tags" Target="../tags/tag140.xml"/><Relationship Id="rId18" Type="http://schemas.openxmlformats.org/officeDocument/2006/relationships/tags" Target="../tags/tag141.xml"/><Relationship Id="rId19" Type="http://schemas.openxmlformats.org/officeDocument/2006/relationships/tags" Target="../tags/tag142.xml"/><Relationship Id="rId1" Type="http://schemas.openxmlformats.org/officeDocument/2006/relationships/tags" Target="../tags/tag124.xml"/><Relationship Id="rId2" Type="http://schemas.openxmlformats.org/officeDocument/2006/relationships/tags" Target="../tags/tag125.xml"/><Relationship Id="rId3" Type="http://schemas.openxmlformats.org/officeDocument/2006/relationships/tags" Target="../tags/tag126.xml"/><Relationship Id="rId4" Type="http://schemas.openxmlformats.org/officeDocument/2006/relationships/tags" Target="../tags/tag127.xml"/><Relationship Id="rId5" Type="http://schemas.openxmlformats.org/officeDocument/2006/relationships/tags" Target="../tags/tag128.xml"/><Relationship Id="rId6" Type="http://schemas.openxmlformats.org/officeDocument/2006/relationships/tags" Target="../tags/tag129.xml"/><Relationship Id="rId7" Type="http://schemas.openxmlformats.org/officeDocument/2006/relationships/tags" Target="../tags/tag130.xml"/><Relationship Id="rId8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tags" Target="../tags/tag171.xml"/><Relationship Id="rId25" Type="http://schemas.openxmlformats.org/officeDocument/2006/relationships/slideLayout" Target="../slideLayouts/slideLayout3.xml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tags" Target="../tags/tag148.xml"/><Relationship Id="rId2" Type="http://schemas.openxmlformats.org/officeDocument/2006/relationships/tags" Target="../tags/tag149.xml"/><Relationship Id="rId3" Type="http://schemas.openxmlformats.org/officeDocument/2006/relationships/tags" Target="../tags/tag150.xml"/><Relationship Id="rId4" Type="http://schemas.openxmlformats.org/officeDocument/2006/relationships/tags" Target="../tags/tag151.xml"/><Relationship Id="rId5" Type="http://schemas.openxmlformats.org/officeDocument/2006/relationships/tags" Target="../tags/tag152.xml"/><Relationship Id="rId6" Type="http://schemas.openxmlformats.org/officeDocument/2006/relationships/tags" Target="../tags/tag153.x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20" Type="http://schemas.openxmlformats.org/officeDocument/2006/relationships/tags" Target="../tags/tag44.xml"/><Relationship Id="rId21" Type="http://schemas.openxmlformats.org/officeDocument/2006/relationships/tags" Target="../tags/tag45.xml"/><Relationship Id="rId22" Type="http://schemas.openxmlformats.org/officeDocument/2006/relationships/tags" Target="../tags/tag46.xml"/><Relationship Id="rId23" Type="http://schemas.openxmlformats.org/officeDocument/2006/relationships/tags" Target="../tags/tag47.xml"/><Relationship Id="rId24" Type="http://schemas.openxmlformats.org/officeDocument/2006/relationships/tags" Target="../tags/tag48.xml"/><Relationship Id="rId25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tags" Target="../tags/tag37.xml"/><Relationship Id="rId14" Type="http://schemas.openxmlformats.org/officeDocument/2006/relationships/tags" Target="../tags/tag38.xml"/><Relationship Id="rId15" Type="http://schemas.openxmlformats.org/officeDocument/2006/relationships/tags" Target="../tags/tag39.xml"/><Relationship Id="rId16" Type="http://schemas.openxmlformats.org/officeDocument/2006/relationships/tags" Target="../tags/tag40.xml"/><Relationship Id="rId17" Type="http://schemas.openxmlformats.org/officeDocument/2006/relationships/tags" Target="../tags/tag41.xml"/><Relationship Id="rId18" Type="http://schemas.openxmlformats.org/officeDocument/2006/relationships/tags" Target="../tags/tag42.xml"/><Relationship Id="rId19" Type="http://schemas.openxmlformats.org/officeDocument/2006/relationships/tags" Target="../tags/tag43.xml"/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50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1" Type="http://schemas.openxmlformats.org/officeDocument/2006/relationships/tags" Target="../tags/tag51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4"/>
          <p:cNvSpPr>
            <a:spLocks noChangeArrowheads="1"/>
          </p:cNvSpPr>
          <p:nvPr/>
        </p:nvSpPr>
        <p:spPr bwMode="auto">
          <a:xfrm rot="2748894">
            <a:off x="10884694" y="464344"/>
            <a:ext cx="1141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2A2E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2015·06</a:t>
            </a:r>
            <a:endParaRPr lang="zh-CN" altLang="en-US" sz="1800" b="1">
              <a:solidFill>
                <a:srgbClr val="2A2E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5" name="文本占位符 28"/>
          <p:cNvSpPr txBox="1">
            <a:spLocks/>
          </p:cNvSpPr>
          <p:nvPr/>
        </p:nvSpPr>
        <p:spPr bwMode="auto">
          <a:xfrm>
            <a:off x="5307109" y="4437084"/>
            <a:ext cx="15351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申悦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10701" y="1410307"/>
            <a:ext cx="921676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产品经理“爬坑”指南</a:t>
            </a:r>
            <a:endParaRPr lang="en-US" altLang="zh-CN" sz="6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  <a:p>
            <a:pPr algn="ctr" eaLnBrk="1" hangingPunct="1">
              <a:defRPr/>
            </a:pPr>
            <a:endParaRPr lang="en-US" altLang="zh-CN" sz="4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  <a:p>
            <a:pPr algn="ctr" eaLnBrk="1" hangingPunct="1">
              <a:defRPr/>
            </a:pP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                                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——36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氪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App6.0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改版思考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5" name="文本占位符 28"/>
          <p:cNvSpPr txBox="1">
            <a:spLocks/>
          </p:cNvSpPr>
          <p:nvPr/>
        </p:nvSpPr>
        <p:spPr bwMode="auto">
          <a:xfrm>
            <a:off x="4803067" y="5157144"/>
            <a:ext cx="266422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2017.12.16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469" y="1556492"/>
            <a:ext cx="2115955" cy="2105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-36513" y="1196975"/>
            <a:ext cx="9144001" cy="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1922463" y="-12700"/>
            <a:ext cx="0" cy="687070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>
            <p:custDataLst>
              <p:tags r:id="rId4"/>
            </p:custDataLst>
          </p:nvPr>
        </p:nvSpPr>
        <p:spPr>
          <a:xfrm>
            <a:off x="1504950" y="765175"/>
            <a:ext cx="833438" cy="831850"/>
          </a:xfrm>
          <a:prstGeom prst="ellipse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>
          <a:xfrm>
            <a:off x="1655763" y="6381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spc="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4400" spc="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菱形 82"/>
          <p:cNvSpPr/>
          <p:nvPr>
            <p:custDataLst>
              <p:tags r:id="rId6"/>
            </p:custDataLst>
          </p:nvPr>
        </p:nvSpPr>
        <p:spPr>
          <a:xfrm>
            <a:off x="3613150" y="198755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84600" y="195580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菱形 86"/>
          <p:cNvSpPr/>
          <p:nvPr>
            <p:custDataLst>
              <p:tags r:id="rId8"/>
            </p:custDataLst>
          </p:nvPr>
        </p:nvSpPr>
        <p:spPr>
          <a:xfrm>
            <a:off x="3613150" y="27257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84600" y="2693988"/>
            <a:ext cx="520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菱形 89"/>
          <p:cNvSpPr/>
          <p:nvPr>
            <p:custDataLst>
              <p:tags r:id="rId10"/>
            </p:custDataLst>
          </p:nvPr>
        </p:nvSpPr>
        <p:spPr>
          <a:xfrm>
            <a:off x="3613150" y="34639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84600" y="3432176"/>
            <a:ext cx="520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菱形 92"/>
          <p:cNvSpPr/>
          <p:nvPr>
            <p:custDataLst>
              <p:tags r:id="rId12"/>
            </p:custDataLst>
          </p:nvPr>
        </p:nvSpPr>
        <p:spPr>
          <a:xfrm>
            <a:off x="3613150" y="42005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4600" y="4168776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54" name="文本框 10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24088" y="700088"/>
            <a:ext cx="18367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98950" y="1966913"/>
            <a:ext cx="6657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需求和问题的组合拳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98950" y="2703513"/>
            <a:ext cx="6657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爬坑</a:t>
            </a:r>
            <a:r>
              <a:rPr lang="en-US" altLang="zh-CN" sz="20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见招拆招，乱中取序</a:t>
            </a: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98950" y="34417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找土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集众家之所长，创自家之特色</a:t>
            </a:r>
          </a:p>
        </p:txBody>
      </p:sp>
      <p:sp>
        <p:nvSpPr>
          <p:cNvPr id="22" name="文本框 9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98950" y="41783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回归本源，架构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>
            <p:custDataLst>
              <p:tags r:id="rId19"/>
            </p:custDataLst>
          </p:nvPr>
        </p:nvSpPr>
        <p:spPr>
          <a:xfrm>
            <a:off x="3619500" y="491490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90950" y="488315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9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05300" y="4892676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挖新坑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>
            <p:custDataLst>
              <p:tags r:id="rId22"/>
            </p:custDataLst>
          </p:nvPr>
        </p:nvSpPr>
        <p:spPr>
          <a:xfrm>
            <a:off x="3625850" y="56975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97300" y="5665788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9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311650" y="5675313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5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爬坑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37341" y="1338644"/>
            <a:ext cx="54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zh-CN" altLang="en-US" sz="28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理解</a:t>
            </a:r>
            <a:r>
              <a:rPr kumimoji="1" lang="zh-CN" altLang="en-US" sz="28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目标、梳理需求、解决</a:t>
            </a:r>
            <a:r>
              <a:rPr kumimoji="1" lang="zh-CN" altLang="en-US" sz="28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问题</a:t>
            </a:r>
            <a:endParaRPr kumimoji="1" lang="en-US" altLang="zh-CN" sz="28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4344379" y="3072028"/>
            <a:ext cx="2232186" cy="2388846"/>
            <a:chOff x="554713" y="2492920"/>
            <a:chExt cx="2376198" cy="2542965"/>
          </a:xfrm>
        </p:grpSpPr>
        <p:grpSp>
          <p:nvGrpSpPr>
            <p:cNvPr id="23" name="组 22"/>
            <p:cNvGrpSpPr/>
            <p:nvPr/>
          </p:nvGrpSpPr>
          <p:grpSpPr>
            <a:xfrm>
              <a:off x="554713" y="2492922"/>
              <a:ext cx="2376198" cy="2542963"/>
              <a:chOff x="3434953" y="1866156"/>
              <a:chExt cx="2938937" cy="3145196"/>
            </a:xfrm>
          </p:grpSpPr>
          <p:sp>
            <p:nvSpPr>
              <p:cNvPr id="31" name="斜纹 30"/>
              <p:cNvSpPr/>
              <p:nvPr/>
            </p:nvSpPr>
            <p:spPr>
              <a:xfrm>
                <a:off x="4861764" y="1902159"/>
                <a:ext cx="1512126" cy="1440120"/>
              </a:xfrm>
              <a:prstGeom prst="diagStripe">
                <a:avLst/>
              </a:prstGeom>
              <a:solidFill>
                <a:srgbClr val="FD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斜纹 31"/>
              <p:cNvSpPr/>
              <p:nvPr/>
            </p:nvSpPr>
            <p:spPr>
              <a:xfrm rot="5400000">
                <a:off x="3398950" y="1902159"/>
                <a:ext cx="1512126" cy="1440120"/>
              </a:xfrm>
              <a:prstGeom prst="diagStripe">
                <a:avLst/>
              </a:prstGeom>
              <a:solidFill>
                <a:srgbClr val="FD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59055" y="2910243"/>
                <a:ext cx="490733" cy="2101109"/>
              </a:xfrm>
              <a:prstGeom prst="rect">
                <a:avLst/>
              </a:prstGeom>
              <a:solidFill>
                <a:srgbClr val="FD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32947" y="2492921"/>
              <a:ext cx="4914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kumimoji="1"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61212" y="2492920"/>
              <a:ext cx="4914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kumimoji="1"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97079" y="3224736"/>
              <a:ext cx="4914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kumimoji="1"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11022" y="4574220"/>
              <a:ext cx="4914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kumimoji="1"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  <a:endPara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8" name="直线箭头连接符 27"/>
            <p:cNvCxnSpPr/>
            <p:nvPr/>
          </p:nvCxnSpPr>
          <p:spPr>
            <a:xfrm>
              <a:off x="1203412" y="2824871"/>
              <a:ext cx="407530" cy="4841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 flipV="1">
              <a:off x="1842043" y="2824871"/>
              <a:ext cx="477573" cy="460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33" idx="2"/>
            </p:cNvCxnSpPr>
            <p:nvPr/>
          </p:nvCxnSpPr>
          <p:spPr>
            <a:xfrm>
              <a:off x="1742812" y="3686401"/>
              <a:ext cx="0" cy="96670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圆角矩形标注 33"/>
          <p:cNvSpPr/>
          <p:nvPr/>
        </p:nvSpPr>
        <p:spPr>
          <a:xfrm>
            <a:off x="3362947" y="2463529"/>
            <a:ext cx="1142547" cy="594812"/>
          </a:xfrm>
          <a:prstGeom prst="wedgeRoundRectCallout">
            <a:avLst>
              <a:gd name="adj1" fmla="val 63545"/>
              <a:gd name="adj2" fmla="val 4027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我们要什么</a:t>
            </a:r>
            <a:endParaRPr kumimoji="1" lang="zh-CN" altLang="en-US" sz="14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6315193" y="2420290"/>
            <a:ext cx="1008084" cy="594812"/>
          </a:xfrm>
          <a:prstGeom prst="wedgeRoundRectCallout">
            <a:avLst>
              <a:gd name="adj1" fmla="val -34545"/>
              <a:gd name="adj2" fmla="val 65305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解决方案</a:t>
            </a:r>
            <a:endParaRPr kumimoji="1" lang="zh-CN" altLang="en-US" sz="14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3716246" y="3936805"/>
            <a:ext cx="1008084" cy="594812"/>
          </a:xfrm>
          <a:prstGeom prst="wedgeRoundRectCallout">
            <a:avLst>
              <a:gd name="adj1" fmla="val 76202"/>
              <a:gd name="adj2" fmla="val -33011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为什么要</a:t>
            </a:r>
            <a:endParaRPr kumimoji="1" lang="zh-CN" altLang="en-US" sz="14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5853513" y="5460874"/>
            <a:ext cx="1469764" cy="594812"/>
          </a:xfrm>
          <a:prstGeom prst="wedgeRoundRectCallout">
            <a:avLst>
              <a:gd name="adj1" fmla="val -65132"/>
              <a:gd name="adj2" fmla="val -5624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用户怎么看</a:t>
            </a:r>
            <a:endParaRPr kumimoji="1" lang="zh-CN" altLang="en-US" sz="14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45367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爬坑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0701" y="1368965"/>
            <a:ext cx="11520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DBF00"/>
                </a:solidFill>
                <a:latin typeface="微软雅黑"/>
                <a:ea typeface="微软雅黑"/>
              </a:rPr>
              <a:t>公司角度：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战略目标</a:t>
            </a: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企业战略转型，因此需要向用户传达“新商业”的品牌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理念</a:t>
            </a:r>
            <a:endParaRPr lang="zh-CN" altLang="en-US" sz="20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内容需求</a:t>
            </a: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现有内容形态无法承载更多维度的内容呈现需求，因此需要支持更多内容形态和展现样式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商业化需求</a:t>
            </a: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销售团队需要更多的广告位和售卖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方式</a:t>
            </a:r>
            <a:endParaRPr lang="zh-CN" altLang="en-US" sz="20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运营需求</a:t>
            </a: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运营团队需要更多能激发讨论、促进活跃、吸引注意力的产品形态。</a:t>
            </a:r>
          </a:p>
        </p:txBody>
      </p:sp>
      <p:sp>
        <p:nvSpPr>
          <p:cNvPr id="41" name="矩形 40"/>
          <p:cNvSpPr/>
          <p:nvPr/>
        </p:nvSpPr>
        <p:spPr>
          <a:xfrm>
            <a:off x="410701" y="3677289"/>
            <a:ext cx="113769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DBF00"/>
                </a:solidFill>
                <a:latin typeface="微软雅黑"/>
                <a:ea typeface="微软雅黑"/>
              </a:rPr>
              <a:t>产品角度：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信息架构优化需求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信息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流内容量大，无有效筛选机制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，一方面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36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氪特色内容很容易被刷没，一方面用户看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不到想看的内容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用户画像触达需求 </a:t>
            </a: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通过更多的个性化功能，尽可能收集用户数据</a:t>
            </a:r>
          </a:p>
        </p:txBody>
      </p:sp>
      <p:sp>
        <p:nvSpPr>
          <p:cNvPr id="42" name="矩形 41"/>
          <p:cNvSpPr/>
          <p:nvPr/>
        </p:nvSpPr>
        <p:spPr>
          <a:xfrm>
            <a:off x="410701" y="5235311"/>
            <a:ext cx="11555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DBF00"/>
                </a:solidFill>
                <a:latin typeface="微软雅黑"/>
                <a:ea typeface="微软雅黑"/>
              </a:rPr>
              <a:t>用户角度：</a:t>
            </a:r>
            <a:endParaRPr lang="en-US" altLang="zh-CN" sz="2400" dirty="0" smtClean="0">
              <a:solidFill>
                <a:srgbClr val="FDBF00"/>
              </a:solidFill>
              <a:latin typeface="微软雅黑"/>
              <a:ea typeface="微软雅黑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阅读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体验优化需求</a:t>
            </a: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评论、收藏、阅读、分享、看视频、听音频等等体验均有待提升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。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阅读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选择多样化需求 </a:t>
            </a: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内容多维度选择，可互动、可订阅、可搜索、可筛选。</a:t>
            </a:r>
          </a:p>
        </p:txBody>
      </p:sp>
    </p:spTree>
    <p:extLst>
      <p:ext uri="{BB962C8B-B14F-4D97-AF65-F5344CB8AC3E}">
        <p14:creationId xmlns:p14="http://schemas.microsoft.com/office/powerpoint/2010/main" val="18748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爬坑</a:t>
            </a:r>
          </a:p>
        </p:txBody>
      </p:sp>
      <p:sp>
        <p:nvSpPr>
          <p:cNvPr id="2" name="矩形 1"/>
          <p:cNvSpPr/>
          <p:nvPr/>
        </p:nvSpPr>
        <p:spPr>
          <a:xfrm>
            <a:off x="3290941" y="1196814"/>
            <a:ext cx="5256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内容目标</a:t>
            </a:r>
            <a:r>
              <a:rPr lang="en-US" altLang="zh-CN" sz="24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4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商业化目标</a:t>
            </a:r>
            <a:r>
              <a:rPr lang="en-US" altLang="zh-CN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产品运营目标</a:t>
            </a:r>
            <a:endParaRPr lang="zh-CN" altLang="en-US" sz="24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701" y="1844868"/>
            <a:ext cx="114489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内容目标达成方式：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内容形态：话题、投票、视频、音频形态的新增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展现维度：作者、栏目、标签、频道维度的筛选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商业化目标达成方式：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纵向扩展：相关文章、搜索、信息流、专题新的广告位呈现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横向扩展：频道、栏目、标签、作者主页的原生广告形态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产品运营目标</a:t>
            </a:r>
            <a:r>
              <a:rPr lang="zh-CN" altLang="en-US" sz="20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达成方式：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日活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=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日新用户启动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日老用户启动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日新用户启动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=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推广拉新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分享拉新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口碑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拉新，要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考虑更美观的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UI+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更多可分享内容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日老用户启动  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=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主动推送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被动推送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内容丰富多样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体验良好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持续激励</a:t>
            </a:r>
          </a:p>
        </p:txBody>
      </p:sp>
    </p:spTree>
    <p:extLst>
      <p:ext uri="{BB962C8B-B14F-4D97-AF65-F5344CB8AC3E}">
        <p14:creationId xmlns:p14="http://schemas.microsoft.com/office/powerpoint/2010/main" val="5261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爬坑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7539295" y="530351"/>
            <a:ext cx="3302000" cy="2133600"/>
          </a:xfrm>
          <a:prstGeom prst="wedgeEllipseCallout">
            <a:avLst>
              <a:gd name="adj1" fmla="val -30064"/>
              <a:gd name="adj2" fmla="val 5535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不是所有的需求都要被实现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3007" y="1340633"/>
            <a:ext cx="29661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需求评估标准</a:t>
            </a:r>
            <a:endParaRPr lang="en-US" altLang="zh-CN" sz="3200" dirty="0" smtClean="0">
              <a:solidFill>
                <a:schemeClr val="accent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2768" y="2420916"/>
            <a:ext cx="9000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、需求提出的原因？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、需求在什么场景下，解决了什么问题？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、需求满足的人群基数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、需求产生的价值有多少？包括商业价值、用户体验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价值，如何证明？</a:t>
            </a:r>
            <a:endParaRPr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、采用什么方式满足需求？工作量和开发成本如何？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、需求的重要程度？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、需求的紧急程度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、如何评估需求的达成效果？</a:t>
            </a:r>
            <a:endParaRPr lang="en-US" altLang="zh-CN" sz="2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3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-36513" y="1196975"/>
            <a:ext cx="9144001" cy="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1922463" y="-12700"/>
            <a:ext cx="0" cy="687070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>
            <p:custDataLst>
              <p:tags r:id="rId4"/>
            </p:custDataLst>
          </p:nvPr>
        </p:nvSpPr>
        <p:spPr>
          <a:xfrm>
            <a:off x="1504950" y="765175"/>
            <a:ext cx="833438" cy="831850"/>
          </a:xfrm>
          <a:prstGeom prst="ellipse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>
          <a:xfrm>
            <a:off x="1655763" y="6381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spc="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4400" spc="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菱形 82"/>
          <p:cNvSpPr/>
          <p:nvPr>
            <p:custDataLst>
              <p:tags r:id="rId6"/>
            </p:custDataLst>
          </p:nvPr>
        </p:nvSpPr>
        <p:spPr>
          <a:xfrm>
            <a:off x="3613150" y="198755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84600" y="195580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菱形 86"/>
          <p:cNvSpPr/>
          <p:nvPr>
            <p:custDataLst>
              <p:tags r:id="rId8"/>
            </p:custDataLst>
          </p:nvPr>
        </p:nvSpPr>
        <p:spPr>
          <a:xfrm>
            <a:off x="3613150" y="27257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84600" y="2693988"/>
            <a:ext cx="520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菱形 89"/>
          <p:cNvSpPr/>
          <p:nvPr>
            <p:custDataLst>
              <p:tags r:id="rId10"/>
            </p:custDataLst>
          </p:nvPr>
        </p:nvSpPr>
        <p:spPr>
          <a:xfrm>
            <a:off x="3613150" y="34639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84600" y="3432176"/>
            <a:ext cx="520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菱形 92"/>
          <p:cNvSpPr/>
          <p:nvPr>
            <p:custDataLst>
              <p:tags r:id="rId12"/>
            </p:custDataLst>
          </p:nvPr>
        </p:nvSpPr>
        <p:spPr>
          <a:xfrm>
            <a:off x="3613150" y="42005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4600" y="4168776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54" name="文本框 10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24088" y="700088"/>
            <a:ext cx="18367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98950" y="1966913"/>
            <a:ext cx="6657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需求和问题的组合拳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98950" y="2703513"/>
            <a:ext cx="6657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见招拆招，乱中取序</a:t>
            </a: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98950" y="34417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找土</a:t>
            </a:r>
            <a:r>
              <a:rPr lang="en-US" altLang="zh-CN" sz="2000" dirty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集众家之所长，创自家之特色</a:t>
            </a:r>
          </a:p>
        </p:txBody>
      </p:sp>
      <p:sp>
        <p:nvSpPr>
          <p:cNvPr id="22" name="文本框 9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98950" y="41783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回归本源，架构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>
            <p:custDataLst>
              <p:tags r:id="rId19"/>
            </p:custDataLst>
          </p:nvPr>
        </p:nvSpPr>
        <p:spPr>
          <a:xfrm>
            <a:off x="3619500" y="491490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90950" y="488315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9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05300" y="4892676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挖新坑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>
            <p:custDataLst>
              <p:tags r:id="rId22"/>
            </p:custDataLst>
          </p:nvPr>
        </p:nvSpPr>
        <p:spPr>
          <a:xfrm>
            <a:off x="3625850" y="56975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97300" y="5665788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9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311650" y="5675313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1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找土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3" name="Rectangle 3"/>
          <p:cNvSpPr/>
          <p:nvPr/>
        </p:nvSpPr>
        <p:spPr bwMode="auto">
          <a:xfrm rot="16200000">
            <a:off x="-233362" y="1523388"/>
            <a:ext cx="857250" cy="3905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5613" y="1291613"/>
            <a:ext cx="1511300" cy="855663"/>
          </a:xfrm>
          <a:prstGeom prst="roundRect">
            <a:avLst>
              <a:gd name="adj" fmla="val 6940"/>
            </a:avLst>
          </a:pr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455613" y="148781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ea typeface="微软雅黑" panose="020B0503020204020204" pitchFamily="34" charset="-122"/>
              </a:rPr>
              <a:t>定调子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0045" y="2602090"/>
            <a:ext cx="3500261" cy="1851377"/>
          </a:xfrm>
          <a:prstGeom prst="rect">
            <a:avLst/>
          </a:prstGeom>
          <a:gradFill flip="none"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/>
                <a:ea typeface="微软雅黑 Light"/>
                <a:cs typeface=""/>
              </a:rPr>
              <a:t>灵活完整</a:t>
            </a:r>
          </a:p>
        </p:txBody>
      </p:sp>
      <p:sp>
        <p:nvSpPr>
          <p:cNvPr id="12" name="矩形 11"/>
          <p:cNvSpPr/>
          <p:nvPr/>
        </p:nvSpPr>
        <p:spPr>
          <a:xfrm>
            <a:off x="6541911" y="2568224"/>
            <a:ext cx="3500261" cy="1851377"/>
          </a:xfrm>
          <a:prstGeom prst="rect">
            <a:avLst/>
          </a:prstGeom>
          <a:gradFill flip="none"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/>
                <a:ea typeface="微软雅黑 Light"/>
                <a:cs typeface=""/>
              </a:rPr>
              <a:t>效率第一</a:t>
            </a:r>
          </a:p>
        </p:txBody>
      </p:sp>
    </p:spTree>
    <p:extLst>
      <p:ext uri="{BB962C8B-B14F-4D97-AF65-F5344CB8AC3E}">
        <p14:creationId xmlns:p14="http://schemas.microsoft.com/office/powerpoint/2010/main" val="1109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找土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3" name="Rectangle 3"/>
          <p:cNvSpPr/>
          <p:nvPr/>
        </p:nvSpPr>
        <p:spPr bwMode="auto">
          <a:xfrm rot="16200000">
            <a:off x="-233362" y="1523388"/>
            <a:ext cx="857250" cy="3905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5613" y="1291613"/>
            <a:ext cx="1511300" cy="855663"/>
          </a:xfrm>
          <a:prstGeom prst="roundRect">
            <a:avLst>
              <a:gd name="adj" fmla="val 6940"/>
            </a:avLst>
          </a:pr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455613" y="148781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ea typeface="微软雅黑" panose="020B0503020204020204" pitchFamily="34" charset="-122"/>
              </a:rPr>
              <a:t>找例子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7079" y="142626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纵向</a:t>
            </a:r>
            <a:r>
              <a:rPr lang="zh-CN" altLang="en-US" sz="280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思考</a:t>
            </a:r>
            <a:endParaRPr lang="zh-CN" altLang="en-US" sz="28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75" y="2403738"/>
            <a:ext cx="2750464" cy="41870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523" y="2419143"/>
            <a:ext cx="2357205" cy="41804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557" y="2378338"/>
            <a:ext cx="2375576" cy="42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找土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3" name="Rectangle 3"/>
          <p:cNvSpPr/>
          <p:nvPr/>
        </p:nvSpPr>
        <p:spPr bwMode="auto">
          <a:xfrm rot="16200000">
            <a:off x="-233362" y="1523388"/>
            <a:ext cx="857250" cy="3905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5613" y="1291613"/>
            <a:ext cx="1511300" cy="855663"/>
          </a:xfrm>
          <a:prstGeom prst="roundRect">
            <a:avLst>
              <a:gd name="adj" fmla="val 6940"/>
            </a:avLst>
          </a:pr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455613" y="148781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ea typeface="微软雅黑" panose="020B0503020204020204" pitchFamily="34" charset="-122"/>
              </a:rPr>
              <a:t>找例子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1091" y="145703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横向对比</a:t>
            </a:r>
            <a:endParaRPr lang="zh-CN" altLang="en-US" sz="28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5613" y="2344456"/>
            <a:ext cx="113971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26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个内容媒体</a:t>
            </a:r>
            <a:endParaRPr lang="en-US" altLang="zh-CN" sz="2400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涵盖泛内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容类、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垂直内容类</a:t>
            </a:r>
            <a:endParaRPr lang="en-US" altLang="zh-CN" sz="2400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泛内容类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：</a:t>
            </a:r>
            <a:endParaRPr lang="en-US" altLang="zh-CN" sz="2400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百度新闻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、北京时间、凤凰新闻、今日头条、澎湃新闻、搜狐新闻、腾讯新闻、天天快报、网易新闻、新浪新闻、一点资讯、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</a:rPr>
              <a:t>BBC News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</a:rPr>
              <a:t>UC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头条、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</a:rPr>
              <a:t>ZAKER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界面</a:t>
            </a:r>
            <a:endParaRPr lang="en-US" altLang="zh-CN" sz="2400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垂直内容类：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财经类：财经、财新、华尔街见闻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科技类：好奇心日报、虎嗅、极客公园、掘金、钛媒体、</a:t>
            </a:r>
            <a:r>
              <a:rPr lang="en-US" altLang="zh-CN" sz="2400" dirty="0" err="1">
                <a:solidFill>
                  <a:schemeClr val="bg1"/>
                </a:solidFill>
                <a:latin typeface="微软雅黑"/>
                <a:ea typeface="微软雅黑"/>
              </a:rPr>
              <a:t>ifar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爱范儿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娱乐类：橘子娱乐、唔哩 </a:t>
            </a:r>
          </a:p>
        </p:txBody>
      </p:sp>
    </p:spTree>
    <p:extLst>
      <p:ext uri="{BB962C8B-B14F-4D97-AF65-F5344CB8AC3E}">
        <p14:creationId xmlns:p14="http://schemas.microsoft.com/office/powerpoint/2010/main" val="624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找土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pic>
        <p:nvPicPr>
          <p:cNvPr id="3" name="图片 2" descr="WechatIMG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" y="1269292"/>
            <a:ext cx="4011562" cy="5348750"/>
          </a:xfrm>
          <a:prstGeom prst="rect">
            <a:avLst/>
          </a:prstGeom>
        </p:spPr>
      </p:pic>
      <p:pic>
        <p:nvPicPr>
          <p:cNvPr id="4" name="图片 3" descr="WechatIMG7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19" y="1268820"/>
            <a:ext cx="4011563" cy="534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881" y="1268820"/>
            <a:ext cx="4011563" cy="53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 bwMode="auto">
          <a:xfrm rot="16200000">
            <a:off x="-233362" y="695325"/>
            <a:ext cx="857250" cy="3905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3"/>
          <p:cNvSpPr/>
          <p:nvPr/>
        </p:nvSpPr>
        <p:spPr bwMode="auto">
          <a:xfrm>
            <a:off x="455613" y="463550"/>
            <a:ext cx="1511300" cy="855663"/>
          </a:xfrm>
          <a:prstGeom prst="roundRect">
            <a:avLst>
              <a:gd name="adj" fmla="val 6940"/>
            </a:avLst>
          </a:pr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20" name="TextBox 15"/>
          <p:cNvSpPr txBox="1">
            <a:spLocks noChangeArrowheads="1"/>
          </p:cNvSpPr>
          <p:nvPr/>
        </p:nvSpPr>
        <p:spPr bwMode="auto">
          <a:xfrm>
            <a:off x="455613" y="952500"/>
            <a:ext cx="1511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latin typeface="Agency FB" panose="020B0503020202020204" pitchFamily="34" charset="0"/>
                <a:ea typeface="Adobe 宋体 Std L"/>
                <a:cs typeface="Adobe 宋体 Std L"/>
              </a:rPr>
              <a:t>introduction</a:t>
            </a:r>
            <a:endParaRPr lang="zh-CN" altLang="en-US" sz="1600"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9221" name="文本框 7"/>
          <p:cNvSpPr txBox="1">
            <a:spLocks noChangeArrowheads="1"/>
          </p:cNvSpPr>
          <p:nvPr/>
        </p:nvSpPr>
        <p:spPr bwMode="auto">
          <a:xfrm>
            <a:off x="455613" y="51276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ea typeface="微软雅黑" panose="020B0503020204020204" pitchFamily="34" charset="-122"/>
              </a:rPr>
              <a:t>自我介绍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0959" y="1959404"/>
            <a:ext cx="2088174" cy="2088174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1263" y="4365078"/>
            <a:ext cx="318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600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个人微信：</a:t>
            </a:r>
            <a:endParaRPr kumimoji="1" lang="en-US" altLang="zh-CN" sz="1600" dirty="0" smtClean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s2dongman</a:t>
            </a:r>
          </a:p>
          <a:p>
            <a:pPr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600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公众号：</a:t>
            </a:r>
            <a:endParaRPr kumimoji="1" lang="en-US" altLang="zh-CN" sz="1600" dirty="0" smtClean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互联网</a:t>
            </a:r>
            <a:r>
              <a:rPr lang="zh-CN" altLang="en-US" sz="1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悦读笔记（</a:t>
            </a:r>
            <a:r>
              <a:rPr lang="en-US" altLang="zh-CN" sz="1600" dirty="0" err="1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pmboxs</a:t>
            </a:r>
            <a:r>
              <a:rPr lang="zh-CN" altLang="en-US" sz="1600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1031" y="548760"/>
            <a:ext cx="7200600" cy="57405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spcFirstLastPara="1" wrap="square" lIns="53578" tIns="53578" rIns="53578" bIns="53578" spcCol="38100" anchor="ctr">
            <a:spAutoFit/>
          </a:bodyPr>
          <a:lstStyle/>
          <a:p>
            <a:pPr marL="0" marR="0" lvl="0" indent="0" defTabSz="4381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申悦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marL="0" marR="0" lvl="0" indent="0" defTabSz="4381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北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科大（本科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+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硕士）通信工程专业     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华文新魏"/>
            </a:endParaRPr>
          </a:p>
          <a:p>
            <a:pPr marL="0" marR="0" lvl="0" indent="0"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华文新魏"/>
            </a:endParaRPr>
          </a:p>
          <a:p>
            <a:pPr marL="0" marR="0" lvl="0" indent="0"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中兴通讯                         嵌入式开发</a:t>
            </a:r>
            <a:endParaRPr lang="en-US" altLang="zh-CN" sz="1600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华文新魏"/>
            </a:endParaRPr>
          </a:p>
          <a:p>
            <a:pPr marL="0" marR="0" lvl="0" indent="0"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汉柏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科技</a:t>
            </a:r>
            <a:r>
              <a:rPr kumimoji="0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（</a:t>
            </a:r>
            <a:r>
              <a:rPr lang="en-US" altLang="zh-CN" sz="1600" kern="0" noProof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IT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系统服务</a:t>
            </a:r>
            <a:r>
              <a:rPr kumimoji="0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）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	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云计算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产品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经理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华文新魏"/>
            </a:endParaRPr>
          </a:p>
          <a:p>
            <a:pPr marL="0" marR="0" lvl="0" indent="0"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网易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（大数据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+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移动）	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数据产品经理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华文新魏"/>
            </a:endParaRPr>
          </a:p>
          <a:p>
            <a:pPr marL="0" marR="0" lvl="0" indent="0"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红演圈</a:t>
            </a:r>
            <a:r>
              <a:rPr kumimoji="0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（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社交工具</a:t>
            </a:r>
            <a:r>
              <a:rPr kumimoji="0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）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	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产品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副总裁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华文新魏"/>
            </a:endParaRPr>
          </a:p>
          <a:p>
            <a:pPr marL="0" marR="0" lvl="0" indent="0"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36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氪（媒体）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	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 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     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产品总监 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华文新魏"/>
            </a:endParaRPr>
          </a:p>
          <a:p>
            <a:pPr marL="0" marR="0" lvl="0" indent="0"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华文新魏"/>
            </a:endParaRPr>
          </a:p>
          <a:p>
            <a:pPr defTabSz="584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36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氪产品总监，前网易高级产品经理，技术出身的全栈产品人。</a:t>
            </a:r>
            <a:r>
              <a:rPr lang="en-US" altLang="zh-CN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6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年产品经验，曾任网易新闻大数据产品负责人，也在创业公司作为产品</a:t>
            </a:r>
            <a:r>
              <a:rPr lang="en-US" altLang="zh-CN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VP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，统领过整套产品生态的设计、搭建和运营。现任</a:t>
            </a:r>
            <a:r>
              <a:rPr lang="en-US" altLang="zh-CN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36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氪媒体产品总监，负责</a:t>
            </a:r>
            <a:r>
              <a:rPr lang="en-US" altLang="zh-CN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36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氪全产品线管理工作。独立运营公众号“互联网悦读笔记”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，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连载</a:t>
            </a:r>
            <a:r>
              <a:rPr lang="en-US" altLang="zh-CN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《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产品日思录</a:t>
            </a:r>
            <a:r>
              <a:rPr lang="en-US" altLang="zh-CN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》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，日更自己做产品的思考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。也是简书、人人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都是产品经理专栏作家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新魏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找土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3" name="Rectangle 3"/>
          <p:cNvSpPr/>
          <p:nvPr/>
        </p:nvSpPr>
        <p:spPr bwMode="auto">
          <a:xfrm rot="16200000">
            <a:off x="-233362" y="1523388"/>
            <a:ext cx="857250" cy="3905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5613" y="1291613"/>
            <a:ext cx="1511300" cy="855663"/>
          </a:xfrm>
          <a:prstGeom prst="roundRect">
            <a:avLst>
              <a:gd name="adj" fmla="val 6940"/>
            </a:avLst>
          </a:pr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455613" y="148781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ea typeface="微软雅黑" panose="020B0503020204020204" pitchFamily="34" charset="-122"/>
              </a:rPr>
              <a:t>集点子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4179" y="2147276"/>
            <a:ext cx="94327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架构层面，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大多存在：</a:t>
            </a:r>
            <a:endParaRPr lang="en-US" altLang="zh-CN" sz="2400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导航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、信息流、订阅、搜索、标签、作者主页、个人主页、广告的信息架构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</a:b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内容层面，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大多支持：</a:t>
            </a:r>
            <a:endParaRPr lang="en-US" altLang="zh-CN" sz="2400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文章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、视频、图集、音频、专题、快讯的内容形态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</a:b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互动层面，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大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支持：</a:t>
            </a:r>
            <a:endParaRPr lang="en-US" altLang="zh-CN" sz="2400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评论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</a:rPr>
              <a:t>、关注、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</a:rPr>
              <a:t>投票、话题</a:t>
            </a: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183" y="2780946"/>
            <a:ext cx="4879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</a:rPr>
              <a:t>产品</a:t>
            </a:r>
            <a:r>
              <a:rPr lang="zh-CN" altLang="en-US" sz="2800">
                <a:solidFill>
                  <a:schemeClr val="bg1"/>
                </a:solidFill>
                <a:latin typeface="微软雅黑"/>
                <a:ea typeface="微软雅黑"/>
              </a:rPr>
              <a:t>形态</a:t>
            </a:r>
            <a:r>
              <a:rPr lang="zh-CN" altLang="en-US" sz="2800" smtClean="0">
                <a:solidFill>
                  <a:schemeClr val="bg1"/>
                </a:solidFill>
                <a:latin typeface="微软雅黑"/>
                <a:ea typeface="微软雅黑"/>
              </a:rPr>
              <a:t>拆解</a:t>
            </a:r>
            <a:endParaRPr lang="en-US" altLang="zh-CN" sz="280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933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找土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3" name="Rectangle 3"/>
          <p:cNvSpPr/>
          <p:nvPr/>
        </p:nvSpPr>
        <p:spPr bwMode="auto">
          <a:xfrm rot="16200000">
            <a:off x="-233362" y="1523388"/>
            <a:ext cx="857250" cy="3905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5613" y="1291613"/>
            <a:ext cx="1511300" cy="855663"/>
          </a:xfrm>
          <a:prstGeom prst="roundRect">
            <a:avLst>
              <a:gd name="adj" fmla="val 6940"/>
            </a:avLst>
          </a:pr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455613" y="148781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ea typeface="微软雅黑" panose="020B0503020204020204" pitchFamily="34" charset="-122"/>
              </a:rPr>
              <a:t>集点子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2857" y="1290025"/>
            <a:ext cx="943278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语音播报：百度新闻、财新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截屏分享：凤凰新闻、钛媒体、新浪新闻、网易新闻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话题讨论：好奇心日报、虎嗅、界面、澎湃、网易新闻、唔哩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选择题：好奇心日报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投票：好奇心日报、界面、橘子娱乐（心情投票、打分）、网易新闻、唔哩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活动：虎嗅、极客公园、界面、橘子娱乐、掘金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多频道快讯：华尔街见闻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文章评分：华尔街见闻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问答：界面、今日头条、澎湃、网易新闻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社交：今日头条（微头条）、橘子娱乐（橘子社区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弹幕：橘子娱乐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排行榜：橘子娱乐、掘金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个性皮肤：橘子娱乐、天天快报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收藏集：掘金、唔哩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主题跟踪：澎湃、一点资讯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评论表态：腾讯新闻、橘子娱乐、天天快报 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打赏：天天快报、财新 </a:t>
            </a:r>
          </a:p>
        </p:txBody>
      </p:sp>
      <p:sp>
        <p:nvSpPr>
          <p:cNvPr id="7" name="矩形 6"/>
          <p:cNvSpPr/>
          <p:nvPr/>
        </p:nvSpPr>
        <p:spPr>
          <a:xfrm>
            <a:off x="749183" y="2780946"/>
            <a:ext cx="4879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</a:rPr>
              <a:t>特色功能拆解</a:t>
            </a:r>
            <a:endParaRPr lang="en-US" altLang="zh-CN" sz="280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399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找土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3" name="Rectangle 3"/>
          <p:cNvSpPr/>
          <p:nvPr/>
        </p:nvSpPr>
        <p:spPr bwMode="auto">
          <a:xfrm rot="16200000">
            <a:off x="-233362" y="1523388"/>
            <a:ext cx="857250" cy="3905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5613" y="1291613"/>
            <a:ext cx="1511300" cy="855663"/>
          </a:xfrm>
          <a:prstGeom prst="roundRect">
            <a:avLst>
              <a:gd name="adj" fmla="val 6940"/>
            </a:avLst>
          </a:pr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455613" y="148781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ea typeface="微软雅黑" panose="020B0503020204020204" pitchFamily="34" charset="-122"/>
              </a:rPr>
              <a:t>出方子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2857" y="1937758"/>
            <a:ext cx="8928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结合我们的内容特色、目标分析、还有</a:t>
            </a:r>
            <a:r>
              <a:rPr lang="zh-CN" altLang="en-US" sz="20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个人经验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，进行点子中的产品形态重组，初步确定产品形态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二维导航</a:t>
            </a:r>
            <a:endParaRPr lang="en-US" altLang="zh-CN" sz="24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</a:t>
            </a:r>
            <a:r>
              <a:rPr lang="zh-CN" altLang="en-US" sz="24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模板</a:t>
            </a:r>
            <a:endParaRPr lang="en-US" altLang="zh-CN" sz="24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</a:t>
            </a:r>
            <a:r>
              <a:rPr lang="zh-CN" altLang="en-US" sz="24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类型</a:t>
            </a:r>
            <a:endParaRPr lang="en-US" altLang="zh-CN" sz="24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</a:t>
            </a:r>
            <a:r>
              <a:rPr lang="zh-CN" altLang="en-US" sz="24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维度</a:t>
            </a: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聚合</a:t>
            </a:r>
            <a:endParaRPr lang="en-US" altLang="zh-CN" sz="24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</a:t>
            </a:r>
            <a:r>
              <a:rPr lang="zh-CN" altLang="en-US" sz="24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角度</a:t>
            </a: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关注</a:t>
            </a:r>
            <a:endParaRPr lang="en-US" altLang="zh-CN" sz="24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强化消息通知</a:t>
            </a:r>
            <a:endParaRPr lang="en-US" altLang="zh-CN" sz="24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强化评论互动</a:t>
            </a:r>
            <a:endParaRPr lang="en-US" altLang="zh-CN" sz="24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强化活动提醒</a:t>
            </a:r>
            <a:endParaRPr lang="zh-CN" altLang="en-US" sz="24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5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-36513" y="1196975"/>
            <a:ext cx="9144001" cy="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1922463" y="-12700"/>
            <a:ext cx="0" cy="687070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>
            <p:custDataLst>
              <p:tags r:id="rId4"/>
            </p:custDataLst>
          </p:nvPr>
        </p:nvSpPr>
        <p:spPr>
          <a:xfrm>
            <a:off x="1504950" y="765175"/>
            <a:ext cx="833438" cy="831850"/>
          </a:xfrm>
          <a:prstGeom prst="ellipse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>
          <a:xfrm>
            <a:off x="1655763" y="6381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spc="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4400" spc="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菱形 82"/>
          <p:cNvSpPr/>
          <p:nvPr>
            <p:custDataLst>
              <p:tags r:id="rId6"/>
            </p:custDataLst>
          </p:nvPr>
        </p:nvSpPr>
        <p:spPr>
          <a:xfrm>
            <a:off x="3613150" y="198755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84600" y="195580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菱形 86"/>
          <p:cNvSpPr/>
          <p:nvPr>
            <p:custDataLst>
              <p:tags r:id="rId8"/>
            </p:custDataLst>
          </p:nvPr>
        </p:nvSpPr>
        <p:spPr>
          <a:xfrm>
            <a:off x="3613150" y="27257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84600" y="2693988"/>
            <a:ext cx="520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菱形 89"/>
          <p:cNvSpPr/>
          <p:nvPr>
            <p:custDataLst>
              <p:tags r:id="rId10"/>
            </p:custDataLst>
          </p:nvPr>
        </p:nvSpPr>
        <p:spPr>
          <a:xfrm>
            <a:off x="3613150" y="34639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84600" y="3432176"/>
            <a:ext cx="520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菱形 92"/>
          <p:cNvSpPr/>
          <p:nvPr>
            <p:custDataLst>
              <p:tags r:id="rId12"/>
            </p:custDataLst>
          </p:nvPr>
        </p:nvSpPr>
        <p:spPr>
          <a:xfrm>
            <a:off x="3613150" y="42005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4600" y="4168776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54" name="文本框 10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24088" y="700088"/>
            <a:ext cx="18367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98950" y="1966913"/>
            <a:ext cx="6657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需求和问题的组合拳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98950" y="2703513"/>
            <a:ext cx="6657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见招拆招，乱中取序</a:t>
            </a: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98950" y="34417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集众家之所长，创自家之特色</a:t>
            </a:r>
          </a:p>
        </p:txBody>
      </p:sp>
      <p:sp>
        <p:nvSpPr>
          <p:cNvPr id="22" name="文本框 9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98950" y="41783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r>
              <a:rPr lang="en-US" altLang="zh-CN" sz="20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回归本源，架构重组</a:t>
            </a:r>
            <a:endParaRPr lang="zh-CN" altLang="en-US" sz="2000" dirty="0">
              <a:solidFill>
                <a:srgbClr val="FDB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>
            <p:custDataLst>
              <p:tags r:id="rId19"/>
            </p:custDataLst>
          </p:nvPr>
        </p:nvSpPr>
        <p:spPr>
          <a:xfrm>
            <a:off x="3619500" y="491490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90950" y="488315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9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05300" y="4892676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挖新坑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>
            <p:custDataLst>
              <p:tags r:id="rId22"/>
            </p:custDataLst>
          </p:nvPr>
        </p:nvSpPr>
        <p:spPr>
          <a:xfrm>
            <a:off x="3625850" y="56975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97300" y="5665788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9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311650" y="5675313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填坑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689" y="1189228"/>
            <a:ext cx="10656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实际产品设计中，基于上述调研过程，我们从</a:t>
            </a:r>
            <a:r>
              <a:rPr lang="en-US" altLang="zh-CN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个角度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进行了考虑：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6098187"/>
              </p:ext>
            </p:extLst>
          </p:nvPr>
        </p:nvGraphicFramePr>
        <p:xfrm>
          <a:off x="1850821" y="1556844"/>
          <a:ext cx="7848654" cy="525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9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填坑</a:t>
            </a:r>
          </a:p>
        </p:txBody>
      </p:sp>
      <p:sp>
        <p:nvSpPr>
          <p:cNvPr id="4" name="矩形 3"/>
          <p:cNvSpPr/>
          <p:nvPr/>
        </p:nvSpPr>
        <p:spPr>
          <a:xfrm>
            <a:off x="266689" y="1196814"/>
            <a:ext cx="10656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完成整体构思后，进行原型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绘制，参考模块化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设计原则，采用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先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抽象、再具体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先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模块、再组合的方式，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完成原型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35" y="2237900"/>
            <a:ext cx="4399881" cy="4062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773" y="2218239"/>
            <a:ext cx="4146606" cy="40820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587" y="2204898"/>
            <a:ext cx="3660116" cy="41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填坑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1484838"/>
            <a:ext cx="10656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产品设计周期：</a:t>
            </a:r>
            <a:endParaRPr lang="en-US" altLang="zh-CN" sz="20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2017.4.1—2017.6.1</a:t>
            </a:r>
          </a:p>
          <a:p>
            <a:endParaRPr lang="en-US" altLang="zh-CN" sz="20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研发测试周期：</a:t>
            </a:r>
            <a:endParaRPr lang="en-US" altLang="zh-CN" sz="20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2017.6.1—2017.8.1</a:t>
            </a:r>
          </a:p>
          <a:p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正面结果：</a:t>
            </a:r>
            <a:endParaRPr lang="en-US" altLang="zh-CN" sz="20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DAU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、留存等数据提升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倍，编辑推荐机制运转良好，业务逻辑无漏洞，产品体验符合预期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负面反馈：</a:t>
            </a:r>
            <a:endParaRPr lang="en-US" altLang="zh-CN" sz="20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UI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丑、老土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、原来的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XXX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为什么没了？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、加载太慢了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XXX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怎么用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-36513" y="1196975"/>
            <a:ext cx="9144001" cy="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1922463" y="-12700"/>
            <a:ext cx="0" cy="687070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>
            <p:custDataLst>
              <p:tags r:id="rId4"/>
            </p:custDataLst>
          </p:nvPr>
        </p:nvSpPr>
        <p:spPr>
          <a:xfrm>
            <a:off x="1504950" y="765175"/>
            <a:ext cx="833438" cy="831850"/>
          </a:xfrm>
          <a:prstGeom prst="ellipse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>
          <a:xfrm>
            <a:off x="1655763" y="6381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spc="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4400" spc="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菱形 82"/>
          <p:cNvSpPr/>
          <p:nvPr>
            <p:custDataLst>
              <p:tags r:id="rId6"/>
            </p:custDataLst>
          </p:nvPr>
        </p:nvSpPr>
        <p:spPr>
          <a:xfrm>
            <a:off x="3613150" y="198755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84600" y="195580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菱形 86"/>
          <p:cNvSpPr/>
          <p:nvPr>
            <p:custDataLst>
              <p:tags r:id="rId8"/>
            </p:custDataLst>
          </p:nvPr>
        </p:nvSpPr>
        <p:spPr>
          <a:xfrm>
            <a:off x="3613150" y="27257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84600" y="2693988"/>
            <a:ext cx="520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菱形 89"/>
          <p:cNvSpPr/>
          <p:nvPr>
            <p:custDataLst>
              <p:tags r:id="rId10"/>
            </p:custDataLst>
          </p:nvPr>
        </p:nvSpPr>
        <p:spPr>
          <a:xfrm>
            <a:off x="3613150" y="34639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84600" y="3432176"/>
            <a:ext cx="520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菱形 92"/>
          <p:cNvSpPr/>
          <p:nvPr>
            <p:custDataLst>
              <p:tags r:id="rId12"/>
            </p:custDataLst>
          </p:nvPr>
        </p:nvSpPr>
        <p:spPr>
          <a:xfrm>
            <a:off x="3613150" y="42005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4600" y="4168776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54" name="文本框 10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24088" y="700088"/>
            <a:ext cx="18367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98950" y="1966913"/>
            <a:ext cx="6657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需求和问题的组合拳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98950" y="2703513"/>
            <a:ext cx="6657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见招拆招，乱中取序</a:t>
            </a: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98950" y="34417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集众家之所长，创自家之特色</a:t>
            </a:r>
          </a:p>
        </p:txBody>
      </p:sp>
      <p:sp>
        <p:nvSpPr>
          <p:cNvPr id="22" name="文本框 9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98950" y="41783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回归本源，架构重组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>
            <p:custDataLst>
              <p:tags r:id="rId19"/>
            </p:custDataLst>
          </p:nvPr>
        </p:nvSpPr>
        <p:spPr>
          <a:xfrm>
            <a:off x="3619500" y="491490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90950" y="488315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9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05300" y="4892676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挖新坑</a:t>
            </a:r>
            <a:r>
              <a:rPr lang="en-US" altLang="zh-CN" sz="2000" dirty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rgbClr val="FDB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>
            <p:custDataLst>
              <p:tags r:id="rId22"/>
            </p:custDataLst>
          </p:nvPr>
        </p:nvSpPr>
        <p:spPr>
          <a:xfrm>
            <a:off x="3625850" y="56975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97300" y="5665788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9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311650" y="5675313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0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挖新坑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0731" y="1484838"/>
            <a:ext cx="1101691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反思</a:t>
            </a:r>
            <a:r>
              <a:rPr kumimoji="1" lang="zh-CN" altLang="en-US" sz="28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kumimoji="1" lang="en-US" altLang="zh-CN" sz="2800" dirty="0" smtClean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800" dirty="0">
              <a:solidFill>
                <a:srgbClr val="FDB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、产品设计中没有数据参考，无数据分析，更多的是为了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解决问题</a:t>
            </a:r>
            <a:endParaRPr kumimoji="1" lang="en-US" altLang="zh-CN" sz="2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、过多参考竞品，导致产品设计无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新意</a:t>
            </a:r>
            <a:endParaRPr kumimoji="1" lang="en-US" altLang="zh-CN" sz="2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、只考虑了产品形态本身的灵活性和可扩展性，但作为一款内容产品，忽略了内容的运营逻辑，主要体现在更新频率和更新量级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</a:t>
            </a:r>
            <a:endParaRPr kumimoji="1" lang="en-US" altLang="zh-CN" sz="2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、有些功能在设计时想当然了，实际上线后用户并未按想象中那样使用</a:t>
            </a:r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0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-36513" y="1196975"/>
            <a:ext cx="9144001" cy="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1922463" y="-12700"/>
            <a:ext cx="0" cy="687070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>
            <p:custDataLst>
              <p:tags r:id="rId4"/>
            </p:custDataLst>
          </p:nvPr>
        </p:nvSpPr>
        <p:spPr>
          <a:xfrm>
            <a:off x="1504950" y="765175"/>
            <a:ext cx="833438" cy="831850"/>
          </a:xfrm>
          <a:prstGeom prst="ellipse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>
          <a:xfrm>
            <a:off x="1655763" y="6381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spc="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4400" spc="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菱形 82"/>
          <p:cNvSpPr/>
          <p:nvPr>
            <p:custDataLst>
              <p:tags r:id="rId6"/>
            </p:custDataLst>
          </p:nvPr>
        </p:nvSpPr>
        <p:spPr>
          <a:xfrm>
            <a:off x="3613150" y="198755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84600" y="195580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菱形 86"/>
          <p:cNvSpPr/>
          <p:nvPr>
            <p:custDataLst>
              <p:tags r:id="rId8"/>
            </p:custDataLst>
          </p:nvPr>
        </p:nvSpPr>
        <p:spPr>
          <a:xfrm>
            <a:off x="3613150" y="27257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84600" y="2693988"/>
            <a:ext cx="520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菱形 89"/>
          <p:cNvSpPr/>
          <p:nvPr>
            <p:custDataLst>
              <p:tags r:id="rId10"/>
            </p:custDataLst>
          </p:nvPr>
        </p:nvSpPr>
        <p:spPr>
          <a:xfrm>
            <a:off x="3613150" y="34639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84600" y="3432176"/>
            <a:ext cx="520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菱形 92"/>
          <p:cNvSpPr/>
          <p:nvPr>
            <p:custDataLst>
              <p:tags r:id="rId12"/>
            </p:custDataLst>
          </p:nvPr>
        </p:nvSpPr>
        <p:spPr>
          <a:xfrm>
            <a:off x="3613150" y="42005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4600" y="4168776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54" name="文本框 10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24088" y="700088"/>
            <a:ext cx="18367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98950" y="1966913"/>
            <a:ext cx="6657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需求和问题的组合拳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98950" y="2703513"/>
            <a:ext cx="6657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见招拆招，乱中取序</a:t>
            </a: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98950" y="34417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集众家之所长，创自家之特色</a:t>
            </a:r>
          </a:p>
        </p:txBody>
      </p:sp>
      <p:sp>
        <p:nvSpPr>
          <p:cNvPr id="22" name="文本框 9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98950" y="41783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回归本源，架构重组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>
            <p:custDataLst>
              <p:tags r:id="rId19"/>
            </p:custDataLst>
          </p:nvPr>
        </p:nvSpPr>
        <p:spPr>
          <a:xfrm>
            <a:off x="3619500" y="491490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90950" y="488315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9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05300" y="4892676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挖新坑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>
            <p:custDataLst>
              <p:tags r:id="rId22"/>
            </p:custDataLst>
          </p:nvPr>
        </p:nvSpPr>
        <p:spPr>
          <a:xfrm>
            <a:off x="3625850" y="56975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97300" y="5665788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9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311650" y="5675313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5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 bwMode="auto">
          <a:xfrm rot="16200000">
            <a:off x="-233362" y="695325"/>
            <a:ext cx="857250" cy="3905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/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3"/>
          <p:cNvSpPr/>
          <p:nvPr/>
        </p:nvSpPr>
        <p:spPr bwMode="auto">
          <a:xfrm>
            <a:off x="455613" y="463550"/>
            <a:ext cx="1511300" cy="855663"/>
          </a:xfrm>
          <a:prstGeom prst="roundRect">
            <a:avLst>
              <a:gd name="adj" fmla="val 6940"/>
            </a:avLst>
          </a:prstGeom>
          <a:solidFill>
            <a:srgbClr val="FDB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6109" tIns="38049" rIns="38049" bIns="76109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20" name="TextBox 15"/>
          <p:cNvSpPr txBox="1">
            <a:spLocks noChangeArrowheads="1"/>
          </p:cNvSpPr>
          <p:nvPr/>
        </p:nvSpPr>
        <p:spPr bwMode="auto">
          <a:xfrm>
            <a:off x="455613" y="952500"/>
            <a:ext cx="1511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smtClean="0">
                <a:latin typeface="Agency FB" panose="020B0503020202020204" pitchFamily="34" charset="0"/>
                <a:ea typeface="Adobe 宋体 Std L"/>
                <a:cs typeface="Adobe 宋体 Std L"/>
              </a:rPr>
              <a:t>sui</a:t>
            </a:r>
            <a:r>
              <a:rPr lang="zh-CN" altLang="en-US" sz="1600" dirty="0" smtClean="0">
                <a:latin typeface="Agency FB" panose="020B0503020202020204" pitchFamily="34" charset="0"/>
                <a:ea typeface="Adobe 宋体 Std L"/>
                <a:cs typeface="Adobe 宋体 Std L"/>
              </a:rPr>
              <a:t> </a:t>
            </a:r>
            <a:r>
              <a:rPr lang="en-US" altLang="zh-CN" sz="1600" dirty="0" smtClean="0">
                <a:latin typeface="Agency FB" panose="020B0503020202020204" pitchFamily="34" charset="0"/>
                <a:ea typeface="Adobe 宋体 Std L"/>
                <a:cs typeface="Adobe 宋体 Std L"/>
              </a:rPr>
              <a:t>sui</a:t>
            </a:r>
            <a:r>
              <a:rPr lang="zh-CN" altLang="en-US" sz="1600" dirty="0" smtClean="0">
                <a:latin typeface="Agency FB" panose="020B0503020202020204" pitchFamily="34" charset="0"/>
                <a:ea typeface="Adobe 宋体 Std L"/>
                <a:cs typeface="Adobe 宋体 Std L"/>
              </a:rPr>
              <a:t> </a:t>
            </a:r>
            <a:r>
              <a:rPr lang="en-US" altLang="zh-CN" sz="1600" dirty="0" err="1" smtClean="0">
                <a:latin typeface="Agency FB" panose="020B0503020202020204" pitchFamily="34" charset="0"/>
                <a:ea typeface="Adobe 宋体 Std L"/>
                <a:cs typeface="Adobe 宋体 Std L"/>
              </a:rPr>
              <a:t>nian</a:t>
            </a:r>
            <a:endParaRPr lang="zh-CN" altLang="en-US" sz="1600" dirty="0"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9221" name="文本框 7"/>
          <p:cNvSpPr txBox="1">
            <a:spLocks noChangeArrowheads="1"/>
          </p:cNvSpPr>
          <p:nvPr/>
        </p:nvSpPr>
        <p:spPr bwMode="auto">
          <a:xfrm>
            <a:off x="455613" y="51276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ea typeface="微软雅黑" panose="020B0503020204020204" pitchFamily="34" charset="-122"/>
              </a:rPr>
              <a:t>唠叨两句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61347" y="1790094"/>
            <a:ext cx="8496708" cy="662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spcFirstLastPara="1" wrap="square" lIns="53578" tIns="53578" rIns="53578" bIns="53578" spcCol="38100" anchor="ctr">
            <a:spAutoFit/>
          </a:bodyPr>
          <a:lstStyle/>
          <a:p>
            <a:pPr marL="0" marR="0" lvl="0" indent="0" defTabSz="4381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来一场思想碰撞、开一轮复盘会、创造一次学习机会</a:t>
            </a:r>
            <a:r>
              <a:rPr lang="en-US" altLang="zh-CN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……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9" name="Shape 20"/>
          <p:cNvSpPr/>
          <p:nvPr/>
        </p:nvSpPr>
        <p:spPr>
          <a:xfrm>
            <a:off x="1961347" y="1196814"/>
            <a:ext cx="3628221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我来做什么？</a:t>
            </a:r>
            <a:endParaRPr sz="2400" kern="0" dirty="0">
              <a:solidFill>
                <a:srgbClr val="44A34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88034" y="2936920"/>
            <a:ext cx="9970314" cy="1216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spcFirstLastPara="1" wrap="square" lIns="53578" tIns="53578" rIns="53578" bIns="53578" spcCol="38100" anchor="ctr">
            <a:spAutoFit/>
          </a:bodyPr>
          <a:lstStyle/>
          <a:p>
            <a:pPr marL="0" marR="0" lvl="0" indent="0" defTabSz="4381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一次产品迭代中，产品经理是怎么掉坑的、怎么爬坑的、怎么填坑的、怎么挖新坑的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11" name="Shape 20"/>
          <p:cNvSpPr/>
          <p:nvPr/>
        </p:nvSpPr>
        <p:spPr>
          <a:xfrm>
            <a:off x="1961347" y="2435437"/>
            <a:ext cx="3628221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你会看到什么？</a:t>
            </a:r>
            <a:endParaRPr sz="2400" kern="0" dirty="0">
              <a:solidFill>
                <a:srgbClr val="44A34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61347" y="4725108"/>
            <a:ext cx="9754296" cy="662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spcFirstLastPara="1" wrap="square" lIns="53578" tIns="53578" rIns="53578" bIns="53578" spcCol="38100" anchor="ctr">
            <a:spAutoFit/>
          </a:bodyPr>
          <a:lstStyle/>
          <a:p>
            <a:pPr marL="0" marR="0" lvl="0" indent="0" defTabSz="4381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想阻止产品挖坑的人，想拉产品爬坑的人，想给产品“挖坑”的人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14" name="Shape 20"/>
          <p:cNvSpPr/>
          <p:nvPr/>
        </p:nvSpPr>
        <p:spPr>
          <a:xfrm>
            <a:off x="1961347" y="4163418"/>
            <a:ext cx="3628221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谁会从中受益？</a:t>
            </a:r>
            <a:endParaRPr sz="2400" kern="0" dirty="0">
              <a:solidFill>
                <a:srgbClr val="44A34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61347" y="6007070"/>
            <a:ext cx="9754296" cy="662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spcFirstLastPara="1" wrap="square" lIns="53578" tIns="53578" rIns="53578" bIns="53578" spcCol="38100" anchor="ctr">
            <a:spAutoFit/>
          </a:bodyPr>
          <a:lstStyle/>
          <a:p>
            <a:pPr marL="0" marR="0" lvl="0" indent="0" defTabSz="4381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保持思考、随时提问、</a:t>
            </a: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关注我的公众号：互联网悦读笔记（</a:t>
            </a:r>
            <a:r>
              <a:rPr lang="en-US" altLang="zh-CN" sz="2400" kern="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pmboxs</a:t>
            </a: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18" name="Shape 20"/>
          <p:cNvSpPr/>
          <p:nvPr/>
        </p:nvSpPr>
        <p:spPr>
          <a:xfrm>
            <a:off x="1961347" y="5459526"/>
            <a:ext cx="3628221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你需要做什么？</a:t>
            </a:r>
            <a:endParaRPr sz="2400" kern="0" dirty="0">
              <a:solidFill>
                <a:srgbClr val="44A34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49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总结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0731" y="1916874"/>
            <a:ext cx="110169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、产品设计，就是不断填旧坑、挖新坑的过程。但合格的产品经理是要尽量避免挖坑的。</a:t>
            </a:r>
            <a:endParaRPr kumimoji="1" lang="en-US" altLang="zh-CN" sz="2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、在做功能决策时，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合格的产品经理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会做大量调研、分析，请理解并相信他们的判断</a:t>
            </a:r>
            <a:endParaRPr kumimoji="1" lang="en-US" altLang="zh-CN" sz="2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、如果你发现产品在挖坑，欢迎提出客观可行的建议，合格的产品经理会需要你的帮助。</a:t>
            </a:r>
            <a:endParaRPr kumimoji="1" lang="en-US" altLang="zh-CN" sz="2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、如果你发现你家产品经理不合格，别客气，</a:t>
            </a:r>
            <a:r>
              <a:rPr kumimoji="1" lang="zh-CN" altLang="en-US" sz="2400" dirty="0" smtClean="0">
                <a:solidFill>
                  <a:srgbClr val="FDB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往死里打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😄</a:t>
            </a:r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3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5"/>
          <p:cNvGrpSpPr>
            <a:grpSpLocks/>
          </p:cNvGrpSpPr>
          <p:nvPr/>
        </p:nvGrpSpPr>
        <p:grpSpPr bwMode="auto">
          <a:xfrm>
            <a:off x="4106949" y="641571"/>
            <a:ext cx="3986599" cy="1506542"/>
            <a:chOff x="0" y="0"/>
            <a:chExt cx="3643199" cy="1376350"/>
          </a:xfrm>
        </p:grpSpPr>
        <p:grpSp>
          <p:nvGrpSpPr>
            <p:cNvPr id="16388" name="组合 4"/>
            <p:cNvGrpSpPr>
              <a:grpSpLocks/>
            </p:cNvGrpSpPr>
            <p:nvPr/>
          </p:nvGrpSpPr>
          <p:grpSpPr bwMode="auto">
            <a:xfrm>
              <a:off x="0" y="0"/>
              <a:ext cx="1373489" cy="1376350"/>
              <a:chOff x="0" y="0"/>
              <a:chExt cx="1047189" cy="1049371"/>
            </a:xfrm>
          </p:grpSpPr>
          <p:grpSp>
            <p:nvGrpSpPr>
              <p:cNvPr id="16390" name="组合 5"/>
              <p:cNvGrpSpPr>
                <a:grpSpLocks/>
              </p:cNvGrpSpPr>
              <p:nvPr/>
            </p:nvGrpSpPr>
            <p:grpSpPr bwMode="auto">
              <a:xfrm flipH="1">
                <a:off x="0" y="0"/>
                <a:ext cx="1047189" cy="216008"/>
                <a:chOff x="0" y="0"/>
                <a:chExt cx="1047189" cy="216008"/>
              </a:xfrm>
            </p:grpSpPr>
            <p:sp>
              <p:nvSpPr>
                <p:cNvPr id="16395" name="矩形 12"/>
                <p:cNvSpPr>
                  <a:spLocks noChangeArrowheads="1"/>
                </p:cNvSpPr>
                <p:nvPr/>
              </p:nvSpPr>
              <p:spPr bwMode="auto">
                <a:xfrm>
                  <a:off x="3189" y="0"/>
                  <a:ext cx="1044000" cy="54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16396" name="矩形 13"/>
                <p:cNvSpPr>
                  <a:spLocks noChangeArrowheads="1"/>
                </p:cNvSpPr>
                <p:nvPr/>
              </p:nvSpPr>
              <p:spPr bwMode="auto">
                <a:xfrm rot="5400000">
                  <a:off x="-81001" y="81007"/>
                  <a:ext cx="216001" cy="53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16391" name="矩形 6"/>
              <p:cNvSpPr>
                <a:spLocks noChangeArrowheads="1"/>
              </p:cNvSpPr>
              <p:nvPr/>
            </p:nvSpPr>
            <p:spPr bwMode="auto">
              <a:xfrm rot="5400000" flipH="1">
                <a:off x="-495000" y="495000"/>
                <a:ext cx="1044000" cy="5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16392" name="组合 7"/>
              <p:cNvGrpSpPr>
                <a:grpSpLocks/>
              </p:cNvGrpSpPr>
              <p:nvPr/>
            </p:nvGrpSpPr>
            <p:grpSpPr bwMode="auto">
              <a:xfrm flipH="1" flipV="1">
                <a:off x="0" y="833371"/>
                <a:ext cx="1047188" cy="216000"/>
                <a:chOff x="0" y="0"/>
                <a:chExt cx="1047188" cy="216000"/>
              </a:xfrm>
            </p:grpSpPr>
            <p:sp>
              <p:nvSpPr>
                <p:cNvPr id="16393" name="矩形 10"/>
                <p:cNvSpPr>
                  <a:spLocks noChangeArrowheads="1"/>
                </p:cNvSpPr>
                <p:nvPr/>
              </p:nvSpPr>
              <p:spPr bwMode="auto">
                <a:xfrm>
                  <a:off x="3188" y="0"/>
                  <a:ext cx="1044000" cy="54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16394" name="矩形 11"/>
                <p:cNvSpPr>
                  <a:spLocks noChangeArrowheads="1"/>
                </p:cNvSpPr>
                <p:nvPr/>
              </p:nvSpPr>
              <p:spPr bwMode="auto">
                <a:xfrm rot="5400000">
                  <a:off x="-81000" y="81000"/>
                  <a:ext cx="216000" cy="54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1269" name="TextBox 14"/>
            <p:cNvSpPr>
              <a:spLocks noChangeArrowheads="1"/>
            </p:cNvSpPr>
            <p:nvPr/>
          </p:nvSpPr>
          <p:spPr bwMode="auto">
            <a:xfrm>
              <a:off x="248915" y="335753"/>
              <a:ext cx="3394284" cy="70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THANK YOU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17274" y="2454766"/>
            <a:ext cx="10038325" cy="675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dirty="0" smtClean="0">
                <a:solidFill>
                  <a:srgbClr val="FDB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我是申悦，欢迎关注我的公众号：互联网悦读笔记（</a:t>
            </a:r>
            <a:r>
              <a:rPr lang="en-US" altLang="zh-CN" sz="2800" dirty="0" err="1" smtClean="0">
                <a:solidFill>
                  <a:srgbClr val="FDB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pmboxs</a:t>
            </a:r>
            <a:r>
              <a:rPr lang="zh-CN" altLang="en-US" sz="2800" dirty="0" smtClean="0">
                <a:solidFill>
                  <a:srgbClr val="FDB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>
              <a:solidFill>
                <a:srgbClr val="FDB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7" y="3474413"/>
            <a:ext cx="3063527" cy="306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-36513" y="1196975"/>
            <a:ext cx="9144001" cy="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1922463" y="-12700"/>
            <a:ext cx="0" cy="687070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>
            <p:custDataLst>
              <p:tags r:id="rId4"/>
            </p:custDataLst>
          </p:nvPr>
        </p:nvSpPr>
        <p:spPr>
          <a:xfrm>
            <a:off x="1504950" y="765175"/>
            <a:ext cx="833438" cy="831850"/>
          </a:xfrm>
          <a:prstGeom prst="ellipse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>
          <a:xfrm>
            <a:off x="1655763" y="6381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spc="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4400" spc="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菱形 82"/>
          <p:cNvSpPr/>
          <p:nvPr>
            <p:custDataLst>
              <p:tags r:id="rId6"/>
            </p:custDataLst>
          </p:nvPr>
        </p:nvSpPr>
        <p:spPr>
          <a:xfrm>
            <a:off x="3613150" y="198755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84600" y="195580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菱形 86"/>
          <p:cNvSpPr/>
          <p:nvPr>
            <p:custDataLst>
              <p:tags r:id="rId8"/>
            </p:custDataLst>
          </p:nvPr>
        </p:nvSpPr>
        <p:spPr>
          <a:xfrm>
            <a:off x="3613150" y="27257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84600" y="2693988"/>
            <a:ext cx="520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菱形 89"/>
          <p:cNvSpPr/>
          <p:nvPr>
            <p:custDataLst>
              <p:tags r:id="rId10"/>
            </p:custDataLst>
          </p:nvPr>
        </p:nvSpPr>
        <p:spPr>
          <a:xfrm>
            <a:off x="3613150" y="34639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84600" y="3432176"/>
            <a:ext cx="520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菱形 92"/>
          <p:cNvSpPr/>
          <p:nvPr>
            <p:custDataLst>
              <p:tags r:id="rId12"/>
            </p:custDataLst>
          </p:nvPr>
        </p:nvSpPr>
        <p:spPr>
          <a:xfrm>
            <a:off x="3613150" y="42005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4600" y="4168776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54" name="文本框 10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24088" y="700088"/>
            <a:ext cx="18367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98950" y="1966913"/>
            <a:ext cx="6657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需求和问题的组合拳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98950" y="2703513"/>
            <a:ext cx="6657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见招拆招，乱中取序</a:t>
            </a: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98950" y="34417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找土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集众家之所长，创自家之特色</a:t>
            </a:r>
          </a:p>
        </p:txBody>
      </p:sp>
      <p:sp>
        <p:nvSpPr>
          <p:cNvPr id="22" name="文本框 9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98950" y="41783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回归本源，架构重组</a:t>
            </a:r>
          </a:p>
        </p:txBody>
      </p:sp>
      <p:sp>
        <p:nvSpPr>
          <p:cNvPr id="23" name="菱形 22"/>
          <p:cNvSpPr/>
          <p:nvPr>
            <p:custDataLst>
              <p:tags r:id="rId19"/>
            </p:custDataLst>
          </p:nvPr>
        </p:nvSpPr>
        <p:spPr>
          <a:xfrm>
            <a:off x="3619500" y="491490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90950" y="488315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9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05300" y="4892676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挖新坑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>
            <p:custDataLst>
              <p:tags r:id="rId22"/>
            </p:custDataLst>
          </p:nvPr>
        </p:nvSpPr>
        <p:spPr>
          <a:xfrm>
            <a:off x="3625850" y="56975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97300" y="5665788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9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311650" y="5675313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-36513" y="1196975"/>
            <a:ext cx="9144001" cy="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1922463" y="-12700"/>
            <a:ext cx="0" cy="6870700"/>
          </a:xfrm>
          <a:prstGeom prst="line">
            <a:avLst/>
          </a:prstGeom>
          <a:ln w="3175">
            <a:solidFill>
              <a:srgbClr val="FD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>
            <p:custDataLst>
              <p:tags r:id="rId4"/>
            </p:custDataLst>
          </p:nvPr>
        </p:nvSpPr>
        <p:spPr>
          <a:xfrm>
            <a:off x="1504950" y="765175"/>
            <a:ext cx="833438" cy="831850"/>
          </a:xfrm>
          <a:prstGeom prst="ellipse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>
          <a:xfrm>
            <a:off x="1655763" y="6381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spc="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4400" spc="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菱形 82"/>
          <p:cNvSpPr/>
          <p:nvPr>
            <p:custDataLst>
              <p:tags r:id="rId6"/>
            </p:custDataLst>
          </p:nvPr>
        </p:nvSpPr>
        <p:spPr>
          <a:xfrm>
            <a:off x="3613150" y="198755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84600" y="195580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菱形 86"/>
          <p:cNvSpPr/>
          <p:nvPr>
            <p:custDataLst>
              <p:tags r:id="rId8"/>
            </p:custDataLst>
          </p:nvPr>
        </p:nvSpPr>
        <p:spPr>
          <a:xfrm>
            <a:off x="3613150" y="27257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84600" y="2693988"/>
            <a:ext cx="520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菱形 89"/>
          <p:cNvSpPr/>
          <p:nvPr>
            <p:custDataLst>
              <p:tags r:id="rId10"/>
            </p:custDataLst>
          </p:nvPr>
        </p:nvSpPr>
        <p:spPr>
          <a:xfrm>
            <a:off x="3613150" y="34639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84600" y="3432176"/>
            <a:ext cx="520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菱形 92"/>
          <p:cNvSpPr/>
          <p:nvPr>
            <p:custDataLst>
              <p:tags r:id="rId12"/>
            </p:custDataLst>
          </p:nvPr>
        </p:nvSpPr>
        <p:spPr>
          <a:xfrm>
            <a:off x="3613150" y="4200526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4600" y="4168776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54" name="文本框 10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24088" y="700088"/>
            <a:ext cx="18367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98950" y="1966913"/>
            <a:ext cx="6657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掉坑</a:t>
            </a:r>
            <a:r>
              <a:rPr lang="en-US" altLang="zh-CN" sz="20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需求和问题的组合拳</a:t>
            </a:r>
            <a:endParaRPr lang="zh-CN" altLang="en-US" sz="2000" dirty="0">
              <a:solidFill>
                <a:srgbClr val="FDB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98950" y="2703513"/>
            <a:ext cx="6657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见招拆招，乱中取序</a:t>
            </a: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98950" y="34417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找土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集众家之所长，创自家之特色</a:t>
            </a:r>
          </a:p>
        </p:txBody>
      </p:sp>
      <p:sp>
        <p:nvSpPr>
          <p:cNvPr id="22" name="文本框 9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98950" y="4178301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回归本源，架构重组</a:t>
            </a:r>
          </a:p>
        </p:txBody>
      </p:sp>
      <p:sp>
        <p:nvSpPr>
          <p:cNvPr id="23" name="菱形 22"/>
          <p:cNvSpPr/>
          <p:nvPr>
            <p:custDataLst>
              <p:tags r:id="rId19"/>
            </p:custDataLst>
          </p:nvPr>
        </p:nvSpPr>
        <p:spPr>
          <a:xfrm>
            <a:off x="3619500" y="4914901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90950" y="4883151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9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05300" y="4892676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挖新坑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>
            <p:custDataLst>
              <p:tags r:id="rId22"/>
            </p:custDataLst>
          </p:nvPr>
        </p:nvSpPr>
        <p:spPr>
          <a:xfrm>
            <a:off x="3625850" y="5697538"/>
            <a:ext cx="374650" cy="374650"/>
          </a:xfrm>
          <a:prstGeom prst="diamond">
            <a:avLst/>
          </a:prstGeom>
          <a:solidFill>
            <a:srgbClr val="FD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97300" y="5665788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9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311650" y="5675313"/>
            <a:ext cx="6657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掉坑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22818" y="2492922"/>
            <a:ext cx="2333982" cy="233398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提升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用户活跃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91241" y="2492922"/>
            <a:ext cx="2333982" cy="23339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拓宽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内容边界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8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48718" y="1196814"/>
            <a:ext cx="6657975" cy="101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200" dirty="0">
              <a:solidFill>
                <a:srgbClr val="FDB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5163098" y="3355480"/>
            <a:ext cx="1440119" cy="621801"/>
            <a:chOff x="5163098" y="3355480"/>
            <a:chExt cx="1440119" cy="621801"/>
          </a:xfrm>
        </p:grpSpPr>
        <p:sp>
          <p:nvSpPr>
            <p:cNvPr id="6" name="虚尾箭头 5"/>
            <p:cNvSpPr/>
            <p:nvPr/>
          </p:nvSpPr>
          <p:spPr>
            <a:xfrm>
              <a:off x="5373999" y="3355480"/>
              <a:ext cx="1229218" cy="608865"/>
            </a:xfrm>
            <a:prstGeom prst="stripedRightArrow">
              <a:avLst/>
            </a:prstGeom>
            <a:solidFill>
              <a:srgbClr val="E7B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虚尾箭头 7"/>
            <p:cNvSpPr/>
            <p:nvPr/>
          </p:nvSpPr>
          <p:spPr>
            <a:xfrm rot="10800000">
              <a:off x="5163098" y="3368416"/>
              <a:ext cx="1229218" cy="608865"/>
            </a:xfrm>
            <a:prstGeom prst="stripedRightArrow">
              <a:avLst/>
            </a:prstGeom>
            <a:solidFill>
              <a:srgbClr val="E7B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掉坑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7" name="文本框 8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48718" y="1196814"/>
            <a:ext cx="6657975" cy="101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dirty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861782163"/>
              </p:ext>
            </p:extLst>
          </p:nvPr>
        </p:nvGraphicFramePr>
        <p:xfrm>
          <a:off x="482707" y="2009260"/>
          <a:ext cx="11160929" cy="486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62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掉坑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sp>
        <p:nvSpPr>
          <p:cNvPr id="7" name="文本框 8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48718" y="1196814"/>
            <a:ext cx="6657975" cy="101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dirty="0" smtClean="0">
                <a:solidFill>
                  <a:srgbClr val="FDB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200" dirty="0">
              <a:solidFill>
                <a:srgbClr val="FDB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694" y="2212946"/>
            <a:ext cx="2592216" cy="4597245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3661711" y="2492922"/>
            <a:ext cx="2282343" cy="0"/>
          </a:xfrm>
          <a:prstGeom prst="line">
            <a:avLst/>
          </a:prstGeom>
          <a:ln w="22225" cap="rnd">
            <a:solidFill>
              <a:srgbClr val="FDBF00"/>
            </a:solidFill>
            <a:prstDash val="sysDash"/>
            <a:headEnd type="oval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hape 20"/>
          <p:cNvSpPr/>
          <p:nvPr/>
        </p:nvSpPr>
        <p:spPr>
          <a:xfrm>
            <a:off x="6099175" y="2212077"/>
            <a:ext cx="3877215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DBF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二级导航可扩展性有限</a:t>
            </a:r>
            <a:endParaRPr sz="4800" kern="0" dirty="0">
              <a:solidFill>
                <a:srgbClr val="FDBF0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154644" y="4933947"/>
            <a:ext cx="2282343" cy="0"/>
          </a:xfrm>
          <a:prstGeom prst="line">
            <a:avLst/>
          </a:prstGeom>
          <a:ln w="22225" cap="rnd">
            <a:solidFill>
              <a:srgbClr val="FDBF00"/>
            </a:solidFill>
            <a:prstDash val="sysDash"/>
            <a:headEnd type="oval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Shape 20"/>
          <p:cNvSpPr/>
          <p:nvPr/>
        </p:nvSpPr>
        <p:spPr>
          <a:xfrm>
            <a:off x="6592108" y="4653102"/>
            <a:ext cx="5184432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smtClean="0">
                <a:solidFill>
                  <a:srgbClr val="FDBF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信息流排序逻辑单一（仅时间）</a:t>
            </a:r>
            <a:endParaRPr sz="4800" kern="0" dirty="0">
              <a:solidFill>
                <a:srgbClr val="FDBF0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4154644" y="5870025"/>
            <a:ext cx="2282343" cy="0"/>
          </a:xfrm>
          <a:prstGeom prst="line">
            <a:avLst/>
          </a:prstGeom>
          <a:ln w="22225" cap="rnd">
            <a:solidFill>
              <a:srgbClr val="FDBF00"/>
            </a:solidFill>
            <a:prstDash val="sysDash"/>
            <a:headEnd type="oval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hape 20"/>
          <p:cNvSpPr/>
          <p:nvPr/>
        </p:nvSpPr>
        <p:spPr>
          <a:xfrm>
            <a:off x="6592108" y="5589180"/>
            <a:ext cx="5184432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DBF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无固定运营位</a:t>
            </a:r>
            <a:endParaRPr sz="4800" kern="0" dirty="0">
              <a:solidFill>
                <a:srgbClr val="FDBF0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154644" y="4340088"/>
            <a:ext cx="2282343" cy="0"/>
          </a:xfrm>
          <a:prstGeom prst="line">
            <a:avLst/>
          </a:prstGeom>
          <a:ln w="22225" cap="rnd">
            <a:solidFill>
              <a:srgbClr val="FDBF00"/>
            </a:solidFill>
            <a:prstDash val="sysDash"/>
            <a:headEnd type="oval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Shape 20"/>
          <p:cNvSpPr/>
          <p:nvPr/>
        </p:nvSpPr>
        <p:spPr>
          <a:xfrm>
            <a:off x="6592108" y="4059243"/>
            <a:ext cx="5184432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DBF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数据反馈不足的模块占据首要位置</a:t>
            </a:r>
            <a:endParaRPr sz="4800" kern="0" dirty="0">
              <a:solidFill>
                <a:srgbClr val="FDBF0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4215910" y="3339690"/>
            <a:ext cx="2282343" cy="0"/>
          </a:xfrm>
          <a:prstGeom prst="line">
            <a:avLst/>
          </a:prstGeom>
          <a:ln w="22225" cap="rnd">
            <a:solidFill>
              <a:srgbClr val="FDBF00"/>
            </a:solidFill>
            <a:prstDash val="sysDash"/>
            <a:headEnd type="oval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Shape 20"/>
          <p:cNvSpPr/>
          <p:nvPr/>
        </p:nvSpPr>
        <p:spPr>
          <a:xfrm>
            <a:off x="6653374" y="3058845"/>
            <a:ext cx="5184432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DBF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缺乏互动内容形态</a:t>
            </a:r>
            <a:endParaRPr sz="4800" kern="0" dirty="0">
              <a:solidFill>
                <a:srgbClr val="FDBF0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4215910" y="6574495"/>
            <a:ext cx="2282343" cy="0"/>
          </a:xfrm>
          <a:prstGeom prst="line">
            <a:avLst/>
          </a:prstGeom>
          <a:ln w="22225" cap="rnd">
            <a:solidFill>
              <a:srgbClr val="FDBF00"/>
            </a:solidFill>
            <a:prstDash val="sysDash"/>
            <a:headEnd type="oval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Shape 20"/>
          <p:cNvSpPr/>
          <p:nvPr/>
        </p:nvSpPr>
        <p:spPr>
          <a:xfrm>
            <a:off x="6653374" y="6293650"/>
            <a:ext cx="5184432" cy="561690"/>
          </a:xfrm>
          <a:prstGeom prst="rect">
            <a:avLst/>
          </a:prstGeom>
          <a:ln w="12700">
            <a:miter lim="400000"/>
          </a:ln>
        </p:spPr>
        <p:txBody>
          <a:bodyPr wrap="square" lIns="95249" tIns="95249" rIns="95249" bIns="95249" anchor="ctr">
            <a:spAutoFit/>
          </a:bodyPr>
          <a:lstStyle/>
          <a:p>
            <a:pPr defTabSz="778914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400" kern="0" dirty="0" smtClean="0">
                <a:solidFill>
                  <a:srgbClr val="FDBF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各种基础体验问题</a:t>
            </a:r>
            <a:r>
              <a:rPr lang="en-US" altLang="zh-CN" sz="2400" kern="0" dirty="0" smtClean="0">
                <a:solidFill>
                  <a:srgbClr val="FDBF00"/>
                </a:solidFill>
                <a:latin typeface="微软雅黑" panose="020B0503020204020204" charset="-122"/>
                <a:ea typeface="微软雅黑" panose="020B0503020204020204" charset="-122"/>
                <a:sym typeface="Helvetica Neue Medium"/>
              </a:rPr>
              <a:t>……</a:t>
            </a:r>
            <a:endParaRPr sz="4800" kern="0" dirty="0">
              <a:solidFill>
                <a:srgbClr val="FDBF00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09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914400" y="2603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-OTF Gothic MB101 Pro H" pitchFamily="2" charset="-128"/>
              </a:rPr>
              <a:t>掉坑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-OTF Gothic MB101 Pro H" pitchFamily="2" charset="-128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953" y="1556844"/>
            <a:ext cx="5112426" cy="48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菱形 8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TextBox 8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10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菱形 8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TextBox 8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10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10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菱形 8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TextBox 8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10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菱形 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TextBox 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10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菱形 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TextBox 8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菱形 8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TextBox 8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10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Straight Connector 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菱形 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TextBox 8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10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8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Diamond 9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0223944"/>
  <p:tag name="MH_LIBRARY" val="GRAPHIC"/>
  <p:tag name="MH_ORDER" val="文本框 94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3151</TotalTime>
  <Pages>0</Pages>
  <Words>2110</Words>
  <Characters>0</Characters>
  <Application>Microsoft Macintosh PowerPoint</Application>
  <DocSecurity>0</DocSecurity>
  <PresentationFormat>自定义</PresentationFormat>
  <Lines>0</Lines>
  <Paragraphs>389</Paragraphs>
  <Slides>31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Adobe 宋体 Std L</vt:lpstr>
      <vt:lpstr>Agency FB</vt:lpstr>
      <vt:lpstr>A-OTF Gothic MB101 Pro H</vt:lpstr>
      <vt:lpstr>Calibri</vt:lpstr>
      <vt:lpstr>Calibri Light</vt:lpstr>
      <vt:lpstr>Helvetica Neue Medium</vt:lpstr>
      <vt:lpstr>Microsoft YaHei</vt:lpstr>
      <vt:lpstr>Roboto Light</vt:lpstr>
      <vt:lpstr>Segoe UI</vt:lpstr>
      <vt:lpstr>华文细黑</vt:lpstr>
      <vt:lpstr>华文新魏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>ppt</cp:keywords>
  <dc:description/>
  <cp:lastModifiedBy>Microsoft Office 用户</cp:lastModifiedBy>
  <cp:revision>643</cp:revision>
  <dcterms:created xsi:type="dcterms:W3CDTF">2015-06-13T23:53:00Z</dcterms:created>
  <dcterms:modified xsi:type="dcterms:W3CDTF">2017-12-10T09:51:54Z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